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41" autoAdjust="0"/>
  </p:normalViewPr>
  <p:slideViewPr>
    <p:cSldViewPr snapToGrid="0">
      <p:cViewPr>
        <p:scale>
          <a:sx n="75" d="100"/>
          <a:sy n="75" d="100"/>
        </p:scale>
        <p:origin x="94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Кол-во пользователей видео-хостигами (млрд)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Лист1!$A$2:$A$8</c:f>
              <c:numCache>
                <c:formatCode>General</c:formatCode>
                <c:ptCount val="7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  <c:pt idx="4">
                  <c:v>2022</c:v>
                </c:pt>
                <c:pt idx="5">
                  <c:v>2023</c:v>
                </c:pt>
                <c:pt idx="6">
                  <c:v>2024</c:v>
                </c:pt>
              </c:numCache>
            </c:numRef>
          </c:cat>
          <c:val>
            <c:numRef>
              <c:f>Лист1!$B$2:$B$8</c:f>
              <c:numCache>
                <c:formatCode>General</c:formatCode>
                <c:ptCount val="7"/>
                <c:pt idx="0">
                  <c:v>1.8</c:v>
                </c:pt>
                <c:pt idx="1">
                  <c:v>2</c:v>
                </c:pt>
                <c:pt idx="2">
                  <c:v>2.2999999999999998</c:v>
                </c:pt>
                <c:pt idx="3">
                  <c:v>2.5</c:v>
                </c:pt>
                <c:pt idx="4">
                  <c:v>2.6</c:v>
                </c:pt>
                <c:pt idx="5">
                  <c:v>2.7</c:v>
                </c:pt>
                <c:pt idx="6">
                  <c:v>2.84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458-4732-80B8-F27339E8BAD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66030159"/>
        <c:axId val="266031119"/>
      </c:lineChart>
      <c:catAx>
        <c:axId val="2660301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6031119"/>
        <c:crosses val="autoZero"/>
        <c:auto val="1"/>
        <c:lblAlgn val="ctr"/>
        <c:lblOffset val="100"/>
        <c:noMultiLvlLbl val="0"/>
      </c:catAx>
      <c:valAx>
        <c:axId val="266031119"/>
        <c:scaling>
          <c:orientation val="minMax"/>
          <c:min val="1.700000000000000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660301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590CD-DB6F-407D-A88B-B1B8A5E20FB8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7C3AC-4244-43C6-B15F-320862CCACF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5986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7C3AC-4244-43C6-B15F-320862CCACF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163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889DD315-30BE-4785-9C25-68CB09AA6C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80D8AC72-2DD9-41B2-BC7F-828FF3F1174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05130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D315-30BE-4785-9C25-68CB09AA6C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AC72-2DD9-41B2-BC7F-828FF3F11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99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D315-30BE-4785-9C25-68CB09AA6C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AC72-2DD9-41B2-BC7F-828FF3F11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9208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D315-30BE-4785-9C25-68CB09AA6C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AC72-2DD9-41B2-BC7F-828FF3F11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8505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D315-30BE-4785-9C25-68CB09AA6C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AC72-2DD9-41B2-BC7F-828FF3F11748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46322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D315-30BE-4785-9C25-68CB09AA6C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AC72-2DD9-41B2-BC7F-828FF3F11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578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D315-30BE-4785-9C25-68CB09AA6C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AC72-2DD9-41B2-BC7F-828FF3F11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631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D315-30BE-4785-9C25-68CB09AA6C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AC72-2DD9-41B2-BC7F-828FF3F11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760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D315-30BE-4785-9C25-68CB09AA6C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AC72-2DD9-41B2-BC7F-828FF3F11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0385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D315-30BE-4785-9C25-68CB09AA6C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AC72-2DD9-41B2-BC7F-828FF3F11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3931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DD315-30BE-4785-9C25-68CB09AA6C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D8AC72-2DD9-41B2-BC7F-828FF3F11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28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889DD315-30BE-4785-9C25-68CB09AA6C46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80D8AC72-2DD9-41B2-BC7F-828FF3F1174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537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15DEC66-68B0-9E5B-6402-EDAC51703E1F}"/>
              </a:ext>
            </a:extLst>
          </p:cNvPr>
          <p:cNvSpPr txBox="1">
            <a:spLocks/>
          </p:cNvSpPr>
          <p:nvPr/>
        </p:nvSpPr>
        <p:spPr>
          <a:xfrm>
            <a:off x="324000" y="172078"/>
            <a:ext cx="11650530" cy="594493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7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МИНИСТЕРСТВО ОБРАЗОВАНИЯ РЕСПУБЛИКИ БЕЛАРУСЬ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Учреждения образования «БЕЛОРУССКИЙ ГОСУДАРСТВЕННЫЙ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ТЕХНОЛОГИЧЕСКИЙ УНИВЕРСИТЕТ»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Факультет информационных технологий</a:t>
            </a:r>
            <a:b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программной инженерии</a:t>
            </a: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Тема дипломного проекта: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«Веб-приложение видеохостинг «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BYTUBE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»»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	      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Дипломник:       Окулич Дмитрий Юрьевич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                              Руководитель:    к.т.н., доцент Белодед Н.И				     	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F29437A-5B1E-DB90-8BF2-0255A569A2FC}"/>
              </a:ext>
            </a:extLst>
          </p:cNvPr>
          <p:cNvSpPr/>
          <p:nvPr/>
        </p:nvSpPr>
        <p:spPr bwMode="gray">
          <a:xfrm>
            <a:off x="323999" y="5850294"/>
            <a:ext cx="11545201" cy="1009294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</p:spPr>
        <p:txBody>
          <a:bodyPr lIns="90000" tIns="72000" rIns="90000" bIns="72000" rtlCol="0" anchor="ctr"/>
          <a:lstStyle/>
          <a:p>
            <a:pPr marR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0AB00"/>
              </a:buClr>
              <a:buSzPct val="80000"/>
              <a:tabLst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Минск</a:t>
            </a:r>
            <a:r>
              <a:rPr kumimoji="0" lang="ru-RU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 20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Arial Unicode MS" pitchFamily="34" charset="-128"/>
                <a:cs typeface="Times New Roman" panose="02020603050405020304" pitchFamily="18" charset="0"/>
              </a:rPr>
              <a:t>25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Arial Unicode MS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4442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7338DAD6-4907-4C9D-6CDE-02C29B8DA533}"/>
              </a:ext>
            </a:extLst>
          </p:cNvPr>
          <p:cNvSpPr txBox="1">
            <a:spLocks/>
          </p:cNvSpPr>
          <p:nvPr/>
        </p:nvSpPr>
        <p:spPr>
          <a:xfrm>
            <a:off x="954712" y="0"/>
            <a:ext cx="9692640" cy="686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/>
              <a:t>Проектирование веб-приложения</a:t>
            </a:r>
            <a:endParaRPr lang="ru-RU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F72F3C-5695-E866-F15C-0EF28BBA00B7}"/>
              </a:ext>
            </a:extLst>
          </p:cNvPr>
          <p:cNvSpPr txBox="1"/>
          <p:nvPr/>
        </p:nvSpPr>
        <p:spPr>
          <a:xfrm>
            <a:off x="2662248" y="686292"/>
            <a:ext cx="7426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Возможности всех пользователей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F53534-25D8-856A-A82E-4FA4B1E9DF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9121" y="1447308"/>
            <a:ext cx="7336169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2B826086-E743-95A9-1A68-3E2C7C0FA487}"/>
              </a:ext>
            </a:extLst>
          </p:cNvPr>
          <p:cNvSpPr txBox="1">
            <a:spLocks/>
          </p:cNvSpPr>
          <p:nvPr/>
        </p:nvSpPr>
        <p:spPr>
          <a:xfrm>
            <a:off x="954712" y="0"/>
            <a:ext cx="9692640" cy="686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/>
              <a:t>Проектирование веб-приложения</a:t>
            </a:r>
            <a:endParaRPr lang="ru-RU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8E0961-1C48-7D9E-EB43-057FDE545FB8}"/>
              </a:ext>
            </a:extLst>
          </p:cNvPr>
          <p:cNvSpPr txBox="1"/>
          <p:nvPr/>
        </p:nvSpPr>
        <p:spPr>
          <a:xfrm>
            <a:off x="1838960" y="686292"/>
            <a:ext cx="824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Возможности пользователь с ролью «Гость»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A14C2BF-0390-0AEB-FBED-8593E2556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61337" y="2346960"/>
            <a:ext cx="5168707" cy="361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76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D7AC1D1B-DFD2-46DA-6BA4-021A749D1096}"/>
              </a:ext>
            </a:extLst>
          </p:cNvPr>
          <p:cNvSpPr txBox="1">
            <a:spLocks/>
          </p:cNvSpPr>
          <p:nvPr/>
        </p:nvSpPr>
        <p:spPr>
          <a:xfrm>
            <a:off x="954712" y="0"/>
            <a:ext cx="9692640" cy="686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/>
              <a:t>Проектирование веб-приложения</a:t>
            </a:r>
            <a:endParaRPr lang="ru-RU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501DF-7425-B965-BF43-B489C7C07C68}"/>
              </a:ext>
            </a:extLst>
          </p:cNvPr>
          <p:cNvSpPr txBox="1"/>
          <p:nvPr/>
        </p:nvSpPr>
        <p:spPr>
          <a:xfrm>
            <a:off x="1838960" y="686292"/>
            <a:ext cx="8249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Возможности пользователь с ролью «Клиент»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A5C40F-1F20-FCDF-72D4-95CBDF0AD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1912" y="1209512"/>
            <a:ext cx="6083288" cy="557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46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1">
            <a:extLst>
              <a:ext uri="{FF2B5EF4-FFF2-40B4-BE49-F238E27FC236}">
                <a16:creationId xmlns:a16="http://schemas.microsoft.com/office/drawing/2014/main" id="{034DE4EE-F0A5-F7A6-C0D4-D88C0C8A7732}"/>
              </a:ext>
            </a:extLst>
          </p:cNvPr>
          <p:cNvSpPr txBox="1">
            <a:spLocks/>
          </p:cNvSpPr>
          <p:nvPr/>
        </p:nvSpPr>
        <p:spPr>
          <a:xfrm>
            <a:off x="954712" y="0"/>
            <a:ext cx="9692640" cy="68629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/>
              <a:t>Проектирование веб-приложения</a:t>
            </a:r>
            <a:endParaRPr lang="ru-RU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48FFAB-68AB-A977-1ED1-1E79D7781B1A}"/>
              </a:ext>
            </a:extLst>
          </p:cNvPr>
          <p:cNvSpPr txBox="1"/>
          <p:nvPr/>
        </p:nvSpPr>
        <p:spPr>
          <a:xfrm>
            <a:off x="1225685" y="686292"/>
            <a:ext cx="9505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Возможности пользователь с ролью «Администратор»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B48E593-85C2-EA50-77FA-59A3394D23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0805" y="1612600"/>
            <a:ext cx="5865995" cy="481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049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FCC8E5-756E-2B6C-417F-7A034D39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Актуальность</a:t>
            </a:r>
          </a:p>
        </p:txBody>
      </p:sp>
      <p:graphicFrame>
        <p:nvGraphicFramePr>
          <p:cNvPr id="6" name="Объект 5">
            <a:extLst>
              <a:ext uri="{FF2B5EF4-FFF2-40B4-BE49-F238E27FC236}">
                <a16:creationId xmlns:a16="http://schemas.microsoft.com/office/drawing/2014/main" id="{FA138221-F740-4CE9-ABF9-6D1B252699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498650"/>
              </p:ext>
            </p:extLst>
          </p:nvPr>
        </p:nvGraphicFramePr>
        <p:xfrm>
          <a:off x="1262063" y="1828800"/>
          <a:ext cx="8594725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2021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97BB00-E075-F17F-417F-4CA1196C5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b="1" dirty="0"/>
              <a:t>Цели дипломного проекта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1D6895E-5810-2204-8972-C1CF661317D7}"/>
              </a:ext>
            </a:extLst>
          </p:cNvPr>
          <p:cNvSpPr txBox="1">
            <a:spLocks/>
          </p:cNvSpPr>
          <p:nvPr/>
        </p:nvSpPr>
        <p:spPr>
          <a:xfrm>
            <a:off x="1261872" y="3344806"/>
            <a:ext cx="9692640" cy="1428929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 spc="-5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800" dirty="0"/>
              <a:t>Целевая аудитория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FD898-135F-CEDD-061C-39C71FEAF3BA}"/>
              </a:ext>
            </a:extLst>
          </p:cNvPr>
          <p:cNvSpPr txBox="1"/>
          <p:nvPr/>
        </p:nvSpPr>
        <p:spPr>
          <a:xfrm>
            <a:off x="1261872" y="1817779"/>
            <a:ext cx="82950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редоставить платформу, объединяющую функции видеохостинга и платформы для совместно просмотра видео, путем создания веб-приложения.</a:t>
            </a:r>
            <a:endParaRPr lang="ru-RU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8033F-BAAF-D984-2C04-E7F67DA5E231}"/>
              </a:ext>
            </a:extLst>
          </p:cNvPr>
          <p:cNvSpPr txBox="1"/>
          <p:nvPr/>
        </p:nvSpPr>
        <p:spPr>
          <a:xfrm>
            <a:off x="1261872" y="4904297"/>
            <a:ext cx="8022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Авторы контента, обычный зритель, а так же пользователи которым необходимо посмотреть контент совместно с другими пользователями.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06679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3D2BAF-75DF-BF3A-41C3-B10B11A12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Обзор аналогичный решений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3A8AF7-AAF3-07CF-DF50-8ECA66D48BA3}"/>
              </a:ext>
            </a:extLst>
          </p:cNvPr>
          <p:cNvSpPr txBox="1"/>
          <p:nvPr/>
        </p:nvSpPr>
        <p:spPr>
          <a:xfrm>
            <a:off x="1261872" y="1887794"/>
            <a:ext cx="95077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  <a:tabLst>
                <a:tab pos="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YouTube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обладает широким спектром функций, включая загрузку и просмотр видео, создание плейлистов, подписку на каналы, комментирование и оценку видео, а также возможность проведения прямых трансляций.</a:t>
            </a:r>
          </a:p>
          <a:p>
            <a:pPr marL="514350" indent="-514350" algn="just">
              <a:buFont typeface="+mj-lt"/>
              <a:buAutoNum type="arabicPeriod"/>
              <a:tabLst>
                <a:tab pos="0" algn="l"/>
              </a:tabLst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RUTUBE –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веб-приложение поддерживает организацию видео в плейлисты, а также взаимодействие с другими пользователями через комментарии и оценки.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buFont typeface="+mj-lt"/>
              <a:buAutoNum type="arabicPeriod"/>
              <a:tabLst>
                <a:tab pos="0" algn="l"/>
              </a:tabLst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VkVideo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веб-приложение поддерживает загрузку роликов в различных форматах, а также их удобный просмотр с возможностью регулировки качества.</a:t>
            </a:r>
          </a:p>
        </p:txBody>
      </p:sp>
    </p:spTree>
    <p:extLst>
      <p:ext uri="{BB962C8B-B14F-4D97-AF65-F5344CB8AC3E}">
        <p14:creationId xmlns:p14="http://schemas.microsoft.com/office/powerpoint/2010/main" val="425970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0F048-A796-0A34-1871-161E912CB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Обзор аналогичный решений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5A3D90-283F-ADEE-AF4C-BD7A68931AC6}"/>
              </a:ext>
            </a:extLst>
          </p:cNvPr>
          <p:cNvSpPr txBox="1"/>
          <p:nvPr/>
        </p:nvSpPr>
        <p:spPr>
          <a:xfrm>
            <a:off x="1261872" y="1817779"/>
            <a:ext cx="8022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Преимущества: 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4EFDC3-A428-2BFB-6941-F91219025067}"/>
              </a:ext>
            </a:extLst>
          </p:cNvPr>
          <p:cNvSpPr txBox="1"/>
          <p:nvPr/>
        </p:nvSpPr>
        <p:spPr>
          <a:xfrm>
            <a:off x="1261872" y="2340999"/>
            <a:ext cx="9507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  <a:tabLst>
                <a:tab pos="0" algn="l"/>
              </a:tabLs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Большая библиотека контента</a:t>
            </a:r>
          </a:p>
          <a:p>
            <a:pPr marL="514350" indent="-514350" algn="just">
              <a:buFont typeface="+mj-lt"/>
              <a:buAutoNum type="arabicPeriod"/>
              <a:tabLst>
                <a:tab pos="0" algn="l"/>
              </a:tabLs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 количество пользователей</a:t>
            </a:r>
          </a:p>
          <a:p>
            <a:pPr marL="514350" indent="-514350" algn="just">
              <a:buFont typeface="+mj-lt"/>
              <a:buAutoNum type="arabicPeriod"/>
              <a:tabLst>
                <a:tab pos="0" algn="l"/>
              </a:tabLs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Развитая инфраструктура</a:t>
            </a:r>
          </a:p>
        </p:txBody>
      </p:sp>
    </p:spTree>
    <p:extLst>
      <p:ext uri="{BB962C8B-B14F-4D97-AF65-F5344CB8AC3E}">
        <p14:creationId xmlns:p14="http://schemas.microsoft.com/office/powerpoint/2010/main" val="3528809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F63E26-F82A-CA41-86D5-03083F57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/>
              <a:t>Обзор аналогичный решений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A634FF-0CCC-3795-8B5E-6C2F0B372ECA}"/>
              </a:ext>
            </a:extLst>
          </p:cNvPr>
          <p:cNvSpPr txBox="1"/>
          <p:nvPr/>
        </p:nvSpPr>
        <p:spPr>
          <a:xfrm>
            <a:off x="1261872" y="1817779"/>
            <a:ext cx="8022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Недостатки: 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DCE4D-80C2-1FE5-F00C-FDBB2D4C5BF5}"/>
              </a:ext>
            </a:extLst>
          </p:cNvPr>
          <p:cNvSpPr txBox="1"/>
          <p:nvPr/>
        </p:nvSpPr>
        <p:spPr>
          <a:xfrm>
            <a:off x="1261872" y="2340999"/>
            <a:ext cx="95077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  <a:tabLst>
                <a:tab pos="0" algn="l"/>
              </a:tabLs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 количество платного контента</a:t>
            </a:r>
          </a:p>
          <a:p>
            <a:pPr marL="514350" indent="-514350" algn="just">
              <a:buFont typeface="+mj-lt"/>
              <a:buAutoNum type="arabicPeriod"/>
              <a:tabLst>
                <a:tab pos="0" algn="l"/>
              </a:tabLs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Большое количество рекламного контента</a:t>
            </a:r>
          </a:p>
          <a:p>
            <a:pPr marL="514350" indent="-514350" algn="just">
              <a:buFont typeface="+mj-lt"/>
              <a:buAutoNum type="arabicPeriod"/>
              <a:tabLst>
                <a:tab pos="0" algn="l"/>
              </a:tabLs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возможности пользователям совместно просматривать видео контент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8D4C51-6FF0-CC0C-48BB-EC8BB3AEAFA2}"/>
              </a:ext>
            </a:extLst>
          </p:cNvPr>
          <p:cNvSpPr txBox="1"/>
          <p:nvPr/>
        </p:nvSpPr>
        <p:spPr>
          <a:xfrm>
            <a:off x="1261872" y="5519624"/>
            <a:ext cx="95077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Вывод: существует потребность в открытой бесплатной платформе, с возможностью совместного просмотра.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9283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187BB-9F40-7880-9FC5-D081BF5B3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b="1" dirty="0"/>
              <a:t>Постановка задачи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66D134-6878-12A9-BDA8-09CF2C023592}"/>
              </a:ext>
            </a:extLst>
          </p:cNvPr>
          <p:cNvSpPr txBox="1"/>
          <p:nvPr/>
        </p:nvSpPr>
        <p:spPr>
          <a:xfrm>
            <a:off x="1261872" y="1817779"/>
            <a:ext cx="80228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Решение: 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BC79E-BF91-EC7F-57CF-B8A4BDE8049F}"/>
              </a:ext>
            </a:extLst>
          </p:cNvPr>
          <p:cNvSpPr txBox="1"/>
          <p:nvPr/>
        </p:nvSpPr>
        <p:spPr>
          <a:xfrm>
            <a:off x="1261872" y="2340999"/>
            <a:ext cx="95077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/>
              <a:tabLst>
                <a:tab pos="0" algn="l"/>
              </a:tabLs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платформы со всем необходимым функционалом видео-хостинга</a:t>
            </a:r>
          </a:p>
          <a:p>
            <a:pPr marL="514350" indent="-514350" algn="just">
              <a:buFont typeface="+mj-lt"/>
              <a:buAutoNum type="arabicPeriod"/>
              <a:tabLst>
                <a:tab pos="0" algn="l"/>
              </a:tabLs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Обеспечить отсутствие рекламы, платного контента и открытость платформы.</a:t>
            </a:r>
          </a:p>
          <a:p>
            <a:pPr marL="514350" indent="-514350" algn="just">
              <a:buFont typeface="+mj-lt"/>
              <a:buAutoNum type="arabicPeriod"/>
              <a:tabLst>
                <a:tab pos="0" algn="l"/>
              </a:tabLst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Внедрить систему совместного просмотра для обеспечения возможности пользователей просмотреть контент совместно.</a:t>
            </a:r>
          </a:p>
        </p:txBody>
      </p:sp>
    </p:spTree>
    <p:extLst>
      <p:ext uri="{BB962C8B-B14F-4D97-AF65-F5344CB8AC3E}">
        <p14:creationId xmlns:p14="http://schemas.microsoft.com/office/powerpoint/2010/main" val="1870896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6C81F8-022B-DFAE-A33F-0ABA168D8421}"/>
              </a:ext>
            </a:extLst>
          </p:cNvPr>
          <p:cNvSpPr txBox="1"/>
          <p:nvPr/>
        </p:nvSpPr>
        <p:spPr>
          <a:xfrm>
            <a:off x="1261872" y="2265006"/>
            <a:ext cx="998957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ru-RU" sz="2400" dirty="0"/>
              <a:t>Постановка задачи и аналитический обзор аналогичных решений;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Проектирование схемы базы данных и архитектуры веб-приложения;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Реализация веб-приложения;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Тестирование веб-приложения;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Разработка руководства пользователя;</a:t>
            </a:r>
          </a:p>
          <a:p>
            <a:pPr marL="342900" indent="-342900">
              <a:buFont typeface="+mj-lt"/>
              <a:buAutoNum type="arabicPeriod"/>
            </a:pPr>
            <a:r>
              <a:rPr lang="ru-RU" sz="2400" dirty="0"/>
              <a:t>Технико-экономическое обоснование проекта.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83E2F774-5BA5-A703-FD61-D8B386864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400" b="1" dirty="0"/>
              <a:t>ЗАДАЧИ ДИПЛОМНОГО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927273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CBDBE-DD2E-A189-F479-D608799FC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4712" y="0"/>
            <a:ext cx="9692640" cy="686292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Проектирование веб-приложения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920AEA-29BF-6BF8-CD97-1E6232F8A3F4}"/>
              </a:ext>
            </a:extLst>
          </p:cNvPr>
          <p:cNvSpPr txBox="1"/>
          <p:nvPr/>
        </p:nvSpPr>
        <p:spPr>
          <a:xfrm>
            <a:off x="193040" y="686292"/>
            <a:ext cx="11124872" cy="61093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Приложение должно поддерживать три роли: Гость, Администратор, Клиент</a:t>
            </a:r>
          </a:p>
          <a:p>
            <a:pPr algn="just"/>
            <a:endParaRPr lang="ru-RU" sz="2300" dirty="0">
              <a:latin typeface="Times New Roman" panose="02020603050405020304" pitchFamily="18" charset="0"/>
            </a:endParaRPr>
          </a:p>
          <a:p>
            <a:pPr algn="just"/>
            <a:r>
              <a:rPr lang="ru-RU" sz="2300" dirty="0"/>
              <a:t>Функции для каждого пользователя: сортировка видео, поиск по название и по тегам, просмотр видео, просмотр комментариев.</a:t>
            </a:r>
          </a:p>
          <a:p>
            <a:pPr algn="just"/>
            <a:endParaRPr lang="ru-RU" sz="2300" dirty="0"/>
          </a:p>
          <a:p>
            <a:pPr algn="just"/>
            <a:r>
              <a:rPr lang="ru-RU" sz="2300" dirty="0"/>
              <a:t>Функции пользователя с ролью «Гость»: регистрация и авторизация.</a:t>
            </a:r>
          </a:p>
          <a:p>
            <a:pPr algn="just"/>
            <a:endParaRPr lang="ru-RU" sz="2300" dirty="0"/>
          </a:p>
          <a:p>
            <a:pPr algn="just"/>
            <a:r>
              <a:rPr lang="ru-RU" sz="2300" dirty="0"/>
              <a:t>Функции пользователя с ролью «Администратор»: скрытие, удаление видео, блокировка и удаление каналов, просмотр жалоб, удаление комментариев.</a:t>
            </a:r>
          </a:p>
          <a:p>
            <a:pPr algn="just"/>
            <a:endParaRPr lang="ru-RU" sz="2300" dirty="0"/>
          </a:p>
          <a:p>
            <a:pPr algn="just"/>
            <a:r>
              <a:rPr lang="ru-RU" sz="2300" dirty="0"/>
              <a:t>Функции пользователя с ролью «Клиент»: создание, удаление и редактирование канала, подписка на канал, создание, удаление и воспроизведение плейлистов, удаление, добавление видео в плейлист, редактирование данных своих видео, загрузка и удаление видео своего канала, жалоба на видео, удаление комментариев под своими видео, комментирование видео, редактирование и удаление своих комментариев, совместный просмотр видео.</a:t>
            </a:r>
          </a:p>
        </p:txBody>
      </p:sp>
    </p:spTree>
    <p:extLst>
      <p:ext uri="{BB962C8B-B14F-4D97-AF65-F5344CB8AC3E}">
        <p14:creationId xmlns:p14="http://schemas.microsoft.com/office/powerpoint/2010/main" val="16193566"/>
      </p:ext>
    </p:extLst>
  </p:cSld>
  <p:clrMapOvr>
    <a:masterClrMapping/>
  </p:clrMapOvr>
</p:sld>
</file>

<file path=ppt/theme/theme1.xml><?xml version="1.0" encoding="utf-8"?>
<a:theme xmlns:a="http://schemas.openxmlformats.org/drawingml/2006/main" name="Вид">
  <a:themeElements>
    <a:clrScheme name="Другая 4">
      <a:dk1>
        <a:srgbClr val="46464A"/>
      </a:dk1>
      <a:lt1>
        <a:srgbClr val="FFFFFF"/>
      </a:lt1>
      <a:dk2>
        <a:srgbClr val="46464A"/>
      </a:dk2>
      <a:lt2>
        <a:srgbClr val="D6D3CC"/>
      </a:lt2>
      <a:accent1>
        <a:srgbClr val="46464A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Вид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Вид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Вид</Template>
  <TotalTime>87</TotalTime>
  <Words>491</Words>
  <Application>Microsoft Office PowerPoint</Application>
  <PresentationFormat>Широкоэкранный</PresentationFormat>
  <Paragraphs>54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Century Schoolbook</vt:lpstr>
      <vt:lpstr>Times New Roman</vt:lpstr>
      <vt:lpstr>Wingdings 2</vt:lpstr>
      <vt:lpstr>Вид</vt:lpstr>
      <vt:lpstr>Презентация PowerPoint</vt:lpstr>
      <vt:lpstr>Актуальность</vt:lpstr>
      <vt:lpstr>Цели дипломного проекта</vt:lpstr>
      <vt:lpstr>Обзор аналогичный решений</vt:lpstr>
      <vt:lpstr>Обзор аналогичный решений</vt:lpstr>
      <vt:lpstr>Обзор аналогичный решений</vt:lpstr>
      <vt:lpstr>Постановка задачи</vt:lpstr>
      <vt:lpstr>ЗАДАЧИ ДИПЛОМНОГО ПРОЕКТА</vt:lpstr>
      <vt:lpstr>Проектирование веб-приложения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Dimon Xyiandopovich</dc:creator>
  <cp:lastModifiedBy>Dimon Xyiandopovich</cp:lastModifiedBy>
  <cp:revision>35</cp:revision>
  <dcterms:created xsi:type="dcterms:W3CDTF">2025-06-03T11:03:15Z</dcterms:created>
  <dcterms:modified xsi:type="dcterms:W3CDTF">2025-06-03T12:30:36Z</dcterms:modified>
</cp:coreProperties>
</file>