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theme/themeOverride3.xml" ContentType="application/vnd.openxmlformats-officedocument.themeOverride+xml"/>
  <Override PartName="/ppt/drawings/drawing4.xml" ContentType="application/vnd.openxmlformats-officedocument.drawingml.chartshapes+xml"/>
  <Override PartName="/ppt/notesSlides/notesSlide12.xml" ContentType="application/vnd.openxmlformats-officedocument.presentationml.notesSlide+xml"/>
  <Override PartName="/ppt/charts/chart5.xml" ContentType="application/vnd.openxmlformats-officedocument.drawingml.chart+xml"/>
  <Override PartName="/ppt/theme/themeOverride4.xml" ContentType="application/vnd.openxmlformats-officedocument.themeOverride+xml"/>
  <Override PartName="/ppt/drawings/drawing5.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13839" r:id="rId3"/>
    <p:sldId id="13870" r:id="rId4"/>
    <p:sldId id="13860" r:id="rId5"/>
    <p:sldId id="13864" r:id="rId6"/>
    <p:sldId id="13867" r:id="rId7"/>
    <p:sldId id="13830" r:id="rId8"/>
    <p:sldId id="13869" r:id="rId9"/>
    <p:sldId id="13868" r:id="rId10"/>
    <p:sldId id="13891" r:id="rId11"/>
    <p:sldId id="13876" r:id="rId12"/>
    <p:sldId id="13878" r:id="rId13"/>
    <p:sldId id="13884" r:id="rId14"/>
    <p:sldId id="13883" r:id="rId15"/>
    <p:sldId id="13885" r:id="rId16"/>
    <p:sldId id="13890" r:id="rId17"/>
    <p:sldId id="13887" r:id="rId18"/>
    <p:sldId id="138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33C"/>
    <a:srgbClr val="D90429"/>
    <a:srgbClr val="66FFFF"/>
    <a:srgbClr val="44546A"/>
    <a:srgbClr val="EDF2F4"/>
    <a:srgbClr val="2B2D42"/>
    <a:srgbClr val="F1F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528" autoAdjust="0"/>
  </p:normalViewPr>
  <p:slideViewPr>
    <p:cSldViewPr>
      <p:cViewPr varScale="1">
        <p:scale>
          <a:sx n="91" d="100"/>
          <a:sy n="91" d="100"/>
        </p:scale>
        <p:origin x="135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 Elikem T. Tay" userId="bf8cc21d1f97da9b" providerId="LiveId" clId="{CA781105-E833-4145-B0C8-F035751BE71B}"/>
    <pc:docChg chg="modSld">
      <pc:chgData name="Dio Elikem T. Tay" userId="bf8cc21d1f97da9b" providerId="LiveId" clId="{CA781105-E833-4145-B0C8-F035751BE71B}" dt="2024-10-23T08:10:04.889" v="8" actId="1076"/>
      <pc:docMkLst>
        <pc:docMk/>
      </pc:docMkLst>
      <pc:sldChg chg="modSp mod">
        <pc:chgData name="Dio Elikem T. Tay" userId="bf8cc21d1f97da9b" providerId="LiveId" clId="{CA781105-E833-4145-B0C8-F035751BE71B}" dt="2024-10-23T08:10:04.889" v="8" actId="1076"/>
        <pc:sldMkLst>
          <pc:docMk/>
          <pc:sldMk cId="3145577132" sldId="13890"/>
        </pc:sldMkLst>
        <pc:spChg chg="mod">
          <ac:chgData name="Dio Elikem T. Tay" userId="bf8cc21d1f97da9b" providerId="LiveId" clId="{CA781105-E833-4145-B0C8-F035751BE71B}" dt="2024-10-23T08:09:29.621" v="3" actId="1076"/>
          <ac:spMkLst>
            <pc:docMk/>
            <pc:sldMk cId="3145577132" sldId="13890"/>
            <ac:spMk id="20" creationId="{92E5B82B-FD68-A5C5-ADA9-0538DEB19ED8}"/>
          </ac:spMkLst>
        </pc:spChg>
        <pc:spChg chg="mod">
          <ac:chgData name="Dio Elikem T. Tay" userId="bf8cc21d1f97da9b" providerId="LiveId" clId="{CA781105-E833-4145-B0C8-F035751BE71B}" dt="2024-10-23T08:09:36.252" v="4" actId="1076"/>
          <ac:spMkLst>
            <pc:docMk/>
            <pc:sldMk cId="3145577132" sldId="13890"/>
            <ac:spMk id="60" creationId="{382D3BEF-CDE2-5048-1C67-A9F147E4AD11}"/>
          </ac:spMkLst>
        </pc:spChg>
        <pc:spChg chg="mod">
          <ac:chgData name="Dio Elikem T. Tay" userId="bf8cc21d1f97da9b" providerId="LiveId" clId="{CA781105-E833-4145-B0C8-F035751BE71B}" dt="2024-10-23T08:09:09.052" v="2" actId="1076"/>
          <ac:spMkLst>
            <pc:docMk/>
            <pc:sldMk cId="3145577132" sldId="13890"/>
            <ac:spMk id="68" creationId="{C984CDEB-583B-06B9-5614-EF7D84996BCB}"/>
          </ac:spMkLst>
        </pc:spChg>
        <pc:spChg chg="mod">
          <ac:chgData name="Dio Elikem T. Tay" userId="bf8cc21d1f97da9b" providerId="LiveId" clId="{CA781105-E833-4145-B0C8-F035751BE71B}" dt="2024-10-23T08:09:42.818" v="5" actId="1076"/>
          <ac:spMkLst>
            <pc:docMk/>
            <pc:sldMk cId="3145577132" sldId="13890"/>
            <ac:spMk id="79" creationId="{E25D9C2B-926B-C823-FC55-818C8BE8AB2C}"/>
          </ac:spMkLst>
        </pc:spChg>
        <pc:spChg chg="mod">
          <ac:chgData name="Dio Elikem T. Tay" userId="bf8cc21d1f97da9b" providerId="LiveId" clId="{CA781105-E833-4145-B0C8-F035751BE71B}" dt="2024-10-23T08:09:48.969" v="6" actId="1076"/>
          <ac:spMkLst>
            <pc:docMk/>
            <pc:sldMk cId="3145577132" sldId="13890"/>
            <ac:spMk id="84" creationId="{93F222C6-240D-D3AB-1AAF-E48DCFD44ADD}"/>
          </ac:spMkLst>
        </pc:spChg>
        <pc:spChg chg="mod">
          <ac:chgData name="Dio Elikem T. Tay" userId="bf8cc21d1f97da9b" providerId="LiveId" clId="{CA781105-E833-4145-B0C8-F035751BE71B}" dt="2024-10-23T08:09:56.178" v="7" actId="1076"/>
          <ac:spMkLst>
            <pc:docMk/>
            <pc:sldMk cId="3145577132" sldId="13890"/>
            <ac:spMk id="89" creationId="{17F14B04-A67E-DFE6-5273-0E97CCB48F0C}"/>
          </ac:spMkLst>
        </pc:spChg>
        <pc:spChg chg="mod">
          <ac:chgData name="Dio Elikem T. Tay" userId="bf8cc21d1f97da9b" providerId="LiveId" clId="{CA781105-E833-4145-B0C8-F035751BE71B}" dt="2024-10-23T08:10:04.889" v="8" actId="1076"/>
          <ac:spMkLst>
            <pc:docMk/>
            <pc:sldMk cId="3145577132" sldId="13890"/>
            <ac:spMk id="94" creationId="{6D1998E6-5044-9245-01DD-5A4A096985D3}"/>
          </ac:spMkLst>
        </pc:spChg>
        <pc:spChg chg="mod">
          <ac:chgData name="Dio Elikem T. Tay" userId="bf8cc21d1f97da9b" providerId="LiveId" clId="{CA781105-E833-4145-B0C8-F035751BE71B}" dt="2024-10-23T08:07:48.684" v="0" actId="20577"/>
          <ac:spMkLst>
            <pc:docMk/>
            <pc:sldMk cId="3145577132" sldId="13890"/>
            <ac:spMk id="98" creationId="{A7B9F951-6A02-CCC7-50B1-0E15BF0D45DF}"/>
          </ac:spMkLst>
        </pc:spChg>
        <pc:spChg chg="mod">
          <ac:chgData name="Dio Elikem T. Tay" userId="bf8cc21d1f97da9b" providerId="LiveId" clId="{CA781105-E833-4145-B0C8-F035751BE71B}" dt="2024-10-23T08:08:58.991" v="1" actId="1076"/>
          <ac:spMkLst>
            <pc:docMk/>
            <pc:sldMk cId="3145577132" sldId="13890"/>
            <ac:spMk id="99" creationId="{9BA0C2D4-4945-44CC-338A-891907B8188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C:\Users\dioel\Downloads\gdkxzq%20(2).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https://d.docs.live.net/bf8cc21d1f97da9b/Canada/Education/Seneca/2nd%20Semester/BAN%20240%20Bus%20Analytics%20Consulting%20Capstone/Data%20Analysis/Practicing%20Doctors%20per%201%5eJ000%20Pop%202019-2020%20OECD.xlsx"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https://d.docs.live.net/bf8cc21d1f97da9b/Canada/Education/Seneca/2nd%20Semester/BAN%20240%20Bus%20Analytics%20Consulting%20Capstone/Data%20Analysis/statistita%20Nurse%20Practitioners%20OECD%202021%20Ranking_id1090192_health-care-system-performance-rankings-of-11-select-countries-202" TargetMode="External"/><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https://d.docs.live.net/bf8cc21d1f97da9b/Canada/Education/Seneca/2nd%20Semester/BAN%20240%20Bus%20Analytics%20Consulting%20Capstone/Data%20Analysis/MRI%5eJ%20CT%20Scan%20PET%20per%201%20Million%20Pop%202019.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009841035437887"/>
          <c:y val="8.2979074557567339E-2"/>
          <c:w val="0.57553827562654336"/>
          <c:h val="0.79643480075352246"/>
        </c:manualLayout>
      </c:layout>
      <c:doughnutChart>
        <c:varyColors val="1"/>
        <c:ser>
          <c:idx val="0"/>
          <c:order val="0"/>
          <c:tx>
            <c:strRef>
              <c:f>Sheet1!$B$1</c:f>
              <c:strCache>
                <c:ptCount val="1"/>
                <c:pt idx="0">
                  <c:v>Sales</c:v>
                </c:pt>
              </c:strCache>
            </c:strRef>
          </c:tx>
          <c:spPr>
            <a:gradFill>
              <a:gsLst>
                <a:gs pos="29000">
                  <a:srgbClr val="D90429"/>
                </a:gs>
                <a:gs pos="90000">
                  <a:schemeClr val="tx1"/>
                </a:gs>
              </a:gsLst>
              <a:lin ang="5400000" scaled="1"/>
            </a:gradFill>
          </c:spPr>
          <c:dPt>
            <c:idx val="0"/>
            <c:bubble3D val="0"/>
            <c:spPr>
              <a:gradFill>
                <a:gsLst>
                  <a:gs pos="29000">
                    <a:srgbClr val="D90429"/>
                  </a:gs>
                  <a:gs pos="90000">
                    <a:schemeClr val="tx1"/>
                  </a:gs>
                </a:gsLst>
                <a:lin ang="5400000" scaled="1"/>
              </a:gradFill>
              <a:ln w="19050">
                <a:noFill/>
              </a:ln>
              <a:effectLst/>
            </c:spPr>
            <c:extLst>
              <c:ext xmlns:c16="http://schemas.microsoft.com/office/drawing/2014/chart" uri="{C3380CC4-5D6E-409C-BE32-E72D297353CC}">
                <c16:uniqueId val="{00000001-1854-4980-B2F7-74BCE906F0AE}"/>
              </c:ext>
            </c:extLst>
          </c:dPt>
          <c:dPt>
            <c:idx val="1"/>
            <c:bubble3D val="0"/>
            <c:spPr>
              <a:gradFill>
                <a:gsLst>
                  <a:gs pos="29000">
                    <a:srgbClr val="D90429"/>
                  </a:gs>
                  <a:gs pos="90000">
                    <a:schemeClr val="tx1"/>
                  </a:gs>
                </a:gsLst>
                <a:lin ang="5400000" scaled="1"/>
              </a:gradFill>
              <a:ln w="19050">
                <a:noFill/>
              </a:ln>
              <a:effectLst/>
            </c:spPr>
            <c:extLst>
              <c:ext xmlns:c16="http://schemas.microsoft.com/office/drawing/2014/chart" uri="{C3380CC4-5D6E-409C-BE32-E72D297353CC}">
                <c16:uniqueId val="{00000003-1854-4980-B2F7-74BCE906F0AE}"/>
              </c:ext>
            </c:extLst>
          </c:dPt>
          <c:dLbls>
            <c:dLbl>
              <c:idx val="1"/>
              <c:layout>
                <c:manualLayout>
                  <c:x val="1.8511824245533784E-2"/>
                  <c:y val="3.29048789903642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54-4980-B2F7-74BCE906F0AE}"/>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Private</c:v>
                </c:pt>
                <c:pt idx="1">
                  <c:v>Public</c:v>
                </c:pt>
              </c:strCache>
            </c:strRef>
          </c:cat>
          <c:val>
            <c:numRef>
              <c:f>Sheet1!$B$2:$B$3</c:f>
              <c:numCache>
                <c:formatCode>0%</c:formatCode>
                <c:ptCount val="2"/>
                <c:pt idx="0">
                  <c:v>0.28000000000000003</c:v>
                </c:pt>
                <c:pt idx="1">
                  <c:v>0.72</c:v>
                </c:pt>
              </c:numCache>
            </c:numRef>
          </c:val>
          <c:extLst>
            <c:ext xmlns:c16="http://schemas.microsoft.com/office/drawing/2014/chart" uri="{C3380CC4-5D6E-409C-BE32-E72D297353CC}">
              <c16:uniqueId val="{00000004-1854-4980-B2F7-74BCE906F0AE}"/>
            </c:ext>
          </c:extLst>
        </c:ser>
        <c:dLbls>
          <c:showLegendKey val="0"/>
          <c:showVal val="1"/>
          <c:showCatName val="0"/>
          <c:showSerName val="0"/>
          <c:showPercent val="0"/>
          <c:showBubbleSize val="0"/>
          <c:showLeaderLines val="1"/>
        </c:dLbls>
        <c:firstSliceAng val="132"/>
        <c:holeSize val="4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27469780563141E-2"/>
          <c:y val="0.16920879164913546"/>
          <c:w val="0.90614351777456392"/>
          <c:h val="0.59370279096792289"/>
        </c:manualLayout>
      </c:layout>
      <c:barChart>
        <c:barDir val="col"/>
        <c:grouping val="clustered"/>
        <c:varyColors val="0"/>
        <c:ser>
          <c:idx val="0"/>
          <c:order val="0"/>
          <c:tx>
            <c:strRef>
              <c:f>'g7-1'!$B$26</c:f>
              <c:strCache>
                <c:ptCount val="1"/>
                <c:pt idx="0">
                  <c:v>2019</c:v>
                </c:pt>
              </c:strCache>
            </c:strRef>
          </c:tx>
          <c:spPr>
            <a:noFill/>
            <a:ln w="3175">
              <a:solidFill>
                <a:srgbClr val="44546A">
                  <a:alpha val="99000"/>
                </a:srgbClr>
              </a:solidFill>
            </a:ln>
            <a:effectLst>
              <a:outerShdw blurRad="50800" dist="50800" dir="6000000" sx="5000" sy="5000" algn="ctr" rotWithShape="0">
                <a:srgbClr val="000000">
                  <a:alpha val="43137"/>
                </a:srgbClr>
              </a:outerShdw>
            </a:effectLst>
          </c:spPr>
          <c:invertIfNegative val="0"/>
          <c:dPt>
            <c:idx val="1"/>
            <c:invertIfNegative val="0"/>
            <c:bubble3D val="0"/>
            <c:extLst>
              <c:ext xmlns:c16="http://schemas.microsoft.com/office/drawing/2014/chart" uri="{C3380CC4-5D6E-409C-BE32-E72D297353CC}">
                <c16:uniqueId val="{00000000-4E0D-4C26-9F70-23042BFE4F93}"/>
              </c:ext>
            </c:extLst>
          </c:dPt>
          <c:dPt>
            <c:idx val="6"/>
            <c:invertIfNegative val="0"/>
            <c:bubble3D val="0"/>
            <c:spPr>
              <a:gradFill>
                <a:gsLst>
                  <a:gs pos="1000">
                    <a:sysClr val="windowText" lastClr="000000">
                      <a:lumMod val="85000"/>
                      <a:lumOff val="15000"/>
                    </a:sysClr>
                  </a:gs>
                  <a:gs pos="58000">
                    <a:srgbClr val="D90429"/>
                  </a:gs>
                </a:gsLst>
                <a:lin ang="5400000" scaled="1"/>
              </a:gradFill>
              <a:ln w="3175">
                <a:solidFill>
                  <a:srgbClr val="44546A">
                    <a:alpha val="99000"/>
                  </a:srgbClr>
                </a:solidFill>
              </a:ln>
              <a:effectLst>
                <a:outerShdw blurRad="50800" dist="50800" dir="6000000" sx="5000" sy="5000" algn="ctr" rotWithShape="0">
                  <a:srgbClr val="000000">
                    <a:alpha val="43137"/>
                  </a:srgbClr>
                </a:outerShdw>
              </a:effectLst>
            </c:spPr>
            <c:extLst>
              <c:ext xmlns:c16="http://schemas.microsoft.com/office/drawing/2014/chart" uri="{C3380CC4-5D6E-409C-BE32-E72D297353CC}">
                <c16:uniqueId val="{00000008-4892-4EE2-A72D-4EC327AFD0C0}"/>
              </c:ext>
            </c:extLst>
          </c:dPt>
          <c:dPt>
            <c:idx val="17"/>
            <c:invertIfNegative val="0"/>
            <c:bubble3D val="0"/>
            <c:extLst>
              <c:ext xmlns:c16="http://schemas.microsoft.com/office/drawing/2014/chart" uri="{C3380CC4-5D6E-409C-BE32-E72D297353CC}">
                <c16:uniqueId val="{00000001-4E0D-4C26-9F70-23042BFE4F93}"/>
              </c:ext>
            </c:extLst>
          </c:dPt>
          <c:dPt>
            <c:idx val="19"/>
            <c:invertIfNegative val="0"/>
            <c:bubble3D val="0"/>
            <c:extLst>
              <c:ext xmlns:c16="http://schemas.microsoft.com/office/drawing/2014/chart" uri="{C3380CC4-5D6E-409C-BE32-E72D297353CC}">
                <c16:uniqueId val="{00000002-4E0D-4C26-9F70-23042BFE4F93}"/>
              </c:ext>
            </c:extLst>
          </c:dPt>
          <c:dPt>
            <c:idx val="20"/>
            <c:invertIfNegative val="0"/>
            <c:bubble3D val="0"/>
            <c:extLst>
              <c:ext xmlns:c16="http://schemas.microsoft.com/office/drawing/2014/chart" uri="{C3380CC4-5D6E-409C-BE32-E72D297353CC}">
                <c16:uniqueId val="{00000003-4E0D-4C26-9F70-23042BFE4F93}"/>
              </c:ext>
            </c:extLst>
          </c:dPt>
          <c:cat>
            <c:strRef>
              <c:f>'g7-1'!$A$27:$A$71</c:f>
              <c:strCache>
                <c:ptCount val="30"/>
                <c:pt idx="0">
                  <c:v>United States</c:v>
                </c:pt>
                <c:pt idx="1">
                  <c:v>Germany</c:v>
                </c:pt>
                <c:pt idx="2">
                  <c:v>Switzerland</c:v>
                </c:pt>
                <c:pt idx="3">
                  <c:v>France</c:v>
                </c:pt>
                <c:pt idx="4">
                  <c:v>Japan¹</c:v>
                </c:pt>
                <c:pt idx="5">
                  <c:v>Sweden</c:v>
                </c:pt>
                <c:pt idx="6">
                  <c:v>Canada</c:v>
                </c:pt>
                <c:pt idx="7">
                  <c:v>Belgium</c:v>
                </c:pt>
                <c:pt idx="8">
                  <c:v>Norway</c:v>
                </c:pt>
                <c:pt idx="9">
                  <c:v>Austria</c:v>
                </c:pt>
                <c:pt idx="10">
                  <c:v>Netherlands</c:v>
                </c:pt>
                <c:pt idx="11">
                  <c:v>United Kingdom</c:v>
                </c:pt>
                <c:pt idx="12">
                  <c:v>Denmark²</c:v>
                </c:pt>
                <c:pt idx="13">
                  <c:v>Brazil</c:v>
                </c:pt>
                <c:pt idx="14">
                  <c:v>Portugal</c:v>
                </c:pt>
                <c:pt idx="15">
                  <c:v>Australia¹</c:v>
                </c:pt>
                <c:pt idx="16">
                  <c:v>Finland</c:v>
                </c:pt>
                <c:pt idx="17">
                  <c:v>Spain</c:v>
                </c:pt>
                <c:pt idx="18">
                  <c:v>New Zealand¹</c:v>
                </c:pt>
                <c:pt idx="19">
                  <c:v>OECD</c:v>
                </c:pt>
                <c:pt idx="20">
                  <c:v>Italy</c:v>
                </c:pt>
                <c:pt idx="21">
                  <c:v>Korea</c:v>
                </c:pt>
                <c:pt idx="22">
                  <c:v>Israel</c:v>
                </c:pt>
                <c:pt idx="23">
                  <c:v>Ireland</c:v>
                </c:pt>
                <c:pt idx="24">
                  <c:v>Poland</c:v>
                </c:pt>
                <c:pt idx="25">
                  <c:v>Russia</c:v>
                </c:pt>
                <c:pt idx="26">
                  <c:v>Mexico</c:v>
                </c:pt>
                <c:pt idx="27">
                  <c:v>China</c:v>
                </c:pt>
                <c:pt idx="28">
                  <c:v>Turkey</c:v>
                </c:pt>
                <c:pt idx="29">
                  <c:v>India</c:v>
                </c:pt>
              </c:strCache>
            </c:strRef>
          </c:cat>
          <c:val>
            <c:numRef>
              <c:f>'g7-1'!$B$27:$B$71</c:f>
              <c:numCache>
                <c:formatCode>General</c:formatCode>
                <c:ptCount val="30"/>
                <c:pt idx="0">
                  <c:v>16.766999999999999</c:v>
                </c:pt>
                <c:pt idx="1">
                  <c:v>11.696999999999999</c:v>
                </c:pt>
                <c:pt idx="2">
                  <c:v>11.291</c:v>
                </c:pt>
                <c:pt idx="3">
                  <c:v>11.112</c:v>
                </c:pt>
                <c:pt idx="4">
                  <c:v>11.037000000000001</c:v>
                </c:pt>
                <c:pt idx="5">
                  <c:v>10.920999999999999</c:v>
                </c:pt>
                <c:pt idx="6">
                  <c:v>10.843999999999999</c:v>
                </c:pt>
                <c:pt idx="7">
                  <c:v>10.659000000000001</c:v>
                </c:pt>
                <c:pt idx="8">
                  <c:v>10.521000000000001</c:v>
                </c:pt>
                <c:pt idx="9">
                  <c:v>10.433999999999999</c:v>
                </c:pt>
                <c:pt idx="10">
                  <c:v>10.164999999999999</c:v>
                </c:pt>
                <c:pt idx="11">
                  <c:v>10.154</c:v>
                </c:pt>
                <c:pt idx="12">
                  <c:v>9.9559999999999995</c:v>
                </c:pt>
                <c:pt idx="13">
                  <c:v>9.5909999999999993</c:v>
                </c:pt>
                <c:pt idx="14">
                  <c:v>9.5310000000000006</c:v>
                </c:pt>
                <c:pt idx="15">
                  <c:v>9.4179999999999993</c:v>
                </c:pt>
                <c:pt idx="16">
                  <c:v>9.1590000000000007</c:v>
                </c:pt>
                <c:pt idx="17">
                  <c:v>9.1319999999999997</c:v>
                </c:pt>
                <c:pt idx="18">
                  <c:v>9.0690000000000008</c:v>
                </c:pt>
                <c:pt idx="19" formatCode="0.000">
                  <c:v>8.8395641025641005</c:v>
                </c:pt>
                <c:pt idx="20">
                  <c:v>8.6690000000000005</c:v>
                </c:pt>
                <c:pt idx="21">
                  <c:v>8.1639999999999997</c:v>
                </c:pt>
                <c:pt idx="22">
                  <c:v>7.4610000000000003</c:v>
                </c:pt>
                <c:pt idx="23">
                  <c:v>6.6790000000000003</c:v>
                </c:pt>
                <c:pt idx="24">
                  <c:v>6.4619999999999997</c:v>
                </c:pt>
                <c:pt idx="25">
                  <c:v>5.6070000000000002</c:v>
                </c:pt>
                <c:pt idx="26">
                  <c:v>5.4329999999999998</c:v>
                </c:pt>
                <c:pt idx="27">
                  <c:v>5.1479999999999997</c:v>
                </c:pt>
                <c:pt idx="28">
                  <c:v>4.3440000000000003</c:v>
                </c:pt>
                <c:pt idx="29">
                  <c:v>3.5670000000000002</c:v>
                </c:pt>
              </c:numCache>
            </c:numRef>
          </c:val>
          <c:extLst>
            <c:ext xmlns:c16="http://schemas.microsoft.com/office/drawing/2014/chart" uri="{C3380CC4-5D6E-409C-BE32-E72D297353CC}">
              <c16:uniqueId val="{00000004-4E0D-4C26-9F70-23042BFE4F93}"/>
            </c:ext>
          </c:extLst>
        </c:ser>
        <c:dLbls>
          <c:showLegendKey val="0"/>
          <c:showVal val="0"/>
          <c:showCatName val="0"/>
          <c:showSerName val="0"/>
          <c:showPercent val="0"/>
          <c:showBubbleSize val="0"/>
        </c:dLbls>
        <c:gapWidth val="49"/>
        <c:axId val="539367424"/>
        <c:axId val="1"/>
      </c:barChart>
      <c:lineChart>
        <c:grouping val="standard"/>
        <c:varyColors val="0"/>
        <c:ser>
          <c:idx val="1"/>
          <c:order val="1"/>
          <c:tx>
            <c:strRef>
              <c:f>'g7-1'!$C$26</c:f>
              <c:strCache>
                <c:ptCount val="1"/>
                <c:pt idx="0">
                  <c:v>2020</c:v>
                </c:pt>
              </c:strCache>
            </c:strRef>
          </c:tx>
          <c:spPr>
            <a:ln w="19050">
              <a:noFill/>
            </a:ln>
          </c:spPr>
          <c:marker>
            <c:symbol val="triangle"/>
            <c:size val="5"/>
            <c:spPr>
              <a:solidFill>
                <a:sysClr val="windowText" lastClr="000000"/>
              </a:solidFill>
              <a:ln>
                <a:solidFill>
                  <a:srgbClr val="000000"/>
                </a:solidFill>
                <a:prstDash val="solid"/>
              </a:ln>
            </c:spPr>
          </c:marker>
          <c:dPt>
            <c:idx val="1"/>
            <c:bubble3D val="0"/>
            <c:extLst>
              <c:ext xmlns:c16="http://schemas.microsoft.com/office/drawing/2014/chart" uri="{C3380CC4-5D6E-409C-BE32-E72D297353CC}">
                <c16:uniqueId val="{00000005-4E0D-4C26-9F70-23042BFE4F93}"/>
              </c:ext>
            </c:extLst>
          </c:dPt>
          <c:dPt>
            <c:idx val="17"/>
            <c:bubble3D val="0"/>
            <c:extLst>
              <c:ext xmlns:c16="http://schemas.microsoft.com/office/drawing/2014/chart" uri="{C3380CC4-5D6E-409C-BE32-E72D297353CC}">
                <c16:uniqueId val="{00000006-4E0D-4C26-9F70-23042BFE4F93}"/>
              </c:ext>
            </c:extLst>
          </c:dPt>
          <c:dPt>
            <c:idx val="19"/>
            <c:bubble3D val="0"/>
            <c:extLst>
              <c:ext xmlns:c16="http://schemas.microsoft.com/office/drawing/2014/chart" uri="{C3380CC4-5D6E-409C-BE32-E72D297353CC}">
                <c16:uniqueId val="{00000007-4E0D-4C26-9F70-23042BFE4F93}"/>
              </c:ext>
            </c:extLst>
          </c:dPt>
          <c:cat>
            <c:strRef>
              <c:f>'g7-1'!$A$27:$A$71</c:f>
              <c:strCache>
                <c:ptCount val="30"/>
                <c:pt idx="0">
                  <c:v>United States</c:v>
                </c:pt>
                <c:pt idx="1">
                  <c:v>Germany</c:v>
                </c:pt>
                <c:pt idx="2">
                  <c:v>Switzerland</c:v>
                </c:pt>
                <c:pt idx="3">
                  <c:v>France</c:v>
                </c:pt>
                <c:pt idx="4">
                  <c:v>Japan¹</c:v>
                </c:pt>
                <c:pt idx="5">
                  <c:v>Sweden</c:v>
                </c:pt>
                <c:pt idx="6">
                  <c:v>Canada</c:v>
                </c:pt>
                <c:pt idx="7">
                  <c:v>Belgium</c:v>
                </c:pt>
                <c:pt idx="8">
                  <c:v>Norway</c:v>
                </c:pt>
                <c:pt idx="9">
                  <c:v>Austria</c:v>
                </c:pt>
                <c:pt idx="10">
                  <c:v>Netherlands</c:v>
                </c:pt>
                <c:pt idx="11">
                  <c:v>United Kingdom</c:v>
                </c:pt>
                <c:pt idx="12">
                  <c:v>Denmark²</c:v>
                </c:pt>
                <c:pt idx="13">
                  <c:v>Brazil</c:v>
                </c:pt>
                <c:pt idx="14">
                  <c:v>Portugal</c:v>
                </c:pt>
                <c:pt idx="15">
                  <c:v>Australia¹</c:v>
                </c:pt>
                <c:pt idx="16">
                  <c:v>Finland</c:v>
                </c:pt>
                <c:pt idx="17">
                  <c:v>Spain</c:v>
                </c:pt>
                <c:pt idx="18">
                  <c:v>New Zealand¹</c:v>
                </c:pt>
                <c:pt idx="19">
                  <c:v>OECD</c:v>
                </c:pt>
                <c:pt idx="20">
                  <c:v>Italy</c:v>
                </c:pt>
                <c:pt idx="21">
                  <c:v>Korea</c:v>
                </c:pt>
                <c:pt idx="22">
                  <c:v>Israel</c:v>
                </c:pt>
                <c:pt idx="23">
                  <c:v>Ireland</c:v>
                </c:pt>
                <c:pt idx="24">
                  <c:v>Poland</c:v>
                </c:pt>
                <c:pt idx="25">
                  <c:v>Russia</c:v>
                </c:pt>
                <c:pt idx="26">
                  <c:v>Mexico</c:v>
                </c:pt>
                <c:pt idx="27">
                  <c:v>China</c:v>
                </c:pt>
                <c:pt idx="28">
                  <c:v>Turkey</c:v>
                </c:pt>
                <c:pt idx="29">
                  <c:v>India</c:v>
                </c:pt>
              </c:strCache>
            </c:strRef>
          </c:cat>
          <c:val>
            <c:numRef>
              <c:f>'g7-1'!$C$27:$C$71</c:f>
              <c:numCache>
                <c:formatCode>General</c:formatCode>
                <c:ptCount val="30"/>
                <c:pt idx="1">
                  <c:v>12.53</c:v>
                </c:pt>
                <c:pt idx="3">
                  <c:v>12.377000000000001</c:v>
                </c:pt>
                <c:pt idx="5">
                  <c:v>11.446999999999999</c:v>
                </c:pt>
                <c:pt idx="6">
                  <c:v>11.557</c:v>
                </c:pt>
                <c:pt idx="8">
                  <c:v>11.343999999999999</c:v>
                </c:pt>
                <c:pt idx="9">
                  <c:v>11.497999999999999</c:v>
                </c:pt>
                <c:pt idx="10">
                  <c:v>11.218</c:v>
                </c:pt>
                <c:pt idx="11">
                  <c:v>12.754</c:v>
                </c:pt>
                <c:pt idx="12">
                  <c:v>10.612</c:v>
                </c:pt>
                <c:pt idx="14">
                  <c:v>10.116</c:v>
                </c:pt>
                <c:pt idx="16">
                  <c:v>9.5500000000000007</c:v>
                </c:pt>
                <c:pt idx="20">
                  <c:v>9.7159999999999993</c:v>
                </c:pt>
                <c:pt idx="21">
                  <c:v>8.4049999999999994</c:v>
                </c:pt>
                <c:pt idx="23">
                  <c:v>7.194</c:v>
                </c:pt>
                <c:pt idx="24">
                  <c:v>7.15</c:v>
                </c:pt>
                <c:pt idx="26">
                  <c:v>6.2110000000000003</c:v>
                </c:pt>
              </c:numCache>
            </c:numRef>
          </c:val>
          <c:smooth val="0"/>
          <c:extLst>
            <c:ext xmlns:c16="http://schemas.microsoft.com/office/drawing/2014/chart" uri="{C3380CC4-5D6E-409C-BE32-E72D297353CC}">
              <c16:uniqueId val="{00000008-4E0D-4C26-9F70-23042BFE4F93}"/>
            </c:ext>
          </c:extLst>
        </c:ser>
        <c:dLbls>
          <c:showLegendKey val="0"/>
          <c:showVal val="0"/>
          <c:showCatName val="0"/>
          <c:showSerName val="0"/>
          <c:showPercent val="0"/>
          <c:showBubbleSize val="0"/>
        </c:dLbls>
        <c:hiLowLines>
          <c:spPr>
            <a:ln w="6350">
              <a:solidFill>
                <a:srgbClr val="000000"/>
              </a:solidFill>
            </a:ln>
          </c:spPr>
        </c:hiLowLines>
        <c:marker val="1"/>
        <c:smooth val="0"/>
        <c:axId val="539367424"/>
        <c:axId val="1"/>
      </c:lineChart>
      <c:catAx>
        <c:axId val="539367424"/>
        <c:scaling>
          <c:orientation val="minMax"/>
        </c:scaling>
        <c:delete val="0"/>
        <c:axPos val="b"/>
        <c:numFmt formatCode="General" sourceLinked="0"/>
        <c:majorTickMark val="in"/>
        <c:minorTickMark val="none"/>
        <c:tickLblPos val="low"/>
        <c:spPr>
          <a:noFill/>
          <a:ln w="9525">
            <a:solidFill>
              <a:srgbClr val="000000"/>
            </a:solidFill>
            <a:prstDash val="solid"/>
          </a:ln>
          <a:extLst>
            <a:ext uri="{909E8E84-426E-40DD-AFC4-6F175D3DCCD1}">
              <a14:hiddenFill xmlns:a14="http://schemas.microsoft.com/office/drawing/2010/main">
                <a:noFill/>
              </a14:hiddenFill>
            </a:ext>
          </a:extLst>
        </c:spPr>
        <c:txPr>
          <a:bodyPr rot="-2700000" vert="horz"/>
          <a:lstStyle/>
          <a:p>
            <a:pPr>
              <a:defRPr sz="1000" b="0" i="0">
                <a:solidFill>
                  <a:srgbClr val="000000"/>
                </a:solidFill>
                <a:latin typeface="Century Gothic" panose="020B0502020202020204" pitchFamily="34" charset="0"/>
                <a:ea typeface="Arial Narrow"/>
                <a:cs typeface="Arial Narrow"/>
              </a:defRPr>
            </a:pPr>
            <a:endParaRPr lang="en-US"/>
          </a:p>
        </c:txPr>
        <c:crossAx val="1"/>
        <c:crosses val="autoZero"/>
        <c:auto val="1"/>
        <c:lblAlgn val="ctr"/>
        <c:lblOffset val="0"/>
        <c:tickLblSkip val="1"/>
        <c:noMultiLvlLbl val="0"/>
      </c:catAx>
      <c:valAx>
        <c:axId val="1"/>
        <c:scaling>
          <c:orientation val="minMax"/>
        </c:scaling>
        <c:delete val="0"/>
        <c:axPos val="l"/>
        <c:numFmt formatCode="General" sourceLinked="0"/>
        <c:majorTickMark val="in"/>
        <c:minorTickMark val="none"/>
        <c:tickLblPos val="nextTo"/>
        <c:spPr>
          <a:noFill/>
          <a:ln w="9525">
            <a:solidFill>
              <a:srgbClr val="000000"/>
            </a:solidFill>
            <a:prstDash val="solid"/>
          </a:ln>
        </c:spPr>
        <c:txPr>
          <a:bodyPr rot="-60000000" vert="horz"/>
          <a:lstStyle/>
          <a:p>
            <a:pPr>
              <a:defRPr sz="1000" b="0" i="0">
                <a:solidFill>
                  <a:schemeClr val="tx2"/>
                </a:solidFill>
                <a:latin typeface="Century Gothic" panose="020B0502020202020204" pitchFamily="34" charset="0"/>
                <a:ea typeface="Arial Narrow"/>
                <a:cs typeface="Arial Narrow"/>
              </a:defRPr>
            </a:pPr>
            <a:endParaRPr lang="en-US"/>
          </a:p>
        </c:txPr>
        <c:crossAx val="539367424"/>
        <c:crosses val="autoZero"/>
        <c:crossBetween val="between"/>
      </c:valAx>
      <c:spPr>
        <a:solidFill>
          <a:sysClr val="window" lastClr="FFFFFF"/>
        </a:solidFill>
        <a:ln w="25400">
          <a:noFill/>
        </a:ln>
      </c:spPr>
    </c:plotArea>
    <c:legend>
      <c:legendPos val="r"/>
      <c:layout>
        <c:manualLayout>
          <c:xMode val="edge"/>
          <c:yMode val="edge"/>
          <c:x val="7.7691496043619093E-2"/>
          <c:y val="2.030466918161674E-2"/>
          <c:w val="0.90122135410598148"/>
          <c:h val="7.3604425783360683E-2"/>
        </c:manualLayout>
      </c:layout>
      <c:overlay val="1"/>
      <c:spPr>
        <a:noFill/>
        <a:ln w="25400">
          <a:noFill/>
        </a:ln>
      </c:spPr>
      <c:txPr>
        <a:bodyPr/>
        <a:lstStyle/>
        <a:p>
          <a:pPr>
            <a:defRPr sz="1200" b="0" i="0">
              <a:solidFill>
                <a:schemeClr val="tx2"/>
              </a:solidFill>
              <a:latin typeface="Century Gothic" panose="020B0502020202020204" pitchFamily="34" charset="0"/>
              <a:ea typeface="Arial Narrow"/>
              <a:cs typeface="Arial Narrow"/>
            </a:defRPr>
          </a:pPr>
          <a:endParaRPr lang="en-US"/>
        </a:p>
      </c:txPr>
    </c:legend>
    <c:plotVisOnly val="1"/>
    <c:dispBlanksAs val="gap"/>
    <c:showDLblsOverMax val="1"/>
  </c:chart>
  <c:spPr>
    <a:noFill/>
    <a:ln w="6350">
      <a:solidFill>
        <a:srgbClr val="44546A"/>
      </a:solidFill>
    </a:ln>
  </c:sp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4.1673135436992935E-2"/>
          <c:y val="0.12467543811625235"/>
          <c:w val="0.94096267077941009"/>
          <c:h val="0.68983971364122598"/>
        </c:manualLayout>
      </c:layout>
      <c:lineChart>
        <c:grouping val="standard"/>
        <c:varyColors val="0"/>
        <c:ser>
          <c:idx val="0"/>
          <c:order val="0"/>
          <c:tx>
            <c:strRef>
              <c:f>'g8-3'!$B$31</c:f>
              <c:strCache>
                <c:ptCount val="1"/>
                <c:pt idx="0">
                  <c:v>2000</c:v>
                </c:pt>
              </c:strCache>
            </c:strRef>
          </c:tx>
          <c:spPr>
            <a:ln w="28575">
              <a:noFill/>
            </a:ln>
          </c:spPr>
          <c:marker>
            <c:symbol val="circle"/>
            <c:size val="6"/>
            <c:spPr>
              <a:noFill/>
              <a:ln w="6350" cap="flat" cmpd="sng" algn="ctr">
                <a:solidFill>
                  <a:srgbClr val="000000"/>
                </a:solidFill>
                <a:prstDash val="solid"/>
                <a:round/>
              </a:ln>
              <a:effectLst/>
            </c:spPr>
          </c:marker>
          <c:dPt>
            <c:idx val="17"/>
            <c:bubble3D val="0"/>
            <c:extLst>
              <c:ext xmlns:c16="http://schemas.microsoft.com/office/drawing/2014/chart" uri="{C3380CC4-5D6E-409C-BE32-E72D297353CC}">
                <c16:uniqueId val="{00000000-5ED1-45C6-8805-61061D5F94D0}"/>
              </c:ext>
            </c:extLst>
          </c:dPt>
          <c:cat>
            <c:strRef>
              <c:f>'g8-3'!$A$32:$A$76</c:f>
              <c:strCache>
                <c:ptCount val="26"/>
                <c:pt idx="0">
                  <c:v>Portugal¹</c:v>
                </c:pt>
                <c:pt idx="1">
                  <c:v>Norway</c:v>
                </c:pt>
                <c:pt idx="2">
                  <c:v>Spain</c:v>
                </c:pt>
                <c:pt idx="3">
                  <c:v>Germany</c:v>
                </c:pt>
                <c:pt idx="4">
                  <c:v>Switzerland</c:v>
                </c:pt>
                <c:pt idx="5">
                  <c:v>Sweden</c:v>
                </c:pt>
                <c:pt idx="6">
                  <c:v>Denmark</c:v>
                </c:pt>
                <c:pt idx="7">
                  <c:v>Russia</c:v>
                </c:pt>
                <c:pt idx="8">
                  <c:v>Italy</c:v>
                </c:pt>
                <c:pt idx="9">
                  <c:v>Australia</c:v>
                </c:pt>
                <c:pt idx="10">
                  <c:v>Netherlands</c:v>
                </c:pt>
                <c:pt idx="11">
                  <c:v>OECD38</c:v>
                </c:pt>
                <c:pt idx="12">
                  <c:v>New Zealand</c:v>
                </c:pt>
                <c:pt idx="13">
                  <c:v>Israel</c:v>
                </c:pt>
                <c:pt idx="14">
                  <c:v>Finland³</c:v>
                </c:pt>
                <c:pt idx="15">
                  <c:v>France</c:v>
                </c:pt>
                <c:pt idx="16">
                  <c:v>Belgium</c:v>
                </c:pt>
                <c:pt idx="17">
                  <c:v>United Kingdom</c:v>
                </c:pt>
                <c:pt idx="18">
                  <c:v>Canada</c:v>
                </c:pt>
                <c:pt idx="19">
                  <c:v>United States</c:v>
                </c:pt>
                <c:pt idx="20">
                  <c:v>Japan</c:v>
                </c:pt>
                <c:pt idx="21">
                  <c:v>Korea</c:v>
                </c:pt>
                <c:pt idx="22">
                  <c:v>Poland</c:v>
                </c:pt>
                <c:pt idx="23">
                  <c:v>China</c:v>
                </c:pt>
                <c:pt idx="24">
                  <c:v>South Africa</c:v>
                </c:pt>
                <c:pt idx="25">
                  <c:v>Indonesia</c:v>
                </c:pt>
              </c:strCache>
            </c:strRef>
          </c:cat>
          <c:val>
            <c:numRef>
              <c:f>'g8-3'!$B$32:$B$76</c:f>
              <c:numCache>
                <c:formatCode>0.0</c:formatCode>
                <c:ptCount val="26"/>
                <c:pt idx="0">
                  <c:v>3.08</c:v>
                </c:pt>
                <c:pt idx="1">
                  <c:v>3.38</c:v>
                </c:pt>
                <c:pt idx="2">
                  <c:v>3.14</c:v>
                </c:pt>
                <c:pt idx="3">
                  <c:v>3.25</c:v>
                </c:pt>
                <c:pt idx="4">
                  <c:v>3.65</c:v>
                </c:pt>
                <c:pt idx="5">
                  <c:v>3.03</c:v>
                </c:pt>
                <c:pt idx="6">
                  <c:v>2.91</c:v>
                </c:pt>
                <c:pt idx="8">
                  <c:v>3.44</c:v>
                </c:pt>
                <c:pt idx="9">
                  <c:v>2.4900000000000002</c:v>
                </c:pt>
                <c:pt idx="11">
                  <c:v>2.7382352941176502</c:v>
                </c:pt>
                <c:pt idx="12">
                  <c:v>2.23</c:v>
                </c:pt>
                <c:pt idx="13">
                  <c:v>3.45</c:v>
                </c:pt>
                <c:pt idx="14">
                  <c:v>2.5</c:v>
                </c:pt>
                <c:pt idx="15">
                  <c:v>3.02</c:v>
                </c:pt>
                <c:pt idx="16">
                  <c:v>2.83</c:v>
                </c:pt>
                <c:pt idx="17">
                  <c:v>1.98</c:v>
                </c:pt>
                <c:pt idx="18">
                  <c:v>2.0099999999999998</c:v>
                </c:pt>
                <c:pt idx="19">
                  <c:v>2.29</c:v>
                </c:pt>
                <c:pt idx="20">
                  <c:v>1.93</c:v>
                </c:pt>
                <c:pt idx="21">
                  <c:v>1.3</c:v>
                </c:pt>
                <c:pt idx="22">
                  <c:v>2.2200000000000002</c:v>
                </c:pt>
                <c:pt idx="23">
                  <c:v>1.24</c:v>
                </c:pt>
                <c:pt idx="24">
                  <c:v>0.74</c:v>
                </c:pt>
                <c:pt idx="25">
                  <c:v>0.13</c:v>
                </c:pt>
              </c:numCache>
            </c:numRef>
          </c:val>
          <c:smooth val="0"/>
          <c:extLst>
            <c:ext xmlns:c16="http://schemas.microsoft.com/office/drawing/2014/chart" uri="{C3380CC4-5D6E-409C-BE32-E72D297353CC}">
              <c16:uniqueId val="{00000001-5ED1-45C6-8805-61061D5F94D0}"/>
            </c:ext>
          </c:extLst>
        </c:ser>
        <c:ser>
          <c:idx val="1"/>
          <c:order val="1"/>
          <c:tx>
            <c:strRef>
              <c:f>'g8-3'!$C$31</c:f>
              <c:strCache>
                <c:ptCount val="1"/>
                <c:pt idx="0">
                  <c:v>2019</c:v>
                </c:pt>
              </c:strCache>
            </c:strRef>
          </c:tx>
          <c:spPr>
            <a:ln w="28575">
              <a:noFill/>
            </a:ln>
          </c:spPr>
          <c:marker>
            <c:symbol val="circle"/>
            <c:size val="6"/>
            <c:spPr>
              <a:solidFill>
                <a:srgbClr val="00B050"/>
              </a:solidFill>
              <a:ln w="3175">
                <a:noFill/>
                <a:prstDash val="solid"/>
              </a:ln>
              <a:effectLst/>
            </c:spPr>
          </c:marker>
          <c:dPt>
            <c:idx val="17"/>
            <c:bubble3D val="0"/>
            <c:extLst>
              <c:ext xmlns:c16="http://schemas.microsoft.com/office/drawing/2014/chart" uri="{C3380CC4-5D6E-409C-BE32-E72D297353CC}">
                <c16:uniqueId val="{00000002-5ED1-45C6-8805-61061D5F94D0}"/>
              </c:ext>
            </c:extLst>
          </c:dPt>
          <c:dLbls>
            <c:dLbl>
              <c:idx val="17"/>
              <c:spPr>
                <a:noFill/>
                <a:ln w="25400">
                  <a:noFill/>
                </a:ln>
              </c:spPr>
              <c:txPr>
                <a:bodyPr rot="-5400000" vert="horz" wrap="square" lIns="38100" tIns="19050" rIns="38100" bIns="19050" anchor="ctr">
                  <a:spAutoFit/>
                </a:bodyPr>
                <a:lstStyle/>
                <a:p>
                  <a:pPr>
                    <a:defRPr sz="1100" b="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2-5ED1-45C6-8805-61061D5F94D0}"/>
                </c:ext>
              </c:extLst>
            </c:dLbl>
            <c:dLbl>
              <c:idx val="22"/>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ED1-45C6-8805-61061D5F94D0}"/>
                </c:ext>
              </c:extLst>
            </c:dLbl>
            <c:spPr>
              <a:noFill/>
              <a:ln w="25400">
                <a:noFill/>
              </a:ln>
            </c:spPr>
            <c:txPr>
              <a:bodyPr rot="-5400000" vert="horz" wrap="square" lIns="38100" tIns="19050" rIns="38100" bIns="19050" anchor="ctr">
                <a:spAutoFit/>
              </a:bodyPr>
              <a:lstStyle/>
              <a:p>
                <a:pPr>
                  <a:defRPr sz="110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'g8-3'!$A$32:$A$76</c:f>
              <c:strCache>
                <c:ptCount val="26"/>
                <c:pt idx="0">
                  <c:v>Portugal¹</c:v>
                </c:pt>
                <c:pt idx="1">
                  <c:v>Norway</c:v>
                </c:pt>
                <c:pt idx="2">
                  <c:v>Spain</c:v>
                </c:pt>
                <c:pt idx="3">
                  <c:v>Germany</c:v>
                </c:pt>
                <c:pt idx="4">
                  <c:v>Switzerland</c:v>
                </c:pt>
                <c:pt idx="5">
                  <c:v>Sweden</c:v>
                </c:pt>
                <c:pt idx="6">
                  <c:v>Denmark</c:v>
                </c:pt>
                <c:pt idx="7">
                  <c:v>Russia</c:v>
                </c:pt>
                <c:pt idx="8">
                  <c:v>Italy</c:v>
                </c:pt>
                <c:pt idx="9">
                  <c:v>Australia</c:v>
                </c:pt>
                <c:pt idx="10">
                  <c:v>Netherlands</c:v>
                </c:pt>
                <c:pt idx="11">
                  <c:v>OECD38</c:v>
                </c:pt>
                <c:pt idx="12">
                  <c:v>New Zealand</c:v>
                </c:pt>
                <c:pt idx="13">
                  <c:v>Israel</c:v>
                </c:pt>
                <c:pt idx="14">
                  <c:v>Finland³</c:v>
                </c:pt>
                <c:pt idx="15">
                  <c:v>France</c:v>
                </c:pt>
                <c:pt idx="16">
                  <c:v>Belgium</c:v>
                </c:pt>
                <c:pt idx="17">
                  <c:v>United Kingdom</c:v>
                </c:pt>
                <c:pt idx="18">
                  <c:v>Canada</c:v>
                </c:pt>
                <c:pt idx="19">
                  <c:v>United States</c:v>
                </c:pt>
                <c:pt idx="20">
                  <c:v>Japan</c:v>
                </c:pt>
                <c:pt idx="21">
                  <c:v>Korea</c:v>
                </c:pt>
                <c:pt idx="22">
                  <c:v>Poland</c:v>
                </c:pt>
                <c:pt idx="23">
                  <c:v>China</c:v>
                </c:pt>
                <c:pt idx="24">
                  <c:v>South Africa</c:v>
                </c:pt>
                <c:pt idx="25">
                  <c:v>Indonesia</c:v>
                </c:pt>
              </c:strCache>
            </c:strRef>
          </c:cat>
          <c:val>
            <c:numRef>
              <c:f>'g8-3'!$C$32:$C$76</c:f>
              <c:numCache>
                <c:formatCode>0.0</c:formatCode>
                <c:ptCount val="26"/>
                <c:pt idx="0">
                  <c:v>5.32</c:v>
                </c:pt>
                <c:pt idx="1">
                  <c:v>4.97</c:v>
                </c:pt>
                <c:pt idx="2">
                  <c:v>4.4000000000000004</c:v>
                </c:pt>
                <c:pt idx="3">
                  <c:v>4.3899999999999997</c:v>
                </c:pt>
                <c:pt idx="4">
                  <c:v>4.3499999999999996</c:v>
                </c:pt>
                <c:pt idx="5">
                  <c:v>4.32</c:v>
                </c:pt>
                <c:pt idx="6">
                  <c:v>4.1900000000000004</c:v>
                </c:pt>
                <c:pt idx="7">
                  <c:v>4.16</c:v>
                </c:pt>
                <c:pt idx="8">
                  <c:v>4.05</c:v>
                </c:pt>
                <c:pt idx="9">
                  <c:v>3.83</c:v>
                </c:pt>
                <c:pt idx="10">
                  <c:v>3.72</c:v>
                </c:pt>
                <c:pt idx="11">
                  <c:v>3.5560526315789498</c:v>
                </c:pt>
                <c:pt idx="12">
                  <c:v>3.38</c:v>
                </c:pt>
                <c:pt idx="13">
                  <c:v>3.29</c:v>
                </c:pt>
                <c:pt idx="14">
                  <c:v>3.21</c:v>
                </c:pt>
                <c:pt idx="15">
                  <c:v>3.17</c:v>
                </c:pt>
                <c:pt idx="16">
                  <c:v>3.16</c:v>
                </c:pt>
                <c:pt idx="17">
                  <c:v>2.95</c:v>
                </c:pt>
                <c:pt idx="18">
                  <c:v>2.74</c:v>
                </c:pt>
                <c:pt idx="19">
                  <c:v>2.64</c:v>
                </c:pt>
                <c:pt idx="20">
                  <c:v>2.4900000000000002</c:v>
                </c:pt>
                <c:pt idx="21">
                  <c:v>2.46</c:v>
                </c:pt>
                <c:pt idx="22">
                  <c:v>2.38</c:v>
                </c:pt>
                <c:pt idx="23">
                  <c:v>2.2400000000000002</c:v>
                </c:pt>
                <c:pt idx="24">
                  <c:v>0.79</c:v>
                </c:pt>
                <c:pt idx="25">
                  <c:v>0.47</c:v>
                </c:pt>
              </c:numCache>
            </c:numRef>
          </c:val>
          <c:smooth val="0"/>
          <c:extLst>
            <c:ext xmlns:c16="http://schemas.microsoft.com/office/drawing/2014/chart" uri="{C3380CC4-5D6E-409C-BE32-E72D297353CC}">
              <c16:uniqueId val="{00000004-5ED1-45C6-8805-61061D5F94D0}"/>
            </c:ext>
          </c:extLst>
        </c:ser>
        <c:dLbls>
          <c:showLegendKey val="0"/>
          <c:showVal val="0"/>
          <c:showCatName val="0"/>
          <c:showSerName val="0"/>
          <c:showPercent val="0"/>
          <c:showBubbleSize val="0"/>
        </c:dLbls>
        <c:hiLowLines>
          <c:spPr>
            <a:ln w="6350">
              <a:solidFill>
                <a:srgbClr val="000000"/>
              </a:solidFill>
            </a:ln>
          </c:spPr>
        </c:hiLowLines>
        <c:marker val="1"/>
        <c:smooth val="0"/>
        <c:axId val="785973608"/>
        <c:axId val="1"/>
      </c:lineChart>
      <c:catAx>
        <c:axId val="785973608"/>
        <c:scaling>
          <c:orientation val="minMax"/>
        </c:scaling>
        <c:delete val="0"/>
        <c:axPos val="b"/>
        <c:numFmt formatCode="General" sourceLinked="0"/>
        <c:majorTickMark val="in"/>
        <c:minorTickMark val="none"/>
        <c:tickLblPos val="low"/>
        <c:spPr>
          <a:noFill/>
          <a:ln w="9525">
            <a:solidFill>
              <a:srgbClr val="000000"/>
            </a:solidFill>
            <a:prstDash val="solid"/>
          </a:ln>
        </c:spPr>
        <c:txPr>
          <a:bodyPr rot="-2700000" vert="horz"/>
          <a:lstStyle/>
          <a:p>
            <a:pPr>
              <a:defRPr sz="1000" b="0" i="0" u="none" strike="noStrike" baseline="0">
                <a:solidFill>
                  <a:srgbClr val="44546A"/>
                </a:solidFill>
                <a:latin typeface="Arial Narrow"/>
                <a:ea typeface="Arial Narrow"/>
                <a:cs typeface="Arial Narrow"/>
              </a:defRPr>
            </a:pPr>
            <a:endParaRPr lang="en-US"/>
          </a:p>
        </c:txPr>
        <c:crossAx val="1"/>
        <c:crosses val="autoZero"/>
        <c:auto val="1"/>
        <c:lblAlgn val="ctr"/>
        <c:lblOffset val="0"/>
        <c:tickLblSkip val="1"/>
        <c:noMultiLvlLbl val="0"/>
      </c:catAx>
      <c:valAx>
        <c:axId val="1"/>
        <c:scaling>
          <c:orientation val="minMax"/>
        </c:scaling>
        <c:delete val="0"/>
        <c:axPos val="l"/>
        <c:numFmt formatCode="General" sourceLinked="0"/>
        <c:majorTickMark val="in"/>
        <c:minorTickMark val="none"/>
        <c:tickLblPos val="nextTo"/>
        <c:spPr>
          <a:noFill/>
          <a:ln w="9525">
            <a:solidFill>
              <a:srgbClr val="000000"/>
            </a:solidFill>
            <a:prstDash val="solid"/>
          </a:ln>
          <a:extLst>
            <a:ext uri="{909E8E84-426E-40DD-AFC4-6F175D3DCCD1}">
              <a14:hiddenFill xmlns:a14="http://schemas.microsoft.com/office/drawing/2010/main">
                <a:noFill/>
              </a14:hiddenFill>
            </a:ext>
          </a:extLst>
        </c:spPr>
        <c:txPr>
          <a:bodyPr rot="0" vert="horz"/>
          <a:lstStyle/>
          <a:p>
            <a:pPr>
              <a:defRPr sz="800" b="0" i="0" u="none" strike="noStrike" baseline="0">
                <a:solidFill>
                  <a:srgbClr val="000000"/>
                </a:solidFill>
                <a:latin typeface="Arial Narrow"/>
                <a:ea typeface="Arial Narrow"/>
                <a:cs typeface="Arial Narrow"/>
              </a:defRPr>
            </a:pPr>
            <a:endParaRPr lang="en-US"/>
          </a:p>
        </c:txPr>
        <c:crossAx val="785973608"/>
        <c:crosses val="autoZero"/>
        <c:crossBetween val="between"/>
      </c:valAx>
      <c:spPr>
        <a:solidFill>
          <a:sysClr val="window" lastClr="FFFFFF"/>
        </a:solidFill>
        <a:ln w="25400">
          <a:noFill/>
        </a:ln>
      </c:spPr>
    </c:plotArea>
    <c:legend>
      <c:legendPos val="r"/>
      <c:layout>
        <c:manualLayout>
          <c:xMode val="edge"/>
          <c:yMode val="edge"/>
          <c:x val="4.4041943083886169E-2"/>
          <c:y val="1.4553088090551182E-2"/>
          <c:w val="0.93549786099572196"/>
          <c:h val="5.4574618602362207E-2"/>
        </c:manualLayout>
      </c:layout>
      <c:overlay val="1"/>
      <c:spPr>
        <a:solidFill>
          <a:sysClr val="window" lastClr="FFFFFF"/>
        </a:solidFill>
        <a:ln w="25400">
          <a:noFill/>
        </a:ln>
      </c:spPr>
      <c:txPr>
        <a:bodyPr/>
        <a:lstStyle/>
        <a:p>
          <a:pPr>
            <a:defRPr sz="800" b="0" i="0" u="none" strike="noStrike" baseline="0">
              <a:solidFill>
                <a:srgbClr val="000000"/>
              </a:solidFill>
              <a:latin typeface="Arial Narrow"/>
              <a:ea typeface="Arial Narrow"/>
              <a:cs typeface="Arial Narrow"/>
            </a:defRPr>
          </a:pPr>
          <a:endParaRPr lang="en-US"/>
        </a:p>
      </c:txPr>
    </c:legend>
    <c:plotVisOnly val="1"/>
    <c:dispBlanksAs val="gap"/>
    <c:showDLblsOverMax val="1"/>
  </c:chart>
  <c:spPr>
    <a:noFill/>
    <a:ln w="9525">
      <a:solidFill>
        <a:srgbClr val="44546A"/>
      </a:solid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1452233515326568E-2"/>
          <c:y val="0.14925793163960396"/>
          <c:w val="0.92118357270107654"/>
          <c:h val="0.64672154080160993"/>
        </c:manualLayout>
      </c:layout>
      <c:lineChart>
        <c:grouping val="standard"/>
        <c:varyColors val="0"/>
        <c:ser>
          <c:idx val="0"/>
          <c:order val="0"/>
          <c:tx>
            <c:strRef>
              <c:f>'[statistita Nurse Practitioners OECD 2021 Ranking_id1090192_health-care-system-performance-rankings-of-11-select-countries-2021.xlsx]g8-12'!$B$31</c:f>
              <c:strCache>
                <c:ptCount val="1"/>
                <c:pt idx="0">
                  <c:v>2000</c:v>
                </c:pt>
              </c:strCache>
            </c:strRef>
          </c:tx>
          <c:spPr>
            <a:ln w="28575">
              <a:noFill/>
            </a:ln>
          </c:spPr>
          <c:marker>
            <c:symbol val="circle"/>
            <c:size val="6"/>
            <c:spPr>
              <a:solidFill>
                <a:sysClr val="window" lastClr="FFFFFF"/>
              </a:solidFill>
              <a:ln w="6350" cap="flat" cmpd="sng" algn="ctr">
                <a:solidFill>
                  <a:srgbClr val="000000"/>
                </a:solidFill>
                <a:prstDash val="solid"/>
                <a:round/>
              </a:ln>
              <a:effectLst/>
            </c:spPr>
          </c:marker>
          <c:dPt>
            <c:idx val="17"/>
            <c:bubble3D val="0"/>
            <c:extLst>
              <c:ext xmlns:c16="http://schemas.microsoft.com/office/drawing/2014/chart" uri="{C3380CC4-5D6E-409C-BE32-E72D297353CC}">
                <c16:uniqueId val="{00000000-1748-4415-A5ED-FFA1131FE8A8}"/>
              </c:ext>
            </c:extLst>
          </c:dPt>
          <c:dPt>
            <c:idx val="19"/>
            <c:marker>
              <c:spPr>
                <a:noFill/>
                <a:ln w="6350" cap="flat" cmpd="sng" algn="ctr">
                  <a:solidFill>
                    <a:srgbClr val="000000"/>
                  </a:solidFill>
                  <a:prstDash val="solid"/>
                  <a:round/>
                </a:ln>
                <a:effectLst/>
              </c:spPr>
            </c:marker>
            <c:bubble3D val="0"/>
            <c:extLst>
              <c:ext xmlns:c16="http://schemas.microsoft.com/office/drawing/2014/chart" uri="{C3380CC4-5D6E-409C-BE32-E72D297353CC}">
                <c16:uniqueId val="{00000001-1748-4415-A5ED-FFA1131FE8A8}"/>
              </c:ext>
            </c:extLst>
          </c:dPt>
          <c:cat>
            <c:strRef>
              <c:f>'[statistita Nurse Practitioners OECD 2021 Ranking_id1090192_health-care-system-performance-rankings-of-11-select-countries-2021.xlsx]g8-12'!$A$32:$A$76</c:f>
              <c:strCache>
                <c:ptCount val="28"/>
                <c:pt idx="0">
                  <c:v>Switzerland¹</c:v>
                </c:pt>
                <c:pt idx="1">
                  <c:v>Norway</c:v>
                </c:pt>
                <c:pt idx="2">
                  <c:v>Finland¹ ⁵</c:v>
                </c:pt>
                <c:pt idx="3">
                  <c:v>Germany</c:v>
                </c:pt>
                <c:pt idx="4">
                  <c:v>Ireland²</c:v>
                </c:pt>
                <c:pt idx="5">
                  <c:v>Australia</c:v>
                </c:pt>
                <c:pt idx="6">
                  <c:v>United States¹ ²</c:v>
                </c:pt>
                <c:pt idx="7">
                  <c:v>Japan</c:v>
                </c:pt>
                <c:pt idx="8">
                  <c:v>Belgium</c:v>
                </c:pt>
                <c:pt idx="9">
                  <c:v>France²</c:v>
                </c:pt>
                <c:pt idx="10">
                  <c:v>Sweden</c:v>
                </c:pt>
                <c:pt idx="11">
                  <c:v>Netherlands</c:v>
                </c:pt>
                <c:pt idx="12">
                  <c:v>Austria</c:v>
                </c:pt>
                <c:pt idx="13">
                  <c:v>New Zealand</c:v>
                </c:pt>
                <c:pt idx="14">
                  <c:v>Denmark</c:v>
                </c:pt>
                <c:pt idx="15">
                  <c:v>Canada¹</c:v>
                </c:pt>
                <c:pt idx="16">
                  <c:v>OECD38</c:v>
                </c:pt>
                <c:pt idx="17">
                  <c:v>Russia</c:v>
                </c:pt>
                <c:pt idx="18">
                  <c:v>United Kingdom</c:v>
                </c:pt>
                <c:pt idx="19">
                  <c:v>Korea</c:v>
                </c:pt>
                <c:pt idx="20">
                  <c:v>Portugal²</c:v>
                </c:pt>
                <c:pt idx="21">
                  <c:v>Italy</c:v>
                </c:pt>
                <c:pt idx="22">
                  <c:v>Poland</c:v>
                </c:pt>
                <c:pt idx="23">
                  <c:v>Israel</c:v>
                </c:pt>
                <c:pt idx="24">
                  <c:v>China</c:v>
                </c:pt>
                <c:pt idx="25">
                  <c:v>India</c:v>
                </c:pt>
                <c:pt idx="26">
                  <c:v>Indonesia</c:v>
                </c:pt>
                <c:pt idx="27">
                  <c:v>South Africa</c:v>
                </c:pt>
              </c:strCache>
            </c:strRef>
          </c:cat>
          <c:val>
            <c:numRef>
              <c:f>'[statistita Nurse Practitioners OECD 2021 Ranking_id1090192_health-care-system-performance-rankings-of-11-select-countries-2021.xlsx]g8-12'!$B$32:$B$76</c:f>
              <c:numCache>
                <c:formatCode>0.00</c:formatCode>
                <c:ptCount val="28"/>
                <c:pt idx="0">
                  <c:v>11.59</c:v>
                </c:pt>
                <c:pt idx="1">
                  <c:v>13.74</c:v>
                </c:pt>
                <c:pt idx="2">
                  <c:v>10.71</c:v>
                </c:pt>
                <c:pt idx="3">
                  <c:v>9.99</c:v>
                </c:pt>
                <c:pt idx="4">
                  <c:v>12.33</c:v>
                </c:pt>
                <c:pt idx="5">
                  <c:v>10.07</c:v>
                </c:pt>
                <c:pt idx="6">
                  <c:v>10.17</c:v>
                </c:pt>
                <c:pt idx="7">
                  <c:v>8.43</c:v>
                </c:pt>
                <c:pt idx="8">
                  <c:v>8.7899999999999991</c:v>
                </c:pt>
                <c:pt idx="9">
                  <c:v>6.66</c:v>
                </c:pt>
                <c:pt idx="10">
                  <c:v>9.6300000000000008</c:v>
                </c:pt>
                <c:pt idx="11">
                  <c:v>7.83</c:v>
                </c:pt>
                <c:pt idx="13">
                  <c:v>9.0299999999999994</c:v>
                </c:pt>
                <c:pt idx="14">
                  <c:v>9.31</c:v>
                </c:pt>
                <c:pt idx="15">
                  <c:v>8.51</c:v>
                </c:pt>
                <c:pt idx="16">
                  <c:v>6.9836759817399301</c:v>
                </c:pt>
                <c:pt idx="18">
                  <c:v>8.15</c:v>
                </c:pt>
                <c:pt idx="19">
                  <c:v>2.98</c:v>
                </c:pt>
                <c:pt idx="20">
                  <c:v>4.22</c:v>
                </c:pt>
                <c:pt idx="21">
                  <c:v>5.24</c:v>
                </c:pt>
                <c:pt idx="22">
                  <c:v>4.96</c:v>
                </c:pt>
                <c:pt idx="23">
                  <c:v>5.43</c:v>
                </c:pt>
                <c:pt idx="24">
                  <c:v>0.98</c:v>
                </c:pt>
                <c:pt idx="27">
                  <c:v>0.72</c:v>
                </c:pt>
              </c:numCache>
            </c:numRef>
          </c:val>
          <c:smooth val="0"/>
          <c:extLst>
            <c:ext xmlns:c16="http://schemas.microsoft.com/office/drawing/2014/chart" uri="{C3380CC4-5D6E-409C-BE32-E72D297353CC}">
              <c16:uniqueId val="{00000002-1748-4415-A5ED-FFA1131FE8A8}"/>
            </c:ext>
          </c:extLst>
        </c:ser>
        <c:ser>
          <c:idx val="1"/>
          <c:order val="1"/>
          <c:tx>
            <c:strRef>
              <c:f>'[statistita Nurse Practitioners OECD 2021 Ranking_id1090192_health-care-system-performance-rankings-of-11-select-countries-2021.xlsx]g8-12'!$C$31</c:f>
              <c:strCache>
                <c:ptCount val="1"/>
                <c:pt idx="0">
                  <c:v>2019</c:v>
                </c:pt>
              </c:strCache>
            </c:strRef>
          </c:tx>
          <c:spPr>
            <a:ln w="28575">
              <a:noFill/>
            </a:ln>
          </c:spPr>
          <c:marker>
            <c:symbol val="circle"/>
            <c:size val="6"/>
            <c:spPr>
              <a:solidFill>
                <a:srgbClr val="00B050"/>
              </a:solidFill>
              <a:ln w="3175">
                <a:solidFill>
                  <a:srgbClr val="49B958"/>
                </a:solidFill>
                <a:prstDash val="solid"/>
              </a:ln>
              <a:effectLst/>
            </c:spPr>
          </c:marker>
          <c:dPt>
            <c:idx val="17"/>
            <c:bubble3D val="0"/>
            <c:extLst>
              <c:ext xmlns:c16="http://schemas.microsoft.com/office/drawing/2014/chart" uri="{C3380CC4-5D6E-409C-BE32-E72D297353CC}">
                <c16:uniqueId val="{00000003-1748-4415-A5ED-FFA1131FE8A8}"/>
              </c:ext>
            </c:extLst>
          </c:dPt>
          <c:dPt>
            <c:idx val="19"/>
            <c:marker>
              <c:spPr>
                <a:solidFill>
                  <a:srgbClr val="00B050"/>
                </a:solidFill>
                <a:ln w="3175">
                  <a:solidFill>
                    <a:srgbClr val="DE1920"/>
                  </a:solidFill>
                  <a:prstDash val="solid"/>
                </a:ln>
                <a:effectLst/>
              </c:spPr>
            </c:marker>
            <c:bubble3D val="0"/>
            <c:extLst>
              <c:ext xmlns:c16="http://schemas.microsoft.com/office/drawing/2014/chart" uri="{C3380CC4-5D6E-409C-BE32-E72D297353CC}">
                <c16:uniqueId val="{00000004-1748-4415-A5ED-FFA1131FE8A8}"/>
              </c:ext>
            </c:extLst>
          </c:dPt>
          <c:dLbls>
            <c:dLbl>
              <c:idx val="0"/>
              <c:layout>
                <c:manualLayout>
                  <c:x val="-2.5214487681664444E-2"/>
                  <c:y val="-3.9971454461908903E-2"/>
                </c:manualLayout>
              </c:layout>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18.0</a:t>
                    </a:r>
                  </a:p>
                </c:rich>
              </c:tx>
              <c:numFmt formatCode="0.0" sourceLinked="0"/>
              <c:spPr>
                <a:noFill/>
                <a:ln w="25400">
                  <a:noFill/>
                </a:ln>
              </c:spPr>
              <c:dLblPos val="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748-4415-A5ED-FFA1131FE8A8}"/>
                </c:ext>
              </c:extLst>
            </c:dLbl>
            <c:dLbl>
              <c:idx val="1"/>
              <c:layout>
                <c:manualLayout>
                  <c:x val="-2.5214487681664444E-2"/>
                  <c:y val="-3.9971454461908903E-2"/>
                </c:manualLayout>
              </c:layout>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17.9</a:t>
                    </a:r>
                  </a:p>
                </c:rich>
              </c:tx>
              <c:numFmt formatCode="0.0" sourceLinked="0"/>
              <c:spPr>
                <a:noFill/>
                <a:ln w="25400">
                  <a:noFill/>
                </a:ln>
              </c:spPr>
              <c:dLblPos val="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748-4415-A5ED-FFA1131FE8A8}"/>
                </c:ext>
              </c:extLst>
            </c:dLbl>
            <c:dLbl>
              <c:idx val="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15.4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1748-4415-A5ED-FFA1131FE8A8}"/>
                </c:ext>
              </c:extLst>
            </c:dLbl>
            <c:dLbl>
              <c:idx val="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14.3</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748-4415-A5ED-FFA1131FE8A8}"/>
                </c:ext>
              </c:extLst>
            </c:dLbl>
            <c:dLbl>
              <c:idx val="4"/>
              <c:numFmt formatCode="0.0" sourceLinked="0"/>
              <c:spPr>
                <a:noFill/>
                <a:ln w="25400">
                  <a:noFill/>
                </a:ln>
              </c:spPr>
              <c:txPr>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9-1748-4415-A5ED-FFA1131FE8A8}"/>
                </c:ext>
              </c:extLst>
            </c:dLbl>
            <c:dLbl>
              <c:idx val="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12.9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1748-4415-A5ED-FFA1131FE8A8}"/>
                </c:ext>
              </c:extLst>
            </c:dLbl>
            <c:dLbl>
              <c:idx val="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12.2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1748-4415-A5ED-FFA1131FE8A8}"/>
                </c:ext>
              </c:extLst>
            </c:dLbl>
            <c:dLbl>
              <c:idx val="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12.0</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1748-4415-A5ED-FFA1131FE8A8}"/>
                </c:ext>
              </c:extLst>
            </c:dLbl>
            <c:dLbl>
              <c:idx val="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11.8</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1748-4415-A5ED-FFA1131FE8A8}"/>
                </c:ext>
              </c:extLst>
            </c:dLbl>
            <c:dLbl>
              <c:idx val="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11.7</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1748-4415-A5ED-FFA1131FE8A8}"/>
                </c:ext>
              </c:extLst>
            </c:dLbl>
            <c:dLbl>
              <c:idx val="1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1748-4415-A5ED-FFA1131FE8A8}"/>
                </c:ext>
              </c:extLst>
            </c:dLbl>
            <c:dLbl>
              <c:idx val="1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1748-4415-A5ED-FFA1131FE8A8}"/>
                </c:ext>
              </c:extLst>
            </c:dLbl>
            <c:dLbl>
              <c:idx val="1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1748-4415-A5ED-FFA1131FE8A8}"/>
                </c:ext>
              </c:extLst>
            </c:dLbl>
            <c:dLbl>
              <c:idx val="1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10.7</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1748-4415-A5ED-FFA1131FE8A8}"/>
                </c:ext>
              </c:extLst>
            </c:dLbl>
            <c:dLbl>
              <c:idx val="1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1748-4415-A5ED-FFA1131FE8A8}"/>
                </c:ext>
              </c:extLst>
            </c:dLbl>
            <c:dLbl>
              <c:idx val="1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10.3</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1748-4415-A5ED-FFA1131FE8A8}"/>
                </c:ext>
              </c:extLst>
            </c:dLbl>
            <c:dLbl>
              <c:idx val="1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1748-4415-A5ED-FFA1131FE8A8}"/>
                </c:ext>
              </c:extLst>
            </c:dLbl>
            <c:dLbl>
              <c:idx val="1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748-4415-A5ED-FFA1131FE8A8}"/>
                </c:ext>
              </c:extLst>
            </c:dLbl>
            <c:dLbl>
              <c:idx val="1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10.0</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1748-4415-A5ED-FFA1131FE8A8}"/>
                </c:ext>
              </c:extLst>
            </c:dLbl>
            <c:dLbl>
              <c:idx val="1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8.8</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1748-4415-A5ED-FFA1131FE8A8}"/>
                </c:ext>
              </c:extLst>
            </c:dLbl>
            <c:dLbl>
              <c:idx val="2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8.6</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1748-4415-A5ED-FFA1131FE8A8}"/>
                </c:ext>
              </c:extLst>
            </c:dLbl>
            <c:dLbl>
              <c:idx val="2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8.5</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1748-4415-A5ED-FFA1131FE8A8}"/>
                </c:ext>
              </c:extLst>
            </c:dLbl>
            <c:dLbl>
              <c:idx val="2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1748-4415-A5ED-FFA1131FE8A8}"/>
                </c:ext>
              </c:extLst>
            </c:dLbl>
            <c:dLbl>
              <c:idx val="2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1748-4415-A5ED-FFA1131FE8A8}"/>
                </c:ext>
              </c:extLst>
            </c:dLbl>
            <c:dLbl>
              <c:idx val="2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7.7</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1748-4415-A5ED-FFA1131FE8A8}"/>
                </c:ext>
              </c:extLst>
            </c:dLbl>
            <c:dLbl>
              <c:idx val="2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748-4415-A5ED-FFA1131FE8A8}"/>
                </c:ext>
              </c:extLst>
            </c:dLbl>
            <c:dLbl>
              <c:idx val="2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748-4415-A5ED-FFA1131FE8A8}"/>
                </c:ext>
              </c:extLst>
            </c:dLbl>
            <c:dLbl>
              <c:idx val="2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6.6</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748-4415-A5ED-FFA1131FE8A8}"/>
                </c:ext>
              </c:extLst>
            </c:dLbl>
            <c:dLbl>
              <c:idx val="2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6.2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748-4415-A5ED-FFA1131FE8A8}"/>
                </c:ext>
              </c:extLst>
            </c:dLbl>
            <c:dLbl>
              <c:idx val="2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6.2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748-4415-A5ED-FFA1131FE8A8}"/>
                </c:ext>
              </c:extLst>
            </c:dLbl>
            <c:dLbl>
              <c:idx val="3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748-4415-A5ED-FFA1131FE8A8}"/>
                </c:ext>
              </c:extLst>
            </c:dLbl>
            <c:dLbl>
              <c:idx val="3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5.7</a:t>
                    </a:r>
                  </a:p>
                </c:rich>
              </c:tx>
              <c:numFmt formatCode="0.0" sourceLinked="0"/>
              <c:spPr>
                <a:noFill/>
                <a:ln w="25400">
                  <a:noFill/>
                </a:ln>
              </c:spPr>
              <c:dLblPos val="b"/>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748-4415-A5ED-FFA1131FE8A8}"/>
                </c:ext>
              </c:extLst>
            </c:dLbl>
            <c:dLbl>
              <c:idx val="3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748-4415-A5ED-FFA1131FE8A8}"/>
                </c:ext>
              </c:extLst>
            </c:dLbl>
            <c:dLbl>
              <c:idx val="3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5.0</a:t>
                    </a:r>
                  </a:p>
                </c:rich>
              </c:tx>
              <c:numFmt formatCode="0.0" sourceLinked="0"/>
              <c:spPr>
                <a:noFill/>
                <a:ln w="25400">
                  <a:noFill/>
                </a:ln>
              </c:spPr>
              <c:dLblPos val="b"/>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1748-4415-A5ED-FFA1131FE8A8}"/>
                </c:ext>
              </c:extLst>
            </c:dLbl>
            <c:dLbl>
              <c:idx val="3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4.4</a:t>
                    </a:r>
                  </a:p>
                </c:rich>
              </c:tx>
              <c:numFmt formatCode="0.0" sourceLinked="0"/>
              <c:spPr>
                <a:noFill/>
                <a:ln w="25400">
                  <a:noFill/>
                </a:ln>
              </c:spPr>
              <c:dLblPos val="b"/>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1748-4415-A5ED-FFA1131FE8A8}"/>
                </c:ext>
              </c:extLst>
            </c:dLbl>
            <c:dLbl>
              <c:idx val="3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3.4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1748-4415-A5ED-FFA1131FE8A8}"/>
                </c:ext>
              </c:extLst>
            </c:dLbl>
            <c:dLbl>
              <c:idx val="3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3.4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1748-4415-A5ED-FFA1131FE8A8}"/>
                </c:ext>
              </c:extLst>
            </c:dLbl>
            <c:dLbl>
              <c:idx val="3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3.1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1748-4415-A5ED-FFA1131FE8A8}"/>
                </c:ext>
              </c:extLst>
            </c:dLbl>
            <c:dLbl>
              <c:idx val="3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1748-4415-A5ED-FFA1131FE8A8}"/>
                </c:ext>
              </c:extLst>
            </c:dLbl>
            <c:dLbl>
              <c:idx val="3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1748-4415-A5ED-FFA1131FE8A8}"/>
                </c:ext>
              </c:extLst>
            </c:dLbl>
            <c:dLbl>
              <c:idx val="4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1748-4415-A5ED-FFA1131FE8A8}"/>
                </c:ext>
              </c:extLst>
            </c:dLbl>
            <c:dLbl>
              <c:idx val="4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1748-4415-A5ED-FFA1131FE8A8}"/>
                </c:ext>
              </c:extLst>
            </c:dLbl>
            <c:dLbl>
              <c:idx val="4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1748-4415-A5ED-FFA1131FE8A8}"/>
                </c:ext>
              </c:extLst>
            </c:dLbl>
            <c:dLbl>
              <c:idx val="4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1748-4415-A5ED-FFA1131FE8A8}"/>
                </c:ext>
              </c:extLst>
            </c:dLbl>
            <c:dLbl>
              <c:idx val="4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1748-4415-A5ED-FFA1131FE8A8}"/>
                </c:ext>
              </c:extLst>
            </c:dLbl>
            <c:numFmt formatCode="0.0" sourceLinked="0"/>
            <c:spPr>
              <a:noFill/>
              <a:ln w="25400">
                <a:noFill/>
              </a:ln>
            </c:spPr>
            <c:txPr>
              <a:bodyPr rot="-5400000" vert="horz" wrap="square" lIns="38100" tIns="19050" rIns="38100" bIns="19050" anchor="ctr">
                <a:spAutoFit/>
              </a:bodyPr>
              <a:lstStyle/>
              <a:p>
                <a:pPr>
                  <a:defRPr sz="120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'[statistita Nurse Practitioners OECD 2021 Ranking_id1090192_health-care-system-performance-rankings-of-11-select-countries-2021.xlsx]g8-12'!$A$32:$A$76</c:f>
              <c:strCache>
                <c:ptCount val="28"/>
                <c:pt idx="0">
                  <c:v>Switzerland¹</c:v>
                </c:pt>
                <c:pt idx="1">
                  <c:v>Norway</c:v>
                </c:pt>
                <c:pt idx="2">
                  <c:v>Finland¹ ⁵</c:v>
                </c:pt>
                <c:pt idx="3">
                  <c:v>Germany</c:v>
                </c:pt>
                <c:pt idx="4">
                  <c:v>Ireland²</c:v>
                </c:pt>
                <c:pt idx="5">
                  <c:v>Australia</c:v>
                </c:pt>
                <c:pt idx="6">
                  <c:v>United States¹ ²</c:v>
                </c:pt>
                <c:pt idx="7">
                  <c:v>Japan</c:v>
                </c:pt>
                <c:pt idx="8">
                  <c:v>Belgium</c:v>
                </c:pt>
                <c:pt idx="9">
                  <c:v>France²</c:v>
                </c:pt>
                <c:pt idx="10">
                  <c:v>Sweden</c:v>
                </c:pt>
                <c:pt idx="11">
                  <c:v>Netherlands</c:v>
                </c:pt>
                <c:pt idx="12">
                  <c:v>Austria</c:v>
                </c:pt>
                <c:pt idx="13">
                  <c:v>New Zealand</c:v>
                </c:pt>
                <c:pt idx="14">
                  <c:v>Denmark</c:v>
                </c:pt>
                <c:pt idx="15">
                  <c:v>Canada¹</c:v>
                </c:pt>
                <c:pt idx="16">
                  <c:v>OECD38</c:v>
                </c:pt>
                <c:pt idx="17">
                  <c:v>Russia</c:v>
                </c:pt>
                <c:pt idx="18">
                  <c:v>United Kingdom</c:v>
                </c:pt>
                <c:pt idx="19">
                  <c:v>Korea</c:v>
                </c:pt>
                <c:pt idx="20">
                  <c:v>Portugal²</c:v>
                </c:pt>
                <c:pt idx="21">
                  <c:v>Italy</c:v>
                </c:pt>
                <c:pt idx="22">
                  <c:v>Poland</c:v>
                </c:pt>
                <c:pt idx="23">
                  <c:v>Israel</c:v>
                </c:pt>
                <c:pt idx="24">
                  <c:v>China</c:v>
                </c:pt>
                <c:pt idx="25">
                  <c:v>India</c:v>
                </c:pt>
                <c:pt idx="26">
                  <c:v>Indonesia</c:v>
                </c:pt>
                <c:pt idx="27">
                  <c:v>South Africa</c:v>
                </c:pt>
              </c:strCache>
            </c:strRef>
          </c:cat>
          <c:val>
            <c:numRef>
              <c:f>'[statistita Nurse Practitioners OECD 2021 Ranking_id1090192_health-care-system-performance-rankings-of-11-select-countries-2021.xlsx]g8-12'!$C$32:$C$76</c:f>
              <c:numCache>
                <c:formatCode>0.00</c:formatCode>
                <c:ptCount val="28"/>
                <c:pt idx="0">
                  <c:v>17.96</c:v>
                </c:pt>
                <c:pt idx="1">
                  <c:v>17.88</c:v>
                </c:pt>
                <c:pt idx="2">
                  <c:v>14.26</c:v>
                </c:pt>
                <c:pt idx="3">
                  <c:v>13.948</c:v>
                </c:pt>
                <c:pt idx="4">
                  <c:v>12.88</c:v>
                </c:pt>
                <c:pt idx="5">
                  <c:v>12.22</c:v>
                </c:pt>
                <c:pt idx="6">
                  <c:v>11.98</c:v>
                </c:pt>
                <c:pt idx="7">
                  <c:v>11.76</c:v>
                </c:pt>
                <c:pt idx="8">
                  <c:v>11.07</c:v>
                </c:pt>
                <c:pt idx="9">
                  <c:v>11.07</c:v>
                </c:pt>
                <c:pt idx="10">
                  <c:v>10.85</c:v>
                </c:pt>
                <c:pt idx="11">
                  <c:v>10.69</c:v>
                </c:pt>
                <c:pt idx="12">
                  <c:v>10.37</c:v>
                </c:pt>
                <c:pt idx="13">
                  <c:v>10.24</c:v>
                </c:pt>
                <c:pt idx="14">
                  <c:v>10.1</c:v>
                </c:pt>
                <c:pt idx="15">
                  <c:v>9.98</c:v>
                </c:pt>
                <c:pt idx="16">
                  <c:v>8.8313157894736793</c:v>
                </c:pt>
                <c:pt idx="17">
                  <c:v>8.48</c:v>
                </c:pt>
                <c:pt idx="18">
                  <c:v>8.1999999999999993</c:v>
                </c:pt>
                <c:pt idx="19">
                  <c:v>7.94</c:v>
                </c:pt>
                <c:pt idx="20">
                  <c:v>7.08</c:v>
                </c:pt>
                <c:pt idx="21">
                  <c:v>6.16</c:v>
                </c:pt>
                <c:pt idx="22">
                  <c:v>5.0999999999999996</c:v>
                </c:pt>
                <c:pt idx="23">
                  <c:v>5.01</c:v>
                </c:pt>
                <c:pt idx="24">
                  <c:v>3.1</c:v>
                </c:pt>
                <c:pt idx="25">
                  <c:v>2.39</c:v>
                </c:pt>
                <c:pt idx="26">
                  <c:v>2.16</c:v>
                </c:pt>
                <c:pt idx="27">
                  <c:v>1.1000000000000001</c:v>
                </c:pt>
              </c:numCache>
            </c:numRef>
          </c:val>
          <c:smooth val="0"/>
          <c:extLst>
            <c:ext xmlns:c16="http://schemas.microsoft.com/office/drawing/2014/chart" uri="{C3380CC4-5D6E-409C-BE32-E72D297353CC}">
              <c16:uniqueId val="{00000030-1748-4415-A5ED-FFA1131FE8A8}"/>
            </c:ext>
          </c:extLst>
        </c:ser>
        <c:dLbls>
          <c:showLegendKey val="0"/>
          <c:showVal val="0"/>
          <c:showCatName val="0"/>
          <c:showSerName val="0"/>
          <c:showPercent val="0"/>
          <c:showBubbleSize val="0"/>
        </c:dLbls>
        <c:hiLowLines>
          <c:spPr>
            <a:ln w="6350">
              <a:solidFill>
                <a:srgbClr val="000000"/>
              </a:solidFill>
            </a:ln>
          </c:spPr>
        </c:hiLowLines>
        <c:marker val="1"/>
        <c:smooth val="0"/>
        <c:axId val="786782472"/>
        <c:axId val="1"/>
      </c:lineChart>
      <c:catAx>
        <c:axId val="786782472"/>
        <c:scaling>
          <c:orientation val="minMax"/>
        </c:scaling>
        <c:delete val="0"/>
        <c:axPos val="b"/>
        <c:numFmt formatCode="General" sourceLinked="0"/>
        <c:majorTickMark val="in"/>
        <c:minorTickMark val="none"/>
        <c:tickLblPos val="low"/>
        <c:spPr>
          <a:noFill/>
          <a:ln w="9525">
            <a:solidFill>
              <a:srgbClr val="44546A"/>
            </a:solidFill>
            <a:prstDash val="solid"/>
          </a:ln>
          <a:extLst>
            <a:ext uri="{909E8E84-426E-40DD-AFC4-6F175D3DCCD1}">
              <a14:hiddenFill xmlns:a14="http://schemas.microsoft.com/office/drawing/2010/main">
                <a:noFill/>
              </a14:hiddenFill>
            </a:ext>
          </a:extLst>
        </c:spPr>
        <c:txPr>
          <a:bodyPr rot="-2700000" vert="horz"/>
          <a:lstStyle/>
          <a:p>
            <a:pPr>
              <a:defRPr sz="800" b="0" i="0" u="none" strike="noStrike" baseline="0">
                <a:solidFill>
                  <a:srgbClr val="44546A"/>
                </a:solidFill>
                <a:latin typeface="Arial Narrow"/>
                <a:ea typeface="Arial Narrow"/>
                <a:cs typeface="Arial Narrow"/>
              </a:defRPr>
            </a:pPr>
            <a:endParaRPr lang="en-US"/>
          </a:p>
        </c:txPr>
        <c:crossAx val="1"/>
        <c:crosses val="autoZero"/>
        <c:auto val="1"/>
        <c:lblAlgn val="ctr"/>
        <c:lblOffset val="0"/>
        <c:tickLblSkip val="1"/>
        <c:noMultiLvlLbl val="0"/>
      </c:catAx>
      <c:valAx>
        <c:axId val="1"/>
        <c:scaling>
          <c:orientation val="minMax"/>
        </c:scaling>
        <c:delete val="0"/>
        <c:axPos val="l"/>
        <c:numFmt formatCode="General" sourceLinked="0"/>
        <c:majorTickMark val="in"/>
        <c:minorTickMark val="none"/>
        <c:tickLblPos val="nextTo"/>
        <c:spPr>
          <a:noFill/>
          <a:ln w="9525">
            <a:solidFill>
              <a:srgbClr val="000000"/>
            </a:solidFill>
            <a:prstDash val="solid"/>
          </a:ln>
          <a:extLst>
            <a:ext uri="{909E8E84-426E-40DD-AFC4-6F175D3DCCD1}">
              <a14:hiddenFill xmlns:a14="http://schemas.microsoft.com/office/drawing/2010/main">
                <a:noFill/>
              </a14:hiddenFill>
            </a:ext>
          </a:extLst>
        </c:spPr>
        <c:txPr>
          <a:bodyPr rot="0" vert="horz"/>
          <a:lstStyle/>
          <a:p>
            <a:pPr>
              <a:defRPr sz="800" b="0" i="0" u="none" strike="noStrike" baseline="0">
                <a:solidFill>
                  <a:srgbClr val="000000"/>
                </a:solidFill>
                <a:latin typeface="Arial Narrow"/>
                <a:ea typeface="Arial Narrow"/>
                <a:cs typeface="Arial Narrow"/>
              </a:defRPr>
            </a:pPr>
            <a:endParaRPr lang="en-US"/>
          </a:p>
        </c:txPr>
        <c:crossAx val="786782472"/>
        <c:crosses val="autoZero"/>
        <c:crossBetween val="between"/>
      </c:valAx>
      <c:spPr>
        <a:solidFill>
          <a:sysClr val="window" lastClr="FFFFFF"/>
        </a:solidFill>
        <a:ln w="25400">
          <a:noFill/>
        </a:ln>
      </c:spPr>
    </c:plotArea>
    <c:legend>
      <c:legendPos val="r"/>
      <c:layout>
        <c:manualLayout>
          <c:xMode val="edge"/>
          <c:yMode val="edge"/>
          <c:x val="6.9417198834397661E-2"/>
          <c:y val="1.843308730458797E-2"/>
          <c:w val="0.9100931551863104"/>
          <c:h val="6.9124323968898449E-2"/>
        </c:manualLayout>
      </c:layout>
      <c:overlay val="1"/>
      <c:spPr>
        <a:solidFill>
          <a:sysClr val="window" lastClr="FFFFFF"/>
        </a:solidFill>
        <a:ln w="25400">
          <a:noFill/>
        </a:ln>
      </c:spPr>
      <c:txPr>
        <a:bodyPr/>
        <a:lstStyle/>
        <a:p>
          <a:pPr>
            <a:defRPr sz="800" b="0" i="0" u="none" strike="noStrike" baseline="0">
              <a:solidFill>
                <a:srgbClr val="44546A"/>
              </a:solidFill>
              <a:latin typeface="Arial Narrow"/>
              <a:ea typeface="Arial Narrow"/>
              <a:cs typeface="Arial Narrow"/>
            </a:defRPr>
          </a:pPr>
          <a:endParaRPr lang="en-US"/>
        </a:p>
      </c:txPr>
    </c:legend>
    <c:plotVisOnly val="1"/>
    <c:dispBlanksAs val="gap"/>
    <c:showDLblsOverMax val="1"/>
  </c:chart>
  <c:spPr>
    <a:noFill/>
    <a:ln w="9525">
      <a:solidFill>
        <a:srgbClr val="44546A"/>
      </a:solid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82264435342149E-2"/>
          <c:y val="0.20480123091047417"/>
          <c:w val="0.93789531159020811"/>
          <c:h val="0.5045313926176539"/>
        </c:manualLayout>
      </c:layout>
      <c:barChart>
        <c:barDir val="col"/>
        <c:grouping val="stacked"/>
        <c:varyColors val="0"/>
        <c:ser>
          <c:idx val="0"/>
          <c:order val="0"/>
          <c:tx>
            <c:strRef>
              <c:f>'[MRI^J CT Scan PET per 1 Million Pop 2019.xlsx]g5-21'!$B$23</c:f>
              <c:strCache>
                <c:ptCount val="1"/>
                <c:pt idx="0">
                  <c:v>CT scanners</c:v>
                </c:pt>
              </c:strCache>
            </c:strRef>
          </c:tx>
          <c:spPr>
            <a:solidFill>
              <a:srgbClr val="ED7D31"/>
            </a:solidFill>
            <a:ln>
              <a:noFill/>
            </a:ln>
            <a:effectLst/>
            <a:extLst>
              <a:ext uri="{91240B29-F687-4F45-9708-019B960494DF}">
                <a14:hiddenLine xmlns:a14="http://schemas.microsoft.com/office/drawing/2010/main">
                  <a:noFill/>
                </a14:hiddenLine>
              </a:ext>
            </a:extLst>
          </c:spPr>
          <c:invertIfNegative val="0"/>
          <c:dPt>
            <c:idx val="10"/>
            <c:invertIfNegative val="0"/>
            <c:bubble3D val="0"/>
            <c:spPr>
              <a:solidFill>
                <a:srgbClr val="EF233C"/>
              </a:solidFill>
              <a:ln>
                <a:noFill/>
              </a:ln>
              <a:effectLst/>
              <a:extLst>
                <a:ext uri="{91240B29-F687-4F45-9708-019B960494DF}">
                  <a14:hiddenLine xmlns:a14="http://schemas.microsoft.com/office/drawing/2010/main">
                    <a:noFill/>
                  </a14:hiddenLine>
                </a:ext>
              </a:extLst>
            </c:spPr>
            <c:extLst>
              <c:ext xmlns:c16="http://schemas.microsoft.com/office/drawing/2014/chart" uri="{C3380CC4-5D6E-409C-BE32-E72D297353CC}">
                <c16:uniqueId val="{00000034-B638-433F-95EB-7B16F22E2392}"/>
              </c:ext>
            </c:extLst>
          </c:dPt>
          <c:dPt>
            <c:idx val="14"/>
            <c:invertIfNegative val="0"/>
            <c:bubble3D val="0"/>
            <c:extLst>
              <c:ext xmlns:c16="http://schemas.microsoft.com/office/drawing/2014/chart" uri="{C3380CC4-5D6E-409C-BE32-E72D297353CC}">
                <c16:uniqueId val="{00000000-B638-433F-95EB-7B16F22E2392}"/>
              </c:ext>
            </c:extLst>
          </c:dPt>
          <c:dPt>
            <c:idx val="15"/>
            <c:invertIfNegative val="0"/>
            <c:bubble3D val="0"/>
            <c:extLst>
              <c:ext xmlns:c16="http://schemas.microsoft.com/office/drawing/2014/chart" uri="{C3380CC4-5D6E-409C-BE32-E72D297353CC}">
                <c16:uniqueId val="{00000002-B638-433F-95EB-7B16F22E2392}"/>
              </c:ext>
            </c:extLst>
          </c:dPt>
          <c:dLbls>
            <c:spPr>
              <a:noFill/>
              <a:ln>
                <a:noFill/>
              </a:ln>
              <a:effectLst/>
            </c:spPr>
            <c:txPr>
              <a:bodyPr/>
              <a:lstStyle/>
              <a:p>
                <a:pPr>
                  <a:defRPr sz="8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'[MRI^J CT Scan PET per 1 Million Pop 2019.xlsx]g5-21'!$B$24:$B$63</c:f>
              <c:numCache>
                <c:formatCode>0.0</c:formatCode>
                <c:ptCount val="20"/>
                <c:pt idx="0">
                  <c:v>111.49</c:v>
                </c:pt>
                <c:pt idx="1">
                  <c:v>44.94</c:v>
                </c:pt>
                <c:pt idx="2">
                  <c:v>69.739999999999995</c:v>
                </c:pt>
                <c:pt idx="3">
                  <c:v>35.33</c:v>
                </c:pt>
                <c:pt idx="4">
                  <c:v>36.46</c:v>
                </c:pt>
                <c:pt idx="5">
                  <c:v>38.72</c:v>
                </c:pt>
                <c:pt idx="6">
                  <c:v>40.590000000000003</c:v>
                </c:pt>
                <c:pt idx="7">
                  <c:v>16.3</c:v>
                </c:pt>
                <c:pt idx="8">
                  <c:v>26.17</c:v>
                </c:pt>
                <c:pt idx="9">
                  <c:v>26.37</c:v>
                </c:pt>
                <c:pt idx="10">
                  <c:v>25.9345945945946</c:v>
                </c:pt>
                <c:pt idx="11">
                  <c:v>24.11</c:v>
                </c:pt>
                <c:pt idx="12">
                  <c:v>20.34</c:v>
                </c:pt>
                <c:pt idx="13">
                  <c:v>18.170000000000002</c:v>
                </c:pt>
                <c:pt idx="14">
                  <c:v>15.26</c:v>
                </c:pt>
                <c:pt idx="15">
                  <c:v>17.79</c:v>
                </c:pt>
                <c:pt idx="16">
                  <c:v>18.170000000000002</c:v>
                </c:pt>
                <c:pt idx="17">
                  <c:v>14.61</c:v>
                </c:pt>
                <c:pt idx="18">
                  <c:v>8.76</c:v>
                </c:pt>
                <c:pt idx="19">
                  <c:v>9.7200000000000006</c:v>
                </c:pt>
              </c:numCache>
            </c:numRef>
          </c:val>
          <c:extLst>
            <c:ext xmlns:c16="http://schemas.microsoft.com/office/drawing/2014/chart" uri="{C3380CC4-5D6E-409C-BE32-E72D297353CC}">
              <c16:uniqueId val="{00000003-B638-433F-95EB-7B16F22E2392}"/>
            </c:ext>
          </c:extLst>
        </c:ser>
        <c:ser>
          <c:idx val="1"/>
          <c:order val="1"/>
          <c:tx>
            <c:strRef>
              <c:f>'[MRI^J CT Scan PET per 1 Million Pop 2019.xlsx]g5-21'!$C$23</c:f>
              <c:strCache>
                <c:ptCount val="1"/>
                <c:pt idx="0">
                  <c:v>MRI units</c:v>
                </c:pt>
              </c:strCache>
            </c:strRef>
          </c:tx>
          <c:spPr>
            <a:solidFill>
              <a:srgbClr val="FEC577"/>
            </a:solidFill>
            <a:ln>
              <a:noFill/>
            </a:ln>
            <a:effectLst/>
            <a:extLst>
              <a:ext uri="{91240B29-F687-4F45-9708-019B960494DF}">
                <a14:hiddenLine xmlns:a14="http://schemas.microsoft.com/office/drawing/2010/main">
                  <a:noFill/>
                </a14:hiddenLine>
              </a:ext>
            </a:extLst>
          </c:spPr>
          <c:invertIfNegative val="0"/>
          <c:dPt>
            <c:idx val="14"/>
            <c:invertIfNegative val="0"/>
            <c:bubble3D val="0"/>
            <c:extLst>
              <c:ext xmlns:c16="http://schemas.microsoft.com/office/drawing/2014/chart" uri="{C3380CC4-5D6E-409C-BE32-E72D297353CC}">
                <c16:uniqueId val="{00000004-B638-433F-95EB-7B16F22E2392}"/>
              </c:ext>
            </c:extLst>
          </c:dPt>
          <c:dPt>
            <c:idx val="15"/>
            <c:invertIfNegative val="0"/>
            <c:bubble3D val="0"/>
            <c:spPr>
              <a:solidFill>
                <a:srgbClr val="F79779"/>
              </a:solidFill>
              <a:ln>
                <a:noFill/>
              </a:ln>
              <a:effectLst/>
              <a:extLst>
                <a:ext uri="{91240B29-F687-4F45-9708-019B960494DF}">
                  <a14:hiddenLine xmlns:a14="http://schemas.microsoft.com/office/drawing/2010/main">
                    <a:noFill/>
                  </a14:hiddenLine>
                </a:ext>
              </a:extLst>
            </c:spPr>
            <c:extLst>
              <c:ext xmlns:c16="http://schemas.microsoft.com/office/drawing/2014/chart" uri="{C3380CC4-5D6E-409C-BE32-E72D297353CC}">
                <c16:uniqueId val="{00000006-B638-433F-95EB-7B16F22E2392}"/>
              </c:ext>
            </c:extLst>
          </c:dPt>
          <c:dLbls>
            <c:spPr>
              <a:noFill/>
              <a:ln>
                <a:noFill/>
              </a:ln>
              <a:effectLst/>
            </c:spPr>
            <c:txPr>
              <a:bodyPr/>
              <a:lstStyle/>
              <a:p>
                <a:pPr>
                  <a:defRPr sz="8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'[MRI^J CT Scan PET per 1 Million Pop 2019.xlsx]g5-21'!$C$24:$C$63</c:f>
              <c:numCache>
                <c:formatCode>0.0</c:formatCode>
                <c:ptCount val="20"/>
                <c:pt idx="0">
                  <c:v>55.21</c:v>
                </c:pt>
                <c:pt idx="1">
                  <c:v>40.44</c:v>
                </c:pt>
                <c:pt idx="2">
                  <c:v>14.78</c:v>
                </c:pt>
                <c:pt idx="3">
                  <c:v>34.47</c:v>
                </c:pt>
                <c:pt idx="4">
                  <c:v>30.22</c:v>
                </c:pt>
                <c:pt idx="5">
                  <c:v>25.07</c:v>
                </c:pt>
                <c:pt idx="7">
                  <c:v>28.8</c:v>
                </c:pt>
                <c:pt idx="8">
                  <c:v>16.64</c:v>
                </c:pt>
                <c:pt idx="9">
                  <c:v>17.39</c:v>
                </c:pt>
                <c:pt idx="10">
                  <c:v>16.908648648648601</c:v>
                </c:pt>
                <c:pt idx="11">
                  <c:v>11.49</c:v>
                </c:pt>
                <c:pt idx="12">
                  <c:v>16.03</c:v>
                </c:pt>
                <c:pt idx="13">
                  <c:v>15.38</c:v>
                </c:pt>
                <c:pt idx="14">
                  <c:v>15.26</c:v>
                </c:pt>
                <c:pt idx="15">
                  <c:v>10.89</c:v>
                </c:pt>
                <c:pt idx="16">
                  <c:v>9.27</c:v>
                </c:pt>
                <c:pt idx="17">
                  <c:v>10.06</c:v>
                </c:pt>
                <c:pt idx="18">
                  <c:v>7.35</c:v>
                </c:pt>
                <c:pt idx="19">
                  <c:v>5.08</c:v>
                </c:pt>
              </c:numCache>
            </c:numRef>
          </c:val>
          <c:extLst>
            <c:ext xmlns:c16="http://schemas.microsoft.com/office/drawing/2014/chart" uri="{C3380CC4-5D6E-409C-BE32-E72D297353CC}">
              <c16:uniqueId val="{00000007-B638-433F-95EB-7B16F22E2392}"/>
            </c:ext>
          </c:extLst>
        </c:ser>
        <c:ser>
          <c:idx val="2"/>
          <c:order val="2"/>
          <c:tx>
            <c:strRef>
              <c:f>'g5-21'!#REF!</c:f>
              <c:strCache>
                <c:ptCount val="1"/>
                <c:pt idx="0">
                  <c:v>#REF!</c:v>
                </c:pt>
              </c:strCache>
            </c:strRef>
          </c:tx>
          <c:spPr>
            <a:solidFill>
              <a:srgbClr val="963C2D"/>
            </a:solidFill>
            <a:ln>
              <a:noFill/>
            </a:ln>
            <a:effectLst/>
            <a:extLst>
              <a:ext uri="{91240B29-F687-4F45-9708-019B960494DF}">
                <a14:hiddenLine xmlns:a14="http://schemas.microsoft.com/office/drawing/2010/main">
                  <a:noFill/>
                </a14:hiddenLine>
              </a:ext>
            </a:extLst>
          </c:spPr>
          <c:invertIfNegative val="0"/>
          <c:dPt>
            <c:idx val="15"/>
            <c:invertIfNegative val="0"/>
            <c:bubble3D val="0"/>
            <c:spPr>
              <a:solidFill>
                <a:srgbClr val="DE1920"/>
              </a:solidFill>
              <a:ln>
                <a:noFill/>
              </a:ln>
              <a:effectLst/>
              <a:extLst>
                <a:ext uri="{91240B29-F687-4F45-9708-019B960494DF}">
                  <a14:hiddenLine xmlns:a14="http://schemas.microsoft.com/office/drawing/2010/main">
                    <a:noFill/>
                  </a14:hiddenLine>
                </a:ext>
              </a:extLst>
            </c:spPr>
            <c:extLst>
              <c:ext xmlns:c16="http://schemas.microsoft.com/office/drawing/2014/chart" uri="{C3380CC4-5D6E-409C-BE32-E72D297353CC}">
                <c16:uniqueId val="{00000009-B638-433F-95EB-7B16F22E2392}"/>
              </c:ext>
            </c:extLst>
          </c:dPt>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'g5-21'!#REF!</c:f>
              <c:numCache>
                <c:formatCode>General</c:formatCode>
                <c:ptCount val="1"/>
                <c:pt idx="0">
                  <c:v>1</c:v>
                </c:pt>
              </c:numCache>
            </c:numRef>
          </c:val>
          <c:extLst>
            <c:ext xmlns:c16="http://schemas.microsoft.com/office/drawing/2014/chart" uri="{C3380CC4-5D6E-409C-BE32-E72D297353CC}">
              <c16:uniqueId val="{0000000A-B638-433F-95EB-7B16F22E2392}"/>
            </c:ext>
          </c:extLst>
        </c:ser>
        <c:ser>
          <c:idx val="3"/>
          <c:order val="3"/>
          <c:tx>
            <c:strRef>
              <c:f>'g5-21'!#REF!</c:f>
              <c:strCache>
                <c:ptCount val="1"/>
                <c:pt idx="0">
                  <c:v>#REF!</c:v>
                </c:pt>
              </c:strCache>
            </c:strRef>
          </c:tx>
          <c:spPr>
            <a:noFill/>
            <a:ln>
              <a:noFill/>
            </a:ln>
            <a:effectLst/>
            <a:extLst>
              <a:ext uri="{91240B29-F687-4F45-9708-019B960494DF}">
                <a14:hiddenLine xmlns:a14="http://schemas.microsoft.com/office/drawing/2010/main">
                  <a:noFill/>
                </a14:hiddenLine>
              </a:ext>
            </a:extLst>
          </c:spPr>
          <c:invertIfNegative val="0"/>
          <c:dLbls>
            <c:dLbl>
              <c:idx val="0"/>
              <c:layout>
                <c:manualLayout>
                  <c:x val="-9.0187302917047286E-18"/>
                  <c:y val="0.14905945253625019"/>
                </c:manualLayout>
              </c:layout>
              <c:tx>
                <c:rich>
                  <a:bodyPr/>
                  <a:lstStyle/>
                  <a:p>
                    <a:r>
                      <a:rPr lang="en-US"/>
                      <a:t>171</a:t>
                    </a:r>
                  </a:p>
                </c:rich>
              </c:tx>
              <c:dLblPos val="ct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638-433F-95EB-7B16F22E2392}"/>
                </c:ext>
              </c:extLst>
            </c:dLbl>
            <c:dLbl>
              <c:idx val="1"/>
              <c:tx>
                <c:rich>
                  <a:bodyPr/>
                  <a:lstStyle/>
                  <a:p>
                    <a:r>
                      <a:rPr lang="en-US"/>
                      <a:t>91</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B638-433F-95EB-7B16F22E2392}"/>
                </c:ext>
              </c:extLst>
            </c:dLbl>
            <c:dLbl>
              <c:idx val="2"/>
              <c:tx>
                <c:rich>
                  <a:bodyPr/>
                  <a:lstStyle/>
                  <a:p>
                    <a:r>
                      <a:rPr lang="en-US"/>
                      <a:t>88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638-433F-95EB-7B16F22E2392}"/>
                </c:ext>
              </c:extLst>
            </c:dLbl>
            <c:dLbl>
              <c:idx val="3"/>
              <c:tx>
                <c:rich>
                  <a:bodyPr/>
                  <a:lstStyle/>
                  <a:p>
                    <a:r>
                      <a:rPr lang="en-US"/>
                      <a:t>76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B638-433F-95EB-7B16F22E2392}"/>
                </c:ext>
              </c:extLst>
            </c:dLbl>
            <c:dLbl>
              <c:idx val="4"/>
              <c:tx>
                <c:rich>
                  <a:bodyPr/>
                  <a:lstStyle/>
                  <a:p>
                    <a:r>
                      <a:rPr lang="en-US"/>
                      <a:t>75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638-433F-95EB-7B16F22E2392}"/>
                </c:ext>
              </c:extLst>
            </c:dLbl>
            <c:dLbl>
              <c:idx val="5"/>
              <c:tx>
                <c:rich>
                  <a:bodyPr/>
                  <a:lstStyle/>
                  <a:p>
                    <a:r>
                      <a:rPr lang="en-US"/>
                      <a:t>71</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B638-433F-95EB-7B16F22E2392}"/>
                </c:ext>
              </c:extLst>
            </c:dLbl>
            <c:dLbl>
              <c:idx val="6"/>
              <c:tx>
                <c:rich>
                  <a:bodyPr/>
                  <a:lstStyle/>
                  <a:p>
                    <a:r>
                      <a:rPr lang="en-US"/>
                      <a:t>70</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638-433F-95EB-7B16F22E2392}"/>
                </c:ext>
              </c:extLst>
            </c:dLbl>
            <c:dLbl>
              <c:idx val="7"/>
              <c:tx>
                <c:rich>
                  <a:bodyPr/>
                  <a:lstStyle/>
                  <a:p>
                    <a:r>
                      <a:rPr lang="en-US"/>
                      <a:t>69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B638-433F-95EB-7B16F22E2392}"/>
                </c:ext>
              </c:extLst>
            </c:dLbl>
            <c:dLbl>
              <c:idx val="8"/>
              <c:tx>
                <c:rich>
                  <a:bodyPr/>
                  <a:lstStyle/>
                  <a:p>
                    <a:r>
                      <a:rPr lang="en-US"/>
                      <a:t>68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638-433F-95EB-7B16F22E2392}"/>
                </c:ext>
              </c:extLst>
            </c:dLbl>
            <c:dLbl>
              <c:idx val="9"/>
              <c:tx>
                <c:rich>
                  <a:bodyPr/>
                  <a:lstStyle/>
                  <a:p>
                    <a:r>
                      <a:rPr lang="en-US"/>
                      <a:t>56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B638-433F-95EB-7B16F22E2392}"/>
                </c:ext>
              </c:extLst>
            </c:dLbl>
            <c:dLbl>
              <c:idx val="10"/>
              <c:tx>
                <c:rich>
                  <a:bodyPr/>
                  <a:lstStyle/>
                  <a:p>
                    <a:r>
                      <a:rPr lang="en-US"/>
                      <a:t>54</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638-433F-95EB-7B16F22E2392}"/>
                </c:ext>
              </c:extLst>
            </c:dLbl>
            <c:dLbl>
              <c:idx val="11"/>
              <c:tx>
                <c:rich>
                  <a:bodyPr/>
                  <a:lstStyle/>
                  <a:p>
                    <a:r>
                      <a:rPr lang="en-US"/>
                      <a:t>49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B638-433F-95EB-7B16F22E2392}"/>
                </c:ext>
              </c:extLst>
            </c:dLbl>
            <c:dLbl>
              <c:idx val="12"/>
              <c:tx>
                <c:rich>
                  <a:bodyPr/>
                  <a:lstStyle/>
                  <a:p>
                    <a:r>
                      <a:rPr lang="en-US"/>
                      <a:t>48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638-433F-95EB-7B16F22E2392}"/>
                </c:ext>
              </c:extLst>
            </c:dLbl>
            <c:dLbl>
              <c:idx val="13"/>
              <c:tx>
                <c:rich>
                  <a:bodyPr/>
                  <a:lstStyle/>
                  <a:p>
                    <a:r>
                      <a:rPr lang="en-US"/>
                      <a:t>45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B638-433F-95EB-7B16F22E2392}"/>
                </c:ext>
              </c:extLst>
            </c:dLbl>
            <c:dLbl>
              <c:idx val="14"/>
              <c:tx>
                <c:rich>
                  <a:bodyPr/>
                  <a:lstStyle/>
                  <a:p>
                    <a:r>
                      <a:rPr lang="en-US"/>
                      <a:t>45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638-433F-95EB-7B16F22E2392}"/>
                </c:ext>
              </c:extLst>
            </c:dLbl>
            <c:dLbl>
              <c:idx val="15"/>
              <c:tx>
                <c:rich>
                  <a:bodyPr/>
                  <a:lstStyle/>
                  <a:p>
                    <a:r>
                      <a:rPr lang="en-US"/>
                      <a:t>45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B638-433F-95EB-7B16F22E2392}"/>
                </c:ext>
              </c:extLst>
            </c:dLbl>
            <c:dLbl>
              <c:idx val="16"/>
              <c:tx>
                <c:rich>
                  <a:bodyPr/>
                  <a:lstStyle/>
                  <a:p>
                    <a:r>
                      <a:rPr lang="en-US"/>
                      <a:t>41</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638-433F-95EB-7B16F22E2392}"/>
                </c:ext>
              </c:extLst>
            </c:dLbl>
            <c:dLbl>
              <c:idx val="17"/>
              <c:tx>
                <c:rich>
                  <a:bodyPr/>
                  <a:lstStyle/>
                  <a:p>
                    <a:r>
                      <a:rPr lang="en-US"/>
                      <a:t>39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B638-433F-95EB-7B16F22E2392}"/>
                </c:ext>
              </c:extLst>
            </c:dLbl>
            <c:dLbl>
              <c:idx val="18"/>
              <c:tx>
                <c:rich>
                  <a:bodyPr/>
                  <a:lstStyle/>
                  <a:p>
                    <a:r>
                      <a:rPr lang="en-US"/>
                      <a:t>38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638-433F-95EB-7B16F22E2392}"/>
                </c:ext>
              </c:extLst>
            </c:dLbl>
            <c:dLbl>
              <c:idx val="19"/>
              <c:tx>
                <c:rich>
                  <a:bodyPr/>
                  <a:lstStyle/>
                  <a:p>
                    <a:r>
                      <a:rPr lang="en-US"/>
                      <a:t>38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B638-433F-95EB-7B16F22E2392}"/>
                </c:ext>
              </c:extLst>
            </c:dLbl>
            <c:dLbl>
              <c:idx val="20"/>
              <c:tx>
                <c:rich>
                  <a:bodyPr/>
                  <a:lstStyle/>
                  <a:p>
                    <a:r>
                      <a:rPr lang="en-US"/>
                      <a:t>36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638-433F-95EB-7B16F22E2392}"/>
                </c:ext>
              </c:extLst>
            </c:dLbl>
            <c:dLbl>
              <c:idx val="21"/>
              <c:tx>
                <c:rich>
                  <a:bodyPr/>
                  <a:lstStyle/>
                  <a:p>
                    <a:r>
                      <a:rPr lang="en-US"/>
                      <a:t>36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B638-433F-95EB-7B16F22E2392}"/>
                </c:ext>
              </c:extLst>
            </c:dLbl>
            <c:dLbl>
              <c:idx val="22"/>
              <c:tx>
                <c:rich>
                  <a:bodyPr/>
                  <a:lstStyle/>
                  <a:p>
                    <a:r>
                      <a:rPr lang="en-US"/>
                      <a:t>35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638-433F-95EB-7B16F22E2392}"/>
                </c:ext>
              </c:extLst>
            </c:dLbl>
            <c:dLbl>
              <c:idx val="23"/>
              <c:tx>
                <c:rich>
                  <a:bodyPr/>
                  <a:lstStyle/>
                  <a:p>
                    <a:r>
                      <a:rPr lang="en-US"/>
                      <a:t>33</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B638-433F-95EB-7B16F22E2392}"/>
                </c:ext>
              </c:extLst>
            </c:dLbl>
            <c:dLbl>
              <c:idx val="24"/>
              <c:tx>
                <c:rich>
                  <a:bodyPr/>
                  <a:lstStyle/>
                  <a:p>
                    <a:r>
                      <a:rPr lang="en-US"/>
                      <a:t>32</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638-433F-95EB-7B16F22E2392}"/>
                </c:ext>
              </c:extLst>
            </c:dLbl>
            <c:dLbl>
              <c:idx val="25"/>
              <c:tx>
                <c:rich>
                  <a:bodyPr/>
                  <a:lstStyle/>
                  <a:p>
                    <a:r>
                      <a:rPr lang="en-US"/>
                      <a:t>32</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B638-433F-95EB-7B16F22E2392}"/>
                </c:ext>
              </c:extLst>
            </c:dLbl>
            <c:dLbl>
              <c:idx val="26"/>
              <c:tx>
                <c:rich>
                  <a:bodyPr/>
                  <a:lstStyle/>
                  <a:p>
                    <a:r>
                      <a:rPr lang="en-US"/>
                      <a:t>32</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638-433F-95EB-7B16F22E2392}"/>
                </c:ext>
              </c:extLst>
            </c:dLbl>
            <c:dLbl>
              <c:idx val="27"/>
              <c:tx>
                <c:rich>
                  <a:bodyPr/>
                  <a:lstStyle/>
                  <a:p>
                    <a:r>
                      <a:rPr lang="en-US"/>
                      <a:t>30</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B638-433F-95EB-7B16F22E2392}"/>
                </c:ext>
              </c:extLst>
            </c:dLbl>
            <c:dLbl>
              <c:idx val="28"/>
              <c:tx>
                <c:rich>
                  <a:bodyPr/>
                  <a:lstStyle/>
                  <a:p>
                    <a:r>
                      <a:rPr lang="en-US"/>
                      <a:t>29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638-433F-95EB-7B16F22E2392}"/>
                </c:ext>
              </c:extLst>
            </c:dLbl>
            <c:dLbl>
              <c:idx val="29"/>
              <c:tx>
                <c:rich>
                  <a:bodyPr/>
                  <a:lstStyle/>
                  <a:p>
                    <a:r>
                      <a:rPr lang="en-US"/>
                      <a:t>28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638-433F-95EB-7B16F22E2392}"/>
                </c:ext>
              </c:extLst>
            </c:dLbl>
            <c:dLbl>
              <c:idx val="30"/>
              <c:tx>
                <c:rich>
                  <a:bodyPr/>
                  <a:lstStyle/>
                  <a:p>
                    <a:r>
                      <a:rPr lang="en-US"/>
                      <a:t>28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638-433F-95EB-7B16F22E2392}"/>
                </c:ext>
              </c:extLst>
            </c:dLbl>
            <c:dLbl>
              <c:idx val="31"/>
              <c:tx>
                <c:rich>
                  <a:bodyPr/>
                  <a:lstStyle/>
                  <a:p>
                    <a:r>
                      <a:rPr lang="en-US"/>
                      <a:t>27</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B638-433F-95EB-7B16F22E2392}"/>
                </c:ext>
              </c:extLst>
            </c:dLbl>
            <c:dLbl>
              <c:idx val="32"/>
              <c:tx>
                <c:rich>
                  <a:bodyPr/>
                  <a:lstStyle/>
                  <a:p>
                    <a:r>
                      <a:rPr lang="en-US"/>
                      <a:t>26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638-433F-95EB-7B16F22E2392}"/>
                </c:ext>
              </c:extLst>
            </c:dLbl>
            <c:dLbl>
              <c:idx val="33"/>
              <c:tx>
                <c:rich>
                  <a:bodyPr/>
                  <a:lstStyle/>
                  <a:p>
                    <a:r>
                      <a:rPr lang="en-US"/>
                      <a:t>19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B638-433F-95EB-7B16F22E2392}"/>
                </c:ext>
              </c:extLst>
            </c:dLbl>
            <c:dLbl>
              <c:idx val="34"/>
              <c:tx>
                <c:rich>
                  <a:bodyPr/>
                  <a:lstStyle/>
                  <a:p>
                    <a:r>
                      <a:rPr lang="en-US"/>
                      <a:t>16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638-433F-95EB-7B16F22E2392}"/>
                </c:ext>
              </c:extLst>
            </c:dLbl>
            <c:dLbl>
              <c:idx val="35"/>
              <c:tx>
                <c:rich>
                  <a:bodyPr/>
                  <a:lstStyle/>
                  <a:p>
                    <a:r>
                      <a:rPr lang="en-US"/>
                      <a:t>16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B638-433F-95EB-7B16F22E2392}"/>
                </c:ext>
              </c:extLst>
            </c:dLbl>
            <c:dLbl>
              <c:idx val="36"/>
              <c:tx>
                <c:rich>
                  <a:bodyPr/>
                  <a:lstStyle/>
                  <a:p>
                    <a:r>
                      <a:rPr lang="en-US"/>
                      <a:t>15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638-433F-95EB-7B16F22E2392}"/>
                </c:ext>
              </c:extLst>
            </c:dLbl>
            <c:dLbl>
              <c:idx val="37"/>
              <c:tx>
                <c:rich>
                  <a:bodyPr/>
                  <a:lstStyle/>
                  <a:p>
                    <a:r>
                      <a:rPr lang="en-US"/>
                      <a:t>10</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B638-433F-95EB-7B16F22E2392}"/>
                </c:ext>
              </c:extLst>
            </c:dLbl>
            <c:dLbl>
              <c:idx val="38"/>
              <c:tx>
                <c:rich>
                  <a:bodyPr/>
                  <a:lstStyle/>
                  <a:p>
                    <a:r>
                      <a:rPr lang="en-US"/>
                      <a:t>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638-433F-95EB-7B16F22E2392}"/>
                </c:ext>
              </c:extLst>
            </c:dLbl>
            <c:dLbl>
              <c:idx val="39"/>
              <c:tx>
                <c:rich>
                  <a:bodyPr/>
                  <a:lstStyle/>
                  <a:p>
                    <a:r>
                      <a:rPr lang="en-US"/>
                      <a:t>4</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B638-433F-95EB-7B16F22E2392}"/>
                </c:ext>
              </c:extLst>
            </c:dLbl>
            <c:numFmt formatCode="0" sourceLinked="0"/>
            <c:spPr>
              <a:noFill/>
              <a:ln>
                <a:noFill/>
              </a:ln>
              <a:effectLst/>
            </c:spPr>
            <c:txPr>
              <a:bodyPr rot="0" vert="horz"/>
              <a:lstStyle/>
              <a:p>
                <a:pPr>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'g5-21'!#REF!</c:f>
              <c:numCache>
                <c:formatCode>General</c:formatCode>
                <c:ptCount val="1"/>
                <c:pt idx="0">
                  <c:v>1</c:v>
                </c:pt>
              </c:numCache>
            </c:numRef>
          </c:val>
          <c:extLst>
            <c:ext xmlns:c16="http://schemas.microsoft.com/office/drawing/2014/chart" uri="{C3380CC4-5D6E-409C-BE32-E72D297353CC}">
              <c16:uniqueId val="{00000033-B638-433F-95EB-7B16F22E2392}"/>
            </c:ext>
          </c:extLst>
        </c:ser>
        <c:dLbls>
          <c:showLegendKey val="0"/>
          <c:showVal val="0"/>
          <c:showCatName val="0"/>
          <c:showSerName val="0"/>
          <c:showPercent val="0"/>
          <c:showBubbleSize val="0"/>
        </c:dLbls>
        <c:gapWidth val="50"/>
        <c:overlap val="100"/>
        <c:axId val="785972624"/>
        <c:axId val="1"/>
      </c:barChart>
      <c:catAx>
        <c:axId val="785972624"/>
        <c:scaling>
          <c:orientation val="minMax"/>
        </c:scaling>
        <c:delete val="0"/>
        <c:axPos val="b"/>
        <c:numFmt formatCode="General" sourceLinked="0"/>
        <c:majorTickMark val="in"/>
        <c:minorTickMark val="none"/>
        <c:tickLblPos val="low"/>
        <c:spPr>
          <a:noFill/>
          <a:ln w="9525" cap="flat" cmpd="sng" algn="ctr">
            <a:solidFill>
              <a:srgbClr val="000000"/>
            </a:solidFill>
            <a:prstDash val="solid"/>
            <a:round/>
          </a:ln>
          <a:effectLst/>
          <a:extLst>
            <a:ext uri="{909E8E84-426E-40DD-AFC4-6F175D3DCCD1}">
              <a14:hiddenFill xmlns:a14="http://schemas.microsoft.com/office/drawing/2010/main">
                <a:noFill/>
              </a14:hiddenFill>
            </a:ext>
          </a:extLst>
        </c:spPr>
        <c:txPr>
          <a:bodyPr rot="-2700000"/>
          <a:lstStyle/>
          <a:p>
            <a:pPr>
              <a:defRPr/>
            </a:pPr>
            <a:endParaRPr lang="en-US"/>
          </a:p>
        </c:txPr>
        <c:crossAx val="1"/>
        <c:crosses val="autoZero"/>
        <c:auto val="1"/>
        <c:lblAlgn val="ctr"/>
        <c:lblOffset val="0"/>
        <c:tickLblSkip val="1"/>
        <c:noMultiLvlLbl val="0"/>
      </c:catAx>
      <c:valAx>
        <c:axId val="1"/>
        <c:scaling>
          <c:orientation val="minMax"/>
          <c:max val="180"/>
          <c:min val="0"/>
        </c:scaling>
        <c:delete val="0"/>
        <c:axPos val="l"/>
        <c:title>
          <c:tx>
            <c:rich>
              <a:bodyPr rot="0"/>
              <a:lstStyle/>
              <a:p>
                <a:pPr>
                  <a:defRPr/>
                </a:pPr>
                <a:r>
                  <a:rPr lang="en-GB"/>
                  <a:t>Per million population</a:t>
                </a:r>
              </a:p>
            </c:rich>
          </c:tx>
          <c:layout>
            <c:manualLayout>
              <c:xMode val="edge"/>
              <c:yMode val="edge"/>
              <c:x val="1.812511492006199E-2"/>
              <c:y val="2.5059600114567857E-2"/>
            </c:manualLayout>
          </c:layout>
          <c:overlay val="0"/>
          <c:spPr>
            <a:noFill/>
            <a:ln>
              <a:noFill/>
            </a:ln>
            <a:effectLst/>
          </c:spPr>
        </c:title>
        <c:numFmt formatCode="General" sourceLinked="0"/>
        <c:majorTickMark val="in"/>
        <c:minorTickMark val="none"/>
        <c:tickLblPos val="nextTo"/>
        <c:spPr>
          <a:noFill/>
          <a:ln w="9525">
            <a:solidFill>
              <a:srgbClr val="000000"/>
            </a:solidFill>
            <a:prstDash val="solid"/>
          </a:ln>
          <a:effectLst/>
          <a:extLst>
            <a:ext uri="{909E8E84-426E-40DD-AFC4-6F175D3DCCD1}">
              <a14:hiddenFill xmlns:a14="http://schemas.microsoft.com/office/drawing/2010/main">
                <a:noFill/>
              </a14:hiddenFill>
            </a:ext>
          </a:extLst>
        </c:spPr>
        <c:txPr>
          <a:bodyPr rot="-60000000" vert="horz"/>
          <a:lstStyle/>
          <a:p>
            <a:pPr>
              <a:defRPr/>
            </a:pPr>
            <a:endParaRPr lang="en-US"/>
          </a:p>
        </c:txPr>
        <c:crossAx val="785972624"/>
        <c:crosses val="autoZero"/>
        <c:crossBetween val="between"/>
      </c:valAx>
      <c:spPr>
        <a:solidFill>
          <a:sysClr val="window" lastClr="FFFFFF"/>
        </a:solidFill>
        <a:ln>
          <a:noFill/>
        </a:ln>
        <a:effectLst/>
        <a:extLst>
          <a:ext uri="{91240B29-F687-4F45-9708-019B960494DF}">
            <a14:hiddenLine xmlns:a14="http://schemas.microsoft.com/office/drawing/2010/main">
              <a:noFill/>
            </a14:hiddenLine>
          </a:ext>
        </a:extLst>
      </c:spPr>
    </c:plotArea>
    <c:legend>
      <c:legendPos val="b"/>
      <c:legendEntry>
        <c:idx val="2"/>
        <c:delete val="1"/>
      </c:legendEntry>
      <c:legendEntry>
        <c:idx val="3"/>
        <c:delete val="1"/>
      </c:legendEntry>
      <c:layout>
        <c:manualLayout>
          <c:xMode val="edge"/>
          <c:yMode val="edge"/>
          <c:x val="5.2583393616947527E-2"/>
          <c:y val="4.1318557197348442E-2"/>
          <c:w val="0.89391005548086377"/>
          <c:h val="7.3718352511258314E-2"/>
        </c:manualLayout>
      </c:layout>
      <c:overlay val="1"/>
      <c:spPr>
        <a:noFill/>
        <a:ln>
          <a:noFill/>
        </a:ln>
        <a:effectLst/>
        <a:extLst>
          <a:ext uri="{91240B29-F687-4F45-9708-019B960494DF}">
            <a14:hiddenLine xmlns:a14="http://schemas.microsoft.com/office/drawing/2010/main">
              <a:noFill/>
            </a14:hiddenLine>
          </a:ext>
        </a:extLst>
      </c:spPr>
      <c:txPr>
        <a:bodyPr rot="0" vert="horz"/>
        <a:lstStyle/>
        <a:p>
          <a:pPr>
            <a:defRPr/>
          </a:pPr>
          <a:endParaRPr lang="en-US"/>
        </a:p>
      </c:txPr>
    </c:legend>
    <c:plotVisOnly val="1"/>
    <c:dispBlanksAs val="gap"/>
    <c:showDLblsOverMax val="1"/>
  </c:chart>
  <c:spPr>
    <a:noFill/>
    <a:ln w="9525" cap="flat" cmpd="sng" algn="ctr">
      <a:noFill/>
      <a:round/>
    </a:ln>
    <a:effectLst/>
    <a:extLst>
      <a:ext uri="{909E8E84-426E-40DD-AFC4-6F175D3DCCD1}">
        <a14:hiddenFill xmlns:a14="http://schemas.microsoft.com/office/drawing/2010/main">
          <a:solidFill>
            <a:sysClr val="window" lastClr="FFFFFF"/>
          </a:solidFill>
        </a14:hiddenFill>
      </a:ex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a:solidFill>
            <a:schemeClr val="tx2"/>
          </a:solidFill>
          <a:latin typeface="Century Gothic" panose="020B0502020202020204" pitchFamily="34" charset="0"/>
        </a:defRPr>
      </a:pPr>
      <a:endParaRPr lang="en-US"/>
    </a:p>
  </c:txPr>
  <c:externalData r:id="rId2">
    <c:autoUpdate val="0"/>
  </c:externalData>
  <c:userShapes r:id="rId3"/>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1DBBF-3759-4444-8F87-FE14429CA31D}"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BE424864-6357-434F-ACBB-202E5863B0D8}">
      <dgm:prSet custT="1"/>
      <dgm:spPr/>
      <dgm:t>
        <a:bodyPr/>
        <a:lstStyle/>
        <a:p>
          <a:r>
            <a:rPr lang="en-US" sz="1400" dirty="0">
              <a:solidFill>
                <a:schemeClr val="tx2"/>
              </a:solidFill>
              <a:latin typeface="Poppins" panose="00000500000000000000" pitchFamily="2" charset="0"/>
              <a:cs typeface="Poppins" panose="00000500000000000000" pitchFamily="2" charset="0"/>
            </a:rPr>
            <a:t>Industry Overview</a:t>
          </a:r>
        </a:p>
      </dgm:t>
    </dgm:pt>
    <dgm:pt modelId="{5B702493-BD39-4DA1-82AB-BBDF1B4002E3}" type="parTrans" cxnId="{BE7FBB50-1973-4B9E-8C9F-F5141929B992}">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72895E93-0C70-457C-8DB8-239A1D98C074}" type="sibTrans" cxnId="{BE7FBB50-1973-4B9E-8C9F-F5141929B992}">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DCD96001-765E-4239-A13C-5CCC7E720D91}">
      <dgm:prSet custT="1"/>
      <dgm:spPr/>
      <dgm:t>
        <a:bodyPr/>
        <a:lstStyle/>
        <a:p>
          <a:r>
            <a:rPr lang="en-US" sz="1400" dirty="0">
              <a:solidFill>
                <a:schemeClr val="tx2"/>
              </a:solidFill>
              <a:latin typeface="Poppins" panose="00000500000000000000" pitchFamily="2" charset="0"/>
              <a:cs typeface="Poppins" panose="00000500000000000000" pitchFamily="2" charset="0"/>
            </a:rPr>
            <a:t>Canada Healthcare amongst its peers</a:t>
          </a:r>
        </a:p>
      </dgm:t>
    </dgm:pt>
    <dgm:pt modelId="{D70528A4-1984-4108-B176-B7562DDD9C80}" type="parTrans" cxnId="{EAA558B7-A1D0-4494-A38B-1AC01BCA89C6}">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A1B9C40C-A415-4907-8FD2-CE7F5E09F4B6}" type="sibTrans" cxnId="{EAA558B7-A1D0-4494-A38B-1AC01BCA89C6}">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ABFF218F-D4B7-418D-91E7-8F2A43FB8788}">
      <dgm:prSet custT="1"/>
      <dgm:spPr/>
      <dgm:t>
        <a:bodyPr/>
        <a:lstStyle/>
        <a:p>
          <a:r>
            <a:rPr lang="en-US" sz="1400" dirty="0">
              <a:solidFill>
                <a:schemeClr val="tx2"/>
              </a:solidFill>
              <a:latin typeface="Poppins" panose="00000500000000000000" pitchFamily="2" charset="0"/>
              <a:cs typeface="Poppins" panose="00000500000000000000" pitchFamily="2" charset="0"/>
            </a:rPr>
            <a:t>The Wait Time Crisis</a:t>
          </a:r>
        </a:p>
      </dgm:t>
    </dgm:pt>
    <dgm:pt modelId="{7ABB1B89-A18F-4EB7-A9D8-D444A0A2C1C3}" type="parTrans" cxnId="{BBE9EB3D-2A0A-4B04-AC39-EB44679C71C7}">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89784FE4-E194-477A-AC31-D801C3710360}" type="sibTrans" cxnId="{BBE9EB3D-2A0A-4B04-AC39-EB44679C71C7}">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FA7912D0-F896-4CE5-B322-1A2375465D07}">
      <dgm:prSet custT="1"/>
      <dgm:spPr/>
      <dgm:t>
        <a:bodyPr/>
        <a:lstStyle/>
        <a:p>
          <a:r>
            <a:rPr lang="en-US" sz="1400" dirty="0">
              <a:solidFill>
                <a:schemeClr val="tx2"/>
              </a:solidFill>
              <a:latin typeface="Poppins" panose="00000500000000000000" pitchFamily="2" charset="0"/>
              <a:cs typeface="Poppins" panose="00000500000000000000" pitchFamily="2" charset="0"/>
            </a:rPr>
            <a:t>Our Research Questions</a:t>
          </a:r>
        </a:p>
      </dgm:t>
    </dgm:pt>
    <dgm:pt modelId="{5E42FB0E-981A-456B-9477-5B8C146F2D36}" type="parTrans" cxnId="{A7FAB967-7DAA-402E-B189-984D45BF5D73}">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9BBAA291-D607-4385-91A4-B82176295CB5}" type="sibTrans" cxnId="{A7FAB967-7DAA-402E-B189-984D45BF5D73}">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121ADA2B-BC9D-4A8E-8682-9285CCB37852}">
      <dgm:prSet custT="1"/>
      <dgm:spPr/>
      <dgm:t>
        <a:bodyPr/>
        <a:lstStyle/>
        <a:p>
          <a:r>
            <a:rPr lang="en-US" sz="1400" dirty="0">
              <a:solidFill>
                <a:schemeClr val="tx2"/>
              </a:solidFill>
              <a:latin typeface="Poppins" panose="00000500000000000000" pitchFamily="2" charset="0"/>
              <a:cs typeface="Poppins" panose="00000500000000000000" pitchFamily="2" charset="0"/>
            </a:rPr>
            <a:t>Recommendations</a:t>
          </a:r>
        </a:p>
      </dgm:t>
    </dgm:pt>
    <dgm:pt modelId="{E9DBFB3F-4176-4F80-A2C6-7961AE1CC6F4}" type="parTrans" cxnId="{BA901EE7-ACF0-42AF-8E58-FB906AE97F6C}">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3A22699E-2F28-40DF-A9C4-1F50CCB24B62}" type="sibTrans" cxnId="{BA901EE7-ACF0-42AF-8E58-FB906AE97F6C}">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305FD536-7A28-4A45-AD17-85ED2FA16A4A}">
      <dgm:prSet custT="1"/>
      <dgm:spPr/>
      <dgm:t>
        <a:bodyPr/>
        <a:lstStyle/>
        <a:p>
          <a:r>
            <a:rPr lang="en-US" sz="1400" dirty="0">
              <a:solidFill>
                <a:schemeClr val="tx2"/>
              </a:solidFill>
              <a:latin typeface="Poppins" panose="00000500000000000000" pitchFamily="2" charset="0"/>
              <a:cs typeface="Poppins" panose="00000500000000000000" pitchFamily="2" charset="0"/>
            </a:rPr>
            <a:t>Our Analysis &amp; Findings</a:t>
          </a:r>
        </a:p>
      </dgm:t>
    </dgm:pt>
    <dgm:pt modelId="{F1357875-A4A3-4D56-A1A9-D59581448BD5}" type="sibTrans" cxnId="{44CBCE51-7CE3-4E79-9700-C651FAB05005}">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6E424F4E-6E12-476B-8D95-0138A6CDA0E9}" type="parTrans" cxnId="{44CBCE51-7CE3-4E79-9700-C651FAB05005}">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F2D90DDB-7588-4394-A977-F69B6A898A76}" type="pres">
      <dgm:prSet presAssocID="{C9C1DBBF-3759-4444-8F87-FE14429CA31D}" presName="linear" presStyleCnt="0">
        <dgm:presLayoutVars>
          <dgm:animLvl val="lvl"/>
          <dgm:resizeHandles val="exact"/>
        </dgm:presLayoutVars>
      </dgm:prSet>
      <dgm:spPr/>
    </dgm:pt>
    <dgm:pt modelId="{D9D674B3-406A-484D-BF51-C99E8AC9036C}" type="pres">
      <dgm:prSet presAssocID="{BE424864-6357-434F-ACBB-202E5863B0D8}" presName="parentText" presStyleLbl="node1" presStyleIdx="0" presStyleCnt="6">
        <dgm:presLayoutVars>
          <dgm:chMax val="0"/>
          <dgm:bulletEnabled val="1"/>
        </dgm:presLayoutVars>
      </dgm:prSet>
      <dgm:spPr/>
    </dgm:pt>
    <dgm:pt modelId="{C5EFCC56-C8C2-4A28-BCBD-1CC5DFCBC7BD}" type="pres">
      <dgm:prSet presAssocID="{72895E93-0C70-457C-8DB8-239A1D98C074}" presName="spacer" presStyleCnt="0"/>
      <dgm:spPr/>
    </dgm:pt>
    <dgm:pt modelId="{32ADF088-FE9C-42C3-BBF3-58A1CF52AA0E}" type="pres">
      <dgm:prSet presAssocID="{DCD96001-765E-4239-A13C-5CCC7E720D91}" presName="parentText" presStyleLbl="node1" presStyleIdx="1" presStyleCnt="6" custLinFactNeighborX="-1050" custLinFactNeighborY="83377">
        <dgm:presLayoutVars>
          <dgm:chMax val="0"/>
          <dgm:bulletEnabled val="1"/>
        </dgm:presLayoutVars>
      </dgm:prSet>
      <dgm:spPr/>
    </dgm:pt>
    <dgm:pt modelId="{596280BC-403B-4DF9-95F5-21D696AC20B5}" type="pres">
      <dgm:prSet presAssocID="{A1B9C40C-A415-4907-8FD2-CE7F5E09F4B6}" presName="spacer" presStyleCnt="0"/>
      <dgm:spPr/>
    </dgm:pt>
    <dgm:pt modelId="{112CDC59-51B2-473C-9789-9A417C691069}" type="pres">
      <dgm:prSet presAssocID="{ABFF218F-D4B7-418D-91E7-8F2A43FB8788}" presName="parentText" presStyleLbl="node1" presStyleIdx="2" presStyleCnt="6">
        <dgm:presLayoutVars>
          <dgm:chMax val="0"/>
          <dgm:bulletEnabled val="1"/>
        </dgm:presLayoutVars>
      </dgm:prSet>
      <dgm:spPr/>
    </dgm:pt>
    <dgm:pt modelId="{D7BD8F80-C0CD-4B9D-897F-805C7658AF3F}" type="pres">
      <dgm:prSet presAssocID="{89784FE4-E194-477A-AC31-D801C3710360}" presName="spacer" presStyleCnt="0"/>
      <dgm:spPr/>
    </dgm:pt>
    <dgm:pt modelId="{5CCDABAF-F8B2-47C5-BFA9-ABDFB2003974}" type="pres">
      <dgm:prSet presAssocID="{FA7912D0-F896-4CE5-B322-1A2375465D07}" presName="parentText" presStyleLbl="node1" presStyleIdx="3" presStyleCnt="6">
        <dgm:presLayoutVars>
          <dgm:chMax val="0"/>
          <dgm:bulletEnabled val="1"/>
        </dgm:presLayoutVars>
      </dgm:prSet>
      <dgm:spPr/>
    </dgm:pt>
    <dgm:pt modelId="{D580823E-4898-41DE-ADF2-113991D710A9}" type="pres">
      <dgm:prSet presAssocID="{9BBAA291-D607-4385-91A4-B82176295CB5}" presName="spacer" presStyleCnt="0"/>
      <dgm:spPr/>
    </dgm:pt>
    <dgm:pt modelId="{D1051631-D63A-44C4-9AED-85F26D17C308}" type="pres">
      <dgm:prSet presAssocID="{305FD536-7A28-4A45-AD17-85ED2FA16A4A}" presName="parentText" presStyleLbl="node1" presStyleIdx="4" presStyleCnt="6" custLinFactNeighborX="216" custLinFactNeighborY="44145">
        <dgm:presLayoutVars>
          <dgm:chMax val="0"/>
          <dgm:bulletEnabled val="1"/>
        </dgm:presLayoutVars>
      </dgm:prSet>
      <dgm:spPr/>
    </dgm:pt>
    <dgm:pt modelId="{BADEC6E3-2AEB-4C41-96D9-898DF7230CD9}" type="pres">
      <dgm:prSet presAssocID="{F1357875-A4A3-4D56-A1A9-D59581448BD5}" presName="spacer" presStyleCnt="0"/>
      <dgm:spPr/>
    </dgm:pt>
    <dgm:pt modelId="{C2C0B819-831B-49BF-8147-17668296920F}" type="pres">
      <dgm:prSet presAssocID="{121ADA2B-BC9D-4A8E-8682-9285CCB37852}" presName="parentText" presStyleLbl="node1" presStyleIdx="5" presStyleCnt="6" custLinFactNeighborX="216" custLinFactNeighborY="-29566">
        <dgm:presLayoutVars>
          <dgm:chMax val="0"/>
          <dgm:bulletEnabled val="1"/>
        </dgm:presLayoutVars>
      </dgm:prSet>
      <dgm:spPr/>
    </dgm:pt>
  </dgm:ptLst>
  <dgm:cxnLst>
    <dgm:cxn modelId="{BD17A805-D640-4D7C-B244-265B1C33A307}" type="presOf" srcId="{DCD96001-765E-4239-A13C-5CCC7E720D91}" destId="{32ADF088-FE9C-42C3-BBF3-58A1CF52AA0E}" srcOrd="0" destOrd="0" presId="urn:microsoft.com/office/officeart/2005/8/layout/vList2"/>
    <dgm:cxn modelId="{BBE9EB3D-2A0A-4B04-AC39-EB44679C71C7}" srcId="{C9C1DBBF-3759-4444-8F87-FE14429CA31D}" destId="{ABFF218F-D4B7-418D-91E7-8F2A43FB8788}" srcOrd="2" destOrd="0" parTransId="{7ABB1B89-A18F-4EB7-A9D8-D444A0A2C1C3}" sibTransId="{89784FE4-E194-477A-AC31-D801C3710360}"/>
    <dgm:cxn modelId="{04533161-4A33-45A8-8607-9AA84A7F705E}" type="presOf" srcId="{ABFF218F-D4B7-418D-91E7-8F2A43FB8788}" destId="{112CDC59-51B2-473C-9789-9A417C691069}" srcOrd="0" destOrd="0" presId="urn:microsoft.com/office/officeart/2005/8/layout/vList2"/>
    <dgm:cxn modelId="{A7FAB967-7DAA-402E-B189-984D45BF5D73}" srcId="{C9C1DBBF-3759-4444-8F87-FE14429CA31D}" destId="{FA7912D0-F896-4CE5-B322-1A2375465D07}" srcOrd="3" destOrd="0" parTransId="{5E42FB0E-981A-456B-9477-5B8C146F2D36}" sibTransId="{9BBAA291-D607-4385-91A4-B82176295CB5}"/>
    <dgm:cxn modelId="{BE7FBB50-1973-4B9E-8C9F-F5141929B992}" srcId="{C9C1DBBF-3759-4444-8F87-FE14429CA31D}" destId="{BE424864-6357-434F-ACBB-202E5863B0D8}" srcOrd="0" destOrd="0" parTransId="{5B702493-BD39-4DA1-82AB-BBDF1B4002E3}" sibTransId="{72895E93-0C70-457C-8DB8-239A1D98C074}"/>
    <dgm:cxn modelId="{44CBCE51-7CE3-4E79-9700-C651FAB05005}" srcId="{C9C1DBBF-3759-4444-8F87-FE14429CA31D}" destId="{305FD536-7A28-4A45-AD17-85ED2FA16A4A}" srcOrd="4" destOrd="0" parTransId="{6E424F4E-6E12-476B-8D95-0138A6CDA0E9}" sibTransId="{F1357875-A4A3-4D56-A1A9-D59581448BD5}"/>
    <dgm:cxn modelId="{6A61A4AD-8935-404F-947F-94A8E8A673ED}" type="presOf" srcId="{FA7912D0-F896-4CE5-B322-1A2375465D07}" destId="{5CCDABAF-F8B2-47C5-BFA9-ABDFB2003974}" srcOrd="0" destOrd="0" presId="urn:microsoft.com/office/officeart/2005/8/layout/vList2"/>
    <dgm:cxn modelId="{EC2072B1-C874-4B12-A39B-C0F8A15CBAD7}" type="presOf" srcId="{305FD536-7A28-4A45-AD17-85ED2FA16A4A}" destId="{D1051631-D63A-44C4-9AED-85F26D17C308}" srcOrd="0" destOrd="0" presId="urn:microsoft.com/office/officeart/2005/8/layout/vList2"/>
    <dgm:cxn modelId="{EAA558B7-A1D0-4494-A38B-1AC01BCA89C6}" srcId="{C9C1DBBF-3759-4444-8F87-FE14429CA31D}" destId="{DCD96001-765E-4239-A13C-5CCC7E720D91}" srcOrd="1" destOrd="0" parTransId="{D70528A4-1984-4108-B176-B7562DDD9C80}" sibTransId="{A1B9C40C-A415-4907-8FD2-CE7F5E09F4B6}"/>
    <dgm:cxn modelId="{8FE479D1-B6AB-440E-BFD2-08D5742F46B0}" type="presOf" srcId="{C9C1DBBF-3759-4444-8F87-FE14429CA31D}" destId="{F2D90DDB-7588-4394-A977-F69B6A898A76}" srcOrd="0" destOrd="0" presId="urn:microsoft.com/office/officeart/2005/8/layout/vList2"/>
    <dgm:cxn modelId="{BA901EE7-ACF0-42AF-8E58-FB906AE97F6C}" srcId="{C9C1DBBF-3759-4444-8F87-FE14429CA31D}" destId="{121ADA2B-BC9D-4A8E-8682-9285CCB37852}" srcOrd="5" destOrd="0" parTransId="{E9DBFB3F-4176-4F80-A2C6-7961AE1CC6F4}" sibTransId="{3A22699E-2F28-40DF-A9C4-1F50CCB24B62}"/>
    <dgm:cxn modelId="{9C6554EC-99FF-43E0-8948-C4B7C9C54A89}" type="presOf" srcId="{121ADA2B-BC9D-4A8E-8682-9285CCB37852}" destId="{C2C0B819-831B-49BF-8147-17668296920F}" srcOrd="0" destOrd="0" presId="urn:microsoft.com/office/officeart/2005/8/layout/vList2"/>
    <dgm:cxn modelId="{471A27F3-9175-4B73-8499-0E4EC58412DB}" type="presOf" srcId="{BE424864-6357-434F-ACBB-202E5863B0D8}" destId="{D9D674B3-406A-484D-BF51-C99E8AC9036C}" srcOrd="0" destOrd="0" presId="urn:microsoft.com/office/officeart/2005/8/layout/vList2"/>
    <dgm:cxn modelId="{108155B4-8032-4F75-B15F-25395BCCF940}" type="presParOf" srcId="{F2D90DDB-7588-4394-A977-F69B6A898A76}" destId="{D9D674B3-406A-484D-BF51-C99E8AC9036C}" srcOrd="0" destOrd="0" presId="urn:microsoft.com/office/officeart/2005/8/layout/vList2"/>
    <dgm:cxn modelId="{8BF81F9E-D608-4998-8780-3B852BFA2385}" type="presParOf" srcId="{F2D90DDB-7588-4394-A977-F69B6A898A76}" destId="{C5EFCC56-C8C2-4A28-BCBD-1CC5DFCBC7BD}" srcOrd="1" destOrd="0" presId="urn:microsoft.com/office/officeart/2005/8/layout/vList2"/>
    <dgm:cxn modelId="{441A5050-DCF4-4203-91F1-5B4084DB2A3D}" type="presParOf" srcId="{F2D90DDB-7588-4394-A977-F69B6A898A76}" destId="{32ADF088-FE9C-42C3-BBF3-58A1CF52AA0E}" srcOrd="2" destOrd="0" presId="urn:microsoft.com/office/officeart/2005/8/layout/vList2"/>
    <dgm:cxn modelId="{AF374DED-2291-4DCB-AE3F-99118A3CEA54}" type="presParOf" srcId="{F2D90DDB-7588-4394-A977-F69B6A898A76}" destId="{596280BC-403B-4DF9-95F5-21D696AC20B5}" srcOrd="3" destOrd="0" presId="urn:microsoft.com/office/officeart/2005/8/layout/vList2"/>
    <dgm:cxn modelId="{42BD50FB-F0AC-488E-986B-E1EA894F5A72}" type="presParOf" srcId="{F2D90DDB-7588-4394-A977-F69B6A898A76}" destId="{112CDC59-51B2-473C-9789-9A417C691069}" srcOrd="4" destOrd="0" presId="urn:microsoft.com/office/officeart/2005/8/layout/vList2"/>
    <dgm:cxn modelId="{9DB998D2-17DE-44AE-A7C2-B7779A85FBE3}" type="presParOf" srcId="{F2D90DDB-7588-4394-A977-F69B6A898A76}" destId="{D7BD8F80-C0CD-4B9D-897F-805C7658AF3F}" srcOrd="5" destOrd="0" presId="urn:microsoft.com/office/officeart/2005/8/layout/vList2"/>
    <dgm:cxn modelId="{D1247271-E81D-4F58-8672-7B58981A897F}" type="presParOf" srcId="{F2D90DDB-7588-4394-A977-F69B6A898A76}" destId="{5CCDABAF-F8B2-47C5-BFA9-ABDFB2003974}" srcOrd="6" destOrd="0" presId="urn:microsoft.com/office/officeart/2005/8/layout/vList2"/>
    <dgm:cxn modelId="{412772BF-E55F-40F6-A3A4-0F38569CBD20}" type="presParOf" srcId="{F2D90DDB-7588-4394-A977-F69B6A898A76}" destId="{D580823E-4898-41DE-ADF2-113991D710A9}" srcOrd="7" destOrd="0" presId="urn:microsoft.com/office/officeart/2005/8/layout/vList2"/>
    <dgm:cxn modelId="{AB6C3273-6F0C-4093-95C5-07BF33083955}" type="presParOf" srcId="{F2D90DDB-7588-4394-A977-F69B6A898A76}" destId="{D1051631-D63A-44C4-9AED-85F26D17C308}" srcOrd="8" destOrd="0" presId="urn:microsoft.com/office/officeart/2005/8/layout/vList2"/>
    <dgm:cxn modelId="{8B4D633E-9306-4D81-AD28-A39AE5D96285}" type="presParOf" srcId="{F2D90DDB-7588-4394-A977-F69B6A898A76}" destId="{BADEC6E3-2AEB-4C41-96D9-898DF7230CD9}" srcOrd="9" destOrd="0" presId="urn:microsoft.com/office/officeart/2005/8/layout/vList2"/>
    <dgm:cxn modelId="{C4FA54D6-2900-4F82-96FE-451D6F35D326}" type="presParOf" srcId="{F2D90DDB-7588-4394-A977-F69B6A898A76}" destId="{C2C0B819-831B-49BF-8147-17668296920F}" srcOrd="10"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674B3-406A-484D-BF51-C99E8AC9036C}">
      <dsp:nvSpPr>
        <dsp:cNvPr id="0" name=""/>
        <dsp:cNvSpPr/>
      </dsp:nvSpPr>
      <dsp:spPr>
        <a:xfrm>
          <a:off x="0" y="36422"/>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Industry Overview</a:t>
          </a:r>
        </a:p>
      </dsp:txBody>
      <dsp:txXfrm>
        <a:off x="31070" y="67492"/>
        <a:ext cx="9542235" cy="574340"/>
      </dsp:txXfrm>
    </dsp:sp>
    <dsp:sp modelId="{32ADF088-FE9C-42C3-BBF3-58A1CF52AA0E}">
      <dsp:nvSpPr>
        <dsp:cNvPr id="0" name=""/>
        <dsp:cNvSpPr/>
      </dsp:nvSpPr>
      <dsp:spPr>
        <a:xfrm>
          <a:off x="0" y="852465"/>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Canada Healthcare amongst its peers</a:t>
          </a:r>
        </a:p>
      </dsp:txBody>
      <dsp:txXfrm>
        <a:off x="31070" y="883535"/>
        <a:ext cx="9542235" cy="574340"/>
      </dsp:txXfrm>
    </dsp:sp>
    <dsp:sp modelId="{112CDC59-51B2-473C-9789-9A417C691069}">
      <dsp:nvSpPr>
        <dsp:cNvPr id="0" name=""/>
        <dsp:cNvSpPr/>
      </dsp:nvSpPr>
      <dsp:spPr>
        <a:xfrm>
          <a:off x="0" y="1505222"/>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The Wait Time Crisis</a:t>
          </a:r>
        </a:p>
      </dsp:txBody>
      <dsp:txXfrm>
        <a:off x="31070" y="1536292"/>
        <a:ext cx="9542235" cy="574340"/>
      </dsp:txXfrm>
    </dsp:sp>
    <dsp:sp modelId="{5CCDABAF-F8B2-47C5-BFA9-ABDFB2003974}">
      <dsp:nvSpPr>
        <dsp:cNvPr id="0" name=""/>
        <dsp:cNvSpPr/>
      </dsp:nvSpPr>
      <dsp:spPr>
        <a:xfrm>
          <a:off x="0" y="2239622"/>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Our Research Questions</a:t>
          </a:r>
        </a:p>
      </dsp:txBody>
      <dsp:txXfrm>
        <a:off x="31070" y="2270692"/>
        <a:ext cx="9542235" cy="574340"/>
      </dsp:txXfrm>
    </dsp:sp>
    <dsp:sp modelId="{D1051631-D63A-44C4-9AED-85F26D17C308}">
      <dsp:nvSpPr>
        <dsp:cNvPr id="0" name=""/>
        <dsp:cNvSpPr/>
      </dsp:nvSpPr>
      <dsp:spPr>
        <a:xfrm>
          <a:off x="0" y="3017249"/>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Our Analysis &amp; Findings</a:t>
          </a:r>
        </a:p>
      </dsp:txBody>
      <dsp:txXfrm>
        <a:off x="31070" y="3048319"/>
        <a:ext cx="9542235" cy="574340"/>
      </dsp:txXfrm>
    </dsp:sp>
    <dsp:sp modelId="{C2C0B819-831B-49BF-8147-17668296920F}">
      <dsp:nvSpPr>
        <dsp:cNvPr id="0" name=""/>
        <dsp:cNvSpPr/>
      </dsp:nvSpPr>
      <dsp:spPr>
        <a:xfrm>
          <a:off x="0" y="3679471"/>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Recommendations</a:t>
          </a:r>
        </a:p>
      </dsp:txBody>
      <dsp:txXfrm>
        <a:off x="31070" y="3710541"/>
        <a:ext cx="9542235"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0.19627</cdr:x>
      <cdr:y>0.32297</cdr:y>
    </cdr:from>
    <cdr:to>
      <cdr:x>0.84242</cdr:x>
      <cdr:y>0.65428</cdr:y>
    </cdr:to>
    <cdr:sp macro="" textlink="">
      <cdr:nvSpPr>
        <cdr:cNvPr id="2" name="TextBox 1">
          <a:extLst xmlns:a="http://schemas.openxmlformats.org/drawingml/2006/main">
            <a:ext uri="{FF2B5EF4-FFF2-40B4-BE49-F238E27FC236}">
              <a16:creationId xmlns:a16="http://schemas.microsoft.com/office/drawing/2014/main" id="{5C8841C9-CD8E-3AD1-2534-6FDFD6B5A18A}"/>
            </a:ext>
          </a:extLst>
        </cdr:cNvPr>
        <cdr:cNvSpPr txBox="1"/>
      </cdr:nvSpPr>
      <cdr:spPr>
        <a:xfrm xmlns:a="http://schemas.openxmlformats.org/drawingml/2006/main">
          <a:off x="455383" y="592534"/>
          <a:ext cx="1499190" cy="6078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solidFill>
                <a:schemeClr val="tx2"/>
              </a:solidFill>
              <a:latin typeface="Century Gothic" panose="020B0502020202020204" pitchFamily="34" charset="0"/>
            </a:rPr>
            <a:t>$338</a:t>
          </a:r>
        </a:p>
        <a:p xmlns:a="http://schemas.openxmlformats.org/drawingml/2006/main">
          <a:pPr algn="ctr"/>
          <a:r>
            <a:rPr lang="en-US" sz="1600" b="1" dirty="0">
              <a:solidFill>
                <a:schemeClr val="tx2"/>
              </a:solidFill>
              <a:latin typeface="Century Gothic" panose="020B0502020202020204" pitchFamily="34" charset="0"/>
            </a:rPr>
            <a:t>Bn</a:t>
          </a:r>
          <a:endParaRPr lang="en-GB" sz="1600" b="1" dirty="0">
            <a:solidFill>
              <a:schemeClr val="tx2"/>
            </a:solidFill>
            <a:latin typeface="Century Gothic" panose="020B0502020202020204" pitchFamily="34" charset="0"/>
          </a:endParaRPr>
        </a:p>
      </cdr:txBody>
    </cdr:sp>
  </cdr:relSizeAnchor>
</c:userShapes>
</file>

<file path=ppt/drawings/drawing2.xml><?xml version="1.0" encoding="utf-8"?>
<c:userShapes xmlns:c="http://schemas.openxmlformats.org/drawingml/2006/chart">
  <cdr:absSizeAnchor xmlns:cdr="http://schemas.openxmlformats.org/drawingml/2006/chartDrawing">
    <cdr:from>
      <cdr:x>0.04075</cdr:x>
      <cdr:y>0.08967</cdr:y>
    </cdr:from>
    <cdr:ext cx="1047147" cy="361190"/>
    <cdr:sp macro="" textlink="">
      <cdr:nvSpPr>
        <cdr:cNvPr id="2" name="TextBox 1"/>
        <cdr:cNvSpPr txBox="1"/>
      </cdr:nvSpPr>
      <cdr:spPr>
        <a:xfrm xmlns:a="http://schemas.openxmlformats.org/drawingml/2006/main">
          <a:off x="248252" y="330997"/>
          <a:ext cx="1047147" cy="3611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200" b="1" i="0" dirty="0">
              <a:solidFill>
                <a:schemeClr val="tx2"/>
              </a:solidFill>
              <a:latin typeface="Century Gothic" panose="020B0502020202020204" pitchFamily="34" charset="0"/>
            </a:rPr>
            <a:t>% of GDP</a:t>
          </a:r>
        </a:p>
      </cdr:txBody>
    </cdr:sp>
  </cdr:absSizeAnchor>
</c:userShapes>
</file>

<file path=ppt/drawings/drawing3.xml><?xml version="1.0" encoding="utf-8"?>
<c:userShapes xmlns:c="http://schemas.openxmlformats.org/drawingml/2006/chart">
  <cdr:relSizeAnchor xmlns:cdr="http://schemas.openxmlformats.org/drawingml/2006/chartDrawing">
    <cdr:from>
      <cdr:x>0</cdr:x>
      <cdr:y>0</cdr:y>
    </cdr:from>
    <cdr:to>
      <cdr:x>0.33211</cdr:x>
      <cdr:y>0.0953</cdr:y>
    </cdr:to>
    <cdr:sp macro="" textlink="">
      <cdr:nvSpPr>
        <cdr:cNvPr id="2" name="TextBox 2">
          <a:extLst xmlns:a="http://schemas.openxmlformats.org/drawingml/2006/main">
            <a:ext uri="{FF2B5EF4-FFF2-40B4-BE49-F238E27FC236}">
              <a16:creationId xmlns:a16="http://schemas.microsoft.com/office/drawing/2014/main" id="{00000000-0008-0000-0000-000003000000}"/>
            </a:ext>
          </a:extLst>
        </cdr:cNvPr>
        <cdr:cNvSpPr txBox="1"/>
      </cdr:nvSpPr>
      <cdr:spPr>
        <a:xfrm xmlns:a="http://schemas.openxmlformats.org/drawingml/2006/main">
          <a:off x="0" y="0"/>
          <a:ext cx="1641566" cy="307776"/>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GB" sz="1050" dirty="0">
              <a:solidFill>
                <a:srgbClr val="44546A"/>
              </a:solidFill>
              <a:latin typeface="Century Gothic" panose="020B0502020202020204" pitchFamily="34" charset="0"/>
            </a:rPr>
            <a:t>Per 1 000 population</a:t>
          </a:r>
        </a:p>
      </cdr:txBody>
    </cdr:sp>
  </cdr:relSizeAnchor>
</c:userShapes>
</file>

<file path=ppt/drawings/drawing4.xml><?xml version="1.0" encoding="utf-8"?>
<c:userShapes xmlns:c="http://schemas.openxmlformats.org/drawingml/2006/chart">
  <cdr:relSizeAnchor xmlns:cdr="http://schemas.openxmlformats.org/drawingml/2006/chartDrawing">
    <cdr:from>
      <cdr:x>0.02003</cdr:x>
      <cdr:y>0.03146</cdr:y>
    </cdr:from>
    <cdr:to>
      <cdr:x>0.26831</cdr:x>
      <cdr:y>0.08963</cdr:y>
    </cdr:to>
    <cdr:sp macro="" textlink="">
      <cdr:nvSpPr>
        <cdr:cNvPr id="2" name="TextBox 2">
          <a:extLst xmlns:a="http://schemas.openxmlformats.org/drawingml/2006/main">
            <a:ext uri="{FF2B5EF4-FFF2-40B4-BE49-F238E27FC236}">
              <a16:creationId xmlns:a16="http://schemas.microsoft.com/office/drawing/2014/main" id="{AF3EC451-F9A3-5074-DAB0-3662D01A6D70}"/>
            </a:ext>
          </a:extLst>
        </cdr:cNvPr>
        <cdr:cNvSpPr txBox="1"/>
      </cdr:nvSpPr>
      <cdr:spPr>
        <a:xfrm xmlns:a="http://schemas.openxmlformats.org/drawingml/2006/main">
          <a:off x="96982" y="101601"/>
          <a:ext cx="1202303" cy="1878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GB" sz="1000" dirty="0">
              <a:solidFill>
                <a:srgbClr val="44546A"/>
              </a:solidFill>
              <a:latin typeface="Century Gothic" panose="020B0502020202020204" pitchFamily="34" charset="0"/>
            </a:rPr>
            <a:t>Per 1 000 population</a:t>
          </a:r>
        </a:p>
      </cdr:txBody>
    </cdr:sp>
  </cdr:relSizeAnchor>
</c:userShapes>
</file>

<file path=ppt/drawings/drawing5.xml><?xml version="1.0" encoding="utf-8"?>
<c:userShapes xmlns:c="http://schemas.openxmlformats.org/drawingml/2006/chart">
  <cdr:relSizeAnchor xmlns:cdr="http://schemas.openxmlformats.org/drawingml/2006/chartDrawing">
    <cdr:from>
      <cdr:x>0.85275</cdr:x>
      <cdr:y>0.57151</cdr:y>
    </cdr:from>
    <cdr:to>
      <cdr:x>0.89219</cdr:x>
      <cdr:y>0.72412</cdr:y>
    </cdr:to>
    <cdr:sp macro="" textlink="">
      <cdr:nvSpPr>
        <cdr:cNvPr id="2" name="TextBox 1">
          <a:extLst xmlns:a="http://schemas.openxmlformats.org/drawingml/2006/main">
            <a:ext uri="{FF2B5EF4-FFF2-40B4-BE49-F238E27FC236}">
              <a16:creationId xmlns:a16="http://schemas.microsoft.com/office/drawing/2014/main" id="{24C95C8C-64EC-F447-881D-C6F8B44AD4B9}"/>
            </a:ext>
          </a:extLst>
        </cdr:cNvPr>
        <cdr:cNvSpPr txBox="1"/>
      </cdr:nvSpPr>
      <cdr:spPr>
        <a:xfrm xmlns:a="http://schemas.openxmlformats.org/drawingml/2006/main">
          <a:off x="4587019" y="2016927"/>
          <a:ext cx="212152" cy="538575"/>
        </a:xfrm>
        <a:prstGeom xmlns:a="http://schemas.openxmlformats.org/drawingml/2006/main" prst="rect">
          <a:avLst/>
        </a:prstGeom>
        <a:ln xmlns:a="http://schemas.openxmlformats.org/drawingml/2006/main" w="19050">
          <a:solidFill>
            <a:srgbClr val="D90429"/>
          </a:solidFill>
        </a:ln>
      </cdr:spPr>
      <cdr:txBody>
        <a:bodyPr xmlns:a="http://schemas.openxmlformats.org/drawingml/2006/main" vertOverflow="clip" wrap="square" rtlCol="0"/>
        <a:lstStyle xmlns:a="http://schemas.openxmlformats.org/drawingml/2006/main"/>
        <a:p xmlns:a="http://schemas.openxmlformats.org/drawingml/2006/main">
          <a:endParaRPr lang="en-GB"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1D795-52CB-49A2-B682-5297E5BEAA60}" type="datetimeFigureOut">
              <a:rPr lang="en-GB" smtClean="0"/>
              <a:t>23/10/2024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B1A1-253D-4C5A-955C-26365C9E1C7A}" type="slidenum">
              <a:rPr lang="en-GB" smtClean="0"/>
              <a:t>‹#›</a:t>
            </a:fld>
            <a:endParaRPr lang="en-GB"/>
          </a:p>
        </p:txBody>
      </p:sp>
    </p:spTree>
    <p:extLst>
      <p:ext uri="{BB962C8B-B14F-4D97-AF65-F5344CB8AC3E}">
        <p14:creationId xmlns:p14="http://schemas.microsoft.com/office/powerpoint/2010/main" val="418338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want to leverage the power of data analytics to understand the Wait time crisis for health services in Canada and proffer solutions that can help solve it.   </a:t>
            </a:r>
            <a:endParaRPr lang="en-GB" dirty="0"/>
          </a:p>
        </p:txBody>
      </p:sp>
      <p:sp>
        <p:nvSpPr>
          <p:cNvPr id="4" name="Slide Number Placeholder 3"/>
          <p:cNvSpPr>
            <a:spLocks noGrp="1"/>
          </p:cNvSpPr>
          <p:nvPr>
            <p:ph type="sldNum" sz="quarter" idx="5"/>
          </p:nvPr>
        </p:nvSpPr>
        <p:spPr/>
        <p:txBody>
          <a:bodyPr/>
          <a:lstStyle/>
          <a:p>
            <a:fld id="{EFF5B1A1-253D-4C5A-955C-26365C9E1C7A}" type="slidenum">
              <a:rPr lang="en-GB" smtClean="0"/>
              <a:t>1</a:t>
            </a:fld>
            <a:endParaRPr lang="en-GB"/>
          </a:p>
        </p:txBody>
      </p:sp>
    </p:spTree>
    <p:extLst>
      <p:ext uri="{BB962C8B-B14F-4D97-AF65-F5344CB8AC3E}">
        <p14:creationId xmlns:p14="http://schemas.microsoft.com/office/powerpoint/2010/main" val="4083173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800" b="1" dirty="0">
                <a:solidFill>
                  <a:schemeClr val="tx2"/>
                </a:solidFill>
                <a:latin typeface="Poppins" panose="00000500000000000000" pitchFamily="2" charset="0"/>
                <a:cs typeface="Poppins" panose="00000500000000000000" pitchFamily="2" charset="0"/>
              </a:rPr>
              <a:t>We therefore ask following research questions ……..</a:t>
            </a: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What  are the challenges of Physicians &amp; Nurse Practitioners during &amp; post Covid-19</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This research question examines how the pandemic has affected the demand and utilization of both physicians and nurse practitioners in various healthcare settings, such as hospitals, primary care clinics, long-term care facilities, and telehealth services.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It investigates in-patient load, the distribution of workload between professions, and the adaptability of each profession to different care delivery models.</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factors influencing the job satisfaction, well-being, and retention of physicians and nurse practitioners in Canada's healthcare workforce</a:t>
            </a:r>
          </a:p>
          <a:p>
            <a:pPr lvl="2">
              <a:buFont typeface="Wingdings" panose="05000000000000000000" pitchFamily="2" charset="2"/>
              <a:buChar char="ü"/>
            </a:pPr>
            <a:endParaRPr lang="en-US" sz="1600" dirty="0">
              <a:solidFill>
                <a:schemeClr val="tx2"/>
              </a:solidFill>
              <a:latin typeface="Poppins" panose="00000500000000000000" pitchFamily="2" charset="0"/>
              <a:cs typeface="Poppins" panose="00000500000000000000" pitchFamily="2" charset="0"/>
            </a:endParaRPr>
          </a:p>
          <a:p>
            <a:pPr marL="457200" indent="-457200">
              <a:buFont typeface="+mj-lt"/>
              <a:buAutoNum type="arabicPeriod"/>
            </a:pPr>
            <a:r>
              <a:rPr lang="en-US" sz="1800" b="1" dirty="0">
                <a:solidFill>
                  <a:schemeClr val="tx2"/>
                </a:solidFill>
                <a:latin typeface="Poppins" panose="00000500000000000000" pitchFamily="2" charset="0"/>
                <a:cs typeface="Poppins" panose="00000500000000000000" pitchFamily="2" charset="0"/>
              </a:rPr>
              <a:t>How has the adoption of telemedicine and virtual care impacted the practice patterns and patient outcomes for physicians and nurse practitioners in Canada during the COVID-19 pandemic?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This research question examines the extent to which physicians and nurse practitioners have embraced telemedicine and virtual care as a response to the pandemic. It investigates how the use of these technologies has influenced their practice patterns, patient interactions, healthcare outcomes, and the accessibility of care across different populations and regions.</a:t>
            </a:r>
          </a:p>
          <a:p>
            <a:pPr lvl="1"/>
            <a:endParaRPr lang="en-US" sz="1600"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How can big data in healthcare enable a more responsive and resilient healthcare post covid-19?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ethical and privacy impediments to a patient-centered healthcare database?</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How can data analytics help anticipate and manage future pandemics or crises better among Healthcare providers</a:t>
            </a:r>
            <a:r>
              <a:rPr lang="en-US" sz="1600" b="1" dirty="0">
                <a:solidFill>
                  <a:schemeClr val="tx2"/>
                </a:solidFill>
                <a:latin typeface="Poppins" panose="00000500000000000000" pitchFamily="2" charset="0"/>
                <a:cs typeface="Poppins" panose="00000500000000000000" pitchFamily="2" charset="0"/>
              </a:rPr>
              <a:t>?</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policy implications for the training, education, and future workforce planning of physicians and nurse practitioners </a:t>
            </a:r>
            <a:r>
              <a:rPr lang="en-US" sz="1200" dirty="0">
                <a:solidFill>
                  <a:schemeClr val="tx2"/>
                </a:solidFill>
                <a:latin typeface="Poppins" panose="00000500000000000000" pitchFamily="2" charset="0"/>
                <a:cs typeface="Poppins" panose="00000500000000000000" pitchFamily="2" charset="0"/>
              </a:rPr>
              <a:t>in Canada based on data collected</a:t>
            </a:r>
          </a:p>
        </p:txBody>
      </p:sp>
      <p:sp>
        <p:nvSpPr>
          <p:cNvPr id="4" name="Slide Number Placeholder 3"/>
          <p:cNvSpPr>
            <a:spLocks noGrp="1"/>
          </p:cNvSpPr>
          <p:nvPr>
            <p:ph type="sldNum" sz="quarter" idx="5"/>
          </p:nvPr>
        </p:nvSpPr>
        <p:spPr/>
        <p:txBody>
          <a:bodyPr/>
          <a:lstStyle/>
          <a:p>
            <a:fld id="{EFF5B1A1-253D-4C5A-955C-26365C9E1C7A}" type="slidenum">
              <a:rPr lang="en-GB" smtClean="0"/>
              <a:t>10</a:t>
            </a:fld>
            <a:endParaRPr lang="en-GB"/>
          </a:p>
        </p:txBody>
      </p:sp>
    </p:spTree>
    <p:extLst>
      <p:ext uri="{BB962C8B-B14F-4D97-AF65-F5344CB8AC3E}">
        <p14:creationId xmlns:p14="http://schemas.microsoft.com/office/powerpoint/2010/main" val="366428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What  are the challenges of Physicians &amp; Nurse Practitioners during &amp; post Covid-19</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This research question examines how the pandemic has affected the demand and utilization of both physicians and nurse practitioners in various healthcare settings, such as hospitals, primary care clinics, long-term care facilities, and telehealth services.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It investigates in-patient load, the distribution of workload between professions, and the adaptability of each profession to different care delivery models.</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factors influencing the job satisfaction, well-being, and retention of physicians and nurse practitioners in Canada's healthcare workforce</a:t>
            </a:r>
          </a:p>
          <a:p>
            <a:pPr lvl="2">
              <a:buFont typeface="Wingdings" panose="05000000000000000000" pitchFamily="2" charset="2"/>
              <a:buChar char="ü"/>
            </a:pPr>
            <a:endParaRPr lang="en-US" sz="1600" dirty="0">
              <a:solidFill>
                <a:schemeClr val="tx2"/>
              </a:solidFill>
              <a:latin typeface="Poppins" panose="00000500000000000000" pitchFamily="2" charset="0"/>
              <a:cs typeface="Poppins" panose="00000500000000000000" pitchFamily="2" charset="0"/>
            </a:endParaRPr>
          </a:p>
          <a:p>
            <a:pPr lvl="1"/>
            <a:endParaRPr lang="en-US" sz="1600"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How can big data in healthcare enable a more responsive and resilient healthcare post covid-19?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ethical and privacy impediments to a patient-centered healthcare database?</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How can data analytics help anticipate and manage future pandemics or crises better among Healthcare providers</a:t>
            </a:r>
            <a:r>
              <a:rPr lang="en-US" sz="1600" b="1" dirty="0">
                <a:solidFill>
                  <a:schemeClr val="tx2"/>
                </a:solidFill>
                <a:latin typeface="Poppins" panose="00000500000000000000" pitchFamily="2" charset="0"/>
                <a:cs typeface="Poppins" panose="00000500000000000000" pitchFamily="2" charset="0"/>
              </a:rPr>
              <a:t>?</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policy implications for the training, education, and future workforce planning of physicians and nurse practitioners </a:t>
            </a:r>
            <a:r>
              <a:rPr lang="en-US" sz="1200" dirty="0">
                <a:solidFill>
                  <a:schemeClr val="tx2"/>
                </a:solidFill>
                <a:latin typeface="Poppins" panose="00000500000000000000" pitchFamily="2" charset="0"/>
                <a:cs typeface="Poppins" panose="00000500000000000000" pitchFamily="2" charset="0"/>
              </a:rPr>
              <a:t>in Canada based on data collected</a:t>
            </a:r>
          </a:p>
        </p:txBody>
      </p:sp>
      <p:sp>
        <p:nvSpPr>
          <p:cNvPr id="4" name="Slide Number Placeholder 3"/>
          <p:cNvSpPr>
            <a:spLocks noGrp="1"/>
          </p:cNvSpPr>
          <p:nvPr>
            <p:ph type="sldNum" sz="quarter" idx="5"/>
          </p:nvPr>
        </p:nvSpPr>
        <p:spPr/>
        <p:txBody>
          <a:bodyPr/>
          <a:lstStyle/>
          <a:p>
            <a:fld id="{EFF5B1A1-253D-4C5A-955C-26365C9E1C7A}" type="slidenum">
              <a:rPr lang="en-GB" smtClean="0"/>
              <a:t>11</a:t>
            </a:fld>
            <a:endParaRPr lang="en-GB"/>
          </a:p>
        </p:txBody>
      </p:sp>
    </p:spTree>
    <p:extLst>
      <p:ext uri="{BB962C8B-B14F-4D97-AF65-F5344CB8AC3E}">
        <p14:creationId xmlns:p14="http://schemas.microsoft.com/office/powerpoint/2010/main" val="2925309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12</a:t>
            </a:fld>
            <a:endParaRPr lang="en-GB"/>
          </a:p>
        </p:txBody>
      </p:sp>
    </p:spTree>
    <p:extLst>
      <p:ext uri="{BB962C8B-B14F-4D97-AF65-F5344CB8AC3E}">
        <p14:creationId xmlns:p14="http://schemas.microsoft.com/office/powerpoint/2010/main" val="171302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800" dirty="0">
                <a:solidFill>
                  <a:schemeClr val="tx2"/>
                </a:solidFill>
                <a:latin typeface="Poppins" panose="00000500000000000000" pitchFamily="2" charset="0"/>
                <a:cs typeface="Poppins" panose="00000500000000000000" pitchFamily="2" charset="0"/>
              </a:rPr>
              <a:t>That was a good diagnosis of the illness of Wait Time which is afflicting Canada’s Healthcare,  Dr Solomon! </a:t>
            </a:r>
          </a:p>
          <a:p>
            <a:pPr marL="0" indent="0">
              <a:buFont typeface="+mj-lt"/>
              <a:buNone/>
            </a:pPr>
            <a:endParaRPr lang="en-US" sz="1800" dirty="0">
              <a:solidFill>
                <a:schemeClr val="tx2"/>
              </a:solidFill>
              <a:latin typeface="Poppins" panose="00000500000000000000" pitchFamily="2" charset="0"/>
              <a:cs typeface="Poppins" panose="00000500000000000000" pitchFamily="2" charset="0"/>
            </a:endParaRPr>
          </a:p>
          <a:p>
            <a:pPr marL="0" indent="0">
              <a:buFont typeface="+mj-lt"/>
              <a:buNone/>
            </a:pPr>
            <a:r>
              <a:rPr lang="en-US" sz="1800" dirty="0">
                <a:solidFill>
                  <a:schemeClr val="tx2"/>
                </a:solidFill>
                <a:latin typeface="Poppins" panose="00000500000000000000" pitchFamily="2" charset="0"/>
                <a:cs typeface="Poppins" panose="00000500000000000000" pitchFamily="2" charset="0"/>
              </a:rPr>
              <a:t>Now , as Data Analysts, we sought to use the power of Data Analytics, specifically Predictive Analytics to model the outlook of the crisis: We collected and examined secondary data samples CIHI data samples from CIHI on wait times for from 2008-2022 for MRI  across Canada. Using Excel to wrangle the data and  deployed a Linear </a:t>
            </a:r>
            <a:r>
              <a:rPr lang="en-US" sz="1800" dirty="0" err="1">
                <a:solidFill>
                  <a:schemeClr val="tx2"/>
                </a:solidFill>
                <a:latin typeface="Poppins" panose="00000500000000000000" pitchFamily="2" charset="0"/>
                <a:cs typeface="Poppins" panose="00000500000000000000" pitchFamily="2" charset="0"/>
              </a:rPr>
              <a:t>Regresssion</a:t>
            </a:r>
            <a:r>
              <a:rPr lang="en-US" sz="1800" dirty="0">
                <a:solidFill>
                  <a:schemeClr val="tx2"/>
                </a:solidFill>
                <a:latin typeface="Poppins" panose="00000500000000000000" pitchFamily="2" charset="0"/>
                <a:cs typeface="Poppins" panose="00000500000000000000" pitchFamily="2" charset="0"/>
              </a:rPr>
              <a:t> in Tableau to  anticipate or predict how the better or worse Wait Time is likely to be going forward. Based the data analysis and outlook of our regression model we postulate that Wait Time is going to worsen exponentially going forward. …..Urgent action is required</a:t>
            </a:r>
          </a:p>
        </p:txBody>
      </p:sp>
      <p:sp>
        <p:nvSpPr>
          <p:cNvPr id="4" name="Slide Number Placeholder 3"/>
          <p:cNvSpPr>
            <a:spLocks noGrp="1"/>
          </p:cNvSpPr>
          <p:nvPr>
            <p:ph type="sldNum" sz="quarter" idx="5"/>
          </p:nvPr>
        </p:nvSpPr>
        <p:spPr/>
        <p:txBody>
          <a:bodyPr/>
          <a:lstStyle/>
          <a:p>
            <a:fld id="{EFF5B1A1-253D-4C5A-955C-26365C9E1C7A}" type="slidenum">
              <a:rPr lang="en-GB" smtClean="0"/>
              <a:t>13</a:t>
            </a:fld>
            <a:endParaRPr lang="en-GB"/>
          </a:p>
        </p:txBody>
      </p:sp>
    </p:spTree>
    <p:extLst>
      <p:ext uri="{BB962C8B-B14F-4D97-AF65-F5344CB8AC3E}">
        <p14:creationId xmlns:p14="http://schemas.microsoft.com/office/powerpoint/2010/main" val="4202937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2"/>
                </a:solidFill>
                <a:latin typeface="Poppins" panose="00000500000000000000" pitchFamily="2" charset="0"/>
                <a:cs typeface="Poppins" panose="00000500000000000000" pitchFamily="2" charset="0"/>
              </a:rPr>
              <a:t>Moreso,  economic models estimate  the cost of wait of time to be over $8,000 to an individual Canadian residents, not to mention further complications and irreversible damage ( and what we prefer not to mention) and to the Canadian economy it is estimated to erode as much as $14.8 billion. </a:t>
            </a:r>
          </a:p>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14</a:t>
            </a:fld>
            <a:endParaRPr lang="en-GB"/>
          </a:p>
        </p:txBody>
      </p:sp>
    </p:spTree>
    <p:extLst>
      <p:ext uri="{BB962C8B-B14F-4D97-AF65-F5344CB8AC3E}">
        <p14:creationId xmlns:p14="http://schemas.microsoft.com/office/powerpoint/2010/main" val="3917390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dirty="0">
                <a:solidFill>
                  <a:schemeClr val="tx2"/>
                </a:solidFill>
                <a:effectLst/>
                <a:latin typeface="Century Gothic" panose="020B0502020202020204" pitchFamily="34" charset="0"/>
                <a:cs typeface="Poppins" panose="00000500000000000000" pitchFamily="2" charset="0"/>
              </a:rPr>
              <a:t>With the foregoing, we prescribe the following short, medium and long term recommendations</a:t>
            </a:r>
            <a:endParaRPr lang="en-US" sz="1200" b="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15</a:t>
            </a:fld>
            <a:endParaRPr lang="en-GB"/>
          </a:p>
        </p:txBody>
      </p:sp>
    </p:spTree>
    <p:extLst>
      <p:ext uri="{BB962C8B-B14F-4D97-AF65-F5344CB8AC3E}">
        <p14:creationId xmlns:p14="http://schemas.microsoft.com/office/powerpoint/2010/main" val="4046777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16</a:t>
            </a:fld>
            <a:endParaRPr lang="en-GB"/>
          </a:p>
        </p:txBody>
      </p:sp>
    </p:spTree>
    <p:extLst>
      <p:ext uri="{BB962C8B-B14F-4D97-AF65-F5344CB8AC3E}">
        <p14:creationId xmlns:p14="http://schemas.microsoft.com/office/powerpoint/2010/main" val="310877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17</a:t>
            </a:fld>
            <a:endParaRPr lang="en-GB"/>
          </a:p>
        </p:txBody>
      </p:sp>
    </p:spTree>
    <p:extLst>
      <p:ext uri="{BB962C8B-B14F-4D97-AF65-F5344CB8AC3E}">
        <p14:creationId xmlns:p14="http://schemas.microsoft.com/office/powerpoint/2010/main" val="1302487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F5B1A1-253D-4C5A-955C-26365C9E1C7A}" type="slidenum">
              <a:rPr lang="en-GB" smtClean="0"/>
              <a:t>18</a:t>
            </a:fld>
            <a:endParaRPr lang="en-GB"/>
          </a:p>
        </p:txBody>
      </p:sp>
    </p:spTree>
    <p:extLst>
      <p:ext uri="{BB962C8B-B14F-4D97-AF65-F5344CB8AC3E}">
        <p14:creationId xmlns:p14="http://schemas.microsoft.com/office/powerpoint/2010/main" val="12091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F5B1A1-253D-4C5A-955C-26365C9E1C7A}" type="slidenum">
              <a:rPr lang="en-GB" smtClean="0"/>
              <a:t>2</a:t>
            </a:fld>
            <a:endParaRPr lang="en-GB"/>
          </a:p>
        </p:txBody>
      </p:sp>
    </p:spTree>
    <p:extLst>
      <p:ext uri="{BB962C8B-B14F-4D97-AF65-F5344CB8AC3E}">
        <p14:creationId xmlns:p14="http://schemas.microsoft.com/office/powerpoint/2010/main" val="154268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sz="1200" b="1" dirty="0">
                <a:solidFill>
                  <a:srgbClr val="44546A"/>
                </a:solidFill>
                <a:latin typeface="Poppins" panose="00000500000000000000" pitchFamily="2" charset="0"/>
                <a:ea typeface="Verdana" charset="0"/>
                <a:cs typeface="Poppins" panose="00000500000000000000" pitchFamily="2" charset="0"/>
              </a:rPr>
              <a:t>Publicly funded system </a:t>
            </a:r>
            <a:r>
              <a:rPr lang="en-US" sz="1200" dirty="0">
                <a:solidFill>
                  <a:srgbClr val="44546A"/>
                </a:solidFill>
                <a:latin typeface="Poppins" panose="00000500000000000000" pitchFamily="2" charset="0"/>
                <a:ea typeface="Verdana" charset="0"/>
                <a:cs typeface="Poppins" panose="00000500000000000000" pitchFamily="2" charset="0"/>
              </a:rPr>
              <a:t>that provides universal coverage for basic medical services on a need basis. </a:t>
            </a:r>
          </a:p>
          <a:p>
            <a:pPr marL="171450" indent="-171450">
              <a:lnSpc>
                <a:spcPct val="150000"/>
              </a:lnSpc>
              <a:buFont typeface="Arial" panose="020B0604020202020204" pitchFamily="34" charset="0"/>
              <a:buChar char="•"/>
            </a:pPr>
            <a:r>
              <a:rPr lang="en-US" sz="1200" dirty="0">
                <a:solidFill>
                  <a:srgbClr val="44546A"/>
                </a:solidFill>
                <a:latin typeface="Poppins" panose="00000500000000000000" pitchFamily="2" charset="0"/>
                <a:ea typeface="Verdana" charset="0"/>
                <a:cs typeface="Poppins" panose="00000500000000000000" pitchFamily="2" charset="0"/>
              </a:rPr>
              <a:t>Covers health services that are medically necessary, including disease prevention, diagnosis, treatment of injury, illness or disability.</a:t>
            </a:r>
          </a:p>
          <a:p>
            <a:pPr marL="171450" indent="-171450">
              <a:lnSpc>
                <a:spcPct val="150000"/>
              </a:lnSpc>
              <a:buFont typeface="Arial" panose="020B0604020202020204" pitchFamily="34" charset="0"/>
              <a:buChar char="•"/>
            </a:pPr>
            <a:endParaRPr lang="en-US" sz="1200" dirty="0">
              <a:solidFill>
                <a:srgbClr val="44546A"/>
              </a:solidFill>
              <a:latin typeface="Poppins" panose="00000500000000000000" pitchFamily="2" charset="0"/>
              <a:ea typeface="Verdana" charset="0"/>
              <a:cs typeface="Poppins" panose="00000500000000000000" pitchFamily="2"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1" dirty="0">
                <a:solidFill>
                  <a:srgbClr val="44546A"/>
                </a:solidFill>
                <a:latin typeface="Poppins" panose="00000500000000000000" pitchFamily="2" charset="0"/>
                <a:ea typeface="Verdana" charset="0"/>
                <a:cs typeface="Poppins" panose="00000500000000000000" pitchFamily="2" charset="0"/>
              </a:rPr>
              <a:t>Funded through tax revenues </a:t>
            </a:r>
            <a:r>
              <a:rPr lang="en-US" sz="1200" dirty="0">
                <a:solidFill>
                  <a:srgbClr val="44546A"/>
                </a:solidFill>
                <a:latin typeface="Poppins" panose="00000500000000000000" pitchFamily="2" charset="0"/>
                <a:ea typeface="Verdana" charset="0"/>
                <a:cs typeface="Poppins" panose="00000500000000000000" pitchFamily="2" charset="0"/>
              </a:rPr>
              <a:t>collected by the Federal and Provincial governments. Provinces may also require their residents pay a premium to supplement finance received from Federal government (i.e., $0 to $900, if &gt;$20k)</a:t>
            </a:r>
          </a:p>
          <a:p>
            <a:pPr marL="171450" indent="-171450">
              <a:lnSpc>
                <a:spcPct val="150000"/>
              </a:lnSpc>
              <a:buFont typeface="Arial" panose="020B0604020202020204" pitchFamily="34" charset="0"/>
              <a:buChar char="•"/>
            </a:pPr>
            <a:endParaRPr lang="en-US" sz="1200" dirty="0">
              <a:solidFill>
                <a:srgbClr val="44546A"/>
              </a:solidFill>
              <a:latin typeface="Poppins" panose="00000500000000000000" pitchFamily="2" charset="0"/>
              <a:ea typeface="Verdana" charset="0"/>
              <a:cs typeface="Poppins" panose="00000500000000000000" pitchFamily="2" charset="0"/>
            </a:endParaRPr>
          </a:p>
          <a:p>
            <a:pPr>
              <a:lnSpc>
                <a:spcPct val="150000"/>
              </a:lnSpc>
            </a:pPr>
            <a:r>
              <a:rPr lang="en-US" sz="1400" b="1" dirty="0">
                <a:solidFill>
                  <a:schemeClr val="tx2"/>
                </a:solidFill>
                <a:latin typeface="Poppins" panose="00000500000000000000" pitchFamily="2" charset="0"/>
                <a:ea typeface="Verdana" charset="0"/>
                <a:cs typeface="Poppins" panose="00000500000000000000" pitchFamily="2" charset="0"/>
              </a:rPr>
              <a:t>Established based on the principles of: </a:t>
            </a:r>
          </a:p>
          <a:p>
            <a:pPr marL="742950" lvl="1" indent="-285750">
              <a:lnSpc>
                <a:spcPct val="150000"/>
              </a:lnSpc>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Public Administration</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Comprehensiveness</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Universality</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Accessibility</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Portability. </a:t>
            </a:r>
            <a:endParaRPr lang="en-US" sz="1400" dirty="0">
              <a:solidFill>
                <a:schemeClr val="tx2"/>
              </a:solidFill>
              <a:latin typeface="Poppins" panose="00000500000000000000" pitchFamily="2" charset="0"/>
              <a:ea typeface="Verdana" charset="0"/>
              <a:cs typeface="Poppins" panose="00000500000000000000" pitchFamily="2" charset="0"/>
            </a:endParaRPr>
          </a:p>
          <a:p>
            <a:pPr marL="171450" indent="-171450">
              <a:lnSpc>
                <a:spcPct val="150000"/>
              </a:lnSpc>
              <a:buFont typeface="Arial" panose="020B0604020202020204" pitchFamily="34" charset="0"/>
              <a:buChar char="•"/>
            </a:pPr>
            <a:r>
              <a:rPr lang="en-US" sz="1400" b="1" dirty="0">
                <a:solidFill>
                  <a:srgbClr val="44546A"/>
                </a:solidFill>
                <a:latin typeface="Poppins" panose="00000500000000000000" pitchFamily="2" charset="0"/>
                <a:ea typeface="Verdana" charset="0"/>
                <a:cs typeface="Poppins" panose="00000500000000000000" pitchFamily="2" charset="0"/>
              </a:rPr>
              <a:t>The fed­eral government is mainly concerned </a:t>
            </a:r>
            <a:r>
              <a:rPr lang="en-US" sz="1400" dirty="0">
                <a:solidFill>
                  <a:srgbClr val="44546A"/>
                </a:solidFill>
                <a:latin typeface="Poppins" panose="00000500000000000000" pitchFamily="2" charset="0"/>
                <a:ea typeface="Verdana" charset="0"/>
                <a:cs typeface="Poppins" panose="00000500000000000000" pitchFamily="2" charset="0"/>
              </a:rPr>
              <a:t>with providing funding for health services. </a:t>
            </a:r>
          </a:p>
          <a:p>
            <a:pPr marL="171450" indent="-171450">
              <a:lnSpc>
                <a:spcPct val="150000"/>
              </a:lnSpc>
              <a:buFont typeface="Arial" panose="020B0604020202020204" pitchFamily="34" charset="0"/>
              <a:buChar char="•"/>
            </a:pPr>
            <a:r>
              <a:rPr lang="en-US" sz="1400" dirty="0">
                <a:solidFill>
                  <a:srgbClr val="44546A"/>
                </a:solidFill>
                <a:latin typeface="Poppins" panose="00000500000000000000" pitchFamily="2" charset="0"/>
                <a:ea typeface="Verdana" charset="0"/>
                <a:cs typeface="Poppins" panose="00000500000000000000" pitchFamily="2" charset="0"/>
              </a:rPr>
              <a:t>Provincial and ter­ritorial governments control the delivery, regulation, and licensing of health care.</a:t>
            </a:r>
          </a:p>
          <a:p>
            <a:pPr marL="285750" lvl="0" indent="-285750">
              <a:buFont typeface="Arial" panose="020B0604020202020204" pitchFamily="34" charset="0"/>
              <a:buChar char="•"/>
            </a:pPr>
            <a:endParaRPr lang="en-US" sz="1400" dirty="0">
              <a:solidFill>
                <a:schemeClr val="tx2"/>
              </a:solidFill>
              <a:latin typeface="Poppins" panose="00000500000000000000" pitchFamily="2" charset="0"/>
              <a:cs typeface="Poppins" panose="00000500000000000000" pitchFamily="2" charset="0"/>
            </a:endParaRPr>
          </a:p>
          <a:p>
            <a:pPr marL="457200" lvl="1" indent="0">
              <a:buFont typeface="Arial" panose="020B0604020202020204" pitchFamily="34" charset="0"/>
              <a:buNone/>
            </a:pPr>
            <a:r>
              <a:rPr lang="en-US" sz="1200" dirty="0">
                <a:solidFill>
                  <a:schemeClr val="tx2"/>
                </a:solidFill>
                <a:latin typeface="Poppins" panose="00000500000000000000" pitchFamily="2" charset="0"/>
                <a:cs typeface="Poppins" panose="00000500000000000000" pitchFamily="2" charset="0"/>
              </a:rPr>
              <a:t>Primary Healthcare</a:t>
            </a:r>
          </a:p>
          <a:p>
            <a:pPr marL="742950" lvl="1" indent="-285750">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Comprises of </a:t>
            </a:r>
            <a:r>
              <a:rPr lang="en-US" sz="1200" b="0" i="0" dirty="0">
                <a:solidFill>
                  <a:schemeClr val="tx2"/>
                </a:solidFill>
                <a:effectLst/>
                <a:latin typeface="Poppins" panose="00000500000000000000" pitchFamily="2" charset="0"/>
                <a:cs typeface="Poppins" panose="00000500000000000000" pitchFamily="2" charset="0"/>
              </a:rPr>
              <a:t>nurses, nurse practitioners, physicians, family doctors, dietitians, physiotherapists and social workers.</a:t>
            </a:r>
          </a:p>
          <a:p>
            <a:pPr marL="742950" lvl="1" indent="-285750">
              <a:buFont typeface="Arial" panose="020B0604020202020204" pitchFamily="34" charset="0"/>
              <a:buChar char="•"/>
            </a:pPr>
            <a:endParaRPr lang="en-US" sz="1200" dirty="0">
              <a:solidFill>
                <a:schemeClr val="tx2"/>
              </a:solidFill>
              <a:latin typeface="Poppins" panose="00000500000000000000" pitchFamily="2" charset="0"/>
              <a:cs typeface="Poppins" panose="00000500000000000000" pitchFamily="2" charset="0"/>
            </a:endParaRPr>
          </a:p>
          <a:p>
            <a:pPr marL="742950" lvl="1" indent="-285750">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First point of contact for primary health care services.</a:t>
            </a:r>
          </a:p>
          <a:p>
            <a:pPr marL="742950" lvl="1" indent="-285750">
              <a:buFont typeface="Arial" panose="020B0604020202020204" pitchFamily="34" charset="0"/>
              <a:buChar char="•"/>
            </a:pPr>
            <a:endParaRPr lang="en-US" sz="1200" dirty="0">
              <a:solidFill>
                <a:schemeClr val="tx2"/>
              </a:solidFill>
              <a:latin typeface="Poppins" panose="00000500000000000000" pitchFamily="2" charset="0"/>
              <a:cs typeface="Poppins" panose="00000500000000000000" pitchFamily="2" charset="0"/>
            </a:endParaRPr>
          </a:p>
          <a:p>
            <a:pPr marL="742950" lvl="1" indent="-285750">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Ensures continuity of care by coordinating transfer of patient for specialized service.</a:t>
            </a:r>
          </a:p>
          <a:p>
            <a:pPr lvl="0"/>
            <a:r>
              <a:rPr lang="en-GB" dirty="0"/>
              <a:t>Secondary Healthcare Providers</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Provides specialized services not covered under the primary health care (e.g., home care, long-term care, chronic care, palliative care)</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Provides service through community hospital or long-term care facilities funded through annual or global expenditure budget.</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Service cost borne by provincial/territorial govt, except room and board. </a:t>
            </a:r>
          </a:p>
          <a:p>
            <a:pPr lvl="0"/>
            <a:endParaRPr lang="en-GB" dirty="0"/>
          </a:p>
          <a:p>
            <a:pPr lvl="0"/>
            <a:r>
              <a:rPr lang="en-GB" dirty="0"/>
              <a:t>Supplementary Health Care Providers</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Provides service to senior citizens, children and low-income residents.</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Services funded out-of-pocket or through extended health insurance funded by employers (i.e., not publicly funded).</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Providers include dentist, optometrist and  physiotherapist</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Other service provided include prescription drugs outside hospital, medical equipment and appliances. </a:t>
            </a:r>
          </a:p>
          <a:p>
            <a:pPr marL="285750" lvl="0" indent="-285750">
              <a:buFont typeface="Arial" panose="020B0604020202020204" pitchFamily="34" charset="0"/>
              <a:buChar char="•"/>
            </a:pPr>
            <a:endParaRPr lang="en-US" sz="14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F5B1A1-253D-4C5A-955C-26365C9E1C7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28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is one of the best amongst its peers</a:t>
            </a:r>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4</a:t>
            </a:fld>
            <a:endParaRPr lang="en-GB"/>
          </a:p>
        </p:txBody>
      </p:sp>
    </p:spTree>
    <p:extLst>
      <p:ext uri="{BB962C8B-B14F-4D97-AF65-F5344CB8AC3E}">
        <p14:creationId xmlns:p14="http://schemas.microsoft.com/office/powerpoint/2010/main" val="387491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great standing is further evidenced by its performance amongst its peers during the Covid-19 pandemic</a:t>
            </a:r>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5</a:t>
            </a:fld>
            <a:endParaRPr lang="en-GB"/>
          </a:p>
        </p:txBody>
      </p:sp>
    </p:spTree>
    <p:extLst>
      <p:ext uri="{BB962C8B-B14F-4D97-AF65-F5344CB8AC3E}">
        <p14:creationId xmlns:p14="http://schemas.microsoft.com/office/powerpoint/2010/main" val="3367471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Despite Canada’s great standing amongst its peers, The agony of Long Wait time for health services in recent years continues to dominate the angsts of Canadian residents</a:t>
            </a:r>
            <a:endParaRPr lang="en-GB" b="0" dirty="0"/>
          </a:p>
          <a:p>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6</a:t>
            </a:fld>
            <a:endParaRPr lang="en-GB"/>
          </a:p>
        </p:txBody>
      </p:sp>
    </p:spTree>
    <p:extLst>
      <p:ext uri="{BB962C8B-B14F-4D97-AF65-F5344CB8AC3E}">
        <p14:creationId xmlns:p14="http://schemas.microsoft.com/office/powerpoint/2010/main" val="313800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AdobeTextPro-Regular"/>
              </a:rPr>
              <a:t>And a lot of research has also brought the angst Wait time to the fore….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F5B1A1-253D-4C5A-955C-26365C9E1C7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17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Thanks Ozzy, Now let us diagnose what is creating this agony………: </a:t>
            </a:r>
            <a:r>
              <a:rPr lang="en-US" sz="1200" b="1" dirty="0">
                <a:solidFill>
                  <a:schemeClr val="tx2"/>
                </a:solidFill>
                <a:latin typeface="Century Gothic" panose="020B0502020202020204" pitchFamily="34" charset="0"/>
                <a:cs typeface="Poppins" panose="00000500000000000000" pitchFamily="2" charset="0"/>
              </a:rPr>
              <a:t>Out of 14 Medical Services impacted by Wait Time from 2008-2022, Diagnostic Imaging ( CT scan and MRI) accounts for over </a:t>
            </a:r>
            <a:r>
              <a:rPr lang="en-US" sz="1200" b="1" kern="1200" dirty="0">
                <a:solidFill>
                  <a:schemeClr val="tx2"/>
                </a:solidFill>
                <a:latin typeface="Century Gothic" panose="020B0502020202020204" pitchFamily="34" charset="0"/>
                <a:cs typeface="Poppins" panose="00000500000000000000" pitchFamily="2" charset="0"/>
              </a:rPr>
              <a:t>70%</a:t>
            </a:r>
            <a:endParaRPr lang="en-GB" b="0" dirty="0"/>
          </a:p>
          <a:p>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8</a:t>
            </a:fld>
            <a:endParaRPr lang="en-GB"/>
          </a:p>
        </p:txBody>
      </p:sp>
    </p:spTree>
    <p:extLst>
      <p:ext uri="{BB962C8B-B14F-4D97-AF65-F5344CB8AC3E}">
        <p14:creationId xmlns:p14="http://schemas.microsoft.com/office/powerpoint/2010/main" val="3195562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Priority 1 -Emergency Cases : Immediate Danger to Life, Limb or Organ: Immediate to 24h</a:t>
            </a:r>
          </a:p>
          <a:p>
            <a:r>
              <a:rPr lang="en-US" b="0" dirty="0"/>
              <a:t>Priority 2: Urgent Cases: Situation that is unstable and has the potential to deteriorate quickly and result in an emergency admission: Within 7 days</a:t>
            </a:r>
          </a:p>
          <a:p>
            <a:r>
              <a:rPr lang="en-US" b="0" dirty="0"/>
              <a:t>Priority 3: Scheduled Cases: Situation Involving Minimal  pain dysfunction or disability (routine or elective): 30 days</a:t>
            </a:r>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9</a:t>
            </a:fld>
            <a:endParaRPr lang="en-GB"/>
          </a:p>
        </p:txBody>
      </p:sp>
    </p:spTree>
    <p:extLst>
      <p:ext uri="{BB962C8B-B14F-4D97-AF65-F5344CB8AC3E}">
        <p14:creationId xmlns:p14="http://schemas.microsoft.com/office/powerpoint/2010/main" val="102666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24EF-F56D-9E82-300A-B6154EBAE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4B70C0-2C1C-BA25-A74E-097230363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2FDFA3-2A17-E699-5230-E28660E53923}"/>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5" name="Footer Placeholder 4">
            <a:extLst>
              <a:ext uri="{FF2B5EF4-FFF2-40B4-BE49-F238E27FC236}">
                <a16:creationId xmlns:a16="http://schemas.microsoft.com/office/drawing/2014/main" id="{CCCBAB6E-EF4E-31E8-D3F4-A084C477E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A9E9D6-190E-3A7D-6E94-B669901D5296}"/>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9247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08F2-31F9-839D-16C9-E719AC39A8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DC37F1-3C85-99A8-0222-2449E0EBC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4B5BCB-DDD0-EF8A-B3C5-884A0B7EA356}"/>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5" name="Footer Placeholder 4">
            <a:extLst>
              <a:ext uri="{FF2B5EF4-FFF2-40B4-BE49-F238E27FC236}">
                <a16:creationId xmlns:a16="http://schemas.microsoft.com/office/drawing/2014/main" id="{76965AC3-DE96-8184-FCB3-0190A9E29C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CFF409-EA33-2552-F719-623D74784CB3}"/>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139176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5E7CF-5378-428E-8B76-6F56866EB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9224F6-03D6-9158-2A68-2D9F29081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491B5-AE23-111B-5A40-044D8481EC0E}"/>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5" name="Footer Placeholder 4">
            <a:extLst>
              <a:ext uri="{FF2B5EF4-FFF2-40B4-BE49-F238E27FC236}">
                <a16:creationId xmlns:a16="http://schemas.microsoft.com/office/drawing/2014/main" id="{B2C3DF57-E858-0F1F-D7DD-1B644FF26E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A530B-7960-08B8-E5C7-45A8496E6A9B}"/>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81719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FC1F-0417-221F-062C-8F5FD45838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67C722-E275-B423-775A-02621F727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A8DF3C-778C-054B-E36B-65E934CFAE39}"/>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5" name="Footer Placeholder 4">
            <a:extLst>
              <a:ext uri="{FF2B5EF4-FFF2-40B4-BE49-F238E27FC236}">
                <a16:creationId xmlns:a16="http://schemas.microsoft.com/office/drawing/2014/main" id="{D29F096F-86D4-A02D-3265-701056BDDE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1BC6A-C64B-CF95-FFBD-A9DDDF0C7230}"/>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33237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FEB6-EDDC-2FBB-3F7F-DC828085C7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C5A4BC2-5884-E6DB-F516-D20BDB4BE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C0069-6ED1-F96F-9E3E-A32450792E1C}"/>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5" name="Footer Placeholder 4">
            <a:extLst>
              <a:ext uri="{FF2B5EF4-FFF2-40B4-BE49-F238E27FC236}">
                <a16:creationId xmlns:a16="http://schemas.microsoft.com/office/drawing/2014/main" id="{20F91798-B402-2347-1FB1-724A0B968F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97B8F-A03C-8DDC-89BB-1364AA295431}"/>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7817213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2000">
              <a:schemeClr val="bg1"/>
            </a:gs>
            <a:gs pos="100000">
              <a:sysClr val="windowText" lastClr="0000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38E4-04C5-2346-9A06-EADB8DFA2D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7E93FC-69A1-BD67-04E9-C59A8254F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DF2751-59FD-EDA8-F818-AF73DC01EA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82C2A4-0552-9481-BC3C-0D15302C6FE6}"/>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6" name="Footer Placeholder 5">
            <a:extLst>
              <a:ext uri="{FF2B5EF4-FFF2-40B4-BE49-F238E27FC236}">
                <a16:creationId xmlns:a16="http://schemas.microsoft.com/office/drawing/2014/main" id="{5E1052E1-D2EE-E8F2-487D-52C48EC821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893D99-42A5-C954-BA74-661960263A7E}"/>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25832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54CB-FB9A-F45A-FD32-FCFE3BB213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C849D7-22A8-835D-BB88-7215F92F4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A4DAE-9E30-756E-0EF1-6D58FC1D7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B4F7CD-206B-9700-8B27-1A0D46FDE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11E18-DA92-62B2-23F1-54654F59A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199CF8-E5F9-EB91-C12D-2FCB388ECD74}"/>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8" name="Footer Placeholder 7">
            <a:extLst>
              <a:ext uri="{FF2B5EF4-FFF2-40B4-BE49-F238E27FC236}">
                <a16:creationId xmlns:a16="http://schemas.microsoft.com/office/drawing/2014/main" id="{7B874B66-1685-C052-D99D-06441BFA72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746854-BFC9-1B78-266A-904528B48B04}"/>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291880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04EE-12C8-F74F-27F7-A6890EE08B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EEE07EF-B653-A351-B16D-D3FDDE069578}"/>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4" name="Footer Placeholder 3">
            <a:extLst>
              <a:ext uri="{FF2B5EF4-FFF2-40B4-BE49-F238E27FC236}">
                <a16:creationId xmlns:a16="http://schemas.microsoft.com/office/drawing/2014/main" id="{B9E53330-D5BD-3929-DBA7-74C34A1690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7750E7-0118-D47E-28DE-F453BB072791}"/>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67180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BDC1A-E619-8A84-03B9-FE37A9E92D4A}"/>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3" name="Footer Placeholder 2">
            <a:extLst>
              <a:ext uri="{FF2B5EF4-FFF2-40B4-BE49-F238E27FC236}">
                <a16:creationId xmlns:a16="http://schemas.microsoft.com/office/drawing/2014/main" id="{B8D24456-3E52-CCAA-5DFF-F94CEB10009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269CCB-3600-79D0-9C03-D872F054CC1F}"/>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169984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9E9E-6AC2-0FE8-3BEF-E8AC55E72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A2F0A7-D99F-D659-165A-224DE7E91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43E6A8-3D30-BC13-03F0-ECF3F364A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47131-6FD8-3BBD-E2A3-EFDF3D7CB9BB}"/>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6" name="Footer Placeholder 5">
            <a:extLst>
              <a:ext uri="{FF2B5EF4-FFF2-40B4-BE49-F238E27FC236}">
                <a16:creationId xmlns:a16="http://schemas.microsoft.com/office/drawing/2014/main" id="{C000D6B5-D2D1-2ABC-ABFD-E3E43C522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F72C60-2432-8E77-4A06-8D454A64ED40}"/>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07787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8CF0-0D06-A2C4-D83E-B03F5EB1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DC073E-12E1-1CA3-8329-E41BE956D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F8F93A-83F2-0263-27C9-729D9FE57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38040-BC97-0423-1EC3-A9175318A95C}"/>
              </a:ext>
            </a:extLst>
          </p:cNvPr>
          <p:cNvSpPr>
            <a:spLocks noGrp="1"/>
          </p:cNvSpPr>
          <p:nvPr>
            <p:ph type="dt" sz="half" idx="10"/>
          </p:nvPr>
        </p:nvSpPr>
        <p:spPr/>
        <p:txBody>
          <a:bodyPr/>
          <a:lstStyle/>
          <a:p>
            <a:fld id="{A91869DF-8C51-426B-8025-C5DC52578B85}" type="datetimeFigureOut">
              <a:rPr lang="en-GB" smtClean="0"/>
              <a:t>23/10/2024</a:t>
            </a:fld>
            <a:endParaRPr lang="en-GB"/>
          </a:p>
        </p:txBody>
      </p:sp>
      <p:sp>
        <p:nvSpPr>
          <p:cNvPr id="6" name="Footer Placeholder 5">
            <a:extLst>
              <a:ext uri="{FF2B5EF4-FFF2-40B4-BE49-F238E27FC236}">
                <a16:creationId xmlns:a16="http://schemas.microsoft.com/office/drawing/2014/main" id="{CD536980-0FB6-598D-8DBC-5367813B3E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D9094-F18E-3289-809F-C2A9A865124E}"/>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98618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9000">
              <a:srgbClr val="D90429"/>
            </a:gs>
            <a:gs pos="85000">
              <a:sysClr val="windowText" lastClr="000000"/>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81057C-350F-2739-8C48-CD96E0EB5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776C52-54A7-FD3B-B39E-6535785DA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6B5DEC-59CD-0387-8288-31090D2EF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869DF-8C51-426B-8025-C5DC52578B85}" type="datetimeFigureOut">
              <a:rPr lang="en-GB" smtClean="0"/>
              <a:t>23/10/2024</a:t>
            </a:fld>
            <a:endParaRPr lang="en-GB"/>
          </a:p>
        </p:txBody>
      </p:sp>
      <p:sp>
        <p:nvSpPr>
          <p:cNvPr id="5" name="Footer Placeholder 4">
            <a:extLst>
              <a:ext uri="{FF2B5EF4-FFF2-40B4-BE49-F238E27FC236}">
                <a16:creationId xmlns:a16="http://schemas.microsoft.com/office/drawing/2014/main" id="{F35556FD-8ABE-F193-9F98-B01D83796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446D20-64FF-654B-2E35-E4EDD564D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E1B1-2BEF-48B0-8486-FBD92B4B77F9}" type="slidenum">
              <a:rPr lang="en-GB" smtClean="0"/>
              <a:t>‹#›</a:t>
            </a:fld>
            <a:endParaRPr lang="en-GB"/>
          </a:p>
        </p:txBody>
      </p:sp>
    </p:spTree>
    <p:extLst>
      <p:ext uri="{BB962C8B-B14F-4D97-AF65-F5344CB8AC3E}">
        <p14:creationId xmlns:p14="http://schemas.microsoft.com/office/powerpoint/2010/main" val="291469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ihi.ca/en/health-workforce-in-canada-in-focus-including-nurses-and-physicians/overview-impacts-of-covid-19-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18" Type="http://schemas.openxmlformats.org/officeDocument/2006/relationships/image" Target="../media/image54.png"/><Relationship Id="rId3" Type="http://schemas.openxmlformats.org/officeDocument/2006/relationships/image" Target="../media/image40.png"/><Relationship Id="rId21" Type="http://schemas.openxmlformats.org/officeDocument/2006/relationships/image" Target="../media/image57.svg"/><Relationship Id="rId7" Type="http://schemas.openxmlformats.org/officeDocument/2006/relationships/image" Target="../media/image43.svg"/><Relationship Id="rId12" Type="http://schemas.openxmlformats.org/officeDocument/2006/relationships/image" Target="../media/image48.png"/><Relationship Id="rId17" Type="http://schemas.openxmlformats.org/officeDocument/2006/relationships/image" Target="../media/image53.svg"/><Relationship Id="rId2" Type="http://schemas.openxmlformats.org/officeDocument/2006/relationships/notesSlide" Target="../notesSlides/notesSlide16.xml"/><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microsoft.com/office/2007/relationships/hdphoto" Target="../media/hdphoto6.wdp"/><Relationship Id="rId15" Type="http://schemas.openxmlformats.org/officeDocument/2006/relationships/image" Target="../media/image51.svg"/><Relationship Id="rId10" Type="http://schemas.openxmlformats.org/officeDocument/2006/relationships/image" Target="../media/image46.png"/><Relationship Id="rId19" Type="http://schemas.openxmlformats.org/officeDocument/2006/relationships/image" Target="../media/image55.svg"/><Relationship Id="rId4" Type="http://schemas.openxmlformats.org/officeDocument/2006/relationships/image" Target="../media/image41.png"/><Relationship Id="rId9" Type="http://schemas.openxmlformats.org/officeDocument/2006/relationships/image" Target="../media/image45.svg"/><Relationship Id="rId14" Type="http://schemas.openxmlformats.org/officeDocument/2006/relationships/image" Target="../media/image50.png"/></Relationships>
</file>

<file path=ppt/slides/_rels/slide17.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18" Type="http://schemas.openxmlformats.org/officeDocument/2006/relationships/image" Target="../media/image55.svg"/><Relationship Id="rId3" Type="http://schemas.openxmlformats.org/officeDocument/2006/relationships/image" Target="../media/image41.png"/><Relationship Id="rId7" Type="http://schemas.openxmlformats.org/officeDocument/2006/relationships/image" Target="../media/image44.png"/><Relationship Id="rId12" Type="http://schemas.openxmlformats.org/officeDocument/2006/relationships/image" Target="../media/image49.svg"/><Relationship Id="rId17" Type="http://schemas.openxmlformats.org/officeDocument/2006/relationships/image" Target="../media/image54.png"/><Relationship Id="rId2" Type="http://schemas.openxmlformats.org/officeDocument/2006/relationships/notesSlide" Target="../notesSlides/notesSlide17.xml"/><Relationship Id="rId16" Type="http://schemas.openxmlformats.org/officeDocument/2006/relationships/image" Target="../media/image53.svg"/><Relationship Id="rId20"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svg"/><Relationship Id="rId19" Type="http://schemas.openxmlformats.org/officeDocument/2006/relationships/image" Target="../media/image56.png"/><Relationship Id="rId4" Type="http://schemas.microsoft.com/office/2007/relationships/hdphoto" Target="../media/hdphoto6.wdp"/><Relationship Id="rId9" Type="http://schemas.openxmlformats.org/officeDocument/2006/relationships/image" Target="../media/image46.png"/><Relationship Id="rId14" Type="http://schemas.openxmlformats.org/officeDocument/2006/relationships/image" Target="../media/image51.svg"/></Relationships>
</file>

<file path=ppt/slides/_rels/slide18.xml.rels><?xml version="1.0" encoding="UTF-8" standalone="yes"?>
<Relationships xmlns="http://schemas.openxmlformats.org/package/2006/relationships"><Relationship Id="rId8" Type="http://schemas.openxmlformats.org/officeDocument/2006/relationships/hyperlink" Target="https://eurohealthobservatory.who.int/publications/i/canada-health-system-review-2020" TargetMode="External"/><Relationship Id="rId3" Type="http://schemas.openxmlformats.org/officeDocument/2006/relationships/hyperlink" Target="https://www.ncbi.nlm.nih.gov/pmc/articles/PMC6167219/" TargetMode="External"/><Relationship Id="rId7" Type="http://schemas.openxmlformats.org/officeDocument/2006/relationships/hyperlink" Target="https://doi.org/10.4135/9781529773316"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www.fraserinstitute.org/article/canadian-medicare-deserves-its-criticism" TargetMode="External"/><Relationship Id="rId5" Type="http://schemas.openxmlformats.org/officeDocument/2006/relationships/hyperlink" Target="https://www.canada.ca/en/health-canada/services/science-research/reports-publications/health-policy-research/health-human-resources-balancing-supply-demand.html" TargetMode="External"/><Relationship Id="rId10" Type="http://schemas.openxmlformats.org/officeDocument/2006/relationships/hyperlink" Target="https://www.oecd.org/els/health-systems/health-data.htm" TargetMode="External"/><Relationship Id="rId4" Type="http://schemas.openxmlformats.org/officeDocument/2006/relationships/hyperlink" Target="https://www.cma.ca/news/canadas-health-care-crisis-what-we-need-now" TargetMode="External"/><Relationship Id="rId9" Type="http://schemas.openxmlformats.org/officeDocument/2006/relationships/hyperlink" Target="https://www.slideserve.com/olin/overview-of-the-canadian-health-care-syste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chart" Target="../charts/chart1.xml"/><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svg"/><Relationship Id="rId5" Type="http://schemas.openxmlformats.org/officeDocument/2006/relationships/image" Target="../media/image3.svg"/><Relationship Id="rId15" Type="http://schemas.openxmlformats.org/officeDocument/2006/relationships/image" Target="../media/image13.sv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hdphoto" Target="../media/hdphoto3.wdp"/><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microsoft.com/office/2007/relationships/hdphoto" Target="../media/hdphoto5.wdp"/><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0429"/>
        </a:solidFill>
        <a:effectLst/>
      </p:bgPr>
    </p:bg>
    <p:spTree>
      <p:nvGrpSpPr>
        <p:cNvPr id="1" name=""/>
        <p:cNvGrpSpPr/>
        <p:nvPr/>
      </p:nvGrpSpPr>
      <p:grpSpPr>
        <a:xfrm>
          <a:off x="0" y="0"/>
          <a:ext cx="0" cy="0"/>
          <a:chOff x="0" y="0"/>
          <a:chExt cx="0" cy="0"/>
        </a:xfrm>
      </p:grpSpPr>
      <p:pic>
        <p:nvPicPr>
          <p:cNvPr id="7" name="Picture 6" descr="A picture containing cake, fruit, plant, decorated&#10;&#10;Description automatically generated">
            <a:extLst>
              <a:ext uri="{FF2B5EF4-FFF2-40B4-BE49-F238E27FC236}">
                <a16:creationId xmlns:a16="http://schemas.microsoft.com/office/drawing/2014/main" id="{4B0512EB-CD53-5235-42DD-66FC5152B80E}"/>
              </a:ext>
            </a:extLst>
          </p:cNvPr>
          <p:cNvPicPr>
            <a:picLocks noChangeAspect="1"/>
          </p:cNvPicPr>
          <p:nvPr/>
        </p:nvPicPr>
        <p:blipFill>
          <a:blip r:embed="rId3" cstate="print">
            <a:alphaModFix amt="20000"/>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tretch>
            <a:fillRect/>
          </a:stretch>
        </p:blipFill>
        <p:spPr>
          <a:xfrm>
            <a:off x="2370082" y="5437032"/>
            <a:ext cx="657035" cy="641905"/>
          </a:xfrm>
          <a:prstGeom prst="flowChartConnector">
            <a:avLst/>
          </a:prstGeom>
        </p:spPr>
      </p:pic>
      <p:sp useBgFill="1">
        <p:nvSpPr>
          <p:cNvPr id="1072" name="Rectangle 106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D361BC9-32C0-DBD6-6A6C-907F54F94C92}"/>
              </a:ext>
            </a:extLst>
          </p:cNvPr>
          <p:cNvSpPr>
            <a:spLocks noGrp="1"/>
          </p:cNvSpPr>
          <p:nvPr>
            <p:ph type="title"/>
          </p:nvPr>
        </p:nvSpPr>
        <p:spPr>
          <a:xfrm>
            <a:off x="238989" y="488921"/>
            <a:ext cx="8579334" cy="3204134"/>
          </a:xfrm>
        </p:spPr>
        <p:txBody>
          <a:bodyPr vert="horz" lIns="91440" tIns="45720" rIns="91440" bIns="45720" rtlCol="0" anchor="t" anchorCtr="0">
            <a:normAutofit/>
          </a:bodyPr>
          <a:lstStyle/>
          <a:p>
            <a:br>
              <a:rPr lang="en-US" sz="2800" b="1" dirty="0">
                <a:latin typeface="Poppins" panose="00000500000000000000" pitchFamily="2" charset="0"/>
                <a:cs typeface="Poppins" panose="00000500000000000000" pitchFamily="2" charset="0"/>
              </a:rPr>
            </a:br>
            <a:br>
              <a:rPr lang="en-US" sz="2800" b="1" dirty="0">
                <a:latin typeface="Poppins" panose="00000500000000000000" pitchFamily="2" charset="0"/>
                <a:cs typeface="Poppins" panose="00000500000000000000" pitchFamily="2" charset="0"/>
              </a:rPr>
            </a:br>
            <a:r>
              <a:rPr lang="en-US" sz="2800" b="1" dirty="0">
                <a:latin typeface="Poppins" panose="00000500000000000000" pitchFamily="2" charset="0"/>
                <a:cs typeface="Poppins" panose="00000500000000000000" pitchFamily="2" charset="0"/>
              </a:rPr>
              <a:t>BAN 240 -Business Analytics Capstone</a:t>
            </a:r>
          </a:p>
        </p:txBody>
      </p:sp>
      <p:sp>
        <p:nvSpPr>
          <p:cNvPr id="5" name="Text Placeholder 4">
            <a:extLst>
              <a:ext uri="{FF2B5EF4-FFF2-40B4-BE49-F238E27FC236}">
                <a16:creationId xmlns:a16="http://schemas.microsoft.com/office/drawing/2014/main" id="{BA9E6EB6-3CC0-90DA-A104-6F430D918195}"/>
              </a:ext>
            </a:extLst>
          </p:cNvPr>
          <p:cNvSpPr>
            <a:spLocks noGrp="1"/>
          </p:cNvSpPr>
          <p:nvPr>
            <p:ph type="body" idx="1"/>
          </p:nvPr>
        </p:nvSpPr>
        <p:spPr>
          <a:xfrm>
            <a:off x="0" y="5185110"/>
            <a:ext cx="4572000" cy="1740625"/>
          </a:xfrm>
        </p:spPr>
        <p:txBody>
          <a:bodyPr vert="horz" lIns="91440" tIns="45720" rIns="91440" bIns="45720" rtlCol="0" anchorCtr="0">
            <a:noAutofit/>
          </a:bodyPr>
          <a:lstStyle/>
          <a:p>
            <a:r>
              <a:rPr lang="en-US" sz="1000" b="1" dirty="0">
                <a:solidFill>
                  <a:schemeClr val="tx1"/>
                </a:solidFill>
                <a:latin typeface="Poppins" panose="00000500000000000000" pitchFamily="2" charset="0"/>
                <a:cs typeface="Poppins" panose="00000500000000000000" pitchFamily="2" charset="0"/>
              </a:rPr>
              <a:t>Group 2</a:t>
            </a:r>
          </a:p>
          <a:p>
            <a:r>
              <a:rPr lang="en-GB" sz="1000" b="0" dirty="0">
                <a:effectLst/>
                <a:latin typeface="Poppins" panose="00000500000000000000" pitchFamily="2" charset="0"/>
                <a:cs typeface="Poppins" panose="00000500000000000000" pitchFamily="2" charset="0"/>
              </a:rPr>
              <a:t>Sulaimon Ayotunde Olayode </a:t>
            </a:r>
          </a:p>
          <a:p>
            <a:r>
              <a:rPr lang="en-GB" sz="1000" b="0" dirty="0">
                <a:effectLst/>
                <a:latin typeface="Poppins" panose="00000500000000000000" pitchFamily="2" charset="0"/>
                <a:cs typeface="Poppins" panose="00000500000000000000" pitchFamily="2" charset="0"/>
              </a:rPr>
              <a:t>Dio Elikem Tsinyo Tay </a:t>
            </a:r>
          </a:p>
          <a:p>
            <a:r>
              <a:rPr lang="en-GB" sz="1000" b="0" dirty="0">
                <a:effectLst/>
                <a:latin typeface="Poppins" panose="00000500000000000000" pitchFamily="2" charset="0"/>
                <a:cs typeface="Poppins" panose="00000500000000000000" pitchFamily="2" charset="0"/>
              </a:rPr>
              <a:t>Omowunmi Arinola Bamgbelu </a:t>
            </a:r>
          </a:p>
          <a:p>
            <a:r>
              <a:rPr lang="en-GB" sz="1000" b="0" dirty="0">
                <a:effectLst/>
                <a:latin typeface="Poppins" panose="00000500000000000000" pitchFamily="2" charset="0"/>
                <a:cs typeface="Poppins" panose="00000500000000000000" pitchFamily="2" charset="0"/>
              </a:rPr>
              <a:t>Ozoemena Nwamadi </a:t>
            </a:r>
          </a:p>
          <a:p>
            <a:r>
              <a:rPr lang="en-GB" sz="1000" b="0" dirty="0">
                <a:effectLst/>
                <a:latin typeface="Poppins" panose="00000500000000000000" pitchFamily="2" charset="0"/>
                <a:cs typeface="Poppins" panose="00000500000000000000" pitchFamily="2" charset="0"/>
              </a:rPr>
              <a:t>Michael Delos Santos</a:t>
            </a:r>
            <a:br>
              <a:rPr lang="en-GB" sz="1000" b="0" i="0" dirty="0">
                <a:effectLst/>
                <a:latin typeface="Poppins" panose="00000500000000000000" pitchFamily="2" charset="0"/>
                <a:cs typeface="Poppins" panose="00000500000000000000" pitchFamily="2" charset="0"/>
              </a:rPr>
            </a:br>
            <a:endParaRPr lang="en-US" sz="1000" b="1" dirty="0">
              <a:solidFill>
                <a:schemeClr val="tx1"/>
              </a:solidFill>
              <a:latin typeface="Poppins" panose="00000500000000000000" pitchFamily="2" charset="0"/>
              <a:cs typeface="Poppins" panose="00000500000000000000" pitchFamily="2" charset="0"/>
            </a:endParaRPr>
          </a:p>
          <a:p>
            <a:endParaRPr lang="en-US" sz="1000" b="1" dirty="0">
              <a:solidFill>
                <a:schemeClr val="tx1"/>
              </a:solidFill>
              <a:latin typeface="Poppins" panose="00000500000000000000" pitchFamily="2" charset="0"/>
              <a:cs typeface="Poppins" panose="00000500000000000000" pitchFamily="2" charset="0"/>
            </a:endParaRPr>
          </a:p>
          <a:p>
            <a:endParaRPr lang="en-US" sz="1000" b="1" dirty="0">
              <a:solidFill>
                <a:schemeClr val="tx1"/>
              </a:solidFill>
              <a:latin typeface="Poppins" panose="00000500000000000000" pitchFamily="2" charset="0"/>
              <a:cs typeface="Poppins" panose="00000500000000000000" pitchFamily="2" charset="0"/>
            </a:endParaRPr>
          </a:p>
        </p:txBody>
      </p:sp>
      <p:sp>
        <p:nvSpPr>
          <p:cNvPr id="1073" name="Rectangle 10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75" name="Rectangle 10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EA99DC5-22DF-76F6-5476-2ADECF0BF212}"/>
              </a:ext>
            </a:extLst>
          </p:cNvPr>
          <p:cNvSpPr txBox="1"/>
          <p:nvPr/>
        </p:nvSpPr>
        <p:spPr>
          <a:xfrm>
            <a:off x="238989" y="2630216"/>
            <a:ext cx="11847961" cy="1200329"/>
          </a:xfrm>
          <a:prstGeom prst="rect">
            <a:avLst/>
          </a:prstGeom>
          <a:noFill/>
        </p:spPr>
        <p:txBody>
          <a:bodyPr wrap="square" rtlCol="0">
            <a:spAutoFit/>
          </a:bodyPr>
          <a:lstStyle/>
          <a:p>
            <a:pPr marL="0" indent="0">
              <a:buNone/>
            </a:pPr>
            <a:r>
              <a:rPr lang="en-US" sz="3600" b="1" dirty="0">
                <a:solidFill>
                  <a:schemeClr val="tx2"/>
                </a:solidFill>
                <a:latin typeface="Poppins" panose="00000500000000000000" pitchFamily="2" charset="0"/>
                <a:cs typeface="Poppins" panose="00000500000000000000" pitchFamily="2" charset="0"/>
              </a:rPr>
              <a:t>Reducing Wait Time in Canada’s Healthcare : The Power of Data Analytics.</a:t>
            </a:r>
          </a:p>
        </p:txBody>
      </p:sp>
    </p:spTree>
    <p:extLst>
      <p:ext uri="{BB962C8B-B14F-4D97-AF65-F5344CB8AC3E}">
        <p14:creationId xmlns:p14="http://schemas.microsoft.com/office/powerpoint/2010/main" val="2113600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6713"/>
    </mc:Choice>
    <mc:Fallback xmlns="">
      <p:transition spd="slow" advTm="367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279D705-E2F5-8016-6963-C0DB59F3BBE2}"/>
              </a:ext>
            </a:extLst>
          </p:cNvPr>
          <p:cNvSpPr>
            <a:spLocks noGrp="1"/>
          </p:cNvSpPr>
          <p:nvPr>
            <p:ph idx="1"/>
          </p:nvPr>
        </p:nvSpPr>
        <p:spPr>
          <a:xfrm>
            <a:off x="220848" y="1988840"/>
            <a:ext cx="11452758" cy="3910822"/>
          </a:xfrm>
        </p:spPr>
        <p:txBody>
          <a:bodyPr>
            <a:noAutofit/>
          </a:bodyPr>
          <a:lstStyle/>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a:p>
            <a:pPr marL="0" indent="0">
              <a:buNone/>
            </a:pPr>
            <a:endParaRPr lang="en-US" sz="2400" b="1" dirty="0">
              <a:solidFill>
                <a:schemeClr val="tx2"/>
              </a:solidFill>
              <a:latin typeface="Century Gothic" panose="020B0502020202020204" pitchFamily="34" charset="0"/>
              <a:cs typeface="Poppins" panose="00000500000000000000" pitchFamily="2" charset="0"/>
            </a:endParaRPr>
          </a:p>
          <a:p>
            <a:pPr lvl="1"/>
            <a:r>
              <a:rPr lang="en-US" b="1" dirty="0">
                <a:solidFill>
                  <a:schemeClr val="tx2"/>
                </a:solidFill>
                <a:latin typeface="Century Gothic" panose="020B0502020202020204" pitchFamily="34" charset="0"/>
                <a:cs typeface="Poppins" panose="00000500000000000000" pitchFamily="2" charset="0"/>
              </a:rPr>
              <a:t>What  are the challenges of Physicians &amp; Nurse Practitioners</a:t>
            </a:r>
          </a:p>
          <a:p>
            <a:pPr lvl="1"/>
            <a:endParaRPr lang="en-US" b="1" dirty="0">
              <a:solidFill>
                <a:schemeClr val="tx2"/>
              </a:solidFill>
              <a:latin typeface="Century Gothic" panose="020B0502020202020204" pitchFamily="34" charset="0"/>
              <a:cs typeface="Poppins" panose="00000500000000000000" pitchFamily="2" charset="0"/>
            </a:endParaRPr>
          </a:p>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a:p>
            <a:pPr lvl="1"/>
            <a:endParaRPr lang="en-US" b="1" dirty="0">
              <a:solidFill>
                <a:schemeClr val="tx2"/>
              </a:solidFill>
              <a:latin typeface="Century Gothic" panose="020B0502020202020204" pitchFamily="34" charset="0"/>
              <a:cs typeface="Poppins" panose="00000500000000000000" pitchFamily="2" charset="0"/>
            </a:endParaRPr>
          </a:p>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a:p>
            <a:pPr lvl="1"/>
            <a:endParaRPr lang="en-US" b="1" dirty="0">
              <a:solidFill>
                <a:schemeClr val="tx2"/>
              </a:solidFill>
              <a:latin typeface="Century Gothic" panose="020B0502020202020204" pitchFamily="34" charset="0"/>
              <a:cs typeface="Poppins" panose="00000500000000000000" pitchFamily="2" charset="0"/>
            </a:endParaRPr>
          </a:p>
          <a:p>
            <a:pPr lvl="1"/>
            <a:r>
              <a:rPr lang="en-US" b="1" dirty="0">
                <a:solidFill>
                  <a:schemeClr val="tx2"/>
                </a:solidFill>
                <a:latin typeface="Century Gothic" panose="020B0502020202020204" pitchFamily="34" charset="0"/>
                <a:cs typeface="Poppins" panose="00000500000000000000" pitchFamily="2" charset="0"/>
              </a:rPr>
              <a:t>How can data analytics help manage and improve current wait time</a:t>
            </a:r>
          </a:p>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p:txBody>
      </p:sp>
      <p:sp>
        <p:nvSpPr>
          <p:cNvPr id="22" name="Graphic 2" descr="Help with solid fill">
            <a:extLst>
              <a:ext uri="{FF2B5EF4-FFF2-40B4-BE49-F238E27FC236}">
                <a16:creationId xmlns:a16="http://schemas.microsoft.com/office/drawing/2014/main" id="{D71938EF-8475-6B6F-6413-A687DCECFD3B}"/>
              </a:ext>
            </a:extLst>
          </p:cNvPr>
          <p:cNvSpPr/>
          <p:nvPr/>
        </p:nvSpPr>
        <p:spPr>
          <a:xfrm>
            <a:off x="10085022" y="2636912"/>
            <a:ext cx="723900" cy="723900"/>
          </a:xfrm>
          <a:custGeom>
            <a:avLst/>
            <a:gdLst>
              <a:gd name="connsiteX0" fmla="*/ 361950 w 723900"/>
              <a:gd name="connsiteY0" fmla="*/ 0 h 723900"/>
              <a:gd name="connsiteX1" fmla="*/ 0 w 723900"/>
              <a:gd name="connsiteY1" fmla="*/ 361950 h 723900"/>
              <a:gd name="connsiteX2" fmla="*/ 361950 w 723900"/>
              <a:gd name="connsiteY2" fmla="*/ 723900 h 723900"/>
              <a:gd name="connsiteX3" fmla="*/ 723900 w 723900"/>
              <a:gd name="connsiteY3" fmla="*/ 361950 h 723900"/>
              <a:gd name="connsiteX4" fmla="*/ 361950 w 723900"/>
              <a:gd name="connsiteY4" fmla="*/ 0 h 723900"/>
              <a:gd name="connsiteX5" fmla="*/ 361950 w 723900"/>
              <a:gd name="connsiteY5" fmla="*/ 628650 h 723900"/>
              <a:gd name="connsiteX6" fmla="*/ 314325 w 723900"/>
              <a:gd name="connsiteY6" fmla="*/ 581025 h 723900"/>
              <a:gd name="connsiteX7" fmla="*/ 361950 w 723900"/>
              <a:gd name="connsiteY7" fmla="*/ 533400 h 723900"/>
              <a:gd name="connsiteX8" fmla="*/ 409575 w 723900"/>
              <a:gd name="connsiteY8" fmla="*/ 581025 h 723900"/>
              <a:gd name="connsiteX9" fmla="*/ 361950 w 723900"/>
              <a:gd name="connsiteY9" fmla="*/ 628650 h 723900"/>
              <a:gd name="connsiteX10" fmla="*/ 390525 w 723900"/>
              <a:gd name="connsiteY10" fmla="*/ 407670 h 723900"/>
              <a:gd name="connsiteX11" fmla="*/ 390525 w 723900"/>
              <a:gd name="connsiteY11" fmla="*/ 495300 h 723900"/>
              <a:gd name="connsiteX12" fmla="*/ 333375 w 723900"/>
              <a:gd name="connsiteY12" fmla="*/ 495300 h 723900"/>
              <a:gd name="connsiteX13" fmla="*/ 333375 w 723900"/>
              <a:gd name="connsiteY13" fmla="*/ 352425 h 723900"/>
              <a:gd name="connsiteX14" fmla="*/ 361950 w 723900"/>
              <a:gd name="connsiteY14" fmla="*/ 352425 h 723900"/>
              <a:gd name="connsiteX15" fmla="*/ 466725 w 723900"/>
              <a:gd name="connsiteY15" fmla="*/ 257175 h 723900"/>
              <a:gd name="connsiteX16" fmla="*/ 361950 w 723900"/>
              <a:gd name="connsiteY16" fmla="*/ 152400 h 723900"/>
              <a:gd name="connsiteX17" fmla="*/ 257175 w 723900"/>
              <a:gd name="connsiteY17" fmla="*/ 257175 h 723900"/>
              <a:gd name="connsiteX18" fmla="*/ 200025 w 723900"/>
              <a:gd name="connsiteY18" fmla="*/ 257175 h 723900"/>
              <a:gd name="connsiteX19" fmla="*/ 361950 w 723900"/>
              <a:gd name="connsiteY19" fmla="*/ 95250 h 723900"/>
              <a:gd name="connsiteX20" fmla="*/ 523875 w 723900"/>
              <a:gd name="connsiteY20" fmla="*/ 257175 h 723900"/>
              <a:gd name="connsiteX21" fmla="*/ 390525 w 723900"/>
              <a:gd name="connsiteY21" fmla="*/ 4076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23900" h="723900">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moveTo>
                  <a:pt x="361950" y="628650"/>
                </a:moveTo>
                <a:cubicBezTo>
                  <a:pt x="335280" y="628650"/>
                  <a:pt x="314325" y="607695"/>
                  <a:pt x="314325" y="581025"/>
                </a:cubicBezTo>
                <a:cubicBezTo>
                  <a:pt x="314325" y="554355"/>
                  <a:pt x="335280" y="533400"/>
                  <a:pt x="361950" y="533400"/>
                </a:cubicBezTo>
                <a:cubicBezTo>
                  <a:pt x="388620" y="533400"/>
                  <a:pt x="409575" y="554355"/>
                  <a:pt x="409575" y="581025"/>
                </a:cubicBezTo>
                <a:cubicBezTo>
                  <a:pt x="409575" y="607695"/>
                  <a:pt x="388620" y="628650"/>
                  <a:pt x="361950" y="628650"/>
                </a:cubicBezTo>
                <a:close/>
                <a:moveTo>
                  <a:pt x="390525" y="407670"/>
                </a:moveTo>
                <a:cubicBezTo>
                  <a:pt x="390525" y="432435"/>
                  <a:pt x="390525" y="495300"/>
                  <a:pt x="390525" y="495300"/>
                </a:cubicBezTo>
                <a:lnTo>
                  <a:pt x="333375" y="495300"/>
                </a:lnTo>
                <a:lnTo>
                  <a:pt x="333375" y="352425"/>
                </a:lnTo>
                <a:lnTo>
                  <a:pt x="361950" y="352425"/>
                </a:lnTo>
                <a:cubicBezTo>
                  <a:pt x="425768" y="352425"/>
                  <a:pt x="466725" y="315278"/>
                  <a:pt x="466725" y="257175"/>
                </a:cubicBezTo>
                <a:cubicBezTo>
                  <a:pt x="466725" y="197168"/>
                  <a:pt x="421958" y="152400"/>
                  <a:pt x="361950" y="152400"/>
                </a:cubicBezTo>
                <a:cubicBezTo>
                  <a:pt x="296228" y="152400"/>
                  <a:pt x="257175" y="191453"/>
                  <a:pt x="257175" y="257175"/>
                </a:cubicBezTo>
                <a:lnTo>
                  <a:pt x="200025" y="257175"/>
                </a:lnTo>
                <a:cubicBezTo>
                  <a:pt x="200025" y="160020"/>
                  <a:pt x="264795" y="95250"/>
                  <a:pt x="361950" y="95250"/>
                </a:cubicBezTo>
                <a:cubicBezTo>
                  <a:pt x="452438" y="95250"/>
                  <a:pt x="523875" y="166688"/>
                  <a:pt x="523875" y="257175"/>
                </a:cubicBezTo>
                <a:cubicBezTo>
                  <a:pt x="523875" y="338138"/>
                  <a:pt x="470535" y="396240"/>
                  <a:pt x="390525" y="407670"/>
                </a:cubicBezTo>
                <a:close/>
              </a:path>
            </a:pathLst>
          </a:custGeom>
          <a:solidFill>
            <a:schemeClr val="tx2"/>
          </a:solidFill>
          <a:ln w="9525" cap="flat">
            <a:noFill/>
            <a:prstDash val="solid"/>
            <a:miter/>
          </a:ln>
        </p:spPr>
        <p:txBody>
          <a:bodyPr rtlCol="0" anchor="ctr"/>
          <a:lstStyle/>
          <a:p>
            <a:endParaRPr lang="en-GB"/>
          </a:p>
        </p:txBody>
      </p:sp>
      <p:sp>
        <p:nvSpPr>
          <p:cNvPr id="23" name="Graphic 7" descr="Help with solid fill">
            <a:extLst>
              <a:ext uri="{FF2B5EF4-FFF2-40B4-BE49-F238E27FC236}">
                <a16:creationId xmlns:a16="http://schemas.microsoft.com/office/drawing/2014/main" id="{5B539AAA-4F91-ADB7-EFEC-CDD3C3874B37}"/>
              </a:ext>
            </a:extLst>
          </p:cNvPr>
          <p:cNvSpPr/>
          <p:nvPr/>
        </p:nvSpPr>
        <p:spPr>
          <a:xfrm>
            <a:off x="11295937" y="4869160"/>
            <a:ext cx="723900" cy="723900"/>
          </a:xfrm>
          <a:custGeom>
            <a:avLst/>
            <a:gdLst>
              <a:gd name="connsiteX0" fmla="*/ 361950 w 723900"/>
              <a:gd name="connsiteY0" fmla="*/ 0 h 723900"/>
              <a:gd name="connsiteX1" fmla="*/ 0 w 723900"/>
              <a:gd name="connsiteY1" fmla="*/ 361950 h 723900"/>
              <a:gd name="connsiteX2" fmla="*/ 361950 w 723900"/>
              <a:gd name="connsiteY2" fmla="*/ 723900 h 723900"/>
              <a:gd name="connsiteX3" fmla="*/ 723900 w 723900"/>
              <a:gd name="connsiteY3" fmla="*/ 361950 h 723900"/>
              <a:gd name="connsiteX4" fmla="*/ 361950 w 723900"/>
              <a:gd name="connsiteY4" fmla="*/ 0 h 723900"/>
              <a:gd name="connsiteX5" fmla="*/ 361950 w 723900"/>
              <a:gd name="connsiteY5" fmla="*/ 628650 h 723900"/>
              <a:gd name="connsiteX6" fmla="*/ 314325 w 723900"/>
              <a:gd name="connsiteY6" fmla="*/ 581025 h 723900"/>
              <a:gd name="connsiteX7" fmla="*/ 361950 w 723900"/>
              <a:gd name="connsiteY7" fmla="*/ 533400 h 723900"/>
              <a:gd name="connsiteX8" fmla="*/ 409575 w 723900"/>
              <a:gd name="connsiteY8" fmla="*/ 581025 h 723900"/>
              <a:gd name="connsiteX9" fmla="*/ 361950 w 723900"/>
              <a:gd name="connsiteY9" fmla="*/ 628650 h 723900"/>
              <a:gd name="connsiteX10" fmla="*/ 390525 w 723900"/>
              <a:gd name="connsiteY10" fmla="*/ 407670 h 723900"/>
              <a:gd name="connsiteX11" fmla="*/ 390525 w 723900"/>
              <a:gd name="connsiteY11" fmla="*/ 495300 h 723900"/>
              <a:gd name="connsiteX12" fmla="*/ 333375 w 723900"/>
              <a:gd name="connsiteY12" fmla="*/ 495300 h 723900"/>
              <a:gd name="connsiteX13" fmla="*/ 333375 w 723900"/>
              <a:gd name="connsiteY13" fmla="*/ 352425 h 723900"/>
              <a:gd name="connsiteX14" fmla="*/ 361950 w 723900"/>
              <a:gd name="connsiteY14" fmla="*/ 352425 h 723900"/>
              <a:gd name="connsiteX15" fmla="*/ 466725 w 723900"/>
              <a:gd name="connsiteY15" fmla="*/ 257175 h 723900"/>
              <a:gd name="connsiteX16" fmla="*/ 361950 w 723900"/>
              <a:gd name="connsiteY16" fmla="*/ 152400 h 723900"/>
              <a:gd name="connsiteX17" fmla="*/ 257175 w 723900"/>
              <a:gd name="connsiteY17" fmla="*/ 257175 h 723900"/>
              <a:gd name="connsiteX18" fmla="*/ 200025 w 723900"/>
              <a:gd name="connsiteY18" fmla="*/ 257175 h 723900"/>
              <a:gd name="connsiteX19" fmla="*/ 361950 w 723900"/>
              <a:gd name="connsiteY19" fmla="*/ 95250 h 723900"/>
              <a:gd name="connsiteX20" fmla="*/ 523875 w 723900"/>
              <a:gd name="connsiteY20" fmla="*/ 257175 h 723900"/>
              <a:gd name="connsiteX21" fmla="*/ 390525 w 723900"/>
              <a:gd name="connsiteY21" fmla="*/ 4076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23900" h="723900">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moveTo>
                  <a:pt x="361950" y="628650"/>
                </a:moveTo>
                <a:cubicBezTo>
                  <a:pt x="335280" y="628650"/>
                  <a:pt x="314325" y="607695"/>
                  <a:pt x="314325" y="581025"/>
                </a:cubicBezTo>
                <a:cubicBezTo>
                  <a:pt x="314325" y="554355"/>
                  <a:pt x="335280" y="533400"/>
                  <a:pt x="361950" y="533400"/>
                </a:cubicBezTo>
                <a:cubicBezTo>
                  <a:pt x="388620" y="533400"/>
                  <a:pt x="409575" y="554355"/>
                  <a:pt x="409575" y="581025"/>
                </a:cubicBezTo>
                <a:cubicBezTo>
                  <a:pt x="409575" y="607695"/>
                  <a:pt x="388620" y="628650"/>
                  <a:pt x="361950" y="628650"/>
                </a:cubicBezTo>
                <a:close/>
                <a:moveTo>
                  <a:pt x="390525" y="407670"/>
                </a:moveTo>
                <a:cubicBezTo>
                  <a:pt x="390525" y="432435"/>
                  <a:pt x="390525" y="495300"/>
                  <a:pt x="390525" y="495300"/>
                </a:cubicBezTo>
                <a:lnTo>
                  <a:pt x="333375" y="495300"/>
                </a:lnTo>
                <a:lnTo>
                  <a:pt x="333375" y="352425"/>
                </a:lnTo>
                <a:lnTo>
                  <a:pt x="361950" y="352425"/>
                </a:lnTo>
                <a:cubicBezTo>
                  <a:pt x="425768" y="352425"/>
                  <a:pt x="466725" y="315278"/>
                  <a:pt x="466725" y="257175"/>
                </a:cubicBezTo>
                <a:cubicBezTo>
                  <a:pt x="466725" y="197168"/>
                  <a:pt x="421958" y="152400"/>
                  <a:pt x="361950" y="152400"/>
                </a:cubicBezTo>
                <a:cubicBezTo>
                  <a:pt x="296228" y="152400"/>
                  <a:pt x="257175" y="191453"/>
                  <a:pt x="257175" y="257175"/>
                </a:cubicBezTo>
                <a:lnTo>
                  <a:pt x="200025" y="257175"/>
                </a:lnTo>
                <a:cubicBezTo>
                  <a:pt x="200025" y="160020"/>
                  <a:pt x="264795" y="95250"/>
                  <a:pt x="361950" y="95250"/>
                </a:cubicBezTo>
                <a:cubicBezTo>
                  <a:pt x="452438" y="95250"/>
                  <a:pt x="523875" y="166688"/>
                  <a:pt x="523875" y="257175"/>
                </a:cubicBezTo>
                <a:cubicBezTo>
                  <a:pt x="523875" y="338138"/>
                  <a:pt x="470535" y="396240"/>
                  <a:pt x="390525" y="407670"/>
                </a:cubicBezTo>
                <a:close/>
              </a:path>
            </a:pathLst>
          </a:custGeom>
          <a:solidFill>
            <a:schemeClr val="tx2"/>
          </a:solidFill>
          <a:ln w="9525" cap="flat">
            <a:noFill/>
            <a:prstDash val="solid"/>
            <a:miter/>
          </a:ln>
        </p:spPr>
        <p:txBody>
          <a:bodyPr rtlCol="0" anchor="ctr"/>
          <a:lstStyle/>
          <a:p>
            <a:endParaRPr lang="en-GB"/>
          </a:p>
        </p:txBody>
      </p:sp>
      <p:grpSp>
        <p:nvGrpSpPr>
          <p:cNvPr id="2" name="Group 1">
            <a:extLst>
              <a:ext uri="{FF2B5EF4-FFF2-40B4-BE49-F238E27FC236}">
                <a16:creationId xmlns:a16="http://schemas.microsoft.com/office/drawing/2014/main" id="{98918FA1-C506-4894-35F7-AEDAC8CA863E}"/>
              </a:ext>
            </a:extLst>
          </p:cNvPr>
          <p:cNvGrpSpPr/>
          <p:nvPr/>
        </p:nvGrpSpPr>
        <p:grpSpPr>
          <a:xfrm>
            <a:off x="92720" y="188640"/>
            <a:ext cx="11931062" cy="330178"/>
            <a:chOff x="141602" y="218502"/>
            <a:chExt cx="11724275" cy="282059"/>
          </a:xfrm>
        </p:grpSpPr>
        <p:grpSp>
          <p:nvGrpSpPr>
            <p:cNvPr id="4" name="Group 3">
              <a:extLst>
                <a:ext uri="{FF2B5EF4-FFF2-40B4-BE49-F238E27FC236}">
                  <a16:creationId xmlns:a16="http://schemas.microsoft.com/office/drawing/2014/main" id="{3DA77D1B-F1E3-C30A-3531-DA87A33231E1}"/>
                </a:ext>
              </a:extLst>
            </p:cNvPr>
            <p:cNvGrpSpPr/>
            <p:nvPr/>
          </p:nvGrpSpPr>
          <p:grpSpPr>
            <a:xfrm>
              <a:off x="141602" y="250416"/>
              <a:ext cx="11720398" cy="235974"/>
              <a:chOff x="0" y="269928"/>
              <a:chExt cx="11720398" cy="235974"/>
            </a:xfrm>
          </p:grpSpPr>
          <p:grpSp>
            <p:nvGrpSpPr>
              <p:cNvPr id="13" name="Group 12">
                <a:extLst>
                  <a:ext uri="{FF2B5EF4-FFF2-40B4-BE49-F238E27FC236}">
                    <a16:creationId xmlns:a16="http://schemas.microsoft.com/office/drawing/2014/main" id="{C57B505B-A183-B820-E689-1462B2F798DA}"/>
                  </a:ext>
                </a:extLst>
              </p:cNvPr>
              <p:cNvGrpSpPr/>
              <p:nvPr/>
            </p:nvGrpSpPr>
            <p:grpSpPr>
              <a:xfrm>
                <a:off x="0" y="269928"/>
                <a:ext cx="9819117" cy="235974"/>
                <a:chOff x="572877" y="222123"/>
                <a:chExt cx="9348254" cy="115950"/>
              </a:xfrm>
            </p:grpSpPr>
            <p:sp>
              <p:nvSpPr>
                <p:cNvPr id="15" name="TextBox 14">
                  <a:extLst>
                    <a:ext uri="{FF2B5EF4-FFF2-40B4-BE49-F238E27FC236}">
                      <a16:creationId xmlns:a16="http://schemas.microsoft.com/office/drawing/2014/main" id="{13A487B0-7CEE-34C8-0F9E-3ACFD9C2A9DC}"/>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6" name="TextBox 14">
                  <a:extLst>
                    <a:ext uri="{FF2B5EF4-FFF2-40B4-BE49-F238E27FC236}">
                      <a16:creationId xmlns:a16="http://schemas.microsoft.com/office/drawing/2014/main" id="{21F56360-DE2F-8272-1E0B-907E6597B10C}"/>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7" name="TextBox 20">
                  <a:extLst>
                    <a:ext uri="{FF2B5EF4-FFF2-40B4-BE49-F238E27FC236}">
                      <a16:creationId xmlns:a16="http://schemas.microsoft.com/office/drawing/2014/main" id="{69EACE63-2C18-EC9D-C5CF-B7D8D0229BB7}"/>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8" name="Straight Connector 23">
                  <a:extLst>
                    <a:ext uri="{FF2B5EF4-FFF2-40B4-BE49-F238E27FC236}">
                      <a16:creationId xmlns:a16="http://schemas.microsoft.com/office/drawing/2014/main" id="{AF1D1285-1088-5A53-3467-344DCC96D507}"/>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9" name="TextBox 30">
                  <a:extLst>
                    <a:ext uri="{FF2B5EF4-FFF2-40B4-BE49-F238E27FC236}">
                      <a16:creationId xmlns:a16="http://schemas.microsoft.com/office/drawing/2014/main" id="{BD5E4697-EDD3-9C5C-1AC9-8748B06E023E}"/>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0" name="TextBox 30">
                  <a:extLst>
                    <a:ext uri="{FF2B5EF4-FFF2-40B4-BE49-F238E27FC236}">
                      <a16:creationId xmlns:a16="http://schemas.microsoft.com/office/drawing/2014/main" id="{C162219F-717D-1093-AC99-78CFB3F12334}"/>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1" name="TextBox 30">
                  <a:extLst>
                    <a:ext uri="{FF2B5EF4-FFF2-40B4-BE49-F238E27FC236}">
                      <a16:creationId xmlns:a16="http://schemas.microsoft.com/office/drawing/2014/main" id="{85819A5D-9EF7-69DD-FFCA-80469BCD12CD}"/>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4" name="TextBox 29">
                <a:extLst>
                  <a:ext uri="{FF2B5EF4-FFF2-40B4-BE49-F238E27FC236}">
                    <a16:creationId xmlns:a16="http://schemas.microsoft.com/office/drawing/2014/main" id="{15A68B40-EFDB-6C02-C2D1-08C84B070B21}"/>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 name="Straight Connector 23">
              <a:extLst>
                <a:ext uri="{FF2B5EF4-FFF2-40B4-BE49-F238E27FC236}">
                  <a16:creationId xmlns:a16="http://schemas.microsoft.com/office/drawing/2014/main" id="{F915C6EA-6977-1D0A-FFED-9D7B44CEB2FA}"/>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E184DBA-6EBB-A8DA-39CF-5786C11E7BFF}"/>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16C984C8-7EB9-7A2C-A4E0-93A65BE7A81D}"/>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59E4B4F0-B2F0-7E4F-8EDD-D4E9851B2567}"/>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340D83FF-F153-AA85-D3DF-3EE9D7F6CBA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23F21B48-6C97-7BFD-5255-B8093F196FA3}"/>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388081"/>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000-000001040000}"/>
              </a:ext>
            </a:extLst>
          </p:cNvPr>
          <p:cNvGraphicFramePr>
            <a:graphicFrameLocks/>
          </p:cNvGraphicFramePr>
          <p:nvPr>
            <p:extLst>
              <p:ext uri="{D42A27DB-BD31-4B8C-83A1-F6EECF244321}">
                <p14:modId xmlns:p14="http://schemas.microsoft.com/office/powerpoint/2010/main" val="2673136325"/>
              </p:ext>
            </p:extLst>
          </p:nvPr>
        </p:nvGraphicFramePr>
        <p:xfrm>
          <a:off x="741325" y="2276872"/>
          <a:ext cx="4942875" cy="322955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4C9CBA5-1923-0B91-8F8A-7E7FEFB4F689}"/>
              </a:ext>
            </a:extLst>
          </p:cNvPr>
          <p:cNvSpPr txBox="1"/>
          <p:nvPr/>
        </p:nvSpPr>
        <p:spPr>
          <a:xfrm>
            <a:off x="4223792" y="3429000"/>
            <a:ext cx="151217" cy="1381635"/>
          </a:xfrm>
          <a:prstGeom prst="rect">
            <a:avLst/>
          </a:prstGeom>
          <a:noFill/>
          <a:ln w="19050">
            <a:solidFill>
              <a:srgbClr val="D90429"/>
            </a:solidFill>
          </a:ln>
        </p:spPr>
        <p:txBody>
          <a:bodyPr wrap="square" rtlCol="0">
            <a:spAutoFit/>
          </a:bodyPr>
          <a:lstStyle/>
          <a:p>
            <a:endParaRPr lang="en-GB" dirty="0"/>
          </a:p>
        </p:txBody>
      </p:sp>
      <p:graphicFrame>
        <p:nvGraphicFramePr>
          <p:cNvPr id="5" name="Chart 4">
            <a:extLst>
              <a:ext uri="{FF2B5EF4-FFF2-40B4-BE49-F238E27FC236}">
                <a16:creationId xmlns:a16="http://schemas.microsoft.com/office/drawing/2014/main" id="{00000000-0008-0000-0000-000001040000}"/>
              </a:ext>
            </a:extLst>
          </p:cNvPr>
          <p:cNvGraphicFramePr>
            <a:graphicFrameLocks/>
          </p:cNvGraphicFramePr>
          <p:nvPr>
            <p:extLst>
              <p:ext uri="{D42A27DB-BD31-4B8C-83A1-F6EECF244321}">
                <p14:modId xmlns:p14="http://schemas.microsoft.com/office/powerpoint/2010/main" val="2540716236"/>
              </p:ext>
            </p:extLst>
          </p:nvPr>
        </p:nvGraphicFramePr>
        <p:xfrm>
          <a:off x="6692503" y="2270373"/>
          <a:ext cx="4842412" cy="322955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88E49DCE-8F60-3CAF-0166-592A4E6A4CBF}"/>
              </a:ext>
            </a:extLst>
          </p:cNvPr>
          <p:cNvSpPr txBox="1"/>
          <p:nvPr/>
        </p:nvSpPr>
        <p:spPr>
          <a:xfrm>
            <a:off x="9408368" y="3138856"/>
            <a:ext cx="151217" cy="1671779"/>
          </a:xfrm>
          <a:prstGeom prst="rect">
            <a:avLst/>
          </a:prstGeom>
          <a:noFill/>
          <a:ln w="19050">
            <a:solidFill>
              <a:srgbClr val="D90429"/>
            </a:solidFill>
          </a:ln>
        </p:spPr>
        <p:txBody>
          <a:bodyPr wrap="square" rtlCol="0">
            <a:spAutoFit/>
          </a:bodyPr>
          <a:lstStyle/>
          <a:p>
            <a:endParaRPr lang="en-GB" dirty="0"/>
          </a:p>
        </p:txBody>
      </p:sp>
      <p:sp>
        <p:nvSpPr>
          <p:cNvPr id="15" name="TextBox 14">
            <a:extLst>
              <a:ext uri="{FF2B5EF4-FFF2-40B4-BE49-F238E27FC236}">
                <a16:creationId xmlns:a16="http://schemas.microsoft.com/office/drawing/2014/main" id="{42781FAD-B0D0-1AA5-AC76-37A074028136}"/>
              </a:ext>
            </a:extLst>
          </p:cNvPr>
          <p:cNvSpPr txBox="1"/>
          <p:nvPr/>
        </p:nvSpPr>
        <p:spPr>
          <a:xfrm>
            <a:off x="2" y="807710"/>
            <a:ext cx="12191998" cy="830997"/>
          </a:xfrm>
          <a:prstGeom prst="rect">
            <a:avLst/>
          </a:prstGeom>
          <a:solidFill>
            <a:schemeClr val="bg1"/>
          </a:solidFill>
        </p:spPr>
        <p:txBody>
          <a:bodyPr wrap="square" rtlCol="0">
            <a:spAutoFit/>
          </a:bodyPr>
          <a:lstStyle/>
          <a:p>
            <a:r>
              <a:rPr lang="en-US" sz="2400" b="1" dirty="0">
                <a:solidFill>
                  <a:schemeClr val="tx2"/>
                </a:solidFill>
                <a:latin typeface="Century Gothic" panose="020B0502020202020204" pitchFamily="34" charset="0"/>
                <a:cs typeface="Poppins" panose="00000500000000000000" pitchFamily="2" charset="0"/>
              </a:rPr>
              <a:t>Canada ranks 17</a:t>
            </a:r>
            <a:r>
              <a:rPr lang="en-US" sz="2400" b="1" baseline="30000" dirty="0">
                <a:solidFill>
                  <a:schemeClr val="tx2"/>
                </a:solidFill>
                <a:latin typeface="Century Gothic" panose="020B0502020202020204" pitchFamily="34" charset="0"/>
                <a:cs typeface="Poppins" panose="00000500000000000000" pitchFamily="2" charset="0"/>
              </a:rPr>
              <a:t>th</a:t>
            </a:r>
            <a:r>
              <a:rPr lang="en-US" sz="2400" b="1" dirty="0">
                <a:solidFill>
                  <a:schemeClr val="tx2"/>
                </a:solidFill>
                <a:latin typeface="Century Gothic" panose="020B0502020202020204" pitchFamily="34" charset="0"/>
                <a:cs typeface="Poppins" panose="00000500000000000000" pitchFamily="2" charset="0"/>
              </a:rPr>
              <a:t> out of 25</a:t>
            </a:r>
            <a:r>
              <a:rPr lang="en-US" sz="2400" b="1" baseline="30000" dirty="0">
                <a:solidFill>
                  <a:schemeClr val="tx2"/>
                </a:solidFill>
                <a:latin typeface="Century Gothic" panose="020B0502020202020204" pitchFamily="34" charset="0"/>
                <a:cs typeface="Poppins" panose="00000500000000000000" pitchFamily="2" charset="0"/>
              </a:rPr>
              <a:t> </a:t>
            </a:r>
            <a:r>
              <a:rPr lang="en-US" sz="2400" b="1" dirty="0">
                <a:solidFill>
                  <a:schemeClr val="tx2"/>
                </a:solidFill>
                <a:latin typeface="Century Gothic" panose="020B0502020202020204" pitchFamily="34" charset="0"/>
                <a:cs typeface="Poppins" panose="00000500000000000000" pitchFamily="2" charset="0"/>
              </a:rPr>
              <a:t>countries and lags behind OECD’s No. of Physician Per 1,000 population</a:t>
            </a:r>
            <a:endParaRPr lang="en-GB" sz="2400" b="1" dirty="0">
              <a:solidFill>
                <a:schemeClr val="tx2"/>
              </a:solidFill>
              <a:latin typeface="Century Gothic" panose="020B0502020202020204" pitchFamily="34" charset="0"/>
              <a:cs typeface="Poppins" panose="00000500000000000000" pitchFamily="2" charset="0"/>
            </a:endParaRPr>
          </a:p>
        </p:txBody>
      </p:sp>
      <p:sp>
        <p:nvSpPr>
          <p:cNvPr id="9" name="TextBox 8">
            <a:extLst>
              <a:ext uri="{FF2B5EF4-FFF2-40B4-BE49-F238E27FC236}">
                <a16:creationId xmlns:a16="http://schemas.microsoft.com/office/drawing/2014/main" id="{FB24C19C-60E1-9825-DE58-04E50047CACF}"/>
              </a:ext>
            </a:extLst>
          </p:cNvPr>
          <p:cNvSpPr txBox="1"/>
          <p:nvPr/>
        </p:nvSpPr>
        <p:spPr>
          <a:xfrm>
            <a:off x="741324" y="5679118"/>
            <a:ext cx="494213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Overload </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Overtime</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Burnout</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Fatigue</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Unpaid overtime</a:t>
            </a:r>
          </a:p>
        </p:txBody>
      </p:sp>
      <p:sp>
        <p:nvSpPr>
          <p:cNvPr id="10" name="TextBox 9">
            <a:extLst>
              <a:ext uri="{FF2B5EF4-FFF2-40B4-BE49-F238E27FC236}">
                <a16:creationId xmlns:a16="http://schemas.microsoft.com/office/drawing/2014/main" id="{1B03C46E-6DE0-653C-62EE-1BCAF908EF88}"/>
              </a:ext>
            </a:extLst>
          </p:cNvPr>
          <p:cNvSpPr txBox="1"/>
          <p:nvPr/>
        </p:nvSpPr>
        <p:spPr>
          <a:xfrm>
            <a:off x="6908365" y="5730170"/>
            <a:ext cx="494213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Adequate but limited usage or involvement of NPs due to power dynamics</a:t>
            </a:r>
          </a:p>
        </p:txBody>
      </p:sp>
      <p:grpSp>
        <p:nvGrpSpPr>
          <p:cNvPr id="7" name="Group 6">
            <a:extLst>
              <a:ext uri="{FF2B5EF4-FFF2-40B4-BE49-F238E27FC236}">
                <a16:creationId xmlns:a16="http://schemas.microsoft.com/office/drawing/2014/main" id="{4390AED6-CECF-3A64-7675-D2D51B81CA2F}"/>
              </a:ext>
            </a:extLst>
          </p:cNvPr>
          <p:cNvGrpSpPr/>
          <p:nvPr/>
        </p:nvGrpSpPr>
        <p:grpSpPr>
          <a:xfrm>
            <a:off x="130469" y="44624"/>
            <a:ext cx="11931062" cy="330178"/>
            <a:chOff x="141602" y="218502"/>
            <a:chExt cx="11724275" cy="282059"/>
          </a:xfrm>
        </p:grpSpPr>
        <p:grpSp>
          <p:nvGrpSpPr>
            <p:cNvPr id="11" name="Group 10">
              <a:extLst>
                <a:ext uri="{FF2B5EF4-FFF2-40B4-BE49-F238E27FC236}">
                  <a16:creationId xmlns:a16="http://schemas.microsoft.com/office/drawing/2014/main" id="{92A4DA17-18F8-5151-B3BB-A13720D11EFA}"/>
                </a:ext>
              </a:extLst>
            </p:cNvPr>
            <p:cNvGrpSpPr/>
            <p:nvPr/>
          </p:nvGrpSpPr>
          <p:grpSpPr>
            <a:xfrm>
              <a:off x="141602" y="250416"/>
              <a:ext cx="11720398" cy="235974"/>
              <a:chOff x="0" y="269928"/>
              <a:chExt cx="11720398" cy="235974"/>
            </a:xfrm>
          </p:grpSpPr>
          <p:grpSp>
            <p:nvGrpSpPr>
              <p:cNvPr id="19" name="Group 18">
                <a:extLst>
                  <a:ext uri="{FF2B5EF4-FFF2-40B4-BE49-F238E27FC236}">
                    <a16:creationId xmlns:a16="http://schemas.microsoft.com/office/drawing/2014/main" id="{FF42E1E4-AD86-74EB-D644-30451D05770A}"/>
                  </a:ext>
                </a:extLst>
              </p:cNvPr>
              <p:cNvGrpSpPr/>
              <p:nvPr/>
            </p:nvGrpSpPr>
            <p:grpSpPr>
              <a:xfrm>
                <a:off x="0" y="269928"/>
                <a:ext cx="9819117" cy="235974"/>
                <a:chOff x="572877" y="222123"/>
                <a:chExt cx="9348254" cy="115950"/>
              </a:xfrm>
            </p:grpSpPr>
            <p:sp>
              <p:nvSpPr>
                <p:cNvPr id="21" name="TextBox 20">
                  <a:extLst>
                    <a:ext uri="{FF2B5EF4-FFF2-40B4-BE49-F238E27FC236}">
                      <a16:creationId xmlns:a16="http://schemas.microsoft.com/office/drawing/2014/main" id="{08A83B3C-AB74-2F23-4E88-FBC510B2C008}"/>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22" name="TextBox 14">
                  <a:extLst>
                    <a:ext uri="{FF2B5EF4-FFF2-40B4-BE49-F238E27FC236}">
                      <a16:creationId xmlns:a16="http://schemas.microsoft.com/office/drawing/2014/main" id="{93632331-C890-1B06-45F4-F9A2E9236629}"/>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3" name="TextBox 20">
                  <a:extLst>
                    <a:ext uri="{FF2B5EF4-FFF2-40B4-BE49-F238E27FC236}">
                      <a16:creationId xmlns:a16="http://schemas.microsoft.com/office/drawing/2014/main" id="{98395C4A-C369-D31E-D603-C47231A8DF83}"/>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4" name="Straight Connector 23">
                  <a:extLst>
                    <a:ext uri="{FF2B5EF4-FFF2-40B4-BE49-F238E27FC236}">
                      <a16:creationId xmlns:a16="http://schemas.microsoft.com/office/drawing/2014/main" id="{7566380E-F512-9ACA-D8DB-9AD4B1B90FCC}"/>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5" name="TextBox 30">
                  <a:extLst>
                    <a:ext uri="{FF2B5EF4-FFF2-40B4-BE49-F238E27FC236}">
                      <a16:creationId xmlns:a16="http://schemas.microsoft.com/office/drawing/2014/main" id="{2EB4D074-8DFE-83A1-1503-04F62B832239}"/>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6" name="TextBox 30">
                  <a:extLst>
                    <a:ext uri="{FF2B5EF4-FFF2-40B4-BE49-F238E27FC236}">
                      <a16:creationId xmlns:a16="http://schemas.microsoft.com/office/drawing/2014/main" id="{F214166B-39C1-5AB6-829C-1AC9D4879AB7}"/>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7" name="TextBox 30">
                  <a:extLst>
                    <a:ext uri="{FF2B5EF4-FFF2-40B4-BE49-F238E27FC236}">
                      <a16:creationId xmlns:a16="http://schemas.microsoft.com/office/drawing/2014/main" id="{3E5D6AA7-E3F4-AE05-779C-F902C9E931D5}"/>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0" name="TextBox 29">
                <a:extLst>
                  <a:ext uri="{FF2B5EF4-FFF2-40B4-BE49-F238E27FC236}">
                    <a16:creationId xmlns:a16="http://schemas.microsoft.com/office/drawing/2014/main" id="{A63E494C-0E66-FB4D-6259-18A3395BF939}"/>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12" name="Straight Connector 23">
              <a:extLst>
                <a:ext uri="{FF2B5EF4-FFF2-40B4-BE49-F238E27FC236}">
                  <a16:creationId xmlns:a16="http://schemas.microsoft.com/office/drawing/2014/main" id="{98D941AB-7702-ABB4-3192-FB516D4E8440}"/>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E2DE37C-151B-6B20-36A6-883E6BF0C362}"/>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4" name="Straight Connector 23">
              <a:extLst>
                <a:ext uri="{FF2B5EF4-FFF2-40B4-BE49-F238E27FC236}">
                  <a16:creationId xmlns:a16="http://schemas.microsoft.com/office/drawing/2014/main" id="{ADEC5123-92EB-3855-27A7-AA4410BA1A8D}"/>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6" name="Straight Connector 23">
              <a:extLst>
                <a:ext uri="{FF2B5EF4-FFF2-40B4-BE49-F238E27FC236}">
                  <a16:creationId xmlns:a16="http://schemas.microsoft.com/office/drawing/2014/main" id="{6CAB2BCC-585F-43A9-6418-36E8BC624681}"/>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7" name="Straight Connector 23">
              <a:extLst>
                <a:ext uri="{FF2B5EF4-FFF2-40B4-BE49-F238E27FC236}">
                  <a16:creationId xmlns:a16="http://schemas.microsoft.com/office/drawing/2014/main" id="{28783116-B9FA-FAA4-F7FB-B5BF7E15588B}"/>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8" name="Straight Connector 23">
              <a:extLst>
                <a:ext uri="{FF2B5EF4-FFF2-40B4-BE49-F238E27FC236}">
                  <a16:creationId xmlns:a16="http://schemas.microsoft.com/office/drawing/2014/main" id="{49C2F805-6B78-64FC-9013-47B3A5917779}"/>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96F989D-9CF9-2845-41E2-5213C2E97162}"/>
              </a:ext>
            </a:extLst>
          </p:cNvPr>
          <p:cNvSpPr txBox="1"/>
          <p:nvPr/>
        </p:nvSpPr>
        <p:spPr>
          <a:xfrm>
            <a:off x="5353935" y="6611779"/>
            <a:ext cx="3445042" cy="246221"/>
          </a:xfrm>
          <a:prstGeom prst="rect">
            <a:avLst/>
          </a:prstGeom>
          <a:noFill/>
        </p:spPr>
        <p:txBody>
          <a:bodyPr wrap="square" rtlCol="0">
            <a:spAutoFit/>
          </a:bodyPr>
          <a:lstStyle/>
          <a:p>
            <a:r>
              <a:rPr lang="en-US" sz="1000" dirty="0">
                <a:solidFill>
                  <a:schemeClr val="tx2"/>
                </a:solidFill>
                <a:latin typeface="Century Gothic" panose="020B0502020202020204" pitchFamily="34" charset="0"/>
              </a:rPr>
              <a:t>OECD Health Statistics 2021</a:t>
            </a:r>
            <a:endParaRPr lang="en-GB" sz="1000" dirty="0">
              <a:solidFill>
                <a:schemeClr val="tx2"/>
              </a:solidFill>
              <a:latin typeface="Century Gothic" panose="020B0502020202020204" pitchFamily="34" charset="0"/>
            </a:endParaRPr>
          </a:p>
        </p:txBody>
      </p:sp>
      <p:sp>
        <p:nvSpPr>
          <p:cNvPr id="28" name="TextBox 27">
            <a:extLst>
              <a:ext uri="{FF2B5EF4-FFF2-40B4-BE49-F238E27FC236}">
                <a16:creationId xmlns:a16="http://schemas.microsoft.com/office/drawing/2014/main" id="{AC36EF3C-3D6B-DF9B-C2BC-CE1412F0B412}"/>
              </a:ext>
            </a:extLst>
          </p:cNvPr>
          <p:cNvSpPr txBox="1"/>
          <p:nvPr/>
        </p:nvSpPr>
        <p:spPr>
          <a:xfrm>
            <a:off x="741323" y="1986626"/>
            <a:ext cx="4942134" cy="307777"/>
          </a:xfrm>
          <a:prstGeom prst="rect">
            <a:avLst/>
          </a:prstGeom>
          <a:noFill/>
        </p:spPr>
        <p:txBody>
          <a:bodyPr wrap="square" rtlCol="0">
            <a:spAutoFit/>
          </a:bodyPr>
          <a:lstStyle/>
          <a:p>
            <a:pPr algn="ctr"/>
            <a:r>
              <a:rPr lang="en-US" sz="1400" b="1" i="0" u="none" strike="noStrike" dirty="0">
                <a:solidFill>
                  <a:srgbClr val="44546A"/>
                </a:solidFill>
                <a:effectLst/>
                <a:latin typeface="Century Gothic" panose="020B0502020202020204" pitchFamily="34" charset="0"/>
              </a:rPr>
              <a:t>17</a:t>
            </a:r>
            <a:r>
              <a:rPr lang="en-US" sz="1400" b="1" i="0" u="none" strike="noStrike" baseline="30000" dirty="0">
                <a:solidFill>
                  <a:srgbClr val="44546A"/>
                </a:solidFill>
                <a:effectLst/>
                <a:latin typeface="Century Gothic" panose="020B0502020202020204" pitchFamily="34" charset="0"/>
              </a:rPr>
              <a:t>th</a:t>
            </a:r>
            <a:r>
              <a:rPr lang="en-US" sz="1400" b="1" i="0" u="none" strike="noStrike" dirty="0">
                <a:solidFill>
                  <a:srgbClr val="44546A"/>
                </a:solidFill>
                <a:effectLst/>
                <a:latin typeface="Century Gothic" panose="020B0502020202020204" pitchFamily="34" charset="0"/>
              </a:rPr>
              <a:t> on ratio of Practicing doctors per 1 000 population</a:t>
            </a:r>
            <a:endParaRPr lang="en-GB" sz="1400" b="1" dirty="0">
              <a:solidFill>
                <a:srgbClr val="44546A"/>
              </a:solidFill>
              <a:latin typeface="Century Gothic" panose="020B0502020202020204" pitchFamily="34" charset="0"/>
            </a:endParaRPr>
          </a:p>
        </p:txBody>
      </p:sp>
      <p:sp>
        <p:nvSpPr>
          <p:cNvPr id="29" name="TextBox 28">
            <a:extLst>
              <a:ext uri="{FF2B5EF4-FFF2-40B4-BE49-F238E27FC236}">
                <a16:creationId xmlns:a16="http://schemas.microsoft.com/office/drawing/2014/main" id="{EF84BA8F-F88D-76A1-810E-8C3F55D02A11}"/>
              </a:ext>
            </a:extLst>
          </p:cNvPr>
          <p:cNvSpPr txBox="1"/>
          <p:nvPr/>
        </p:nvSpPr>
        <p:spPr>
          <a:xfrm>
            <a:off x="6374829" y="1996200"/>
            <a:ext cx="5450064" cy="307777"/>
          </a:xfrm>
          <a:prstGeom prst="rect">
            <a:avLst/>
          </a:prstGeom>
          <a:noFill/>
        </p:spPr>
        <p:txBody>
          <a:bodyPr wrap="square" rtlCol="0">
            <a:spAutoFit/>
          </a:bodyPr>
          <a:lstStyle/>
          <a:p>
            <a:pPr algn="ctr"/>
            <a:r>
              <a:rPr lang="en-US" sz="1400" b="1" i="0" u="none" strike="noStrike" dirty="0">
                <a:solidFill>
                  <a:srgbClr val="44546A"/>
                </a:solidFill>
                <a:effectLst/>
                <a:latin typeface="Century Gothic" panose="020B0502020202020204" pitchFamily="34" charset="0"/>
              </a:rPr>
              <a:t>Practicing Nurses per 1 000 population above OECD average</a:t>
            </a:r>
            <a:endParaRPr lang="en-GB" sz="1400" b="1" dirty="0">
              <a:solidFill>
                <a:srgbClr val="44546A"/>
              </a:solidFill>
              <a:latin typeface="Century Gothic" panose="020B0502020202020204" pitchFamily="34" charset="0"/>
            </a:endParaRPr>
          </a:p>
        </p:txBody>
      </p:sp>
    </p:spTree>
    <p:extLst>
      <p:ext uri="{BB962C8B-B14F-4D97-AF65-F5344CB8AC3E}">
        <p14:creationId xmlns:p14="http://schemas.microsoft.com/office/powerpoint/2010/main" val="3103978837"/>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000-000001040000}"/>
              </a:ext>
            </a:extLst>
          </p:cNvPr>
          <p:cNvGraphicFramePr>
            <a:graphicFrameLocks/>
          </p:cNvGraphicFramePr>
          <p:nvPr>
            <p:extLst>
              <p:ext uri="{D42A27DB-BD31-4B8C-83A1-F6EECF244321}">
                <p14:modId xmlns:p14="http://schemas.microsoft.com/office/powerpoint/2010/main" val="1942488809"/>
              </p:ext>
            </p:extLst>
          </p:nvPr>
        </p:nvGraphicFramePr>
        <p:xfrm>
          <a:off x="4079776" y="2060848"/>
          <a:ext cx="5379107" cy="3529095"/>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oup 3">
            <a:extLst>
              <a:ext uri="{FF2B5EF4-FFF2-40B4-BE49-F238E27FC236}">
                <a16:creationId xmlns:a16="http://schemas.microsoft.com/office/drawing/2014/main" id="{BE2A6D4B-0BD1-C0EC-6437-F4FA0E024119}"/>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0426F2E2-156E-8F07-CD3F-6E9325C29B0A}"/>
                </a:ext>
              </a:extLst>
            </p:cNvPr>
            <p:cNvGrpSpPr/>
            <p:nvPr/>
          </p:nvGrpSpPr>
          <p:grpSpPr>
            <a:xfrm>
              <a:off x="141602" y="250416"/>
              <a:ext cx="11720398" cy="235974"/>
              <a:chOff x="0" y="269928"/>
              <a:chExt cx="11720398" cy="235974"/>
            </a:xfrm>
          </p:grpSpPr>
          <p:grpSp>
            <p:nvGrpSpPr>
              <p:cNvPr id="12" name="Group 11">
                <a:extLst>
                  <a:ext uri="{FF2B5EF4-FFF2-40B4-BE49-F238E27FC236}">
                    <a16:creationId xmlns:a16="http://schemas.microsoft.com/office/drawing/2014/main" id="{C85E7C1D-6B25-0218-7AE2-72634E3D0AE1}"/>
                  </a:ext>
                </a:extLst>
              </p:cNvPr>
              <p:cNvGrpSpPr/>
              <p:nvPr/>
            </p:nvGrpSpPr>
            <p:grpSpPr>
              <a:xfrm>
                <a:off x="0" y="269928"/>
                <a:ext cx="9819117" cy="235974"/>
                <a:chOff x="572877" y="222123"/>
                <a:chExt cx="9348254" cy="115950"/>
              </a:xfrm>
            </p:grpSpPr>
            <p:sp>
              <p:nvSpPr>
                <p:cNvPr id="14" name="TextBox 13">
                  <a:extLst>
                    <a:ext uri="{FF2B5EF4-FFF2-40B4-BE49-F238E27FC236}">
                      <a16:creationId xmlns:a16="http://schemas.microsoft.com/office/drawing/2014/main" id="{0181DF8E-0E2F-80CF-4500-E64536A3FE9B}"/>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5" name="TextBox 14">
                  <a:extLst>
                    <a:ext uri="{FF2B5EF4-FFF2-40B4-BE49-F238E27FC236}">
                      <a16:creationId xmlns:a16="http://schemas.microsoft.com/office/drawing/2014/main" id="{4525A388-1DEB-1383-8F19-0C8D1AB8F6C1}"/>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6" name="TextBox 20">
                  <a:extLst>
                    <a:ext uri="{FF2B5EF4-FFF2-40B4-BE49-F238E27FC236}">
                      <a16:creationId xmlns:a16="http://schemas.microsoft.com/office/drawing/2014/main" id="{9ADE7F28-8E63-90B5-F12E-A60895820C20}"/>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7" name="Straight Connector 23">
                  <a:extLst>
                    <a:ext uri="{FF2B5EF4-FFF2-40B4-BE49-F238E27FC236}">
                      <a16:creationId xmlns:a16="http://schemas.microsoft.com/office/drawing/2014/main" id="{F0CF4D72-7DFD-C1D4-2196-50FB3903C19D}"/>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8" name="TextBox 30">
                  <a:extLst>
                    <a:ext uri="{FF2B5EF4-FFF2-40B4-BE49-F238E27FC236}">
                      <a16:creationId xmlns:a16="http://schemas.microsoft.com/office/drawing/2014/main" id="{43293B02-DF1F-C4BE-9D77-575E98DE8B55}"/>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19" name="TextBox 30">
                  <a:extLst>
                    <a:ext uri="{FF2B5EF4-FFF2-40B4-BE49-F238E27FC236}">
                      <a16:creationId xmlns:a16="http://schemas.microsoft.com/office/drawing/2014/main" id="{5B08C995-F829-D467-B7E4-B2551B68BA03}"/>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0" name="TextBox 30">
                  <a:extLst>
                    <a:ext uri="{FF2B5EF4-FFF2-40B4-BE49-F238E27FC236}">
                      <a16:creationId xmlns:a16="http://schemas.microsoft.com/office/drawing/2014/main" id="{141AC13D-1D73-DC5E-A3A1-6E559D8CD3E6}"/>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3" name="TextBox 29">
                <a:extLst>
                  <a:ext uri="{FF2B5EF4-FFF2-40B4-BE49-F238E27FC236}">
                    <a16:creationId xmlns:a16="http://schemas.microsoft.com/office/drawing/2014/main" id="{0E7DF7A1-D854-F4A8-A700-632032F6EA39}"/>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6" name="Straight Connector 23">
              <a:extLst>
                <a:ext uri="{FF2B5EF4-FFF2-40B4-BE49-F238E27FC236}">
                  <a16:creationId xmlns:a16="http://schemas.microsoft.com/office/drawing/2014/main" id="{41F5A655-1E2F-8FC2-8FC0-7EB2B1874391}"/>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85C62D4-AF06-7FA1-FC03-1559E364D423}"/>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487E8B20-23B8-9892-B547-A004F1DDFCC7}"/>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13D00040-C365-574B-B237-0FCD370AFFD0}"/>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7F5CB02B-39C2-8821-C26A-3A3F49ED1D5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E97D9A5D-314C-F3F9-3AEA-8685E203CB02}"/>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716ABF49-976A-E282-F13C-4DF156D30CFA}"/>
              </a:ext>
            </a:extLst>
          </p:cNvPr>
          <p:cNvSpPr txBox="1"/>
          <p:nvPr/>
        </p:nvSpPr>
        <p:spPr>
          <a:xfrm>
            <a:off x="228600" y="6464968"/>
            <a:ext cx="3445042" cy="246221"/>
          </a:xfrm>
          <a:prstGeom prst="rect">
            <a:avLst/>
          </a:prstGeom>
          <a:noFill/>
        </p:spPr>
        <p:txBody>
          <a:bodyPr wrap="square" rtlCol="0">
            <a:spAutoFit/>
          </a:bodyPr>
          <a:lstStyle/>
          <a:p>
            <a:r>
              <a:rPr lang="en-US" sz="1000" dirty="0">
                <a:solidFill>
                  <a:schemeClr val="tx2"/>
                </a:solidFill>
                <a:latin typeface="Century Gothic" panose="020B0502020202020204" pitchFamily="34" charset="0"/>
              </a:rPr>
              <a:t>OECD Health Statistics 2021</a:t>
            </a:r>
            <a:endParaRPr lang="en-GB" sz="1000" dirty="0">
              <a:solidFill>
                <a:schemeClr val="tx2"/>
              </a:solidFill>
              <a:latin typeface="Century Gothic" panose="020B0502020202020204" pitchFamily="34" charset="0"/>
            </a:endParaRPr>
          </a:p>
        </p:txBody>
      </p:sp>
      <p:sp>
        <p:nvSpPr>
          <p:cNvPr id="21" name="TextBox 20">
            <a:extLst>
              <a:ext uri="{FF2B5EF4-FFF2-40B4-BE49-F238E27FC236}">
                <a16:creationId xmlns:a16="http://schemas.microsoft.com/office/drawing/2014/main" id="{C6B8753B-11AF-5452-45A9-B6AFF63644FD}"/>
              </a:ext>
            </a:extLst>
          </p:cNvPr>
          <p:cNvSpPr txBox="1"/>
          <p:nvPr/>
        </p:nvSpPr>
        <p:spPr>
          <a:xfrm>
            <a:off x="2" y="807710"/>
            <a:ext cx="12191998" cy="707886"/>
          </a:xfrm>
          <a:prstGeom prst="rect">
            <a:avLst/>
          </a:prstGeom>
          <a:solidFill>
            <a:schemeClr val="bg1"/>
          </a:solidFill>
        </p:spPr>
        <p:txBody>
          <a:bodyPr wrap="square" rtlCol="0">
            <a:spAutoFit/>
          </a:bodyPr>
          <a:lstStyle/>
          <a:p>
            <a:pPr algn="ctr"/>
            <a:r>
              <a:rPr lang="en-US" sz="2000" b="1" dirty="0">
                <a:solidFill>
                  <a:schemeClr val="tx2"/>
                </a:solidFill>
                <a:latin typeface="Century Gothic" panose="020B0502020202020204" pitchFamily="34" charset="0"/>
                <a:cs typeface="Poppins" panose="00000500000000000000" pitchFamily="2" charset="0"/>
              </a:rPr>
              <a:t>Canada ranks 17</a:t>
            </a:r>
            <a:r>
              <a:rPr lang="en-US" sz="2000" b="1" baseline="30000" dirty="0">
                <a:solidFill>
                  <a:schemeClr val="tx2"/>
                </a:solidFill>
                <a:latin typeface="Century Gothic" panose="020B0502020202020204" pitchFamily="34" charset="0"/>
                <a:cs typeface="Poppins" panose="00000500000000000000" pitchFamily="2" charset="0"/>
              </a:rPr>
              <a:t>th</a:t>
            </a:r>
            <a:r>
              <a:rPr lang="en-US" sz="2000" b="1" dirty="0">
                <a:solidFill>
                  <a:schemeClr val="tx2"/>
                </a:solidFill>
                <a:latin typeface="Century Gothic" panose="020B0502020202020204" pitchFamily="34" charset="0"/>
                <a:cs typeface="Poppins" panose="00000500000000000000" pitchFamily="2" charset="0"/>
              </a:rPr>
              <a:t> out of 19 countries on No. of MRI / 1 million population: instrumentation inadequacy</a:t>
            </a:r>
            <a:endParaRPr lang="en-GB" sz="2000" b="1" dirty="0">
              <a:solidFill>
                <a:schemeClr val="tx2"/>
              </a:solidFill>
              <a:latin typeface="Century Gothic" panose="020B0502020202020204" pitchFamily="34" charset="0"/>
              <a:cs typeface="Poppins" panose="00000500000000000000" pitchFamily="2" charset="0"/>
            </a:endParaRPr>
          </a:p>
        </p:txBody>
      </p:sp>
    </p:spTree>
    <p:extLst>
      <p:ext uri="{BB962C8B-B14F-4D97-AF65-F5344CB8AC3E}">
        <p14:creationId xmlns:p14="http://schemas.microsoft.com/office/powerpoint/2010/main" val="2006805132"/>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0FAFFEC-5E23-90B9-B290-5BC0DE6CE899}"/>
              </a:ext>
            </a:extLst>
          </p:cNvPr>
          <p:cNvGrpSpPr/>
          <p:nvPr/>
        </p:nvGrpSpPr>
        <p:grpSpPr>
          <a:xfrm>
            <a:off x="130469" y="44624"/>
            <a:ext cx="11931062" cy="330178"/>
            <a:chOff x="141602" y="218502"/>
            <a:chExt cx="11724275" cy="282059"/>
          </a:xfrm>
        </p:grpSpPr>
        <p:grpSp>
          <p:nvGrpSpPr>
            <p:cNvPr id="7" name="Group 6">
              <a:extLst>
                <a:ext uri="{FF2B5EF4-FFF2-40B4-BE49-F238E27FC236}">
                  <a16:creationId xmlns:a16="http://schemas.microsoft.com/office/drawing/2014/main" id="{5CF2FB45-8671-8BAF-D60B-BE167E21728D}"/>
                </a:ext>
              </a:extLst>
            </p:cNvPr>
            <p:cNvGrpSpPr/>
            <p:nvPr/>
          </p:nvGrpSpPr>
          <p:grpSpPr>
            <a:xfrm>
              <a:off x="141602" y="250416"/>
              <a:ext cx="11720398" cy="235974"/>
              <a:chOff x="0" y="269928"/>
              <a:chExt cx="11720398" cy="235974"/>
            </a:xfrm>
          </p:grpSpPr>
          <p:grpSp>
            <p:nvGrpSpPr>
              <p:cNvPr id="14" name="Group 13">
                <a:extLst>
                  <a:ext uri="{FF2B5EF4-FFF2-40B4-BE49-F238E27FC236}">
                    <a16:creationId xmlns:a16="http://schemas.microsoft.com/office/drawing/2014/main" id="{8C633D85-BA87-32D3-D851-20290E93791D}"/>
                  </a:ext>
                </a:extLst>
              </p:cNvPr>
              <p:cNvGrpSpPr/>
              <p:nvPr/>
            </p:nvGrpSpPr>
            <p:grpSpPr>
              <a:xfrm>
                <a:off x="0" y="269928"/>
                <a:ext cx="9892208" cy="235974"/>
                <a:chOff x="572877" y="222123"/>
                <a:chExt cx="9417840" cy="115950"/>
              </a:xfrm>
            </p:grpSpPr>
            <p:sp>
              <p:nvSpPr>
                <p:cNvPr id="16" name="TextBox 15">
                  <a:extLst>
                    <a:ext uri="{FF2B5EF4-FFF2-40B4-BE49-F238E27FC236}">
                      <a16:creationId xmlns:a16="http://schemas.microsoft.com/office/drawing/2014/main" id="{44A673CB-EE90-FB1C-497F-15795B9C3F99}"/>
                    </a:ext>
                  </a:extLst>
                </p:cNvPr>
                <p:cNvSpPr txBox="1"/>
                <p:nvPr/>
              </p:nvSpPr>
              <p:spPr>
                <a:xfrm>
                  <a:off x="8777443" y="229371"/>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 / Finding</a:t>
                  </a:r>
                </a:p>
              </p:txBody>
            </p:sp>
            <p:sp>
              <p:nvSpPr>
                <p:cNvPr id="17" name="TextBox 16">
                  <a:extLst>
                    <a:ext uri="{FF2B5EF4-FFF2-40B4-BE49-F238E27FC236}">
                      <a16:creationId xmlns:a16="http://schemas.microsoft.com/office/drawing/2014/main" id="{DC62A5E5-B846-70B7-5F0C-BC3833867D84}"/>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8" name="TextBox 20">
                  <a:extLst>
                    <a:ext uri="{FF2B5EF4-FFF2-40B4-BE49-F238E27FC236}">
                      <a16:creationId xmlns:a16="http://schemas.microsoft.com/office/drawing/2014/main" id="{E02F3F02-3B3B-C6B8-EE49-C178FD2D0DF7}"/>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9" name="Straight Connector 23">
                  <a:extLst>
                    <a:ext uri="{FF2B5EF4-FFF2-40B4-BE49-F238E27FC236}">
                      <a16:creationId xmlns:a16="http://schemas.microsoft.com/office/drawing/2014/main" id="{A315F79C-412B-0C2A-0327-C39DB719F8C5}"/>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0" name="TextBox 30">
                  <a:extLst>
                    <a:ext uri="{FF2B5EF4-FFF2-40B4-BE49-F238E27FC236}">
                      <a16:creationId xmlns:a16="http://schemas.microsoft.com/office/drawing/2014/main" id="{0BF6849C-F1B2-896C-26DA-157267973870}"/>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1" name="TextBox 30">
                  <a:extLst>
                    <a:ext uri="{FF2B5EF4-FFF2-40B4-BE49-F238E27FC236}">
                      <a16:creationId xmlns:a16="http://schemas.microsoft.com/office/drawing/2014/main" id="{F9265CF5-4A3D-D81D-B2D8-4EB07B4DE4C0}"/>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2" name="TextBox 30">
                  <a:extLst>
                    <a:ext uri="{FF2B5EF4-FFF2-40B4-BE49-F238E27FC236}">
                      <a16:creationId xmlns:a16="http://schemas.microsoft.com/office/drawing/2014/main" id="{3C53C8B3-57EC-13BF-0125-1F22508022BE}"/>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5" name="TextBox 29">
                <a:extLst>
                  <a:ext uri="{FF2B5EF4-FFF2-40B4-BE49-F238E27FC236}">
                    <a16:creationId xmlns:a16="http://schemas.microsoft.com/office/drawing/2014/main" id="{923F00FD-3E33-4E02-0320-EF202A5DCE5A}"/>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8" name="Straight Connector 23">
              <a:extLst>
                <a:ext uri="{FF2B5EF4-FFF2-40B4-BE49-F238E27FC236}">
                  <a16:creationId xmlns:a16="http://schemas.microsoft.com/office/drawing/2014/main" id="{EFEF3F00-4450-94EE-7A52-2FEC80B1EC23}"/>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DC3458-C306-2320-C7F2-43E7FD628704}"/>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8AEE896D-34D5-E40F-9CFC-162036936574}"/>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951D1D42-ED02-3A17-AF5E-1E7614E9B4A2}"/>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710615E5-3C66-B8A5-79F4-05DA1852D151}"/>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3" name="Straight Connector 23">
              <a:extLst>
                <a:ext uri="{FF2B5EF4-FFF2-40B4-BE49-F238E27FC236}">
                  <a16:creationId xmlns:a16="http://schemas.microsoft.com/office/drawing/2014/main" id="{B9281ECA-E1AD-CE8F-0CBE-1381FF49E14D}"/>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B2BE11C-00EA-91C3-3970-51EDC928F51D}"/>
              </a:ext>
            </a:extLst>
          </p:cNvPr>
          <p:cNvSpPr txBox="1"/>
          <p:nvPr/>
        </p:nvSpPr>
        <p:spPr>
          <a:xfrm>
            <a:off x="1055440" y="6430595"/>
            <a:ext cx="4896544" cy="461665"/>
          </a:xfrm>
          <a:prstGeom prst="rect">
            <a:avLst/>
          </a:prstGeom>
          <a:noFill/>
        </p:spPr>
        <p:txBody>
          <a:bodyPr wrap="square" rtlCol="0">
            <a:spAutoFit/>
          </a:bodyPr>
          <a:lstStyle/>
          <a:p>
            <a:r>
              <a:rPr lang="en-US" sz="1200" dirty="0">
                <a:solidFill>
                  <a:schemeClr val="tx2"/>
                </a:solidFill>
                <a:latin typeface="Century Gothic" panose="020B0502020202020204" pitchFamily="34" charset="0"/>
              </a:rPr>
              <a:t>Based on Wait Time &amp; Number of Cases Data on 14 Procedures from CIHI from 2008-2002 </a:t>
            </a:r>
            <a:endParaRPr lang="en-GB" sz="1200" dirty="0">
              <a:solidFill>
                <a:schemeClr val="tx2"/>
              </a:solidFill>
              <a:latin typeface="Century Gothic" panose="020B0502020202020204" pitchFamily="34" charset="0"/>
            </a:endParaRPr>
          </a:p>
        </p:txBody>
      </p:sp>
      <p:sp>
        <p:nvSpPr>
          <p:cNvPr id="25" name="TextBox 24">
            <a:extLst>
              <a:ext uri="{FF2B5EF4-FFF2-40B4-BE49-F238E27FC236}">
                <a16:creationId xmlns:a16="http://schemas.microsoft.com/office/drawing/2014/main" id="{0FA61871-08F6-E068-BE38-C19F82974D44}"/>
              </a:ext>
            </a:extLst>
          </p:cNvPr>
          <p:cNvSpPr txBox="1"/>
          <p:nvPr/>
        </p:nvSpPr>
        <p:spPr>
          <a:xfrm>
            <a:off x="9502000" y="2278005"/>
            <a:ext cx="2786688" cy="738664"/>
          </a:xfrm>
          <a:prstGeom prst="rect">
            <a:avLst/>
          </a:prstGeom>
          <a:noFill/>
        </p:spPr>
        <p:txBody>
          <a:bodyPr wrap="square" rtlCol="0">
            <a:spAutoFit/>
          </a:bodyPr>
          <a:lstStyle/>
          <a:p>
            <a:r>
              <a:rPr lang="en-US" sz="1400" dirty="0">
                <a:solidFill>
                  <a:schemeClr val="tx2"/>
                </a:solidFill>
                <a:latin typeface="Century Gothic" panose="020B0502020202020204" pitchFamily="34" charset="0"/>
              </a:rPr>
              <a:t>Wait Time=0.768*</a:t>
            </a:r>
            <a:r>
              <a:rPr lang="en-US" sz="1400" baseline="30000" dirty="0">
                <a:solidFill>
                  <a:schemeClr val="tx2"/>
                </a:solidFill>
                <a:latin typeface="Century Gothic" panose="020B0502020202020204" pitchFamily="34" charset="0"/>
              </a:rPr>
              <a:t> exp(0.0254*Cases)</a:t>
            </a:r>
          </a:p>
          <a:p>
            <a:r>
              <a:rPr lang="en-US" sz="1400" dirty="0">
                <a:solidFill>
                  <a:schemeClr val="tx2"/>
                </a:solidFill>
                <a:latin typeface="Century Gothic" panose="020B0502020202020204" pitchFamily="34" charset="0"/>
              </a:rPr>
              <a:t>R Squared: 0.91</a:t>
            </a:r>
          </a:p>
          <a:p>
            <a:r>
              <a:rPr lang="en-US" sz="1400" dirty="0">
                <a:solidFill>
                  <a:schemeClr val="tx2"/>
                </a:solidFill>
                <a:latin typeface="Century Gothic" panose="020B0502020202020204" pitchFamily="34" charset="0"/>
              </a:rPr>
              <a:t>P value : 0.0001</a:t>
            </a:r>
          </a:p>
        </p:txBody>
      </p:sp>
      <p:pic>
        <p:nvPicPr>
          <p:cNvPr id="24" name="Picture 23">
            <a:extLst>
              <a:ext uri="{FF2B5EF4-FFF2-40B4-BE49-F238E27FC236}">
                <a16:creationId xmlns:a16="http://schemas.microsoft.com/office/drawing/2014/main" id="{EFA7FA8C-FC13-41AA-0158-218B4503D2FA}"/>
              </a:ext>
            </a:extLst>
          </p:cNvPr>
          <p:cNvPicPr>
            <a:picLocks noChangeAspect="1"/>
          </p:cNvPicPr>
          <p:nvPr/>
        </p:nvPicPr>
        <p:blipFill>
          <a:blip r:embed="rId3"/>
          <a:stretch>
            <a:fillRect/>
          </a:stretch>
        </p:blipFill>
        <p:spPr>
          <a:xfrm>
            <a:off x="2509977" y="1964442"/>
            <a:ext cx="6884013" cy="4004768"/>
          </a:xfrm>
          <a:prstGeom prst="rect">
            <a:avLst/>
          </a:prstGeom>
        </p:spPr>
      </p:pic>
      <p:sp>
        <p:nvSpPr>
          <p:cNvPr id="29" name="TextBox 28">
            <a:extLst>
              <a:ext uri="{FF2B5EF4-FFF2-40B4-BE49-F238E27FC236}">
                <a16:creationId xmlns:a16="http://schemas.microsoft.com/office/drawing/2014/main" id="{3A21C8FD-9E1A-4171-1BBE-A3F0F4C287D1}"/>
              </a:ext>
            </a:extLst>
          </p:cNvPr>
          <p:cNvSpPr txBox="1"/>
          <p:nvPr/>
        </p:nvSpPr>
        <p:spPr>
          <a:xfrm>
            <a:off x="1" y="848590"/>
            <a:ext cx="12191998" cy="646331"/>
          </a:xfrm>
          <a:prstGeom prst="rect">
            <a:avLst/>
          </a:prstGeom>
          <a:noFill/>
        </p:spPr>
        <p:txBody>
          <a:bodyPr wrap="square">
            <a:spAutoFit/>
          </a:bodyPr>
          <a:lstStyle/>
          <a:p>
            <a:r>
              <a:rPr lang="en-US" sz="1800" b="1" dirty="0">
                <a:solidFill>
                  <a:srgbClr val="EF233C"/>
                </a:solidFill>
                <a:latin typeface="Century Gothic" panose="020B0502020202020204" pitchFamily="34" charset="0"/>
              </a:rPr>
              <a:t>Predicting outlook of the Crisis : Wait time to worsen exponentially considering build-up in wait time before covid-19 and its sequels afterwards!</a:t>
            </a:r>
            <a:endParaRPr lang="en-GB" dirty="0">
              <a:solidFill>
                <a:srgbClr val="EF233C"/>
              </a:solidFill>
            </a:endParaRPr>
          </a:p>
        </p:txBody>
      </p:sp>
    </p:spTree>
    <p:extLst>
      <p:ext uri="{BB962C8B-B14F-4D97-AF65-F5344CB8AC3E}">
        <p14:creationId xmlns:p14="http://schemas.microsoft.com/office/powerpoint/2010/main" val="18074675"/>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FC48D-A747-A013-9147-FEC7C4C16958}"/>
              </a:ext>
            </a:extLst>
          </p:cNvPr>
          <p:cNvSpPr txBox="1"/>
          <p:nvPr/>
        </p:nvSpPr>
        <p:spPr>
          <a:xfrm>
            <a:off x="6619370" y="2467338"/>
            <a:ext cx="4500272" cy="2222211"/>
          </a:xfrm>
          <a:prstGeom prst="rect">
            <a:avLst/>
          </a:prstGeom>
          <a:solidFill>
            <a:schemeClr val="tx1"/>
          </a:solidFill>
        </p:spPr>
        <p:txBody>
          <a:bodyPr wrap="square">
            <a:spAutoFit/>
          </a:bodyPr>
          <a:lstStyle/>
          <a:p>
            <a:pPr algn="l">
              <a:lnSpc>
                <a:spcPct val="150000"/>
              </a:lnSpc>
            </a:pPr>
            <a:r>
              <a:rPr lang="en-US" sz="1400" b="1" i="0" u="none" strike="noStrike" baseline="0" dirty="0">
                <a:solidFill>
                  <a:schemeClr val="accent6"/>
                </a:solidFill>
                <a:latin typeface="Arial" panose="020B0604020202020204" pitchFamily="34" charset="0"/>
                <a:cs typeface="Arial" panose="020B0604020202020204" pitchFamily="34" charset="0"/>
              </a:rPr>
              <a:t>The cumulative </a:t>
            </a:r>
            <a:r>
              <a:rPr lang="en-US" sz="1400" b="1" i="0" u="none" strike="noStrike" baseline="0" dirty="0">
                <a:solidFill>
                  <a:schemeClr val="tx2"/>
                </a:solidFill>
                <a:latin typeface="Arial" panose="020B0604020202020204" pitchFamily="34" charset="0"/>
                <a:cs typeface="Arial" panose="020B0604020202020204" pitchFamily="34" charset="0"/>
              </a:rPr>
              <a:t>total lost economic output </a:t>
            </a:r>
            <a:r>
              <a:rPr lang="en-US" sz="1400" b="1" i="0" u="none" strike="noStrike" baseline="0" dirty="0">
                <a:solidFill>
                  <a:srgbClr val="92D050"/>
                </a:solidFill>
                <a:latin typeface="Arial" panose="020B0604020202020204" pitchFamily="34" charset="0"/>
                <a:cs typeface="Arial" panose="020B0604020202020204" pitchFamily="34" charset="0"/>
              </a:rPr>
              <a:t>that represents the cost of </a:t>
            </a:r>
            <a:r>
              <a:rPr lang="en-US" sz="1400" b="1" i="0" u="none" strike="noStrike" baseline="0" dirty="0">
                <a:solidFill>
                  <a:srgbClr val="66FFFF"/>
                </a:solidFill>
                <a:latin typeface="Arial" panose="020B0604020202020204" pitchFamily="34" charset="0"/>
                <a:cs typeface="Arial" panose="020B0604020202020204" pitchFamily="34" charset="0"/>
              </a:rPr>
              <a:t>waiting longer </a:t>
            </a:r>
            <a:r>
              <a:rPr lang="en-US" sz="1400" b="1" i="0" u="none" strike="noStrike" baseline="0" dirty="0">
                <a:solidFill>
                  <a:schemeClr val="tx2"/>
                </a:solidFill>
                <a:latin typeface="Arial" panose="020B0604020202020204" pitchFamily="34" charset="0"/>
                <a:cs typeface="Arial" panose="020B0604020202020204" pitchFamily="34" charset="0"/>
              </a:rPr>
              <a:t>than </a:t>
            </a:r>
            <a:r>
              <a:rPr lang="en-US" sz="1050" b="1" i="0" u="none" strike="noStrike" baseline="0" dirty="0">
                <a:solidFill>
                  <a:srgbClr val="7030A0"/>
                </a:solidFill>
                <a:latin typeface="Arial" panose="020B0604020202020204" pitchFamily="34" charset="0"/>
                <a:cs typeface="Arial" panose="020B0604020202020204" pitchFamily="34" charset="0"/>
              </a:rPr>
              <a:t>medically recommended for treatment </a:t>
            </a:r>
            <a:r>
              <a:rPr lang="en-US" sz="1400" b="1" i="0" u="none" strike="noStrike" baseline="0" dirty="0">
                <a:solidFill>
                  <a:schemeClr val="tx2"/>
                </a:solidFill>
                <a:latin typeface="Arial" panose="020B0604020202020204" pitchFamily="34" charset="0"/>
                <a:cs typeface="Arial" panose="020B0604020202020204" pitchFamily="34" charset="0"/>
              </a:rPr>
              <a:t>for total </a:t>
            </a:r>
            <a:r>
              <a:rPr lang="en-US" sz="1400" b="1" i="0" u="none" strike="noStrike" baseline="0" dirty="0">
                <a:solidFill>
                  <a:schemeClr val="accent6"/>
                </a:solidFill>
                <a:latin typeface="Arial" panose="020B0604020202020204" pitchFamily="34" charset="0"/>
                <a:cs typeface="Arial" panose="020B0604020202020204" pitchFamily="34" charset="0"/>
              </a:rPr>
              <a:t>joint replacement surgery, cataract surgery</a:t>
            </a:r>
            <a:r>
              <a:rPr lang="en-US" sz="1400" b="1" i="0" u="none" strike="noStrike" baseline="0" dirty="0">
                <a:solidFill>
                  <a:schemeClr val="tx2"/>
                </a:solidFill>
                <a:latin typeface="Arial" panose="020B0604020202020204" pitchFamily="34" charset="0"/>
                <a:cs typeface="Arial" panose="020B0604020202020204" pitchFamily="34" charset="0"/>
              </a:rPr>
              <a:t> was </a:t>
            </a:r>
            <a:r>
              <a:rPr lang="en-US" sz="2400" b="1" i="0" u="none" strike="noStrike" baseline="0" dirty="0">
                <a:solidFill>
                  <a:srgbClr val="FFFF00"/>
                </a:solidFill>
                <a:latin typeface="Arial" panose="020B0604020202020204" pitchFamily="34" charset="0"/>
                <a:cs typeface="Arial" panose="020B0604020202020204" pitchFamily="34" charset="0"/>
              </a:rPr>
              <a:t>$14.8 billion</a:t>
            </a:r>
            <a:r>
              <a:rPr lang="en-US" sz="2400" b="1" i="0" u="none" strike="noStrike" baseline="30000" dirty="0">
                <a:solidFill>
                  <a:srgbClr val="FFFF00"/>
                </a:solidFill>
                <a:latin typeface="Arial" panose="020B0604020202020204" pitchFamily="34" charset="0"/>
                <a:cs typeface="Arial" panose="020B0604020202020204" pitchFamily="34" charset="0"/>
              </a:rPr>
              <a:t> </a:t>
            </a:r>
            <a:r>
              <a:rPr lang="en-US" sz="1400" b="1" i="0" u="none" strike="noStrike" baseline="0" dirty="0">
                <a:solidFill>
                  <a:schemeClr val="accent6"/>
                </a:solidFill>
                <a:latin typeface="Arial" panose="020B0604020202020204" pitchFamily="34" charset="0"/>
                <a:cs typeface="Arial" panose="020B0604020202020204" pitchFamily="34" charset="0"/>
              </a:rPr>
              <a:t>coronary artery bypass graft surgery, and MRI scans </a:t>
            </a:r>
            <a:r>
              <a:rPr lang="en-US" sz="1400" b="1" i="0" u="none" strike="noStrike" baseline="0" dirty="0">
                <a:solidFill>
                  <a:schemeClr val="tx2"/>
                </a:solidFill>
                <a:latin typeface="Arial" panose="020B0604020202020204" pitchFamily="34" charset="0"/>
                <a:cs typeface="Arial" panose="020B0604020202020204" pitchFamily="34" charset="0"/>
              </a:rPr>
              <a:t>in 2007 was an estimated</a:t>
            </a:r>
            <a:endParaRPr lang="en-US" sz="1400" b="1" i="0" u="none" strike="noStrike" baseline="0" dirty="0">
              <a:solidFill>
                <a:srgbClr val="D90429"/>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9841398-183C-4897-DD4C-CFAF84990288}"/>
              </a:ext>
            </a:extLst>
          </p:cNvPr>
          <p:cNvSpPr txBox="1"/>
          <p:nvPr/>
        </p:nvSpPr>
        <p:spPr>
          <a:xfrm>
            <a:off x="7248128" y="6571192"/>
            <a:ext cx="4943872" cy="276999"/>
          </a:xfrm>
          <a:prstGeom prst="rect">
            <a:avLst/>
          </a:prstGeom>
          <a:noFill/>
        </p:spPr>
        <p:txBody>
          <a:bodyPr wrap="square">
            <a:spAutoFit/>
          </a:bodyPr>
          <a:lstStyle/>
          <a:p>
            <a:r>
              <a:rPr lang="en-US" sz="1200" b="0" i="0" u="none" strike="noStrike" baseline="0" dirty="0">
                <a:solidFill>
                  <a:schemeClr val="tx2"/>
                </a:solidFill>
                <a:latin typeface="Century Gothic" panose="020B0502020202020204" pitchFamily="34" charset="0"/>
              </a:rPr>
              <a:t>2. Moir and Barua (2022)</a:t>
            </a:r>
            <a:endParaRPr lang="en-GB" sz="1200" dirty="0"/>
          </a:p>
        </p:txBody>
      </p:sp>
      <p:sp>
        <p:nvSpPr>
          <p:cNvPr id="10" name="TextBox 9">
            <a:extLst>
              <a:ext uri="{FF2B5EF4-FFF2-40B4-BE49-F238E27FC236}">
                <a16:creationId xmlns:a16="http://schemas.microsoft.com/office/drawing/2014/main" id="{2B6935A8-C705-D910-3191-BE30F7CCBA3D}"/>
              </a:ext>
            </a:extLst>
          </p:cNvPr>
          <p:cNvSpPr txBox="1"/>
          <p:nvPr/>
        </p:nvSpPr>
        <p:spPr>
          <a:xfrm>
            <a:off x="1692416" y="6581675"/>
            <a:ext cx="4943872" cy="276999"/>
          </a:xfrm>
          <a:prstGeom prst="rect">
            <a:avLst/>
          </a:prstGeom>
          <a:noFill/>
        </p:spPr>
        <p:txBody>
          <a:bodyPr wrap="square">
            <a:spAutoFit/>
          </a:bodyPr>
          <a:lstStyle/>
          <a:p>
            <a:r>
              <a:rPr lang="en-US" sz="1200" dirty="0">
                <a:solidFill>
                  <a:schemeClr val="tx2"/>
                </a:solidFill>
                <a:latin typeface="Century Gothic" panose="020B0502020202020204" pitchFamily="34" charset="0"/>
              </a:rPr>
              <a:t>1</a:t>
            </a:r>
            <a:r>
              <a:rPr lang="en-US" sz="1200" b="0" i="0" u="none" strike="noStrike" baseline="0" dirty="0">
                <a:solidFill>
                  <a:schemeClr val="tx2"/>
                </a:solidFill>
                <a:latin typeface="Century Gothic" panose="020B0502020202020204" pitchFamily="34" charset="0"/>
              </a:rPr>
              <a:t>. Sommerville and Stokes (2008)</a:t>
            </a:r>
            <a:endParaRPr lang="en-GB" sz="1200" dirty="0"/>
          </a:p>
        </p:txBody>
      </p:sp>
      <p:pic>
        <p:nvPicPr>
          <p:cNvPr id="12" name="Picture 4">
            <a:extLst>
              <a:ext uri="{FF2B5EF4-FFF2-40B4-BE49-F238E27FC236}">
                <a16:creationId xmlns:a16="http://schemas.microsoft.com/office/drawing/2014/main" id="{99299AD7-0D4C-EF71-392B-B64A42FDC4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79" r="4559"/>
          <a:stretch/>
        </p:blipFill>
        <p:spPr bwMode="auto">
          <a:xfrm>
            <a:off x="983432" y="2323037"/>
            <a:ext cx="4464496" cy="25108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AE0E6ED-1983-E7AC-F127-C457FC3E2CC6}"/>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9B0EFDF3-E006-2A64-04EE-100CE42B2F65}"/>
                </a:ext>
              </a:extLst>
            </p:cNvPr>
            <p:cNvGrpSpPr/>
            <p:nvPr/>
          </p:nvGrpSpPr>
          <p:grpSpPr>
            <a:xfrm>
              <a:off x="141602" y="250416"/>
              <a:ext cx="11720398" cy="235974"/>
              <a:chOff x="0" y="269928"/>
              <a:chExt cx="11720398" cy="235974"/>
            </a:xfrm>
          </p:grpSpPr>
          <p:grpSp>
            <p:nvGrpSpPr>
              <p:cNvPr id="15" name="Group 14">
                <a:extLst>
                  <a:ext uri="{FF2B5EF4-FFF2-40B4-BE49-F238E27FC236}">
                    <a16:creationId xmlns:a16="http://schemas.microsoft.com/office/drawing/2014/main" id="{E0668969-B567-D3CA-1896-6E0D8950347C}"/>
                  </a:ext>
                </a:extLst>
              </p:cNvPr>
              <p:cNvGrpSpPr/>
              <p:nvPr/>
            </p:nvGrpSpPr>
            <p:grpSpPr>
              <a:xfrm>
                <a:off x="0" y="269928"/>
                <a:ext cx="9819117" cy="235974"/>
                <a:chOff x="572877" y="222123"/>
                <a:chExt cx="9348254" cy="115950"/>
              </a:xfrm>
            </p:grpSpPr>
            <p:sp>
              <p:nvSpPr>
                <p:cNvPr id="17" name="TextBox 16">
                  <a:extLst>
                    <a:ext uri="{FF2B5EF4-FFF2-40B4-BE49-F238E27FC236}">
                      <a16:creationId xmlns:a16="http://schemas.microsoft.com/office/drawing/2014/main" id="{696C1230-F572-03B8-51A0-BB5CC57471AC}"/>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8" name="TextBox 17">
                  <a:extLst>
                    <a:ext uri="{FF2B5EF4-FFF2-40B4-BE49-F238E27FC236}">
                      <a16:creationId xmlns:a16="http://schemas.microsoft.com/office/drawing/2014/main" id="{431B2EB3-3BD3-007C-E0F3-87D8B6A6FA0D}"/>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9" name="TextBox 20">
                  <a:extLst>
                    <a:ext uri="{FF2B5EF4-FFF2-40B4-BE49-F238E27FC236}">
                      <a16:creationId xmlns:a16="http://schemas.microsoft.com/office/drawing/2014/main" id="{2E2F3FA6-4881-9DD8-3CDD-51D4E5B9A581}"/>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0" name="Straight Connector 23">
                  <a:extLst>
                    <a:ext uri="{FF2B5EF4-FFF2-40B4-BE49-F238E27FC236}">
                      <a16:creationId xmlns:a16="http://schemas.microsoft.com/office/drawing/2014/main" id="{A77733B1-FB26-1B53-6281-44950CD8D300}"/>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1" name="TextBox 30">
                  <a:extLst>
                    <a:ext uri="{FF2B5EF4-FFF2-40B4-BE49-F238E27FC236}">
                      <a16:creationId xmlns:a16="http://schemas.microsoft.com/office/drawing/2014/main" id="{32BDA7A8-2911-5673-E5E3-B5CF2090CB75}"/>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2" name="TextBox 30">
                  <a:extLst>
                    <a:ext uri="{FF2B5EF4-FFF2-40B4-BE49-F238E27FC236}">
                      <a16:creationId xmlns:a16="http://schemas.microsoft.com/office/drawing/2014/main" id="{CAC2AAD7-5897-2BF0-8478-4B6291DC89E4}"/>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3" name="TextBox 30">
                  <a:extLst>
                    <a:ext uri="{FF2B5EF4-FFF2-40B4-BE49-F238E27FC236}">
                      <a16:creationId xmlns:a16="http://schemas.microsoft.com/office/drawing/2014/main" id="{AD078C80-E240-2336-E47F-4B383E7D1706}"/>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6" name="TextBox 29">
                <a:extLst>
                  <a:ext uri="{FF2B5EF4-FFF2-40B4-BE49-F238E27FC236}">
                    <a16:creationId xmlns:a16="http://schemas.microsoft.com/office/drawing/2014/main" id="{CAFEF493-9846-7D9B-E283-A378B1CA6861}"/>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6" name="Straight Connector 23">
              <a:extLst>
                <a:ext uri="{FF2B5EF4-FFF2-40B4-BE49-F238E27FC236}">
                  <a16:creationId xmlns:a16="http://schemas.microsoft.com/office/drawing/2014/main" id="{3B3AC88D-445A-443D-3F8C-324E9E6C6753}"/>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2C47240-6D70-F673-0410-4FF33EF8E8AA}"/>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35740125-E67F-B657-332E-C2107611D0B8}"/>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E2DD872D-F1C1-A128-FF4B-0D54129F2F81}"/>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3" name="Straight Connector 23">
              <a:extLst>
                <a:ext uri="{FF2B5EF4-FFF2-40B4-BE49-F238E27FC236}">
                  <a16:creationId xmlns:a16="http://schemas.microsoft.com/office/drawing/2014/main" id="{70F98F0B-59A8-028F-01FB-E997DE73438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4" name="Straight Connector 23">
              <a:extLst>
                <a:ext uri="{FF2B5EF4-FFF2-40B4-BE49-F238E27FC236}">
                  <a16:creationId xmlns:a16="http://schemas.microsoft.com/office/drawing/2014/main" id="{55B305C4-B60B-6DC9-DDCA-FDEDB419550D}"/>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05D9FDF8-6DA8-B442-7EF4-75651B1872E2}"/>
              </a:ext>
            </a:extLst>
          </p:cNvPr>
          <p:cNvSpPr/>
          <p:nvPr/>
        </p:nvSpPr>
        <p:spPr>
          <a:xfrm>
            <a:off x="983432" y="3789040"/>
            <a:ext cx="1841312" cy="720080"/>
          </a:xfrm>
          <a:prstGeom prst="ellipse">
            <a:avLst/>
          </a:prstGeom>
          <a:noFill/>
          <a:ln w="28575">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19050">
                <a:solidFill>
                  <a:srgbClr val="D90429"/>
                </a:solidFill>
              </a:ln>
            </a:endParaRPr>
          </a:p>
        </p:txBody>
      </p:sp>
      <p:sp>
        <p:nvSpPr>
          <p:cNvPr id="27" name="Oval 26">
            <a:extLst>
              <a:ext uri="{FF2B5EF4-FFF2-40B4-BE49-F238E27FC236}">
                <a16:creationId xmlns:a16="http://schemas.microsoft.com/office/drawing/2014/main" id="{4A8502D3-E6F9-F71B-3F59-509669D17354}"/>
              </a:ext>
            </a:extLst>
          </p:cNvPr>
          <p:cNvSpPr/>
          <p:nvPr/>
        </p:nvSpPr>
        <p:spPr>
          <a:xfrm>
            <a:off x="9237910" y="3415128"/>
            <a:ext cx="1841312" cy="720080"/>
          </a:xfrm>
          <a:prstGeom prst="ellipse">
            <a:avLst/>
          </a:prstGeom>
          <a:noFill/>
          <a:ln w="28575">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19050">
                <a:solidFill>
                  <a:srgbClr val="D90429"/>
                </a:solidFill>
              </a:ln>
            </a:endParaRPr>
          </a:p>
        </p:txBody>
      </p:sp>
      <p:sp>
        <p:nvSpPr>
          <p:cNvPr id="24" name="TextBox 23">
            <a:extLst>
              <a:ext uri="{FF2B5EF4-FFF2-40B4-BE49-F238E27FC236}">
                <a16:creationId xmlns:a16="http://schemas.microsoft.com/office/drawing/2014/main" id="{CC816882-D9C3-B181-A0EF-AC31F29B311E}"/>
              </a:ext>
            </a:extLst>
          </p:cNvPr>
          <p:cNvSpPr txBox="1"/>
          <p:nvPr/>
        </p:nvSpPr>
        <p:spPr>
          <a:xfrm>
            <a:off x="2" y="807710"/>
            <a:ext cx="12191998" cy="400110"/>
          </a:xfrm>
          <a:prstGeom prst="rect">
            <a:avLst/>
          </a:prstGeom>
          <a:solidFill>
            <a:schemeClr val="bg1"/>
          </a:solidFill>
        </p:spPr>
        <p:txBody>
          <a:bodyPr wrap="square" rtlCol="0">
            <a:spAutoFit/>
          </a:bodyPr>
          <a:lstStyle/>
          <a:p>
            <a:pPr algn="ctr"/>
            <a:r>
              <a:rPr lang="en-US" sz="2000" b="1" dirty="0">
                <a:solidFill>
                  <a:srgbClr val="EF233C"/>
                </a:solidFill>
                <a:latin typeface="Century Gothic" panose="020B0502020202020204" pitchFamily="34" charset="0"/>
                <a:cs typeface="Poppins" panose="00000500000000000000" pitchFamily="2" charset="0"/>
              </a:rPr>
              <a:t>The Economic Cost of Wait Time estimated at $14.8 Billion (2007) and $8,706 per capita!! </a:t>
            </a:r>
            <a:endParaRPr lang="en-GB" sz="2000" b="1" dirty="0">
              <a:solidFill>
                <a:srgbClr val="EF233C"/>
              </a:solidFill>
              <a:latin typeface="Century Gothic" panose="020B0502020202020204" pitchFamily="34" charset="0"/>
              <a:cs typeface="Poppins" panose="00000500000000000000" pitchFamily="2" charset="0"/>
            </a:endParaRPr>
          </a:p>
        </p:txBody>
      </p:sp>
    </p:spTree>
    <p:extLst>
      <p:ext uri="{BB962C8B-B14F-4D97-AF65-F5344CB8AC3E}">
        <p14:creationId xmlns:p14="http://schemas.microsoft.com/office/powerpoint/2010/main" val="2823893561"/>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4DD332-5713-15AC-0CA9-28F5FFCC510E}"/>
              </a:ext>
            </a:extLst>
          </p:cNvPr>
          <p:cNvSpPr>
            <a:spLocks noGrp="1"/>
          </p:cNvSpPr>
          <p:nvPr>
            <p:ph idx="1"/>
          </p:nvPr>
        </p:nvSpPr>
        <p:spPr>
          <a:xfrm>
            <a:off x="1055440" y="1736568"/>
            <a:ext cx="10515600" cy="3232097"/>
          </a:xfrm>
        </p:spPr>
        <p:txBody>
          <a:bodyPr anchor="t">
            <a:normAutofit/>
          </a:bodyPr>
          <a:lstStyle/>
          <a:p>
            <a:pPr marL="0" indent="0">
              <a:buNone/>
            </a:pPr>
            <a:r>
              <a:rPr lang="en-US" sz="3200" b="1" i="0" dirty="0">
                <a:solidFill>
                  <a:schemeClr val="tx2"/>
                </a:solidFill>
                <a:effectLst/>
                <a:latin typeface="Century Gothic" panose="020B0502020202020204" pitchFamily="34" charset="0"/>
              </a:rPr>
              <a:t>“</a:t>
            </a:r>
            <a:r>
              <a:rPr lang="en-US" sz="3200" b="1" i="0" dirty="0">
                <a:solidFill>
                  <a:srgbClr val="EF233C"/>
                </a:solidFill>
                <a:effectLst/>
                <a:latin typeface="Century Gothic" panose="020B0502020202020204" pitchFamily="34" charset="0"/>
              </a:rPr>
              <a:t>One thing that for sure the pandemic has taught us is how central the health of our society, our health care system, is to a well-functioning society</a:t>
            </a:r>
            <a:r>
              <a:rPr lang="en-US" sz="3200" b="1" i="0" dirty="0">
                <a:solidFill>
                  <a:schemeClr val="tx2"/>
                </a:solidFill>
                <a:effectLst/>
                <a:latin typeface="Century Gothic" panose="020B0502020202020204" pitchFamily="34" charset="0"/>
              </a:rPr>
              <a:t>. So, we do need to build a more resilient health care system that can sustain this. We need to do the work to ensure that we’ve got that resilient health care syste</a:t>
            </a:r>
            <a:r>
              <a:rPr lang="en-US" sz="3200" b="1" dirty="0">
                <a:solidFill>
                  <a:schemeClr val="tx2"/>
                </a:solidFill>
                <a:latin typeface="Century Gothic" panose="020B0502020202020204" pitchFamily="34" charset="0"/>
              </a:rPr>
              <a:t>m </a:t>
            </a:r>
            <a:r>
              <a:rPr lang="en-US" sz="3200" b="1" i="0" dirty="0">
                <a:solidFill>
                  <a:schemeClr val="tx2"/>
                </a:solidFill>
                <a:effectLst/>
                <a:latin typeface="Century Gothic" panose="020B0502020202020204" pitchFamily="34" charset="0"/>
              </a:rPr>
              <a:t>so it’s there when people need it.” </a:t>
            </a:r>
            <a:endParaRPr lang="en-US" sz="3200" b="0" i="1" dirty="0">
              <a:solidFill>
                <a:schemeClr val="tx2"/>
              </a:solidFill>
              <a:effectLst/>
              <a:latin typeface="Century Gothic" panose="020B0502020202020204" pitchFamily="34" charset="0"/>
            </a:endParaRPr>
          </a:p>
        </p:txBody>
      </p:sp>
      <p:sp>
        <p:nvSpPr>
          <p:cNvPr id="8" name="TextBox 7">
            <a:extLst>
              <a:ext uri="{FF2B5EF4-FFF2-40B4-BE49-F238E27FC236}">
                <a16:creationId xmlns:a16="http://schemas.microsoft.com/office/drawing/2014/main" id="{9EB77358-B815-1431-5506-ED776E772BFB}"/>
              </a:ext>
            </a:extLst>
          </p:cNvPr>
          <p:cNvSpPr txBox="1"/>
          <p:nvPr/>
        </p:nvSpPr>
        <p:spPr>
          <a:xfrm>
            <a:off x="335360" y="6408197"/>
            <a:ext cx="11575241" cy="246221"/>
          </a:xfrm>
          <a:prstGeom prst="rect">
            <a:avLst/>
          </a:prstGeom>
          <a:noFill/>
        </p:spPr>
        <p:txBody>
          <a:bodyPr wrap="square">
            <a:spAutoFit/>
          </a:bodyPr>
          <a:lstStyle/>
          <a:p>
            <a:pPr algn="ctr"/>
            <a:r>
              <a:rPr lang="en-US" sz="1000" i="1" dirty="0">
                <a:solidFill>
                  <a:schemeClr val="tx2"/>
                </a:solidFill>
                <a:latin typeface="Century Gothic" panose="020B0502020202020204" pitchFamily="34" charset="0"/>
              </a:rPr>
              <a:t>CIHI :</a:t>
            </a:r>
            <a:r>
              <a:rPr lang="en-US" sz="1000" dirty="0">
                <a:solidFill>
                  <a:schemeClr val="tx2"/>
                </a:solidFill>
                <a:latin typeface="Century Gothic" panose="020B0502020202020204" pitchFamily="34" charset="0"/>
                <a:hlinkClick r:id="rId3">
                  <a:extLst>
                    <a:ext uri="{A12FA001-AC4F-418D-AE19-62706E023703}">
                      <ahyp:hlinkClr xmlns:ahyp="http://schemas.microsoft.com/office/drawing/2018/hyperlinkcolor" val="tx"/>
                    </a:ext>
                  </a:extLst>
                </a:hlinkClick>
              </a:rPr>
              <a:t>Overview: Impacts of COVID-19 on health care providers | CIHI</a:t>
            </a:r>
            <a:endParaRPr lang="en-GB" sz="1000" dirty="0">
              <a:solidFill>
                <a:schemeClr val="tx2"/>
              </a:solidFill>
              <a:latin typeface="Century Gothic" panose="020B0502020202020204" pitchFamily="34" charset="0"/>
            </a:endParaRPr>
          </a:p>
        </p:txBody>
      </p:sp>
      <p:grpSp>
        <p:nvGrpSpPr>
          <p:cNvPr id="3" name="Group 2">
            <a:extLst>
              <a:ext uri="{FF2B5EF4-FFF2-40B4-BE49-F238E27FC236}">
                <a16:creationId xmlns:a16="http://schemas.microsoft.com/office/drawing/2014/main" id="{27064D08-E581-D18D-9654-93013E456C6A}"/>
              </a:ext>
            </a:extLst>
          </p:cNvPr>
          <p:cNvGrpSpPr/>
          <p:nvPr/>
        </p:nvGrpSpPr>
        <p:grpSpPr>
          <a:xfrm>
            <a:off x="130469" y="44624"/>
            <a:ext cx="11931062" cy="330178"/>
            <a:chOff x="141602" y="218502"/>
            <a:chExt cx="11724275" cy="282059"/>
          </a:xfrm>
        </p:grpSpPr>
        <p:grpSp>
          <p:nvGrpSpPr>
            <p:cNvPr id="4" name="Group 3">
              <a:extLst>
                <a:ext uri="{FF2B5EF4-FFF2-40B4-BE49-F238E27FC236}">
                  <a16:creationId xmlns:a16="http://schemas.microsoft.com/office/drawing/2014/main" id="{B43C181E-F848-DF0B-9821-6A794360B62E}"/>
                </a:ext>
              </a:extLst>
            </p:cNvPr>
            <p:cNvGrpSpPr/>
            <p:nvPr/>
          </p:nvGrpSpPr>
          <p:grpSpPr>
            <a:xfrm>
              <a:off x="141602" y="250416"/>
              <a:ext cx="11720398" cy="235974"/>
              <a:chOff x="0" y="269928"/>
              <a:chExt cx="11720398" cy="235974"/>
            </a:xfrm>
          </p:grpSpPr>
          <p:grpSp>
            <p:nvGrpSpPr>
              <p:cNvPr id="12" name="Group 11">
                <a:extLst>
                  <a:ext uri="{FF2B5EF4-FFF2-40B4-BE49-F238E27FC236}">
                    <a16:creationId xmlns:a16="http://schemas.microsoft.com/office/drawing/2014/main" id="{650891C3-4B38-EE3C-DE1C-32D2E97119E1}"/>
                  </a:ext>
                </a:extLst>
              </p:cNvPr>
              <p:cNvGrpSpPr/>
              <p:nvPr/>
            </p:nvGrpSpPr>
            <p:grpSpPr>
              <a:xfrm>
                <a:off x="0" y="269928"/>
                <a:ext cx="9908119" cy="235974"/>
                <a:chOff x="572877" y="222123"/>
                <a:chExt cx="9432988" cy="115950"/>
              </a:xfrm>
            </p:grpSpPr>
            <p:sp>
              <p:nvSpPr>
                <p:cNvPr id="14" name="TextBox 13">
                  <a:extLst>
                    <a:ext uri="{FF2B5EF4-FFF2-40B4-BE49-F238E27FC236}">
                      <a16:creationId xmlns:a16="http://schemas.microsoft.com/office/drawing/2014/main" id="{979116D3-8E6E-B999-E874-F9DE1C480102}"/>
                    </a:ext>
                  </a:extLst>
                </p:cNvPr>
                <p:cNvSpPr txBox="1"/>
                <p:nvPr/>
              </p:nvSpPr>
              <p:spPr>
                <a:xfrm>
                  <a:off x="8792591" y="225659"/>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 / Finding</a:t>
                  </a:r>
                </a:p>
              </p:txBody>
            </p:sp>
            <p:sp>
              <p:nvSpPr>
                <p:cNvPr id="15" name="TextBox 14">
                  <a:extLst>
                    <a:ext uri="{FF2B5EF4-FFF2-40B4-BE49-F238E27FC236}">
                      <a16:creationId xmlns:a16="http://schemas.microsoft.com/office/drawing/2014/main" id="{BDB84A33-4E3E-A93B-5776-21E8C64A66DA}"/>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6" name="TextBox 20">
                  <a:extLst>
                    <a:ext uri="{FF2B5EF4-FFF2-40B4-BE49-F238E27FC236}">
                      <a16:creationId xmlns:a16="http://schemas.microsoft.com/office/drawing/2014/main" id="{215DC6F9-F169-77DC-5079-8ABDC053B442}"/>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7" name="Straight Connector 23">
                  <a:extLst>
                    <a:ext uri="{FF2B5EF4-FFF2-40B4-BE49-F238E27FC236}">
                      <a16:creationId xmlns:a16="http://schemas.microsoft.com/office/drawing/2014/main" id="{46509426-003B-9CB9-F8C0-F412FF479EC5}"/>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8" name="TextBox 30">
                  <a:extLst>
                    <a:ext uri="{FF2B5EF4-FFF2-40B4-BE49-F238E27FC236}">
                      <a16:creationId xmlns:a16="http://schemas.microsoft.com/office/drawing/2014/main" id="{EE13EC9B-11D1-41A9-6DA3-A21B86C4B86C}"/>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19" name="TextBox 30">
                  <a:extLst>
                    <a:ext uri="{FF2B5EF4-FFF2-40B4-BE49-F238E27FC236}">
                      <a16:creationId xmlns:a16="http://schemas.microsoft.com/office/drawing/2014/main" id="{5884A6C1-770C-AE34-9D34-22B6D2D98F15}"/>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0" name="TextBox 30">
                  <a:extLst>
                    <a:ext uri="{FF2B5EF4-FFF2-40B4-BE49-F238E27FC236}">
                      <a16:creationId xmlns:a16="http://schemas.microsoft.com/office/drawing/2014/main" id="{AAD1E97D-294C-14A5-7BC4-A7DA2EBA40C9}"/>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3" name="TextBox 29">
                <a:extLst>
                  <a:ext uri="{FF2B5EF4-FFF2-40B4-BE49-F238E27FC236}">
                    <a16:creationId xmlns:a16="http://schemas.microsoft.com/office/drawing/2014/main" id="{0E85690D-4B70-C7F3-64B9-8750E69D87FB}"/>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 name="Straight Connector 23">
              <a:extLst>
                <a:ext uri="{FF2B5EF4-FFF2-40B4-BE49-F238E27FC236}">
                  <a16:creationId xmlns:a16="http://schemas.microsoft.com/office/drawing/2014/main" id="{2EFFB8CF-B6EC-FBAB-1698-BC1529EF1ADC}"/>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4D42FD6-76B1-2578-BFEA-AB3238906030}"/>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23">
              <a:extLst>
                <a:ext uri="{FF2B5EF4-FFF2-40B4-BE49-F238E27FC236}">
                  <a16:creationId xmlns:a16="http://schemas.microsoft.com/office/drawing/2014/main" id="{69D43A94-689A-AD32-5A9E-C74504B5CEC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9D3F6D33-C00E-A897-BD1E-DEF9E93AB85E}"/>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2330371E-1672-AE15-E540-187E54B3285C}"/>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720454C7-E54C-3AB1-7266-B411DCE0E5D7}"/>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073823"/>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69A0CE4C-0EB2-D81D-BDE8-21B2771C55DC}"/>
              </a:ext>
            </a:extLst>
          </p:cNvPr>
          <p:cNvGrpSpPr/>
          <p:nvPr/>
        </p:nvGrpSpPr>
        <p:grpSpPr>
          <a:xfrm>
            <a:off x="572877" y="175941"/>
            <a:ext cx="11619123" cy="253917"/>
            <a:chOff x="572877" y="175941"/>
            <a:chExt cx="11619123" cy="253917"/>
          </a:xfrm>
        </p:grpSpPr>
        <p:sp>
          <p:nvSpPr>
            <p:cNvPr id="29" name="TextBox 29">
              <a:extLst>
                <a:ext uri="{FF2B5EF4-FFF2-40B4-BE49-F238E27FC236}">
                  <a16:creationId xmlns:a16="http://schemas.microsoft.com/office/drawing/2014/main" id="{F56A5F6A-7C71-24D0-5275-A65945E237D2}"/>
                </a:ext>
              </a:extLst>
            </p:cNvPr>
            <p:cNvSpPr txBox="1"/>
            <p:nvPr/>
          </p:nvSpPr>
          <p:spPr>
            <a:xfrm>
              <a:off x="9615197" y="182934"/>
              <a:ext cx="2576803"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Recommendations </a:t>
              </a:r>
            </a:p>
          </p:txBody>
        </p:sp>
        <p:sp>
          <p:nvSpPr>
            <p:cNvPr id="30" name="TextBox 14">
              <a:extLst>
                <a:ext uri="{FF2B5EF4-FFF2-40B4-BE49-F238E27FC236}">
                  <a16:creationId xmlns:a16="http://schemas.microsoft.com/office/drawing/2014/main" id="{E3E2584E-955E-5E3C-A1B2-391D99E11F56}"/>
                </a:ext>
              </a:extLst>
            </p:cNvPr>
            <p:cNvSpPr txBox="1"/>
            <p:nvPr/>
          </p:nvSpPr>
          <p:spPr>
            <a:xfrm>
              <a:off x="1683063" y="223108"/>
              <a:ext cx="2182395"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 Industry </a:t>
              </a:r>
              <a:r>
                <a:rPr lang="en-US" sz="1100" dirty="0">
                  <a:solidFill>
                    <a:schemeClr val="tx2"/>
                  </a:solidFill>
                  <a:latin typeface="Century Gothic" panose="020B0502020202020204" pitchFamily="34" charset="0"/>
                  <a:ea typeface="Verdana" charset="0"/>
                  <a:cs typeface="Poppins" panose="00000500000000000000" pitchFamily="2" charset="0"/>
                </a:rPr>
                <a:t>Overview</a:t>
              </a:r>
              <a:endPar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1" name="TextBox 20">
              <a:extLst>
                <a:ext uri="{FF2B5EF4-FFF2-40B4-BE49-F238E27FC236}">
                  <a16:creationId xmlns:a16="http://schemas.microsoft.com/office/drawing/2014/main" id="{6BDD16DB-BBAB-FD66-F714-D9ACF20959A2}"/>
                </a:ext>
              </a:extLst>
            </p:cNvPr>
            <p:cNvSpPr txBox="1"/>
            <p:nvPr/>
          </p:nvSpPr>
          <p:spPr>
            <a:xfrm>
              <a:off x="572877" y="219267"/>
              <a:ext cx="1306418"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Agenda</a:t>
              </a:r>
            </a:p>
          </p:txBody>
        </p:sp>
        <p:cxnSp>
          <p:nvCxnSpPr>
            <p:cNvPr id="32" name="Straight Connector 23">
              <a:extLst>
                <a:ext uri="{FF2B5EF4-FFF2-40B4-BE49-F238E27FC236}">
                  <a16:creationId xmlns:a16="http://schemas.microsoft.com/office/drawing/2014/main" id="{A0BCB3FB-E417-893D-BB8C-7DD1EA4E94EB}"/>
                </a:ext>
              </a:extLst>
            </p:cNvPr>
            <p:cNvCxnSpPr>
              <a:cxnSpLocks/>
            </p:cNvCxnSpPr>
            <p:nvPr/>
          </p:nvCxnSpPr>
          <p:spPr>
            <a:xfrm>
              <a:off x="1865294" y="195998"/>
              <a:ext cx="0" cy="20233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3" name="TextBox 30">
              <a:extLst>
                <a:ext uri="{FF2B5EF4-FFF2-40B4-BE49-F238E27FC236}">
                  <a16:creationId xmlns:a16="http://schemas.microsoft.com/office/drawing/2014/main" id="{7AEE493D-7809-3A0A-D62D-A31996AE6AD6}"/>
                </a:ext>
              </a:extLst>
            </p:cNvPr>
            <p:cNvSpPr txBox="1"/>
            <p:nvPr/>
          </p:nvSpPr>
          <p:spPr>
            <a:xfrm>
              <a:off x="3793623" y="175941"/>
              <a:ext cx="1858529"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a:t>
              </a:r>
            </a:p>
          </p:txBody>
        </p:sp>
        <p:cxnSp>
          <p:nvCxnSpPr>
            <p:cNvPr id="34" name="Straight Connector 23">
              <a:extLst>
                <a:ext uri="{FF2B5EF4-FFF2-40B4-BE49-F238E27FC236}">
                  <a16:creationId xmlns:a16="http://schemas.microsoft.com/office/drawing/2014/main" id="{840682CB-738C-27E5-026B-9F434267B4C4}"/>
                </a:ext>
              </a:extLst>
            </p:cNvPr>
            <p:cNvCxnSpPr>
              <a:cxnSpLocks/>
            </p:cNvCxnSpPr>
            <p:nvPr/>
          </p:nvCxnSpPr>
          <p:spPr>
            <a:xfrm>
              <a:off x="3772809" y="187916"/>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5" name="TextBox 30">
              <a:extLst>
                <a:ext uri="{FF2B5EF4-FFF2-40B4-BE49-F238E27FC236}">
                  <a16:creationId xmlns:a16="http://schemas.microsoft.com/office/drawing/2014/main" id="{6CBBB715-F38C-96D3-F0BB-F23B3BFA113D}"/>
                </a:ext>
              </a:extLst>
            </p:cNvPr>
            <p:cNvSpPr txBox="1"/>
            <p:nvPr/>
          </p:nvSpPr>
          <p:spPr>
            <a:xfrm>
              <a:off x="5765692" y="229051"/>
              <a:ext cx="2271880"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latin typeface="Century Gothic" panose="020B0502020202020204" pitchFamily="34" charset="0"/>
                  <a:ea typeface="Verdana" charset="0"/>
                  <a:cs typeface="Poppins" panose="00000500000000000000" pitchFamily="2" charset="0"/>
                </a:rPr>
                <a:t>Literature Review</a:t>
              </a:r>
              <a:endPar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30">
              <a:extLst>
                <a:ext uri="{FF2B5EF4-FFF2-40B4-BE49-F238E27FC236}">
                  <a16:creationId xmlns:a16="http://schemas.microsoft.com/office/drawing/2014/main" id="{161011AA-E832-FCCF-628D-73DB093FA42D}"/>
                </a:ext>
              </a:extLst>
            </p:cNvPr>
            <p:cNvSpPr txBox="1"/>
            <p:nvPr/>
          </p:nvSpPr>
          <p:spPr>
            <a:xfrm>
              <a:off x="7782815" y="229050"/>
              <a:ext cx="2089700"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 &amp; Interpretation</a:t>
              </a:r>
            </a:p>
          </p:txBody>
        </p:sp>
        <p:cxnSp>
          <p:nvCxnSpPr>
            <p:cNvPr id="37" name="Straight Connector 23">
              <a:extLst>
                <a:ext uri="{FF2B5EF4-FFF2-40B4-BE49-F238E27FC236}">
                  <a16:creationId xmlns:a16="http://schemas.microsoft.com/office/drawing/2014/main" id="{6630597B-AC25-F4B6-FC4E-9623E5A1716B}"/>
                </a:ext>
              </a:extLst>
            </p:cNvPr>
            <p:cNvCxnSpPr>
              <a:cxnSpLocks/>
            </p:cNvCxnSpPr>
            <p:nvPr/>
          </p:nvCxnSpPr>
          <p:spPr>
            <a:xfrm>
              <a:off x="5853160"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8" name="Straight Connector 23">
              <a:extLst>
                <a:ext uri="{FF2B5EF4-FFF2-40B4-BE49-F238E27FC236}">
                  <a16:creationId xmlns:a16="http://schemas.microsoft.com/office/drawing/2014/main" id="{2762AE47-B9A1-4BE2-C1FA-A54ACE95B551}"/>
                </a:ext>
              </a:extLst>
            </p:cNvPr>
            <p:cNvCxnSpPr>
              <a:cxnSpLocks/>
            </p:cNvCxnSpPr>
            <p:nvPr/>
          </p:nvCxnSpPr>
          <p:spPr>
            <a:xfrm>
              <a:off x="7927109"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9" name="Straight Connector 23">
              <a:extLst>
                <a:ext uri="{FF2B5EF4-FFF2-40B4-BE49-F238E27FC236}">
                  <a16:creationId xmlns:a16="http://schemas.microsoft.com/office/drawing/2014/main" id="{49E4CF07-670D-C683-3005-16983219D325}"/>
                </a:ext>
              </a:extLst>
            </p:cNvPr>
            <p:cNvCxnSpPr>
              <a:cxnSpLocks/>
            </p:cNvCxnSpPr>
            <p:nvPr/>
          </p:nvCxnSpPr>
          <p:spPr>
            <a:xfrm>
              <a:off x="977359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0" name="Straight Connector 23">
              <a:extLst>
                <a:ext uri="{FF2B5EF4-FFF2-40B4-BE49-F238E27FC236}">
                  <a16:creationId xmlns:a16="http://schemas.microsoft.com/office/drawing/2014/main" id="{805094EC-83D1-AB5B-BE96-E2CB4D1E1603}"/>
                </a:ext>
              </a:extLst>
            </p:cNvPr>
            <p:cNvCxnSpPr>
              <a:cxnSpLocks/>
            </p:cNvCxnSpPr>
            <p:nvPr/>
          </p:nvCxnSpPr>
          <p:spPr>
            <a:xfrm>
              <a:off x="1191060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16" name="Freeform 701">
            <a:extLst>
              <a:ext uri="{FF2B5EF4-FFF2-40B4-BE49-F238E27FC236}">
                <a16:creationId xmlns:a16="http://schemas.microsoft.com/office/drawing/2014/main" id="{36F2E67F-964C-3DAB-BA77-DF7D3BEB4C8A}"/>
              </a:ext>
            </a:extLst>
          </p:cNvPr>
          <p:cNvSpPr>
            <a:spLocks noChangeArrowheads="1"/>
          </p:cNvSpPr>
          <p:nvPr/>
        </p:nvSpPr>
        <p:spPr bwMode="auto">
          <a:xfrm>
            <a:off x="7920480" y="4032507"/>
            <a:ext cx="339406" cy="331476"/>
          </a:xfrm>
          <a:custGeom>
            <a:avLst/>
            <a:gdLst>
              <a:gd name="T0" fmla="*/ 217122 w 296503"/>
              <a:gd name="T1" fmla="*/ 266876 h 296502"/>
              <a:gd name="T2" fmla="*/ 209429 w 296503"/>
              <a:gd name="T3" fmla="*/ 270051 h 296502"/>
              <a:gd name="T4" fmla="*/ 191599 w 296503"/>
              <a:gd name="T5" fmla="*/ 263701 h 296502"/>
              <a:gd name="T6" fmla="*/ 198193 w 296503"/>
              <a:gd name="T7" fmla="*/ 270051 h 296502"/>
              <a:gd name="T8" fmla="*/ 190500 w 296503"/>
              <a:gd name="T9" fmla="*/ 266876 h 296502"/>
              <a:gd name="T10" fmla="*/ 169511 w 296503"/>
              <a:gd name="T11" fmla="*/ 261937 h 296502"/>
              <a:gd name="T12" fmla="*/ 137733 w 296503"/>
              <a:gd name="T13" fmla="*/ 271096 h 296502"/>
              <a:gd name="T14" fmla="*/ 122824 w 296503"/>
              <a:gd name="T15" fmla="*/ 247232 h 296502"/>
              <a:gd name="T16" fmla="*/ 122824 w 296503"/>
              <a:gd name="T17" fmla="*/ 287152 h 296502"/>
              <a:gd name="T18" fmla="*/ 235090 w 296503"/>
              <a:gd name="T19" fmla="*/ 256223 h 296502"/>
              <a:gd name="T20" fmla="*/ 209429 w 296503"/>
              <a:gd name="T21" fmla="*/ 214489 h 296502"/>
              <a:gd name="T22" fmla="*/ 216023 w 296503"/>
              <a:gd name="T23" fmla="*/ 220839 h 296502"/>
              <a:gd name="T24" fmla="*/ 207963 w 296503"/>
              <a:gd name="T25" fmla="*/ 217664 h 296502"/>
              <a:gd name="T26" fmla="*/ 198193 w 296503"/>
              <a:gd name="T27" fmla="*/ 214489 h 296502"/>
              <a:gd name="T28" fmla="*/ 194896 w 296503"/>
              <a:gd name="T29" fmla="*/ 221897 h 296502"/>
              <a:gd name="T30" fmla="*/ 191599 w 296503"/>
              <a:gd name="T31" fmla="*/ 214489 h 296502"/>
              <a:gd name="T32" fmla="*/ 174259 w 296503"/>
              <a:gd name="T33" fmla="*/ 217297 h 296502"/>
              <a:gd name="T34" fmla="*/ 133350 w 296503"/>
              <a:gd name="T35" fmla="*/ 217297 h 296502"/>
              <a:gd name="T36" fmla="*/ 113799 w 296503"/>
              <a:gd name="T37" fmla="*/ 206952 h 296502"/>
              <a:gd name="T38" fmla="*/ 226065 w 296503"/>
              <a:gd name="T39" fmla="*/ 238241 h 296502"/>
              <a:gd name="T40" fmla="*/ 226065 w 296503"/>
              <a:gd name="T41" fmla="*/ 197602 h 296502"/>
              <a:gd name="T42" fmla="*/ 216023 w 296503"/>
              <a:gd name="T43" fmla="*/ 165276 h 296502"/>
              <a:gd name="T44" fmla="*/ 212726 w 296503"/>
              <a:gd name="T45" fmla="*/ 172684 h 296502"/>
              <a:gd name="T46" fmla="*/ 209429 w 296503"/>
              <a:gd name="T47" fmla="*/ 165276 h 296502"/>
              <a:gd name="T48" fmla="*/ 199658 w 296503"/>
              <a:gd name="T49" fmla="*/ 168451 h 296502"/>
              <a:gd name="T50" fmla="*/ 191599 w 296503"/>
              <a:gd name="T51" fmla="*/ 171626 h 296502"/>
              <a:gd name="T52" fmla="*/ 137733 w 296503"/>
              <a:gd name="T53" fmla="*/ 163512 h 296502"/>
              <a:gd name="T54" fmla="*/ 169511 w 296503"/>
              <a:gd name="T55" fmla="*/ 172656 h 296502"/>
              <a:gd name="T56" fmla="*/ 137733 w 296503"/>
              <a:gd name="T57" fmla="*/ 163512 h 296502"/>
              <a:gd name="T58" fmla="*/ 113799 w 296503"/>
              <a:gd name="T59" fmla="*/ 179979 h 296502"/>
              <a:gd name="T60" fmla="*/ 235090 w 296503"/>
              <a:gd name="T61" fmla="*/ 179979 h 296502"/>
              <a:gd name="T62" fmla="*/ 122824 w 296503"/>
              <a:gd name="T63" fmla="*/ 148691 h 296502"/>
              <a:gd name="T64" fmla="*/ 244114 w 296503"/>
              <a:gd name="T65" fmla="*/ 157682 h 296502"/>
              <a:gd name="T66" fmla="*/ 244114 w 296503"/>
              <a:gd name="T67" fmla="*/ 206952 h 296502"/>
              <a:gd name="T68" fmla="*/ 244114 w 296503"/>
              <a:gd name="T69" fmla="*/ 256223 h 296502"/>
              <a:gd name="T70" fmla="*/ 122824 w 296503"/>
              <a:gd name="T71" fmla="*/ 296502 h 296502"/>
              <a:gd name="T72" fmla="*/ 110911 w 296503"/>
              <a:gd name="T73" fmla="*/ 242556 h 296502"/>
              <a:gd name="T74" fmla="*/ 110911 w 296503"/>
              <a:gd name="T75" fmla="*/ 193286 h 296502"/>
              <a:gd name="T76" fmla="*/ 122824 w 296503"/>
              <a:gd name="T77" fmla="*/ 139700 h 296502"/>
              <a:gd name="T78" fmla="*/ 58795 w 296503"/>
              <a:gd name="T79" fmla="*/ 53397 h 296502"/>
              <a:gd name="T80" fmla="*/ 9017 w 296503"/>
              <a:gd name="T81" fmla="*/ 107156 h 296502"/>
              <a:gd name="T82" fmla="*/ 98473 w 296503"/>
              <a:gd name="T83" fmla="*/ 105713 h 296502"/>
              <a:gd name="T84" fmla="*/ 146087 w 296503"/>
              <a:gd name="T85" fmla="*/ 22730 h 296502"/>
              <a:gd name="T86" fmla="*/ 124083 w 296503"/>
              <a:gd name="T87" fmla="*/ 26338 h 296502"/>
              <a:gd name="T88" fmla="*/ 129133 w 296503"/>
              <a:gd name="T89" fmla="*/ 18040 h 296502"/>
              <a:gd name="T90" fmla="*/ 217507 w 296503"/>
              <a:gd name="T91" fmla="*/ 90559 h 296502"/>
              <a:gd name="T92" fmla="*/ 268367 w 296503"/>
              <a:gd name="T93" fmla="*/ 133855 h 296502"/>
              <a:gd name="T94" fmla="*/ 250693 w 296503"/>
              <a:gd name="T95" fmla="*/ 209261 h 296502"/>
              <a:gd name="T96" fmla="*/ 261153 w 296503"/>
              <a:gd name="T97" fmla="*/ 141071 h 296502"/>
              <a:gd name="T98" fmla="*/ 261875 w 296503"/>
              <a:gd name="T99" fmla="*/ 121227 h 296502"/>
              <a:gd name="T100" fmla="*/ 212818 w 296503"/>
              <a:gd name="T101" fmla="*/ 102826 h 296502"/>
              <a:gd name="T102" fmla="*/ 107130 w 296503"/>
              <a:gd name="T103" fmla="*/ 105713 h 296502"/>
              <a:gd name="T104" fmla="*/ 102802 w 296503"/>
              <a:gd name="T105" fmla="*/ 120505 h 296502"/>
              <a:gd name="T106" fmla="*/ 94145 w 296503"/>
              <a:gd name="T107" fmla="*/ 204931 h 296502"/>
              <a:gd name="T108" fmla="*/ 42563 w 296503"/>
              <a:gd name="T109" fmla="*/ 162357 h 296502"/>
              <a:gd name="T110" fmla="*/ 48695 w 296503"/>
              <a:gd name="T111" fmla="*/ 44738 h 296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503" h="296502">
                <a:moveTo>
                  <a:pt x="209429" y="263701"/>
                </a:moveTo>
                <a:cubicBezTo>
                  <a:pt x="210894" y="261937"/>
                  <a:pt x="214191" y="261937"/>
                  <a:pt x="216023" y="263701"/>
                </a:cubicBezTo>
                <a:cubicBezTo>
                  <a:pt x="216756" y="264407"/>
                  <a:pt x="217122" y="265465"/>
                  <a:pt x="217122" y="266876"/>
                </a:cubicBezTo>
                <a:cubicBezTo>
                  <a:pt x="217122" y="267934"/>
                  <a:pt x="216756" y="268993"/>
                  <a:pt x="215657" y="270051"/>
                </a:cubicBezTo>
                <a:cubicBezTo>
                  <a:pt x="215290" y="270757"/>
                  <a:pt x="213825" y="271109"/>
                  <a:pt x="212726" y="271109"/>
                </a:cubicBezTo>
                <a:cubicBezTo>
                  <a:pt x="211627" y="271109"/>
                  <a:pt x="210528" y="270757"/>
                  <a:pt x="209429" y="270051"/>
                </a:cubicBezTo>
                <a:cubicBezTo>
                  <a:pt x="208696" y="268993"/>
                  <a:pt x="207963" y="267934"/>
                  <a:pt x="207963" y="266876"/>
                </a:cubicBezTo>
                <a:cubicBezTo>
                  <a:pt x="207963" y="265465"/>
                  <a:pt x="208696" y="264407"/>
                  <a:pt x="209429" y="263701"/>
                </a:cubicBezTo>
                <a:close/>
                <a:moveTo>
                  <a:pt x="191599" y="263701"/>
                </a:moveTo>
                <a:cubicBezTo>
                  <a:pt x="193431" y="261937"/>
                  <a:pt x="196361" y="261937"/>
                  <a:pt x="198193" y="263701"/>
                </a:cubicBezTo>
                <a:cubicBezTo>
                  <a:pt x="198926" y="264407"/>
                  <a:pt x="199658" y="265465"/>
                  <a:pt x="199658" y="266876"/>
                </a:cubicBezTo>
                <a:cubicBezTo>
                  <a:pt x="199658" y="267934"/>
                  <a:pt x="198926" y="268993"/>
                  <a:pt x="198193" y="270051"/>
                </a:cubicBezTo>
                <a:cubicBezTo>
                  <a:pt x="197460" y="270757"/>
                  <a:pt x="195995" y="271109"/>
                  <a:pt x="194896" y="271109"/>
                </a:cubicBezTo>
                <a:cubicBezTo>
                  <a:pt x="193797" y="271109"/>
                  <a:pt x="192698" y="270757"/>
                  <a:pt x="191599" y="270051"/>
                </a:cubicBezTo>
                <a:cubicBezTo>
                  <a:pt x="190866" y="268993"/>
                  <a:pt x="190500" y="267934"/>
                  <a:pt x="190500" y="266876"/>
                </a:cubicBezTo>
                <a:cubicBezTo>
                  <a:pt x="190500" y="265465"/>
                  <a:pt x="190866" y="264407"/>
                  <a:pt x="191599" y="263701"/>
                </a:cubicBezTo>
                <a:close/>
                <a:moveTo>
                  <a:pt x="137733" y="261937"/>
                </a:moveTo>
                <a:lnTo>
                  <a:pt x="169511" y="261937"/>
                </a:lnTo>
                <a:cubicBezTo>
                  <a:pt x="172068" y="261937"/>
                  <a:pt x="174259" y="264135"/>
                  <a:pt x="174259" y="266700"/>
                </a:cubicBezTo>
                <a:cubicBezTo>
                  <a:pt x="174259" y="269264"/>
                  <a:pt x="172068" y="271096"/>
                  <a:pt x="169511" y="271096"/>
                </a:cubicBezTo>
                <a:lnTo>
                  <a:pt x="137733" y="271096"/>
                </a:lnTo>
                <a:cubicBezTo>
                  <a:pt x="135176" y="271096"/>
                  <a:pt x="133350" y="269264"/>
                  <a:pt x="133350" y="266700"/>
                </a:cubicBezTo>
                <a:cubicBezTo>
                  <a:pt x="133350" y="264135"/>
                  <a:pt x="135176" y="261937"/>
                  <a:pt x="137733" y="261937"/>
                </a:cubicBezTo>
                <a:close/>
                <a:moveTo>
                  <a:pt x="122824" y="247232"/>
                </a:moveTo>
                <a:cubicBezTo>
                  <a:pt x="117770" y="247232"/>
                  <a:pt x="113799" y="251188"/>
                  <a:pt x="113799" y="256223"/>
                </a:cubicBezTo>
                <a:lnTo>
                  <a:pt x="113799" y="278521"/>
                </a:lnTo>
                <a:cubicBezTo>
                  <a:pt x="113799" y="283196"/>
                  <a:pt x="117770" y="287152"/>
                  <a:pt x="122824" y="287152"/>
                </a:cubicBezTo>
                <a:lnTo>
                  <a:pt x="226065" y="287152"/>
                </a:lnTo>
                <a:cubicBezTo>
                  <a:pt x="231119" y="287152"/>
                  <a:pt x="235090" y="283196"/>
                  <a:pt x="235090" y="278521"/>
                </a:cubicBezTo>
                <a:lnTo>
                  <a:pt x="235090" y="256223"/>
                </a:lnTo>
                <a:cubicBezTo>
                  <a:pt x="235090" y="251188"/>
                  <a:pt x="231119" y="247232"/>
                  <a:pt x="226065" y="247232"/>
                </a:cubicBezTo>
                <a:lnTo>
                  <a:pt x="122824" y="247232"/>
                </a:lnTo>
                <a:close/>
                <a:moveTo>
                  <a:pt x="209429" y="214489"/>
                </a:moveTo>
                <a:cubicBezTo>
                  <a:pt x="210894" y="212725"/>
                  <a:pt x="214191" y="212725"/>
                  <a:pt x="216023" y="214489"/>
                </a:cubicBezTo>
                <a:cubicBezTo>
                  <a:pt x="216756" y="215194"/>
                  <a:pt x="217122" y="216253"/>
                  <a:pt x="217122" y="217664"/>
                </a:cubicBezTo>
                <a:cubicBezTo>
                  <a:pt x="217122" y="218722"/>
                  <a:pt x="216756" y="219780"/>
                  <a:pt x="216023" y="220839"/>
                </a:cubicBezTo>
                <a:cubicBezTo>
                  <a:pt x="215290" y="221544"/>
                  <a:pt x="213825" y="221897"/>
                  <a:pt x="212726" y="221897"/>
                </a:cubicBezTo>
                <a:cubicBezTo>
                  <a:pt x="211627" y="221897"/>
                  <a:pt x="210528" y="221544"/>
                  <a:pt x="209429" y="220839"/>
                </a:cubicBezTo>
                <a:cubicBezTo>
                  <a:pt x="208696" y="219780"/>
                  <a:pt x="207963" y="218722"/>
                  <a:pt x="207963" y="217664"/>
                </a:cubicBezTo>
                <a:cubicBezTo>
                  <a:pt x="207963" y="216253"/>
                  <a:pt x="208696" y="215194"/>
                  <a:pt x="209429" y="214489"/>
                </a:cubicBezTo>
                <a:close/>
                <a:moveTo>
                  <a:pt x="191599" y="214489"/>
                </a:moveTo>
                <a:cubicBezTo>
                  <a:pt x="193431" y="212725"/>
                  <a:pt x="196361" y="212725"/>
                  <a:pt x="198193" y="214489"/>
                </a:cubicBezTo>
                <a:cubicBezTo>
                  <a:pt x="198926" y="215194"/>
                  <a:pt x="199658" y="216253"/>
                  <a:pt x="199658" y="217664"/>
                </a:cubicBezTo>
                <a:cubicBezTo>
                  <a:pt x="199658" y="218722"/>
                  <a:pt x="198926" y="219780"/>
                  <a:pt x="198193" y="220839"/>
                </a:cubicBezTo>
                <a:cubicBezTo>
                  <a:pt x="197460" y="221544"/>
                  <a:pt x="195995" y="221897"/>
                  <a:pt x="194896" y="221897"/>
                </a:cubicBezTo>
                <a:cubicBezTo>
                  <a:pt x="193797" y="221897"/>
                  <a:pt x="192698" y="221544"/>
                  <a:pt x="191599" y="220839"/>
                </a:cubicBezTo>
                <a:cubicBezTo>
                  <a:pt x="190866" y="219780"/>
                  <a:pt x="190500" y="218722"/>
                  <a:pt x="190500" y="217664"/>
                </a:cubicBezTo>
                <a:cubicBezTo>
                  <a:pt x="190500" y="216253"/>
                  <a:pt x="190866" y="215194"/>
                  <a:pt x="191599" y="214489"/>
                </a:cubicBezTo>
                <a:close/>
                <a:moveTo>
                  <a:pt x="137733" y="212725"/>
                </a:moveTo>
                <a:lnTo>
                  <a:pt x="169511" y="212725"/>
                </a:lnTo>
                <a:cubicBezTo>
                  <a:pt x="172068" y="212725"/>
                  <a:pt x="174259" y="214630"/>
                  <a:pt x="174259" y="217297"/>
                </a:cubicBezTo>
                <a:cubicBezTo>
                  <a:pt x="174259" y="219964"/>
                  <a:pt x="172068" y="221869"/>
                  <a:pt x="169511" y="221869"/>
                </a:cubicBezTo>
                <a:lnTo>
                  <a:pt x="137733" y="221869"/>
                </a:lnTo>
                <a:cubicBezTo>
                  <a:pt x="135176" y="221869"/>
                  <a:pt x="133350" y="219964"/>
                  <a:pt x="133350" y="217297"/>
                </a:cubicBezTo>
                <a:cubicBezTo>
                  <a:pt x="133350" y="214630"/>
                  <a:pt x="135176" y="212725"/>
                  <a:pt x="137733" y="212725"/>
                </a:cubicBezTo>
                <a:close/>
                <a:moveTo>
                  <a:pt x="122824" y="197602"/>
                </a:moveTo>
                <a:cubicBezTo>
                  <a:pt x="117770" y="197602"/>
                  <a:pt x="113799" y="201917"/>
                  <a:pt x="113799" y="206952"/>
                </a:cubicBezTo>
                <a:lnTo>
                  <a:pt x="113799" y="229250"/>
                </a:lnTo>
                <a:cubicBezTo>
                  <a:pt x="113799" y="233925"/>
                  <a:pt x="117770" y="238241"/>
                  <a:pt x="122824" y="238241"/>
                </a:cubicBezTo>
                <a:lnTo>
                  <a:pt x="226065" y="238241"/>
                </a:lnTo>
                <a:cubicBezTo>
                  <a:pt x="231119" y="238241"/>
                  <a:pt x="235090" y="233925"/>
                  <a:pt x="235090" y="229250"/>
                </a:cubicBezTo>
                <a:lnTo>
                  <a:pt x="235090" y="206952"/>
                </a:lnTo>
                <a:cubicBezTo>
                  <a:pt x="235090" y="201917"/>
                  <a:pt x="231119" y="197602"/>
                  <a:pt x="226065" y="197602"/>
                </a:cubicBezTo>
                <a:lnTo>
                  <a:pt x="122824" y="197602"/>
                </a:lnTo>
                <a:close/>
                <a:moveTo>
                  <a:pt x="209429" y="165276"/>
                </a:moveTo>
                <a:cubicBezTo>
                  <a:pt x="210894" y="163512"/>
                  <a:pt x="214191" y="163512"/>
                  <a:pt x="216023" y="165276"/>
                </a:cubicBezTo>
                <a:cubicBezTo>
                  <a:pt x="216756" y="165981"/>
                  <a:pt x="217122" y="167040"/>
                  <a:pt x="217122" y="168451"/>
                </a:cubicBezTo>
                <a:cubicBezTo>
                  <a:pt x="217122" y="169509"/>
                  <a:pt x="216756" y="170567"/>
                  <a:pt x="216023" y="171626"/>
                </a:cubicBezTo>
                <a:cubicBezTo>
                  <a:pt x="215290" y="172331"/>
                  <a:pt x="213825" y="172684"/>
                  <a:pt x="212726" y="172684"/>
                </a:cubicBezTo>
                <a:cubicBezTo>
                  <a:pt x="211627" y="172684"/>
                  <a:pt x="210528" y="172331"/>
                  <a:pt x="209429" y="171626"/>
                </a:cubicBezTo>
                <a:cubicBezTo>
                  <a:pt x="208696" y="170567"/>
                  <a:pt x="207963" y="169509"/>
                  <a:pt x="207963" y="168451"/>
                </a:cubicBezTo>
                <a:cubicBezTo>
                  <a:pt x="207963" y="167040"/>
                  <a:pt x="208696" y="165981"/>
                  <a:pt x="209429" y="165276"/>
                </a:cubicBezTo>
                <a:close/>
                <a:moveTo>
                  <a:pt x="191599" y="165276"/>
                </a:moveTo>
                <a:cubicBezTo>
                  <a:pt x="193431" y="163512"/>
                  <a:pt x="196361" y="163512"/>
                  <a:pt x="198193" y="165276"/>
                </a:cubicBezTo>
                <a:cubicBezTo>
                  <a:pt x="198926" y="165981"/>
                  <a:pt x="199658" y="167040"/>
                  <a:pt x="199658" y="168451"/>
                </a:cubicBezTo>
                <a:cubicBezTo>
                  <a:pt x="199658" y="169509"/>
                  <a:pt x="198926" y="170567"/>
                  <a:pt x="198193" y="171626"/>
                </a:cubicBezTo>
                <a:cubicBezTo>
                  <a:pt x="197460" y="172331"/>
                  <a:pt x="195995" y="172684"/>
                  <a:pt x="194896" y="172684"/>
                </a:cubicBezTo>
                <a:cubicBezTo>
                  <a:pt x="193797" y="172684"/>
                  <a:pt x="192698" y="172331"/>
                  <a:pt x="191599" y="171626"/>
                </a:cubicBezTo>
                <a:cubicBezTo>
                  <a:pt x="190866" y="170567"/>
                  <a:pt x="190500" y="169509"/>
                  <a:pt x="190500" y="168451"/>
                </a:cubicBezTo>
                <a:cubicBezTo>
                  <a:pt x="190500" y="167040"/>
                  <a:pt x="190866" y="165981"/>
                  <a:pt x="191599" y="165276"/>
                </a:cubicBezTo>
                <a:close/>
                <a:moveTo>
                  <a:pt x="137733" y="163512"/>
                </a:moveTo>
                <a:lnTo>
                  <a:pt x="169511" y="163512"/>
                </a:lnTo>
                <a:cubicBezTo>
                  <a:pt x="172068" y="163512"/>
                  <a:pt x="174259" y="165417"/>
                  <a:pt x="174259" y="168084"/>
                </a:cubicBezTo>
                <a:cubicBezTo>
                  <a:pt x="174259" y="170370"/>
                  <a:pt x="172068" y="172656"/>
                  <a:pt x="169511" y="172656"/>
                </a:cubicBezTo>
                <a:lnTo>
                  <a:pt x="137733" y="172656"/>
                </a:lnTo>
                <a:cubicBezTo>
                  <a:pt x="135176" y="172656"/>
                  <a:pt x="133350" y="170370"/>
                  <a:pt x="133350" y="168084"/>
                </a:cubicBezTo>
                <a:cubicBezTo>
                  <a:pt x="133350" y="165417"/>
                  <a:pt x="135176" y="163512"/>
                  <a:pt x="137733" y="163512"/>
                </a:cubicBezTo>
                <a:close/>
                <a:moveTo>
                  <a:pt x="122824" y="148691"/>
                </a:moveTo>
                <a:cubicBezTo>
                  <a:pt x="117770" y="148691"/>
                  <a:pt x="113799" y="152647"/>
                  <a:pt x="113799" y="157682"/>
                </a:cubicBezTo>
                <a:lnTo>
                  <a:pt x="113799" y="179979"/>
                </a:lnTo>
                <a:cubicBezTo>
                  <a:pt x="113799" y="185014"/>
                  <a:pt x="117770" y="188970"/>
                  <a:pt x="122824" y="188970"/>
                </a:cubicBezTo>
                <a:lnTo>
                  <a:pt x="226065" y="188970"/>
                </a:lnTo>
                <a:cubicBezTo>
                  <a:pt x="231119" y="188970"/>
                  <a:pt x="235090" y="185014"/>
                  <a:pt x="235090" y="179979"/>
                </a:cubicBezTo>
                <a:lnTo>
                  <a:pt x="235090" y="157682"/>
                </a:lnTo>
                <a:cubicBezTo>
                  <a:pt x="235090" y="152647"/>
                  <a:pt x="231119" y="148691"/>
                  <a:pt x="226065" y="148691"/>
                </a:cubicBezTo>
                <a:lnTo>
                  <a:pt x="122824" y="148691"/>
                </a:lnTo>
                <a:close/>
                <a:moveTo>
                  <a:pt x="122824" y="139700"/>
                </a:moveTo>
                <a:lnTo>
                  <a:pt x="226065" y="139700"/>
                </a:lnTo>
                <a:cubicBezTo>
                  <a:pt x="236173" y="139700"/>
                  <a:pt x="244114" y="147612"/>
                  <a:pt x="244114" y="157682"/>
                </a:cubicBezTo>
                <a:lnTo>
                  <a:pt x="244114" y="179979"/>
                </a:lnTo>
                <a:cubicBezTo>
                  <a:pt x="244114" y="185374"/>
                  <a:pt x="241587" y="190049"/>
                  <a:pt x="237978" y="193286"/>
                </a:cubicBezTo>
                <a:cubicBezTo>
                  <a:pt x="241587" y="196523"/>
                  <a:pt x="244114" y="201198"/>
                  <a:pt x="244114" y="206952"/>
                </a:cubicBezTo>
                <a:lnTo>
                  <a:pt x="244114" y="229250"/>
                </a:lnTo>
                <a:cubicBezTo>
                  <a:pt x="244114" y="234644"/>
                  <a:pt x="241587" y="239320"/>
                  <a:pt x="237978" y="242556"/>
                </a:cubicBezTo>
                <a:cubicBezTo>
                  <a:pt x="241587" y="245793"/>
                  <a:pt x="244114" y="250828"/>
                  <a:pt x="244114" y="256223"/>
                </a:cubicBezTo>
                <a:lnTo>
                  <a:pt x="244114" y="278521"/>
                </a:lnTo>
                <a:cubicBezTo>
                  <a:pt x="244114" y="288231"/>
                  <a:pt x="236173" y="296502"/>
                  <a:pt x="226065" y="296502"/>
                </a:cubicBezTo>
                <a:lnTo>
                  <a:pt x="122824" y="296502"/>
                </a:lnTo>
                <a:cubicBezTo>
                  <a:pt x="112716" y="296502"/>
                  <a:pt x="104775" y="288231"/>
                  <a:pt x="104775" y="278521"/>
                </a:cubicBezTo>
                <a:lnTo>
                  <a:pt x="104775" y="256223"/>
                </a:lnTo>
                <a:cubicBezTo>
                  <a:pt x="104775" y="250828"/>
                  <a:pt x="107302" y="245793"/>
                  <a:pt x="110911" y="242556"/>
                </a:cubicBezTo>
                <a:cubicBezTo>
                  <a:pt x="107302" y="239320"/>
                  <a:pt x="104775" y="234644"/>
                  <a:pt x="104775" y="229250"/>
                </a:cubicBezTo>
                <a:lnTo>
                  <a:pt x="104775" y="206952"/>
                </a:lnTo>
                <a:cubicBezTo>
                  <a:pt x="104775" y="201198"/>
                  <a:pt x="107302" y="196523"/>
                  <a:pt x="110911" y="193286"/>
                </a:cubicBezTo>
                <a:cubicBezTo>
                  <a:pt x="107302" y="190049"/>
                  <a:pt x="104775" y="185374"/>
                  <a:pt x="104775" y="179979"/>
                </a:cubicBezTo>
                <a:lnTo>
                  <a:pt x="104775" y="157682"/>
                </a:lnTo>
                <a:cubicBezTo>
                  <a:pt x="104775" y="147612"/>
                  <a:pt x="112716" y="139700"/>
                  <a:pt x="122824" y="139700"/>
                </a:cubicBezTo>
                <a:close/>
                <a:moveTo>
                  <a:pt x="93423" y="9020"/>
                </a:moveTo>
                <a:cubicBezTo>
                  <a:pt x="73945" y="9020"/>
                  <a:pt x="57713" y="24895"/>
                  <a:pt x="57713" y="44738"/>
                </a:cubicBezTo>
                <a:cubicBezTo>
                  <a:pt x="57713" y="47625"/>
                  <a:pt x="58074" y="50150"/>
                  <a:pt x="58795" y="53397"/>
                </a:cubicBezTo>
                <a:cubicBezTo>
                  <a:pt x="59156" y="54480"/>
                  <a:pt x="58795" y="55923"/>
                  <a:pt x="58074" y="57005"/>
                </a:cubicBezTo>
                <a:cubicBezTo>
                  <a:pt x="57352" y="58088"/>
                  <a:pt x="55910" y="58809"/>
                  <a:pt x="54827" y="59170"/>
                </a:cubicBezTo>
                <a:cubicBezTo>
                  <a:pt x="29217" y="60253"/>
                  <a:pt x="9017" y="81539"/>
                  <a:pt x="9017" y="107156"/>
                </a:cubicBezTo>
                <a:cubicBezTo>
                  <a:pt x="9017" y="128443"/>
                  <a:pt x="23085" y="147204"/>
                  <a:pt x="43285" y="153338"/>
                </a:cubicBezTo>
                <a:cubicBezTo>
                  <a:pt x="47613" y="127360"/>
                  <a:pt x="71420" y="108238"/>
                  <a:pt x="98473" y="110764"/>
                </a:cubicBezTo>
                <a:cubicBezTo>
                  <a:pt x="98473" y="108960"/>
                  <a:pt x="98473" y="107156"/>
                  <a:pt x="98473" y="105713"/>
                </a:cubicBezTo>
                <a:cubicBezTo>
                  <a:pt x="98473" y="72159"/>
                  <a:pt x="125526" y="45099"/>
                  <a:pt x="158711" y="45099"/>
                </a:cubicBezTo>
                <a:cubicBezTo>
                  <a:pt x="163761" y="45099"/>
                  <a:pt x="168451" y="45821"/>
                  <a:pt x="173140" y="46903"/>
                </a:cubicBezTo>
                <a:cubicBezTo>
                  <a:pt x="171336" y="33554"/>
                  <a:pt x="160154" y="22730"/>
                  <a:pt x="146087" y="22730"/>
                </a:cubicBezTo>
                <a:cubicBezTo>
                  <a:pt x="140315" y="22730"/>
                  <a:pt x="134905" y="24173"/>
                  <a:pt x="130215" y="27420"/>
                </a:cubicBezTo>
                <a:cubicBezTo>
                  <a:pt x="129133" y="28142"/>
                  <a:pt x="128051" y="28503"/>
                  <a:pt x="126969" y="28142"/>
                </a:cubicBezTo>
                <a:cubicBezTo>
                  <a:pt x="125526" y="28142"/>
                  <a:pt x="124805" y="27059"/>
                  <a:pt x="124083" y="26338"/>
                </a:cubicBezTo>
                <a:cubicBezTo>
                  <a:pt x="117591" y="15514"/>
                  <a:pt x="106048" y="9020"/>
                  <a:pt x="93423" y="9020"/>
                </a:cubicBezTo>
                <a:close/>
                <a:moveTo>
                  <a:pt x="93423" y="0"/>
                </a:moveTo>
                <a:cubicBezTo>
                  <a:pt x="107852" y="0"/>
                  <a:pt x="120476" y="6494"/>
                  <a:pt x="129133" y="18040"/>
                </a:cubicBezTo>
                <a:cubicBezTo>
                  <a:pt x="134183" y="15153"/>
                  <a:pt x="139955" y="13710"/>
                  <a:pt x="146087" y="13710"/>
                </a:cubicBezTo>
                <a:cubicBezTo>
                  <a:pt x="165926" y="13710"/>
                  <a:pt x="182157" y="29946"/>
                  <a:pt x="182157" y="49790"/>
                </a:cubicBezTo>
                <a:cubicBezTo>
                  <a:pt x="199471" y="57005"/>
                  <a:pt x="212457" y="72159"/>
                  <a:pt x="217507" y="90559"/>
                </a:cubicBezTo>
                <a:cubicBezTo>
                  <a:pt x="222918" y="87312"/>
                  <a:pt x="229050" y="85869"/>
                  <a:pt x="235182" y="85869"/>
                </a:cubicBezTo>
                <a:cubicBezTo>
                  <a:pt x="254660" y="85869"/>
                  <a:pt x="270892" y="101744"/>
                  <a:pt x="270892" y="121227"/>
                </a:cubicBezTo>
                <a:cubicBezTo>
                  <a:pt x="270892" y="125556"/>
                  <a:pt x="270171" y="129886"/>
                  <a:pt x="268367" y="133855"/>
                </a:cubicBezTo>
                <a:cubicBezTo>
                  <a:pt x="284960" y="139267"/>
                  <a:pt x="296503" y="154781"/>
                  <a:pt x="296503" y="172460"/>
                </a:cubicBezTo>
                <a:cubicBezTo>
                  <a:pt x="296503" y="195190"/>
                  <a:pt x="278106" y="213951"/>
                  <a:pt x="255382" y="213951"/>
                </a:cubicBezTo>
                <a:cubicBezTo>
                  <a:pt x="252857" y="213951"/>
                  <a:pt x="250693" y="211786"/>
                  <a:pt x="250693" y="209261"/>
                </a:cubicBezTo>
                <a:cubicBezTo>
                  <a:pt x="250693" y="206735"/>
                  <a:pt x="252857" y="204931"/>
                  <a:pt x="255382" y="204931"/>
                </a:cubicBezTo>
                <a:cubicBezTo>
                  <a:pt x="273056" y="204931"/>
                  <a:pt x="287485" y="190499"/>
                  <a:pt x="287485" y="172460"/>
                </a:cubicBezTo>
                <a:cubicBezTo>
                  <a:pt x="287485" y="157306"/>
                  <a:pt x="276664" y="143957"/>
                  <a:pt x="261153" y="141071"/>
                </a:cubicBezTo>
                <a:cubicBezTo>
                  <a:pt x="260071" y="140710"/>
                  <a:pt x="258628" y="139988"/>
                  <a:pt x="258267" y="138545"/>
                </a:cubicBezTo>
                <a:cubicBezTo>
                  <a:pt x="257546" y="137102"/>
                  <a:pt x="257546" y="135659"/>
                  <a:pt x="258267" y="134576"/>
                </a:cubicBezTo>
                <a:cubicBezTo>
                  <a:pt x="260432" y="130247"/>
                  <a:pt x="261875" y="125917"/>
                  <a:pt x="261875" y="121227"/>
                </a:cubicBezTo>
                <a:cubicBezTo>
                  <a:pt x="261875" y="106795"/>
                  <a:pt x="249971" y="94889"/>
                  <a:pt x="235182" y="94889"/>
                </a:cubicBezTo>
                <a:cubicBezTo>
                  <a:pt x="228689" y="94889"/>
                  <a:pt x="222197" y="97414"/>
                  <a:pt x="217147" y="101744"/>
                </a:cubicBezTo>
                <a:cubicBezTo>
                  <a:pt x="216065" y="102826"/>
                  <a:pt x="214261" y="103187"/>
                  <a:pt x="212818" y="102826"/>
                </a:cubicBezTo>
                <a:cubicBezTo>
                  <a:pt x="211375" y="102105"/>
                  <a:pt x="209933" y="100662"/>
                  <a:pt x="209933" y="99218"/>
                </a:cubicBezTo>
                <a:cubicBezTo>
                  <a:pt x="206686" y="73602"/>
                  <a:pt x="184682" y="54119"/>
                  <a:pt x="158711" y="54119"/>
                </a:cubicBezTo>
                <a:cubicBezTo>
                  <a:pt x="130215" y="54119"/>
                  <a:pt x="107130" y="77210"/>
                  <a:pt x="107130" y="105713"/>
                </a:cubicBezTo>
                <a:cubicBezTo>
                  <a:pt x="107130" y="108599"/>
                  <a:pt x="107491" y="111846"/>
                  <a:pt x="108212" y="115093"/>
                </a:cubicBezTo>
                <a:cubicBezTo>
                  <a:pt x="108573" y="116537"/>
                  <a:pt x="107852" y="117980"/>
                  <a:pt x="106769" y="119062"/>
                </a:cubicBezTo>
                <a:cubicBezTo>
                  <a:pt x="105687" y="120144"/>
                  <a:pt x="104244" y="120866"/>
                  <a:pt x="102802" y="120505"/>
                </a:cubicBezTo>
                <a:cubicBezTo>
                  <a:pt x="99916" y="119784"/>
                  <a:pt x="97030" y="119423"/>
                  <a:pt x="94145" y="119423"/>
                </a:cubicBezTo>
                <a:cubicBezTo>
                  <a:pt x="70699" y="119423"/>
                  <a:pt x="51220" y="138545"/>
                  <a:pt x="51220" y="162357"/>
                </a:cubicBezTo>
                <a:cubicBezTo>
                  <a:pt x="51220" y="185809"/>
                  <a:pt x="70699" y="204931"/>
                  <a:pt x="94145" y="204931"/>
                </a:cubicBezTo>
                <a:cubicBezTo>
                  <a:pt x="96309" y="204931"/>
                  <a:pt x="98473" y="206735"/>
                  <a:pt x="98473" y="209261"/>
                </a:cubicBezTo>
                <a:cubicBezTo>
                  <a:pt x="98473" y="211786"/>
                  <a:pt x="96309" y="213951"/>
                  <a:pt x="94145" y="213951"/>
                </a:cubicBezTo>
                <a:cubicBezTo>
                  <a:pt x="65649" y="213951"/>
                  <a:pt x="42563" y="190860"/>
                  <a:pt x="42563" y="162357"/>
                </a:cubicBezTo>
                <a:cubicBezTo>
                  <a:pt x="17674" y="155502"/>
                  <a:pt x="0" y="132772"/>
                  <a:pt x="0" y="107156"/>
                </a:cubicBezTo>
                <a:cubicBezTo>
                  <a:pt x="0" y="78292"/>
                  <a:pt x="21282" y="54480"/>
                  <a:pt x="49056" y="50511"/>
                </a:cubicBezTo>
                <a:cubicBezTo>
                  <a:pt x="48695" y="48346"/>
                  <a:pt x="48695" y="46542"/>
                  <a:pt x="48695" y="44738"/>
                </a:cubicBezTo>
                <a:cubicBezTo>
                  <a:pt x="48695" y="19844"/>
                  <a:pt x="68895" y="0"/>
                  <a:pt x="9342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2" name="Freeform 708">
            <a:extLst>
              <a:ext uri="{FF2B5EF4-FFF2-40B4-BE49-F238E27FC236}">
                <a16:creationId xmlns:a16="http://schemas.microsoft.com/office/drawing/2014/main" id="{A1AE549C-1903-CE0C-66DC-740FB9CBBEB9}"/>
              </a:ext>
            </a:extLst>
          </p:cNvPr>
          <p:cNvSpPr>
            <a:spLocks noChangeArrowheads="1"/>
          </p:cNvSpPr>
          <p:nvPr/>
        </p:nvSpPr>
        <p:spPr bwMode="auto">
          <a:xfrm>
            <a:off x="4710175" y="3927860"/>
            <a:ext cx="339404" cy="331476"/>
          </a:xfrm>
          <a:custGeom>
            <a:avLst/>
            <a:gdLst>
              <a:gd name="T0" fmla="*/ 225447 w 295926"/>
              <a:gd name="T1" fmla="*/ 247476 h 296236"/>
              <a:gd name="T2" fmla="*/ 224370 w 295926"/>
              <a:gd name="T3" fmla="*/ 256547 h 296236"/>
              <a:gd name="T4" fmla="*/ 143219 w 295926"/>
              <a:gd name="T5" fmla="*/ 240582 h 296236"/>
              <a:gd name="T6" fmla="*/ 145014 w 295926"/>
              <a:gd name="T7" fmla="*/ 231873 h 296236"/>
              <a:gd name="T8" fmla="*/ 221453 w 295926"/>
              <a:gd name="T9" fmla="*/ 199583 h 296236"/>
              <a:gd name="T10" fmla="*/ 212294 w 295926"/>
              <a:gd name="T11" fmla="*/ 199583 h 296236"/>
              <a:gd name="T12" fmla="*/ 158318 w 295926"/>
              <a:gd name="T13" fmla="*/ 187060 h 296236"/>
              <a:gd name="T14" fmla="*/ 158318 w 295926"/>
              <a:gd name="T15" fmla="*/ 196204 h 296236"/>
              <a:gd name="T16" fmla="*/ 158318 w 295926"/>
              <a:gd name="T17" fmla="*/ 187060 h 296236"/>
              <a:gd name="T18" fmla="*/ 202378 w 295926"/>
              <a:gd name="T19" fmla="*/ 199581 h 296236"/>
              <a:gd name="T20" fmla="*/ 229781 w 295926"/>
              <a:gd name="T21" fmla="*/ 199581 h 296236"/>
              <a:gd name="T22" fmla="*/ 159112 w 295926"/>
              <a:gd name="T23" fmla="*/ 173471 h 296236"/>
              <a:gd name="T24" fmla="*/ 159112 w 295926"/>
              <a:gd name="T25" fmla="*/ 209454 h 296236"/>
              <a:gd name="T26" fmla="*/ 159112 w 295926"/>
              <a:gd name="T27" fmla="*/ 173471 h 296236"/>
              <a:gd name="T28" fmla="*/ 238916 w 295926"/>
              <a:gd name="T29" fmla="*/ 199581 h 296236"/>
              <a:gd name="T30" fmla="*/ 193244 w 295926"/>
              <a:gd name="T31" fmla="*/ 199581 h 296236"/>
              <a:gd name="T32" fmla="*/ 159112 w 295926"/>
              <a:gd name="T33" fmla="*/ 164835 h 296236"/>
              <a:gd name="T34" fmla="*/ 159112 w 295926"/>
              <a:gd name="T35" fmla="*/ 218450 h 296236"/>
              <a:gd name="T36" fmla="*/ 159112 w 295926"/>
              <a:gd name="T37" fmla="*/ 164835 h 296236"/>
              <a:gd name="T38" fmla="*/ 123862 w 295926"/>
              <a:gd name="T39" fmla="*/ 255116 h 296236"/>
              <a:gd name="T40" fmla="*/ 285623 w 295926"/>
              <a:gd name="T41" fmla="*/ 154118 h 296236"/>
              <a:gd name="T42" fmla="*/ 127134 w 295926"/>
              <a:gd name="T43" fmla="*/ 106803 h 296236"/>
              <a:gd name="T44" fmla="*/ 164819 w 295926"/>
              <a:gd name="T45" fmla="*/ 124335 h 296236"/>
              <a:gd name="T46" fmla="*/ 99061 w 295926"/>
              <a:gd name="T47" fmla="*/ 118268 h 296236"/>
              <a:gd name="T48" fmla="*/ 65284 w 295926"/>
              <a:gd name="T49" fmla="*/ 148603 h 296236"/>
              <a:gd name="T50" fmla="*/ 60972 w 295926"/>
              <a:gd name="T51" fmla="*/ 142536 h 296236"/>
              <a:gd name="T52" fmla="*/ 127134 w 295926"/>
              <a:gd name="T53" fmla="*/ 106803 h 296236"/>
              <a:gd name="T54" fmla="*/ 150015 w 295926"/>
              <a:gd name="T55" fmla="*/ 73981 h 296236"/>
              <a:gd name="T56" fmla="*/ 140856 w 295926"/>
              <a:gd name="T57" fmla="*/ 73981 h 296236"/>
              <a:gd name="T58" fmla="*/ 72403 w 295926"/>
              <a:gd name="T59" fmla="*/ 66410 h 296236"/>
              <a:gd name="T60" fmla="*/ 72403 w 295926"/>
              <a:gd name="T61" fmla="*/ 75554 h 296236"/>
              <a:gd name="T62" fmla="*/ 72403 w 295926"/>
              <a:gd name="T63" fmla="*/ 66410 h 296236"/>
              <a:gd name="T64" fmla="*/ 125680 w 295926"/>
              <a:gd name="T65" fmla="*/ 74775 h 296236"/>
              <a:gd name="T66" fmla="*/ 161663 w 295926"/>
              <a:gd name="T67" fmla="*/ 74775 h 296236"/>
              <a:gd name="T68" fmla="*/ 72234 w 295926"/>
              <a:gd name="T69" fmla="*/ 56250 h 296236"/>
              <a:gd name="T70" fmla="*/ 72234 w 295926"/>
              <a:gd name="T71" fmla="*/ 82564 h 296236"/>
              <a:gd name="T72" fmla="*/ 72234 w 295926"/>
              <a:gd name="T73" fmla="*/ 56250 h 296236"/>
              <a:gd name="T74" fmla="*/ 170659 w 295926"/>
              <a:gd name="T75" fmla="*/ 74775 h 296236"/>
              <a:gd name="T76" fmla="*/ 117044 w 295926"/>
              <a:gd name="T77" fmla="*/ 74775 h 296236"/>
              <a:gd name="T78" fmla="*/ 72234 w 295926"/>
              <a:gd name="T79" fmla="*/ 47360 h 296236"/>
              <a:gd name="T80" fmla="*/ 72234 w 295926"/>
              <a:gd name="T81" fmla="*/ 91454 h 296236"/>
              <a:gd name="T82" fmla="*/ 72234 w 295926"/>
              <a:gd name="T83" fmla="*/ 47360 h 296236"/>
              <a:gd name="T84" fmla="*/ 42441 w 295926"/>
              <a:gd name="T85" fmla="*/ 181171 h 296236"/>
              <a:gd name="T86" fmla="*/ 101886 w 295926"/>
              <a:gd name="T87" fmla="*/ 143296 h 296236"/>
              <a:gd name="T88" fmla="*/ 106569 w 295926"/>
              <a:gd name="T89" fmla="*/ 138246 h 296236"/>
              <a:gd name="T90" fmla="*/ 203121 w 295926"/>
              <a:gd name="T91" fmla="*/ 38691 h 296236"/>
              <a:gd name="T92" fmla="*/ 5333 w 295926"/>
              <a:gd name="T93" fmla="*/ 96 h 296236"/>
              <a:gd name="T94" fmla="*/ 212488 w 295926"/>
              <a:gd name="T95" fmla="*/ 35806 h 296236"/>
              <a:gd name="T96" fmla="*/ 291748 w 295926"/>
              <a:gd name="T97" fmla="*/ 145461 h 296236"/>
              <a:gd name="T98" fmla="*/ 295710 w 295926"/>
              <a:gd name="T99" fmla="*/ 151232 h 296236"/>
              <a:gd name="T100" fmla="*/ 247434 w 295926"/>
              <a:gd name="T101" fmla="*/ 296236 h 296236"/>
              <a:gd name="T102" fmla="*/ 118458 w 295926"/>
              <a:gd name="T103" fmla="*/ 263051 h 296236"/>
              <a:gd name="T104" fmla="*/ 105848 w 295926"/>
              <a:gd name="T105" fmla="*/ 178646 h 296236"/>
              <a:gd name="T106" fmla="*/ 38838 w 295926"/>
              <a:gd name="T107" fmla="*/ 190910 h 296236"/>
              <a:gd name="T108" fmla="*/ 34515 w 295926"/>
              <a:gd name="T109" fmla="*/ 187303 h 296236"/>
              <a:gd name="T110" fmla="*/ 1370 w 295926"/>
              <a:gd name="T111" fmla="*/ 1178 h 296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5926" h="296236">
                <a:moveTo>
                  <a:pt x="145014" y="231873"/>
                </a:moveTo>
                <a:lnTo>
                  <a:pt x="225447" y="247476"/>
                </a:lnTo>
                <a:cubicBezTo>
                  <a:pt x="227961" y="248202"/>
                  <a:pt x="229397" y="250379"/>
                  <a:pt x="229038" y="252919"/>
                </a:cubicBezTo>
                <a:cubicBezTo>
                  <a:pt x="228679" y="255096"/>
                  <a:pt x="226524" y="256547"/>
                  <a:pt x="224370" y="256547"/>
                </a:cubicBezTo>
                <a:cubicBezTo>
                  <a:pt x="224370" y="256547"/>
                  <a:pt x="224011" y="256547"/>
                  <a:pt x="223652" y="256547"/>
                </a:cubicBezTo>
                <a:lnTo>
                  <a:pt x="143219" y="240582"/>
                </a:lnTo>
                <a:cubicBezTo>
                  <a:pt x="141064" y="240219"/>
                  <a:pt x="139269" y="237679"/>
                  <a:pt x="139628" y="235502"/>
                </a:cubicBezTo>
                <a:cubicBezTo>
                  <a:pt x="140346" y="232962"/>
                  <a:pt x="142501" y="231510"/>
                  <a:pt x="145014" y="231873"/>
                </a:cubicBezTo>
                <a:close/>
                <a:moveTo>
                  <a:pt x="216690" y="194997"/>
                </a:moveTo>
                <a:cubicBezTo>
                  <a:pt x="219255" y="194997"/>
                  <a:pt x="221453" y="197114"/>
                  <a:pt x="221453" y="199583"/>
                </a:cubicBezTo>
                <a:cubicBezTo>
                  <a:pt x="221453" y="202053"/>
                  <a:pt x="219255" y="204169"/>
                  <a:pt x="216690" y="204169"/>
                </a:cubicBezTo>
                <a:cubicBezTo>
                  <a:pt x="214492" y="204169"/>
                  <a:pt x="212294" y="202053"/>
                  <a:pt x="212294" y="199583"/>
                </a:cubicBezTo>
                <a:cubicBezTo>
                  <a:pt x="212294" y="197114"/>
                  <a:pt x="214492" y="194997"/>
                  <a:pt x="216690" y="194997"/>
                </a:cubicBezTo>
                <a:close/>
                <a:moveTo>
                  <a:pt x="158318" y="187060"/>
                </a:moveTo>
                <a:cubicBezTo>
                  <a:pt x="160517" y="187060"/>
                  <a:pt x="162715" y="188965"/>
                  <a:pt x="162715" y="191632"/>
                </a:cubicBezTo>
                <a:cubicBezTo>
                  <a:pt x="162715" y="194299"/>
                  <a:pt x="160517" y="196204"/>
                  <a:pt x="158318" y="196204"/>
                </a:cubicBezTo>
                <a:cubicBezTo>
                  <a:pt x="155754" y="196204"/>
                  <a:pt x="153556" y="194299"/>
                  <a:pt x="153556" y="191632"/>
                </a:cubicBezTo>
                <a:cubicBezTo>
                  <a:pt x="153556" y="188965"/>
                  <a:pt x="155754" y="187060"/>
                  <a:pt x="158318" y="187060"/>
                </a:cubicBezTo>
                <a:close/>
                <a:moveTo>
                  <a:pt x="215897" y="182066"/>
                </a:moveTo>
                <a:cubicBezTo>
                  <a:pt x="208590" y="182066"/>
                  <a:pt x="202378" y="189929"/>
                  <a:pt x="202378" y="199581"/>
                </a:cubicBezTo>
                <a:cubicBezTo>
                  <a:pt x="202378" y="209232"/>
                  <a:pt x="208590" y="217453"/>
                  <a:pt x="215897" y="217453"/>
                </a:cubicBezTo>
                <a:cubicBezTo>
                  <a:pt x="223570" y="217453"/>
                  <a:pt x="229781" y="209232"/>
                  <a:pt x="229781" y="199581"/>
                </a:cubicBezTo>
                <a:cubicBezTo>
                  <a:pt x="229781" y="189929"/>
                  <a:pt x="223570" y="182066"/>
                  <a:pt x="215897" y="182066"/>
                </a:cubicBezTo>
                <a:close/>
                <a:moveTo>
                  <a:pt x="159112" y="173471"/>
                </a:moveTo>
                <a:cubicBezTo>
                  <a:pt x="151440" y="173471"/>
                  <a:pt x="145228" y="181387"/>
                  <a:pt x="145228" y="191463"/>
                </a:cubicBezTo>
                <a:cubicBezTo>
                  <a:pt x="145228" y="201538"/>
                  <a:pt x="151440" y="209454"/>
                  <a:pt x="159112" y="209454"/>
                </a:cubicBezTo>
                <a:cubicBezTo>
                  <a:pt x="166420" y="209454"/>
                  <a:pt x="172631" y="201538"/>
                  <a:pt x="172631" y="191463"/>
                </a:cubicBezTo>
                <a:cubicBezTo>
                  <a:pt x="172631" y="181387"/>
                  <a:pt x="166420" y="173471"/>
                  <a:pt x="159112" y="173471"/>
                </a:cubicBezTo>
                <a:close/>
                <a:moveTo>
                  <a:pt x="215897" y="172772"/>
                </a:moveTo>
                <a:cubicBezTo>
                  <a:pt x="228685" y="172772"/>
                  <a:pt x="238916" y="184925"/>
                  <a:pt x="238916" y="199581"/>
                </a:cubicBezTo>
                <a:cubicBezTo>
                  <a:pt x="238916" y="214594"/>
                  <a:pt x="228685" y="226390"/>
                  <a:pt x="215897" y="226390"/>
                </a:cubicBezTo>
                <a:cubicBezTo>
                  <a:pt x="203474" y="226390"/>
                  <a:pt x="193244" y="214594"/>
                  <a:pt x="193244" y="199581"/>
                </a:cubicBezTo>
                <a:cubicBezTo>
                  <a:pt x="193244" y="184925"/>
                  <a:pt x="203474" y="172772"/>
                  <a:pt x="215897" y="172772"/>
                </a:cubicBezTo>
                <a:close/>
                <a:moveTo>
                  <a:pt x="159112" y="164835"/>
                </a:moveTo>
                <a:cubicBezTo>
                  <a:pt x="171535" y="164835"/>
                  <a:pt x="181766" y="176709"/>
                  <a:pt x="181766" y="191463"/>
                </a:cubicBezTo>
                <a:cubicBezTo>
                  <a:pt x="181766" y="206216"/>
                  <a:pt x="171535" y="218450"/>
                  <a:pt x="159112" y="218450"/>
                </a:cubicBezTo>
                <a:cubicBezTo>
                  <a:pt x="146324" y="218450"/>
                  <a:pt x="136094" y="206216"/>
                  <a:pt x="136094" y="191463"/>
                </a:cubicBezTo>
                <a:cubicBezTo>
                  <a:pt x="136094" y="176709"/>
                  <a:pt x="146324" y="164835"/>
                  <a:pt x="159112" y="164835"/>
                </a:cubicBezTo>
                <a:close/>
                <a:moveTo>
                  <a:pt x="111613" y="147264"/>
                </a:moveTo>
                <a:lnTo>
                  <a:pt x="123862" y="255116"/>
                </a:lnTo>
                <a:lnTo>
                  <a:pt x="244192" y="286137"/>
                </a:lnTo>
                <a:lnTo>
                  <a:pt x="285623" y="154118"/>
                </a:lnTo>
                <a:lnTo>
                  <a:pt x="111613" y="147264"/>
                </a:lnTo>
                <a:close/>
                <a:moveTo>
                  <a:pt x="127134" y="106803"/>
                </a:moveTo>
                <a:cubicBezTo>
                  <a:pt x="138229" y="108186"/>
                  <a:pt x="150087" y="112022"/>
                  <a:pt x="162663" y="118268"/>
                </a:cubicBezTo>
                <a:cubicBezTo>
                  <a:pt x="164819" y="119695"/>
                  <a:pt x="165897" y="122194"/>
                  <a:pt x="164819" y="124335"/>
                </a:cubicBezTo>
                <a:cubicBezTo>
                  <a:pt x="163381" y="126476"/>
                  <a:pt x="160866" y="127547"/>
                  <a:pt x="158710" y="126119"/>
                </a:cubicBezTo>
                <a:cubicBezTo>
                  <a:pt x="135713" y="115056"/>
                  <a:pt x="115950" y="112201"/>
                  <a:pt x="99061" y="118268"/>
                </a:cubicBezTo>
                <a:cubicBezTo>
                  <a:pt x="77861" y="126119"/>
                  <a:pt x="69236" y="145748"/>
                  <a:pt x="69236" y="145748"/>
                </a:cubicBezTo>
                <a:cubicBezTo>
                  <a:pt x="68518" y="147532"/>
                  <a:pt x="66721" y="148603"/>
                  <a:pt x="65284" y="148603"/>
                </a:cubicBezTo>
                <a:cubicBezTo>
                  <a:pt x="64565" y="148603"/>
                  <a:pt x="63846" y="148603"/>
                  <a:pt x="63128" y="148246"/>
                </a:cubicBezTo>
                <a:cubicBezTo>
                  <a:pt x="61331" y="147175"/>
                  <a:pt x="59894" y="144677"/>
                  <a:pt x="60972" y="142536"/>
                </a:cubicBezTo>
                <a:cubicBezTo>
                  <a:pt x="61331" y="141465"/>
                  <a:pt x="71033" y="118982"/>
                  <a:pt x="96186" y="110060"/>
                </a:cubicBezTo>
                <a:cubicBezTo>
                  <a:pt x="105709" y="106491"/>
                  <a:pt x="116040" y="105420"/>
                  <a:pt x="127134" y="106803"/>
                </a:cubicBezTo>
                <a:close/>
                <a:moveTo>
                  <a:pt x="145252" y="69585"/>
                </a:moveTo>
                <a:cubicBezTo>
                  <a:pt x="147817" y="69585"/>
                  <a:pt x="150015" y="71417"/>
                  <a:pt x="150015" y="73981"/>
                </a:cubicBezTo>
                <a:cubicBezTo>
                  <a:pt x="150015" y="76912"/>
                  <a:pt x="147817" y="78744"/>
                  <a:pt x="145252" y="78744"/>
                </a:cubicBezTo>
                <a:cubicBezTo>
                  <a:pt x="142688" y="78744"/>
                  <a:pt x="140856" y="76912"/>
                  <a:pt x="140856" y="73981"/>
                </a:cubicBezTo>
                <a:cubicBezTo>
                  <a:pt x="140856" y="71417"/>
                  <a:pt x="142688" y="69585"/>
                  <a:pt x="145252" y="69585"/>
                </a:cubicBezTo>
                <a:close/>
                <a:moveTo>
                  <a:pt x="72403" y="66410"/>
                </a:moveTo>
                <a:cubicBezTo>
                  <a:pt x="75070" y="66410"/>
                  <a:pt x="76975" y="68315"/>
                  <a:pt x="76975" y="70982"/>
                </a:cubicBezTo>
                <a:cubicBezTo>
                  <a:pt x="76975" y="73649"/>
                  <a:pt x="75070" y="75554"/>
                  <a:pt x="72403" y="75554"/>
                </a:cubicBezTo>
                <a:cubicBezTo>
                  <a:pt x="69736" y="75554"/>
                  <a:pt x="67831" y="73649"/>
                  <a:pt x="67831" y="70982"/>
                </a:cubicBezTo>
                <a:cubicBezTo>
                  <a:pt x="67831" y="68315"/>
                  <a:pt x="69736" y="66410"/>
                  <a:pt x="72403" y="66410"/>
                </a:cubicBezTo>
                <a:close/>
                <a:moveTo>
                  <a:pt x="143672" y="61256"/>
                </a:moveTo>
                <a:cubicBezTo>
                  <a:pt x="133956" y="61256"/>
                  <a:pt x="125680" y="67468"/>
                  <a:pt x="125680" y="74775"/>
                </a:cubicBezTo>
                <a:cubicBezTo>
                  <a:pt x="125680" y="82448"/>
                  <a:pt x="133956" y="88660"/>
                  <a:pt x="143672" y="88660"/>
                </a:cubicBezTo>
                <a:cubicBezTo>
                  <a:pt x="153747" y="88660"/>
                  <a:pt x="161663" y="82448"/>
                  <a:pt x="161663" y="74775"/>
                </a:cubicBezTo>
                <a:cubicBezTo>
                  <a:pt x="161663" y="67468"/>
                  <a:pt x="153747" y="61256"/>
                  <a:pt x="143672" y="61256"/>
                </a:cubicBezTo>
                <a:close/>
                <a:moveTo>
                  <a:pt x="72234" y="56250"/>
                </a:moveTo>
                <a:cubicBezTo>
                  <a:pt x="62158" y="56250"/>
                  <a:pt x="54242" y="62295"/>
                  <a:pt x="54242" y="69407"/>
                </a:cubicBezTo>
                <a:cubicBezTo>
                  <a:pt x="54242" y="76875"/>
                  <a:pt x="62158" y="82564"/>
                  <a:pt x="72234" y="82564"/>
                </a:cubicBezTo>
                <a:cubicBezTo>
                  <a:pt x="82309" y="82564"/>
                  <a:pt x="90225" y="76875"/>
                  <a:pt x="90225" y="69407"/>
                </a:cubicBezTo>
                <a:cubicBezTo>
                  <a:pt x="90225" y="62295"/>
                  <a:pt x="82309" y="56250"/>
                  <a:pt x="72234" y="56250"/>
                </a:cubicBezTo>
                <a:close/>
                <a:moveTo>
                  <a:pt x="143672" y="52122"/>
                </a:moveTo>
                <a:cubicBezTo>
                  <a:pt x="158425" y="52122"/>
                  <a:pt x="170659" y="62718"/>
                  <a:pt x="170659" y="74775"/>
                </a:cubicBezTo>
                <a:cubicBezTo>
                  <a:pt x="170659" y="87564"/>
                  <a:pt x="158425" y="97794"/>
                  <a:pt x="143672" y="97794"/>
                </a:cubicBezTo>
                <a:cubicBezTo>
                  <a:pt x="128918" y="97794"/>
                  <a:pt x="117044" y="87564"/>
                  <a:pt x="117044" y="74775"/>
                </a:cubicBezTo>
                <a:cubicBezTo>
                  <a:pt x="117044" y="62718"/>
                  <a:pt x="128918" y="52122"/>
                  <a:pt x="143672" y="52122"/>
                </a:cubicBezTo>
                <a:close/>
                <a:moveTo>
                  <a:pt x="72234" y="47360"/>
                </a:moveTo>
                <a:cubicBezTo>
                  <a:pt x="86987" y="47360"/>
                  <a:pt x="99221" y="57317"/>
                  <a:pt x="99221" y="69407"/>
                </a:cubicBezTo>
                <a:cubicBezTo>
                  <a:pt x="99221" y="81497"/>
                  <a:pt x="86987" y="91454"/>
                  <a:pt x="72234" y="91454"/>
                </a:cubicBezTo>
                <a:cubicBezTo>
                  <a:pt x="57480" y="91454"/>
                  <a:pt x="45606" y="81497"/>
                  <a:pt x="45606" y="69407"/>
                </a:cubicBezTo>
                <a:cubicBezTo>
                  <a:pt x="45606" y="57317"/>
                  <a:pt x="57480" y="47360"/>
                  <a:pt x="72234" y="47360"/>
                </a:cubicBezTo>
                <a:close/>
                <a:moveTo>
                  <a:pt x="10017" y="9835"/>
                </a:moveTo>
                <a:lnTo>
                  <a:pt x="42441" y="181171"/>
                </a:lnTo>
                <a:lnTo>
                  <a:pt x="104768" y="169267"/>
                </a:lnTo>
                <a:lnTo>
                  <a:pt x="101886" y="143296"/>
                </a:lnTo>
                <a:cubicBezTo>
                  <a:pt x="101886" y="141853"/>
                  <a:pt x="102246" y="140411"/>
                  <a:pt x="102966" y="139689"/>
                </a:cubicBezTo>
                <a:cubicBezTo>
                  <a:pt x="104047" y="138607"/>
                  <a:pt x="105128" y="137886"/>
                  <a:pt x="106569" y="138246"/>
                </a:cubicBezTo>
                <a:lnTo>
                  <a:pt x="189791" y="141493"/>
                </a:lnTo>
                <a:lnTo>
                  <a:pt x="203121" y="38691"/>
                </a:lnTo>
                <a:lnTo>
                  <a:pt x="10017" y="9835"/>
                </a:lnTo>
                <a:close/>
                <a:moveTo>
                  <a:pt x="5333" y="96"/>
                </a:moveTo>
                <a:lnTo>
                  <a:pt x="208886" y="30395"/>
                </a:lnTo>
                <a:cubicBezTo>
                  <a:pt x="211407" y="31116"/>
                  <a:pt x="213209" y="33281"/>
                  <a:pt x="212488" y="35806"/>
                </a:cubicBezTo>
                <a:lnTo>
                  <a:pt x="199158" y="141853"/>
                </a:lnTo>
                <a:lnTo>
                  <a:pt x="291748" y="145461"/>
                </a:lnTo>
                <a:cubicBezTo>
                  <a:pt x="293189" y="145461"/>
                  <a:pt x="294630" y="146182"/>
                  <a:pt x="294990" y="147264"/>
                </a:cubicBezTo>
                <a:cubicBezTo>
                  <a:pt x="296071" y="148346"/>
                  <a:pt x="296071" y="149789"/>
                  <a:pt x="295710" y="151232"/>
                </a:cubicBezTo>
                <a:lnTo>
                  <a:pt x="251758" y="292990"/>
                </a:lnTo>
                <a:cubicBezTo>
                  <a:pt x="251037" y="295154"/>
                  <a:pt x="249596" y="296236"/>
                  <a:pt x="247434" y="296236"/>
                </a:cubicBezTo>
                <a:cubicBezTo>
                  <a:pt x="247074" y="296236"/>
                  <a:pt x="246714" y="296236"/>
                  <a:pt x="246354" y="296236"/>
                </a:cubicBezTo>
                <a:lnTo>
                  <a:pt x="118458" y="263051"/>
                </a:lnTo>
                <a:cubicBezTo>
                  <a:pt x="116657" y="262691"/>
                  <a:pt x="115576" y="260887"/>
                  <a:pt x="115215" y="259084"/>
                </a:cubicBezTo>
                <a:lnTo>
                  <a:pt x="105848" y="178646"/>
                </a:lnTo>
                <a:lnTo>
                  <a:pt x="39559" y="190910"/>
                </a:lnTo>
                <a:cubicBezTo>
                  <a:pt x="39559" y="190910"/>
                  <a:pt x="39198" y="190910"/>
                  <a:pt x="38838" y="190910"/>
                </a:cubicBezTo>
                <a:cubicBezTo>
                  <a:pt x="38118" y="190910"/>
                  <a:pt x="37037" y="190910"/>
                  <a:pt x="36316" y="190188"/>
                </a:cubicBezTo>
                <a:cubicBezTo>
                  <a:pt x="35235" y="189828"/>
                  <a:pt x="34515" y="188745"/>
                  <a:pt x="34515" y="187303"/>
                </a:cubicBezTo>
                <a:lnTo>
                  <a:pt x="289" y="5145"/>
                </a:lnTo>
                <a:cubicBezTo>
                  <a:pt x="-431" y="4063"/>
                  <a:pt x="289" y="2260"/>
                  <a:pt x="1370" y="1178"/>
                </a:cubicBezTo>
                <a:cubicBezTo>
                  <a:pt x="2451" y="456"/>
                  <a:pt x="3892" y="-265"/>
                  <a:pt x="5333" y="96"/>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4" name="Subtitle 2">
            <a:extLst>
              <a:ext uri="{FF2B5EF4-FFF2-40B4-BE49-F238E27FC236}">
                <a16:creationId xmlns:a16="http://schemas.microsoft.com/office/drawing/2014/main" id="{1A7C5AFF-B3B0-3188-5A13-29EC960AF8A0}"/>
              </a:ext>
            </a:extLst>
          </p:cNvPr>
          <p:cNvSpPr txBox="1">
            <a:spLocks/>
          </p:cNvSpPr>
          <p:nvPr/>
        </p:nvSpPr>
        <p:spPr>
          <a:xfrm>
            <a:off x="10330557" y="1995122"/>
            <a:ext cx="1861443"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Deploy Data Analyst  in Healthcare Administration &amp; Standardize data Reporting </a:t>
            </a:r>
          </a:p>
        </p:txBody>
      </p:sp>
      <p:sp>
        <p:nvSpPr>
          <p:cNvPr id="26" name="Subtitle 2">
            <a:extLst>
              <a:ext uri="{FF2B5EF4-FFF2-40B4-BE49-F238E27FC236}">
                <a16:creationId xmlns:a16="http://schemas.microsoft.com/office/drawing/2014/main" id="{0625000F-1AF2-9F39-8F50-0431284C5BA5}"/>
              </a:ext>
            </a:extLst>
          </p:cNvPr>
          <p:cNvSpPr txBox="1">
            <a:spLocks/>
          </p:cNvSpPr>
          <p:nvPr/>
        </p:nvSpPr>
        <p:spPr>
          <a:xfrm>
            <a:off x="9882764" y="4620619"/>
            <a:ext cx="2300430"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Understudy Healthcare Model of other OECDs countries and leverage best practice</a:t>
            </a:r>
          </a:p>
        </p:txBody>
      </p:sp>
      <p:sp>
        <p:nvSpPr>
          <p:cNvPr id="41" name="Subtitle 2">
            <a:extLst>
              <a:ext uri="{FF2B5EF4-FFF2-40B4-BE49-F238E27FC236}">
                <a16:creationId xmlns:a16="http://schemas.microsoft.com/office/drawing/2014/main" id="{3C95B9C6-DA7D-8128-0446-11A83F6DB3A7}"/>
              </a:ext>
            </a:extLst>
          </p:cNvPr>
          <p:cNvSpPr txBox="1">
            <a:spLocks/>
          </p:cNvSpPr>
          <p:nvPr/>
        </p:nvSpPr>
        <p:spPr>
          <a:xfrm>
            <a:off x="9277102" y="5952443"/>
            <a:ext cx="2906092"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Healthcare National Database leveraging  Big Data technologies such Data Lakes and the Cloud (using Python, SQL…)</a:t>
            </a:r>
          </a:p>
        </p:txBody>
      </p:sp>
      <p:sp>
        <p:nvSpPr>
          <p:cNvPr id="43" name="Subtitle 2">
            <a:extLst>
              <a:ext uri="{FF2B5EF4-FFF2-40B4-BE49-F238E27FC236}">
                <a16:creationId xmlns:a16="http://schemas.microsoft.com/office/drawing/2014/main" id="{A8167249-0650-9E41-03CE-8F6B564792FD}"/>
              </a:ext>
            </a:extLst>
          </p:cNvPr>
          <p:cNvSpPr txBox="1">
            <a:spLocks/>
          </p:cNvSpPr>
          <p:nvPr/>
        </p:nvSpPr>
        <p:spPr>
          <a:xfrm>
            <a:off x="8982752" y="1175963"/>
            <a:ext cx="1864099" cy="4785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Maximize deployment, availability and usage </a:t>
            </a:r>
          </a:p>
        </p:txBody>
      </p:sp>
      <p:sp>
        <p:nvSpPr>
          <p:cNvPr id="45" name="Subtitle 2">
            <a:extLst>
              <a:ext uri="{FF2B5EF4-FFF2-40B4-BE49-F238E27FC236}">
                <a16:creationId xmlns:a16="http://schemas.microsoft.com/office/drawing/2014/main" id="{EC3E8522-87D3-1FA8-AED6-7222C149D93C}"/>
              </a:ext>
            </a:extLst>
          </p:cNvPr>
          <p:cNvSpPr txBox="1">
            <a:spLocks/>
          </p:cNvSpPr>
          <p:nvPr/>
        </p:nvSpPr>
        <p:spPr>
          <a:xfrm>
            <a:off x="1976578" y="3604205"/>
            <a:ext cx="2214869" cy="1201804"/>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Point of Care Diagnostics technologies for Physicians and Nurse Practitioners.</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Increase Instrument(MRI, CT…) Installed Base </a:t>
            </a:r>
          </a:p>
        </p:txBody>
      </p:sp>
      <p:sp>
        <p:nvSpPr>
          <p:cNvPr id="47" name="Subtitle 2">
            <a:extLst>
              <a:ext uri="{FF2B5EF4-FFF2-40B4-BE49-F238E27FC236}">
                <a16:creationId xmlns:a16="http://schemas.microsoft.com/office/drawing/2014/main" id="{F14B8826-BF6D-F5C0-C49B-F6D91233F1F5}"/>
              </a:ext>
            </a:extLst>
          </p:cNvPr>
          <p:cNvSpPr txBox="1">
            <a:spLocks/>
          </p:cNvSpPr>
          <p:nvPr/>
        </p:nvSpPr>
        <p:spPr>
          <a:xfrm>
            <a:off x="2179879" y="5475336"/>
            <a:ext cx="3452529" cy="1232582"/>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Improve Physicians Ratio /1,000 pop. to 7</a:t>
            </a:r>
            <a:r>
              <a:rPr lang="en-US" sz="1000" baseline="30000" dirty="0">
                <a:latin typeface="Century Gothic" panose="020B0502020202020204" pitchFamily="34" charset="0"/>
                <a:ea typeface="Lato Light" panose="020F0502020204030203" pitchFamily="34" charset="0"/>
                <a:cs typeface="Mukta ExtraLight" panose="020B0000000000000000" pitchFamily="34" charset="77"/>
              </a:rPr>
              <a:t>th</a:t>
            </a:r>
            <a:r>
              <a:rPr lang="en-US" sz="1000" dirty="0">
                <a:latin typeface="Century Gothic" panose="020B0502020202020204" pitchFamily="34" charset="0"/>
                <a:ea typeface="Lato Light" panose="020F0502020204030203" pitchFamily="34" charset="0"/>
                <a:cs typeface="Mukta ExtraLight" panose="020B0000000000000000" pitchFamily="34" charset="77"/>
              </a:rPr>
              <a:t> in OECD over 5-10 years </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Use Data Analytics  to predict Licensing and hiring levels of Physicians and Nurse Practitioners</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Attract &amp; Facilitate Foreign talent </a:t>
            </a:r>
          </a:p>
        </p:txBody>
      </p:sp>
      <p:sp>
        <p:nvSpPr>
          <p:cNvPr id="49" name="Subtitle 2">
            <a:extLst>
              <a:ext uri="{FF2B5EF4-FFF2-40B4-BE49-F238E27FC236}">
                <a16:creationId xmlns:a16="http://schemas.microsoft.com/office/drawing/2014/main" id="{16CB1121-826A-DBE5-8563-BCB6A5AA6261}"/>
              </a:ext>
            </a:extLst>
          </p:cNvPr>
          <p:cNvSpPr txBox="1">
            <a:spLocks/>
          </p:cNvSpPr>
          <p:nvPr/>
        </p:nvSpPr>
        <p:spPr>
          <a:xfrm>
            <a:off x="2128494" y="2002782"/>
            <a:ext cx="1451816" cy="1171026"/>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Develop Wait Time Targets and build achievement incentives into “Fee for Service”</a:t>
            </a:r>
          </a:p>
        </p:txBody>
      </p:sp>
      <p:sp>
        <p:nvSpPr>
          <p:cNvPr id="15" name="Freeform 700">
            <a:extLst>
              <a:ext uri="{FF2B5EF4-FFF2-40B4-BE49-F238E27FC236}">
                <a16:creationId xmlns:a16="http://schemas.microsoft.com/office/drawing/2014/main" id="{E428EC59-72E5-1775-B3D1-69902A75DA3B}"/>
              </a:ext>
            </a:extLst>
          </p:cNvPr>
          <p:cNvSpPr>
            <a:spLocks noChangeArrowheads="1"/>
          </p:cNvSpPr>
          <p:nvPr/>
        </p:nvSpPr>
        <p:spPr bwMode="auto">
          <a:xfrm>
            <a:off x="5766070" y="969524"/>
            <a:ext cx="269732" cy="264161"/>
          </a:xfrm>
          <a:custGeom>
            <a:avLst/>
            <a:gdLst>
              <a:gd name="T0" fmla="*/ 255636 w 296501"/>
              <a:gd name="T1" fmla="*/ 261652 h 296503"/>
              <a:gd name="T2" fmla="*/ 138191 w 296501"/>
              <a:gd name="T3" fmla="*/ 259969 h 296503"/>
              <a:gd name="T4" fmla="*/ 39305 w 296501"/>
              <a:gd name="T5" fmla="*/ 250825 h 296503"/>
              <a:gd name="T6" fmla="*/ 39305 w 296501"/>
              <a:gd name="T7" fmla="*/ 259969 h 296503"/>
              <a:gd name="T8" fmla="*/ 204513 w 296501"/>
              <a:gd name="T9" fmla="*/ 219075 h 296503"/>
              <a:gd name="T10" fmla="*/ 128587 w 296501"/>
              <a:gd name="T11" fmla="*/ 223837 h 296503"/>
              <a:gd name="T12" fmla="*/ 110766 w 296501"/>
              <a:gd name="T13" fmla="*/ 223837 h 296503"/>
              <a:gd name="T14" fmla="*/ 39238 w 296501"/>
              <a:gd name="T15" fmla="*/ 219075 h 296503"/>
              <a:gd name="T16" fmla="*/ 182283 w 296501"/>
              <a:gd name="T17" fmla="*/ 198071 h 296503"/>
              <a:gd name="T18" fmla="*/ 39236 w 296501"/>
              <a:gd name="T19" fmla="*/ 188912 h 296503"/>
              <a:gd name="T20" fmla="*/ 39236 w 296501"/>
              <a:gd name="T21" fmla="*/ 198071 h 296503"/>
              <a:gd name="T22" fmla="*/ 206054 w 296501"/>
              <a:gd name="T23" fmla="*/ 157162 h 296503"/>
              <a:gd name="T24" fmla="*/ 142875 w 296501"/>
              <a:gd name="T25" fmla="*/ 161558 h 296503"/>
              <a:gd name="T26" fmla="*/ 123468 w 296501"/>
              <a:gd name="T27" fmla="*/ 161558 h 296503"/>
              <a:gd name="T28" fmla="*/ 39210 w 296501"/>
              <a:gd name="T29" fmla="*/ 157162 h 296503"/>
              <a:gd name="T30" fmla="*/ 204579 w 296501"/>
              <a:gd name="T31" fmla="*/ 134571 h 296503"/>
              <a:gd name="T32" fmla="*/ 120523 w 296501"/>
              <a:gd name="T33" fmla="*/ 125412 h 296503"/>
              <a:gd name="T34" fmla="*/ 120523 w 296501"/>
              <a:gd name="T35" fmla="*/ 134571 h 296503"/>
              <a:gd name="T36" fmla="*/ 93677 w 296501"/>
              <a:gd name="T37" fmla="*/ 125412 h 296503"/>
              <a:gd name="T38" fmla="*/ 57150 w 296501"/>
              <a:gd name="T39" fmla="*/ 129808 h 296503"/>
              <a:gd name="T40" fmla="*/ 250951 w 296501"/>
              <a:gd name="T41" fmla="*/ 253029 h 296503"/>
              <a:gd name="T42" fmla="*/ 270050 w 296501"/>
              <a:gd name="T43" fmla="*/ 111469 h 296503"/>
              <a:gd name="T44" fmla="*/ 261402 w 296501"/>
              <a:gd name="T45" fmla="*/ 111469 h 296503"/>
              <a:gd name="T46" fmla="*/ 245546 w 296501"/>
              <a:gd name="T47" fmla="*/ 102127 h 296503"/>
              <a:gd name="T48" fmla="*/ 254555 w 296501"/>
              <a:gd name="T49" fmla="*/ 81648 h 296503"/>
              <a:gd name="T50" fmla="*/ 294915 w 296501"/>
              <a:gd name="T51" fmla="*/ 242969 h 296503"/>
              <a:gd name="T52" fmla="*/ 261762 w 296501"/>
              <a:gd name="T53" fmla="*/ 293988 h 296503"/>
              <a:gd name="T54" fmla="*/ 254555 w 296501"/>
              <a:gd name="T55" fmla="*/ 73025 h 296503"/>
              <a:gd name="T56" fmla="*/ 271526 w 296501"/>
              <a:gd name="T57" fmla="*/ 29633 h 296503"/>
              <a:gd name="T58" fmla="*/ 264668 w 296501"/>
              <a:gd name="T59" fmla="*/ 23636 h 296503"/>
              <a:gd name="T60" fmla="*/ 212481 w 296501"/>
              <a:gd name="T61" fmla="*/ 29633 h 296503"/>
              <a:gd name="T62" fmla="*/ 206253 w 296501"/>
              <a:gd name="T63" fmla="*/ 23636 h 296503"/>
              <a:gd name="T64" fmla="*/ 233362 w 296501"/>
              <a:gd name="T65" fmla="*/ 26811 h 296503"/>
              <a:gd name="T66" fmla="*/ 143792 w 296501"/>
              <a:gd name="T67" fmla="*/ 33008 h 296503"/>
              <a:gd name="T68" fmla="*/ 140917 w 296501"/>
              <a:gd name="T69" fmla="*/ 65298 h 296503"/>
              <a:gd name="T70" fmla="*/ 145229 w 296501"/>
              <a:gd name="T71" fmla="*/ 15786 h 296503"/>
              <a:gd name="T72" fmla="*/ 190141 w 296501"/>
              <a:gd name="T73" fmla="*/ 49871 h 296503"/>
              <a:gd name="T74" fmla="*/ 136247 w 296501"/>
              <a:gd name="T75" fmla="*/ 94360 h 296503"/>
              <a:gd name="T76" fmla="*/ 37800 w 296501"/>
              <a:gd name="T77" fmla="*/ 115169 h 296503"/>
              <a:gd name="T78" fmla="*/ 138762 w 296501"/>
              <a:gd name="T79" fmla="*/ 717 h 296503"/>
              <a:gd name="T80" fmla="*/ 296501 w 296501"/>
              <a:gd name="T81" fmla="*/ 49328 h 296503"/>
              <a:gd name="T82" fmla="*/ 209091 w 296501"/>
              <a:gd name="T83" fmla="*/ 44324 h 296503"/>
              <a:gd name="T84" fmla="*/ 168275 w 296501"/>
              <a:gd name="T85" fmla="*/ 4647 h 296503"/>
              <a:gd name="T86" fmla="*/ 123566 w 296501"/>
              <a:gd name="T87" fmla="*/ 4689 h 296503"/>
              <a:gd name="T88" fmla="*/ 48274 w 296501"/>
              <a:gd name="T89" fmla="*/ 44728 h 296503"/>
              <a:gd name="T90" fmla="*/ 9006 w 296501"/>
              <a:gd name="T91" fmla="*/ 287484 h 296503"/>
              <a:gd name="T92" fmla="*/ 4683 w 296501"/>
              <a:gd name="T93" fmla="*/ 296501 h 296503"/>
              <a:gd name="T94" fmla="*/ 4683 w 296501"/>
              <a:gd name="T95" fmla="*/ 0 h 296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6501" h="296503">
                <a:moveTo>
                  <a:pt x="255636" y="261652"/>
                </a:moveTo>
                <a:lnTo>
                  <a:pt x="265726" y="282131"/>
                </a:lnTo>
                <a:lnTo>
                  <a:pt x="275816" y="261652"/>
                </a:lnTo>
                <a:lnTo>
                  <a:pt x="255636" y="261652"/>
                </a:lnTo>
                <a:close/>
                <a:moveTo>
                  <a:pt x="88822" y="250825"/>
                </a:moveTo>
                <a:lnTo>
                  <a:pt x="138191" y="250825"/>
                </a:lnTo>
                <a:cubicBezTo>
                  <a:pt x="140713" y="250825"/>
                  <a:pt x="142515" y="252730"/>
                  <a:pt x="142515" y="255397"/>
                </a:cubicBezTo>
                <a:cubicBezTo>
                  <a:pt x="142515" y="258064"/>
                  <a:pt x="140713" y="259969"/>
                  <a:pt x="138191" y="259969"/>
                </a:cubicBezTo>
                <a:lnTo>
                  <a:pt x="88822" y="259969"/>
                </a:lnTo>
                <a:cubicBezTo>
                  <a:pt x="86299" y="259969"/>
                  <a:pt x="84137" y="258064"/>
                  <a:pt x="84137" y="255397"/>
                </a:cubicBezTo>
                <a:cubicBezTo>
                  <a:pt x="84137" y="252730"/>
                  <a:pt x="86299" y="250825"/>
                  <a:pt x="88822" y="250825"/>
                </a:cubicBezTo>
                <a:close/>
                <a:moveTo>
                  <a:pt x="39305" y="250825"/>
                </a:moveTo>
                <a:lnTo>
                  <a:pt x="61931" y="250825"/>
                </a:lnTo>
                <a:cubicBezTo>
                  <a:pt x="64486" y="250825"/>
                  <a:pt x="66310" y="252730"/>
                  <a:pt x="66310" y="255397"/>
                </a:cubicBezTo>
                <a:cubicBezTo>
                  <a:pt x="66310" y="258064"/>
                  <a:pt x="64486" y="259969"/>
                  <a:pt x="61931" y="259969"/>
                </a:cubicBezTo>
                <a:lnTo>
                  <a:pt x="39305" y="259969"/>
                </a:lnTo>
                <a:cubicBezTo>
                  <a:pt x="36750" y="259969"/>
                  <a:pt x="34925" y="258064"/>
                  <a:pt x="34925" y="255397"/>
                </a:cubicBezTo>
                <a:cubicBezTo>
                  <a:pt x="34925" y="252730"/>
                  <a:pt x="36750" y="250825"/>
                  <a:pt x="39305" y="250825"/>
                </a:cubicBezTo>
                <a:close/>
                <a:moveTo>
                  <a:pt x="132905" y="219075"/>
                </a:moveTo>
                <a:lnTo>
                  <a:pt x="204513" y="219075"/>
                </a:lnTo>
                <a:cubicBezTo>
                  <a:pt x="207031" y="219075"/>
                  <a:pt x="209190" y="221273"/>
                  <a:pt x="209190" y="223837"/>
                </a:cubicBezTo>
                <a:cubicBezTo>
                  <a:pt x="209190" y="226035"/>
                  <a:pt x="207031" y="228234"/>
                  <a:pt x="204513" y="228234"/>
                </a:cubicBezTo>
                <a:lnTo>
                  <a:pt x="132905" y="228234"/>
                </a:lnTo>
                <a:cubicBezTo>
                  <a:pt x="130386" y="228234"/>
                  <a:pt x="128587" y="226035"/>
                  <a:pt x="128587" y="223837"/>
                </a:cubicBezTo>
                <a:cubicBezTo>
                  <a:pt x="128587" y="221273"/>
                  <a:pt x="130386" y="219075"/>
                  <a:pt x="132905" y="219075"/>
                </a:cubicBezTo>
                <a:close/>
                <a:moveTo>
                  <a:pt x="39238" y="219075"/>
                </a:moveTo>
                <a:lnTo>
                  <a:pt x="106453" y="219075"/>
                </a:lnTo>
                <a:cubicBezTo>
                  <a:pt x="108609" y="219075"/>
                  <a:pt x="110766" y="221273"/>
                  <a:pt x="110766" y="223837"/>
                </a:cubicBezTo>
                <a:cubicBezTo>
                  <a:pt x="110766" y="226035"/>
                  <a:pt x="108609" y="228234"/>
                  <a:pt x="106453" y="228234"/>
                </a:cubicBezTo>
                <a:lnTo>
                  <a:pt x="39238" y="228234"/>
                </a:lnTo>
                <a:cubicBezTo>
                  <a:pt x="36722" y="228234"/>
                  <a:pt x="34925" y="226035"/>
                  <a:pt x="34925" y="223837"/>
                </a:cubicBezTo>
                <a:cubicBezTo>
                  <a:pt x="34925" y="221273"/>
                  <a:pt x="36722" y="219075"/>
                  <a:pt x="39238" y="219075"/>
                </a:cubicBezTo>
                <a:close/>
                <a:moveTo>
                  <a:pt x="106283" y="188912"/>
                </a:moveTo>
                <a:lnTo>
                  <a:pt x="182283" y="188912"/>
                </a:lnTo>
                <a:cubicBezTo>
                  <a:pt x="184804" y="188912"/>
                  <a:pt x="186965" y="190744"/>
                  <a:pt x="186965" y="193308"/>
                </a:cubicBezTo>
                <a:cubicBezTo>
                  <a:pt x="186965" y="196239"/>
                  <a:pt x="184804" y="198071"/>
                  <a:pt x="182283" y="198071"/>
                </a:cubicBezTo>
                <a:lnTo>
                  <a:pt x="106283" y="198071"/>
                </a:lnTo>
                <a:cubicBezTo>
                  <a:pt x="103761" y="198071"/>
                  <a:pt x="101600" y="196239"/>
                  <a:pt x="101600" y="193308"/>
                </a:cubicBezTo>
                <a:cubicBezTo>
                  <a:pt x="101600" y="190744"/>
                  <a:pt x="103761" y="188912"/>
                  <a:pt x="106283" y="188912"/>
                </a:cubicBezTo>
                <a:close/>
                <a:moveTo>
                  <a:pt x="39236" y="188912"/>
                </a:moveTo>
                <a:lnTo>
                  <a:pt x="79108" y="188912"/>
                </a:lnTo>
                <a:cubicBezTo>
                  <a:pt x="81982" y="188912"/>
                  <a:pt x="83778" y="190744"/>
                  <a:pt x="83778" y="193308"/>
                </a:cubicBezTo>
                <a:cubicBezTo>
                  <a:pt x="83778" y="196239"/>
                  <a:pt x="81982" y="198071"/>
                  <a:pt x="79108" y="198071"/>
                </a:cubicBezTo>
                <a:lnTo>
                  <a:pt x="39236" y="198071"/>
                </a:lnTo>
                <a:cubicBezTo>
                  <a:pt x="36721" y="198071"/>
                  <a:pt x="34925" y="196239"/>
                  <a:pt x="34925" y="193308"/>
                </a:cubicBezTo>
                <a:cubicBezTo>
                  <a:pt x="34925" y="190744"/>
                  <a:pt x="36721" y="188912"/>
                  <a:pt x="39236" y="188912"/>
                </a:cubicBezTo>
                <a:close/>
                <a:moveTo>
                  <a:pt x="147232" y="157162"/>
                </a:moveTo>
                <a:lnTo>
                  <a:pt x="206054" y="157162"/>
                </a:lnTo>
                <a:cubicBezTo>
                  <a:pt x="208596" y="157162"/>
                  <a:pt x="210774" y="159360"/>
                  <a:pt x="210774" y="161558"/>
                </a:cubicBezTo>
                <a:cubicBezTo>
                  <a:pt x="210774" y="164122"/>
                  <a:pt x="208596" y="166321"/>
                  <a:pt x="206054" y="166321"/>
                </a:cubicBezTo>
                <a:lnTo>
                  <a:pt x="147232" y="166321"/>
                </a:lnTo>
                <a:cubicBezTo>
                  <a:pt x="145054" y="166321"/>
                  <a:pt x="142875" y="164122"/>
                  <a:pt x="142875" y="161558"/>
                </a:cubicBezTo>
                <a:cubicBezTo>
                  <a:pt x="142875" y="159360"/>
                  <a:pt x="145054" y="157162"/>
                  <a:pt x="147232" y="157162"/>
                </a:cubicBezTo>
                <a:close/>
                <a:moveTo>
                  <a:pt x="39210" y="157162"/>
                </a:moveTo>
                <a:lnTo>
                  <a:pt x="119184" y="157162"/>
                </a:lnTo>
                <a:cubicBezTo>
                  <a:pt x="121683" y="157162"/>
                  <a:pt x="123468" y="159360"/>
                  <a:pt x="123468" y="161558"/>
                </a:cubicBezTo>
                <a:cubicBezTo>
                  <a:pt x="123468" y="164122"/>
                  <a:pt x="121683" y="166321"/>
                  <a:pt x="119184" y="166321"/>
                </a:cubicBezTo>
                <a:lnTo>
                  <a:pt x="39210" y="166321"/>
                </a:lnTo>
                <a:cubicBezTo>
                  <a:pt x="36710" y="166321"/>
                  <a:pt x="34925" y="164122"/>
                  <a:pt x="34925" y="161558"/>
                </a:cubicBezTo>
                <a:cubicBezTo>
                  <a:pt x="34925" y="159360"/>
                  <a:pt x="36710" y="157162"/>
                  <a:pt x="39210" y="157162"/>
                </a:cubicBezTo>
                <a:close/>
                <a:moveTo>
                  <a:pt x="187179" y="125412"/>
                </a:moveTo>
                <a:lnTo>
                  <a:pt x="204579" y="125412"/>
                </a:lnTo>
                <a:cubicBezTo>
                  <a:pt x="207065" y="125412"/>
                  <a:pt x="209195" y="127244"/>
                  <a:pt x="209195" y="129808"/>
                </a:cubicBezTo>
                <a:cubicBezTo>
                  <a:pt x="209195" y="132372"/>
                  <a:pt x="207065" y="134571"/>
                  <a:pt x="204579" y="134571"/>
                </a:cubicBezTo>
                <a:lnTo>
                  <a:pt x="187179" y="134571"/>
                </a:lnTo>
                <a:cubicBezTo>
                  <a:pt x="184693" y="134571"/>
                  <a:pt x="182562" y="132372"/>
                  <a:pt x="182562" y="129808"/>
                </a:cubicBezTo>
                <a:cubicBezTo>
                  <a:pt x="182562" y="127244"/>
                  <a:pt x="184693" y="125412"/>
                  <a:pt x="187179" y="125412"/>
                </a:cubicBezTo>
                <a:close/>
                <a:moveTo>
                  <a:pt x="120523" y="125412"/>
                </a:moveTo>
                <a:lnTo>
                  <a:pt x="160464" y="125412"/>
                </a:lnTo>
                <a:cubicBezTo>
                  <a:pt x="162961" y="125412"/>
                  <a:pt x="164744" y="127244"/>
                  <a:pt x="164744" y="129808"/>
                </a:cubicBezTo>
                <a:cubicBezTo>
                  <a:pt x="164744" y="132372"/>
                  <a:pt x="162961" y="134571"/>
                  <a:pt x="160464" y="134571"/>
                </a:cubicBezTo>
                <a:lnTo>
                  <a:pt x="120523" y="134571"/>
                </a:lnTo>
                <a:cubicBezTo>
                  <a:pt x="118027" y="134571"/>
                  <a:pt x="115887" y="132372"/>
                  <a:pt x="115887" y="129808"/>
                </a:cubicBezTo>
                <a:cubicBezTo>
                  <a:pt x="115887" y="127244"/>
                  <a:pt x="118027" y="125412"/>
                  <a:pt x="120523" y="125412"/>
                </a:cubicBezTo>
                <a:close/>
                <a:moveTo>
                  <a:pt x="61899" y="125412"/>
                </a:moveTo>
                <a:lnTo>
                  <a:pt x="93677" y="125412"/>
                </a:lnTo>
                <a:cubicBezTo>
                  <a:pt x="96234" y="125412"/>
                  <a:pt x="98060" y="127244"/>
                  <a:pt x="98060" y="129808"/>
                </a:cubicBezTo>
                <a:cubicBezTo>
                  <a:pt x="98060" y="132372"/>
                  <a:pt x="96234" y="134571"/>
                  <a:pt x="93677" y="134571"/>
                </a:cubicBezTo>
                <a:lnTo>
                  <a:pt x="61899" y="134571"/>
                </a:lnTo>
                <a:cubicBezTo>
                  <a:pt x="59342" y="134571"/>
                  <a:pt x="57150" y="132372"/>
                  <a:pt x="57150" y="129808"/>
                </a:cubicBezTo>
                <a:cubicBezTo>
                  <a:pt x="57150" y="127244"/>
                  <a:pt x="59342" y="125412"/>
                  <a:pt x="61899" y="125412"/>
                </a:cubicBezTo>
                <a:close/>
                <a:moveTo>
                  <a:pt x="245546" y="111469"/>
                </a:moveTo>
                <a:lnTo>
                  <a:pt x="245546" y="241531"/>
                </a:lnTo>
                <a:lnTo>
                  <a:pt x="250951" y="253029"/>
                </a:lnTo>
                <a:lnTo>
                  <a:pt x="280501" y="253029"/>
                </a:lnTo>
                <a:lnTo>
                  <a:pt x="285906" y="241531"/>
                </a:lnTo>
                <a:lnTo>
                  <a:pt x="285906" y="111469"/>
                </a:lnTo>
                <a:lnTo>
                  <a:pt x="270050" y="111469"/>
                </a:lnTo>
                <a:lnTo>
                  <a:pt x="270050" y="233627"/>
                </a:lnTo>
                <a:cubicBezTo>
                  <a:pt x="270050" y="236142"/>
                  <a:pt x="268249" y="237938"/>
                  <a:pt x="265726" y="237938"/>
                </a:cubicBezTo>
                <a:cubicBezTo>
                  <a:pt x="263204" y="237938"/>
                  <a:pt x="261402" y="236142"/>
                  <a:pt x="261402" y="233627"/>
                </a:cubicBezTo>
                <a:lnTo>
                  <a:pt x="261402" y="111469"/>
                </a:lnTo>
                <a:lnTo>
                  <a:pt x="245546" y="111469"/>
                </a:lnTo>
                <a:close/>
                <a:moveTo>
                  <a:pt x="254555" y="81648"/>
                </a:moveTo>
                <a:cubicBezTo>
                  <a:pt x="249870" y="81648"/>
                  <a:pt x="245546" y="85600"/>
                  <a:pt x="245546" y="90630"/>
                </a:cubicBezTo>
                <a:lnTo>
                  <a:pt x="245546" y="102127"/>
                </a:lnTo>
                <a:lnTo>
                  <a:pt x="285906" y="102127"/>
                </a:lnTo>
                <a:lnTo>
                  <a:pt x="285906" y="90630"/>
                </a:lnTo>
                <a:cubicBezTo>
                  <a:pt x="285906" y="85600"/>
                  <a:pt x="281942" y="81648"/>
                  <a:pt x="276897" y="81648"/>
                </a:cubicBezTo>
                <a:lnTo>
                  <a:pt x="254555" y="81648"/>
                </a:lnTo>
                <a:close/>
                <a:moveTo>
                  <a:pt x="254555" y="73025"/>
                </a:moveTo>
                <a:lnTo>
                  <a:pt x="276897" y="73025"/>
                </a:lnTo>
                <a:cubicBezTo>
                  <a:pt x="286987" y="73025"/>
                  <a:pt x="294915" y="80929"/>
                  <a:pt x="294915" y="90630"/>
                </a:cubicBezTo>
                <a:lnTo>
                  <a:pt x="294915" y="242969"/>
                </a:lnTo>
                <a:cubicBezTo>
                  <a:pt x="294915" y="243328"/>
                  <a:pt x="294555" y="244046"/>
                  <a:pt x="294194" y="244765"/>
                </a:cubicBezTo>
                <a:lnTo>
                  <a:pt x="269690" y="293988"/>
                </a:lnTo>
                <a:cubicBezTo>
                  <a:pt x="268969" y="295425"/>
                  <a:pt x="267528" y="296503"/>
                  <a:pt x="265726" y="296503"/>
                </a:cubicBezTo>
                <a:cubicBezTo>
                  <a:pt x="264285" y="296503"/>
                  <a:pt x="262483" y="295425"/>
                  <a:pt x="261762" y="293988"/>
                </a:cubicBezTo>
                <a:lnTo>
                  <a:pt x="237258" y="244765"/>
                </a:lnTo>
                <a:cubicBezTo>
                  <a:pt x="236898" y="244046"/>
                  <a:pt x="236537" y="243328"/>
                  <a:pt x="236537" y="242969"/>
                </a:cubicBezTo>
                <a:lnTo>
                  <a:pt x="236537" y="90630"/>
                </a:lnTo>
                <a:cubicBezTo>
                  <a:pt x="236537" y="80929"/>
                  <a:pt x="244465" y="73025"/>
                  <a:pt x="254555" y="73025"/>
                </a:cubicBezTo>
                <a:close/>
                <a:moveTo>
                  <a:pt x="264668" y="23636"/>
                </a:moveTo>
                <a:cubicBezTo>
                  <a:pt x="266573" y="22225"/>
                  <a:pt x="269621" y="22225"/>
                  <a:pt x="271526" y="23636"/>
                </a:cubicBezTo>
                <a:cubicBezTo>
                  <a:pt x="272288" y="24342"/>
                  <a:pt x="272669" y="25400"/>
                  <a:pt x="272669" y="26811"/>
                </a:cubicBezTo>
                <a:cubicBezTo>
                  <a:pt x="272669" y="27869"/>
                  <a:pt x="272288" y="28928"/>
                  <a:pt x="271526" y="29633"/>
                </a:cubicBezTo>
                <a:cubicBezTo>
                  <a:pt x="270383" y="30692"/>
                  <a:pt x="269621" y="31397"/>
                  <a:pt x="268097" y="31397"/>
                </a:cubicBezTo>
                <a:cubicBezTo>
                  <a:pt x="266954" y="31397"/>
                  <a:pt x="265811" y="30692"/>
                  <a:pt x="264668" y="29633"/>
                </a:cubicBezTo>
                <a:cubicBezTo>
                  <a:pt x="263906" y="28928"/>
                  <a:pt x="263525" y="27869"/>
                  <a:pt x="263525" y="26811"/>
                </a:cubicBezTo>
                <a:cubicBezTo>
                  <a:pt x="263525" y="25400"/>
                  <a:pt x="263906" y="24342"/>
                  <a:pt x="264668" y="23636"/>
                </a:cubicBezTo>
                <a:close/>
                <a:moveTo>
                  <a:pt x="206253" y="23636"/>
                </a:moveTo>
                <a:cubicBezTo>
                  <a:pt x="207718" y="22225"/>
                  <a:pt x="211015" y="22225"/>
                  <a:pt x="212481" y="23636"/>
                </a:cubicBezTo>
                <a:cubicBezTo>
                  <a:pt x="213213" y="24342"/>
                  <a:pt x="213946" y="25400"/>
                  <a:pt x="213946" y="26811"/>
                </a:cubicBezTo>
                <a:cubicBezTo>
                  <a:pt x="213946" y="27869"/>
                  <a:pt x="213213" y="28928"/>
                  <a:pt x="212481" y="29633"/>
                </a:cubicBezTo>
                <a:cubicBezTo>
                  <a:pt x="211381" y="30692"/>
                  <a:pt x="210649" y="31397"/>
                  <a:pt x="209183" y="31397"/>
                </a:cubicBezTo>
                <a:cubicBezTo>
                  <a:pt x="208084" y="31397"/>
                  <a:pt x="206985" y="30692"/>
                  <a:pt x="205886" y="29633"/>
                </a:cubicBezTo>
                <a:cubicBezTo>
                  <a:pt x="205154" y="28928"/>
                  <a:pt x="204787" y="27869"/>
                  <a:pt x="204787" y="26811"/>
                </a:cubicBezTo>
                <a:cubicBezTo>
                  <a:pt x="204787" y="25400"/>
                  <a:pt x="205154" y="24342"/>
                  <a:pt x="206253" y="23636"/>
                </a:cubicBezTo>
                <a:close/>
                <a:moveTo>
                  <a:pt x="237934" y="22225"/>
                </a:moveTo>
                <a:cubicBezTo>
                  <a:pt x="240601" y="22225"/>
                  <a:pt x="242506" y="24342"/>
                  <a:pt x="242506" y="26811"/>
                </a:cubicBezTo>
                <a:cubicBezTo>
                  <a:pt x="242506" y="28928"/>
                  <a:pt x="240601" y="31397"/>
                  <a:pt x="237934" y="31397"/>
                </a:cubicBezTo>
                <a:cubicBezTo>
                  <a:pt x="235648" y="31397"/>
                  <a:pt x="233362" y="28928"/>
                  <a:pt x="233362" y="26811"/>
                </a:cubicBezTo>
                <a:cubicBezTo>
                  <a:pt x="233362" y="24342"/>
                  <a:pt x="235648" y="22225"/>
                  <a:pt x="237934" y="22225"/>
                </a:cubicBezTo>
                <a:close/>
                <a:moveTo>
                  <a:pt x="145229" y="15786"/>
                </a:moveTo>
                <a:lnTo>
                  <a:pt x="145229" y="29420"/>
                </a:lnTo>
                <a:cubicBezTo>
                  <a:pt x="145229" y="30855"/>
                  <a:pt x="144510" y="32290"/>
                  <a:pt x="143792" y="33008"/>
                </a:cubicBezTo>
                <a:cubicBezTo>
                  <a:pt x="143073" y="33726"/>
                  <a:pt x="141636" y="34443"/>
                  <a:pt x="140558" y="34084"/>
                </a:cubicBezTo>
                <a:cubicBezTo>
                  <a:pt x="140199" y="34084"/>
                  <a:pt x="139840" y="34084"/>
                  <a:pt x="138762" y="34084"/>
                </a:cubicBezTo>
                <a:cubicBezTo>
                  <a:pt x="128342" y="34084"/>
                  <a:pt x="75526" y="36955"/>
                  <a:pt x="50375" y="93284"/>
                </a:cubicBezTo>
                <a:cubicBezTo>
                  <a:pt x="66184" y="80009"/>
                  <a:pt x="94928" y="64222"/>
                  <a:pt x="140917" y="65298"/>
                </a:cubicBezTo>
                <a:cubicBezTo>
                  <a:pt x="143073" y="65298"/>
                  <a:pt x="145229" y="67451"/>
                  <a:pt x="145229" y="69604"/>
                </a:cubicBezTo>
                <a:lnTo>
                  <a:pt x="145229" y="83596"/>
                </a:lnTo>
                <a:lnTo>
                  <a:pt x="179362" y="49871"/>
                </a:lnTo>
                <a:lnTo>
                  <a:pt x="145229" y="15786"/>
                </a:lnTo>
                <a:close/>
                <a:moveTo>
                  <a:pt x="138762" y="717"/>
                </a:moveTo>
                <a:cubicBezTo>
                  <a:pt x="140558" y="0"/>
                  <a:pt x="142355" y="359"/>
                  <a:pt x="143792" y="1794"/>
                </a:cubicBezTo>
                <a:lnTo>
                  <a:pt x="188704" y="46642"/>
                </a:lnTo>
                <a:cubicBezTo>
                  <a:pt x="189422" y="47359"/>
                  <a:pt x="190141" y="48436"/>
                  <a:pt x="190141" y="49871"/>
                </a:cubicBezTo>
                <a:cubicBezTo>
                  <a:pt x="190141" y="50947"/>
                  <a:pt x="189422" y="52023"/>
                  <a:pt x="188704" y="52741"/>
                </a:cubicBezTo>
                <a:lnTo>
                  <a:pt x="143792" y="97589"/>
                </a:lnTo>
                <a:cubicBezTo>
                  <a:pt x="142355" y="99024"/>
                  <a:pt x="140558" y="99383"/>
                  <a:pt x="138762" y="98665"/>
                </a:cubicBezTo>
                <a:cubicBezTo>
                  <a:pt x="137324" y="97948"/>
                  <a:pt x="136247" y="96154"/>
                  <a:pt x="136247" y="94360"/>
                </a:cubicBezTo>
                <a:lnTo>
                  <a:pt x="136247" y="74268"/>
                </a:lnTo>
                <a:cubicBezTo>
                  <a:pt x="70496" y="74268"/>
                  <a:pt x="43548" y="113017"/>
                  <a:pt x="43189" y="113375"/>
                </a:cubicBezTo>
                <a:cubicBezTo>
                  <a:pt x="42470" y="114452"/>
                  <a:pt x="41033" y="115528"/>
                  <a:pt x="39596" y="115528"/>
                </a:cubicBezTo>
                <a:cubicBezTo>
                  <a:pt x="38878" y="115528"/>
                  <a:pt x="38518" y="115169"/>
                  <a:pt x="37800" y="115169"/>
                </a:cubicBezTo>
                <a:cubicBezTo>
                  <a:pt x="35644" y="114093"/>
                  <a:pt x="34925" y="111940"/>
                  <a:pt x="35285" y="109788"/>
                </a:cubicBezTo>
                <a:cubicBezTo>
                  <a:pt x="55764" y="34802"/>
                  <a:pt x="118641" y="26191"/>
                  <a:pt x="136247" y="25115"/>
                </a:cubicBezTo>
                <a:lnTo>
                  <a:pt x="136247" y="5023"/>
                </a:lnTo>
                <a:cubicBezTo>
                  <a:pt x="136247" y="3229"/>
                  <a:pt x="137324" y="1435"/>
                  <a:pt x="138762" y="717"/>
                </a:cubicBezTo>
                <a:close/>
                <a:moveTo>
                  <a:pt x="172971" y="0"/>
                </a:moveTo>
                <a:lnTo>
                  <a:pt x="291805" y="0"/>
                </a:lnTo>
                <a:cubicBezTo>
                  <a:pt x="294334" y="0"/>
                  <a:pt x="296501" y="2145"/>
                  <a:pt x="296501" y="4647"/>
                </a:cubicBezTo>
                <a:lnTo>
                  <a:pt x="296501" y="49328"/>
                </a:lnTo>
                <a:cubicBezTo>
                  <a:pt x="296501" y="51473"/>
                  <a:pt x="294334" y="53617"/>
                  <a:pt x="291805" y="53617"/>
                </a:cubicBezTo>
                <a:lnTo>
                  <a:pt x="209091" y="53617"/>
                </a:lnTo>
                <a:cubicBezTo>
                  <a:pt x="206562" y="53617"/>
                  <a:pt x="204395" y="51473"/>
                  <a:pt x="204395" y="49328"/>
                </a:cubicBezTo>
                <a:cubicBezTo>
                  <a:pt x="204395" y="46468"/>
                  <a:pt x="206562" y="44324"/>
                  <a:pt x="209091" y="44324"/>
                </a:cubicBezTo>
                <a:lnTo>
                  <a:pt x="287471" y="44324"/>
                </a:lnTo>
                <a:lnTo>
                  <a:pt x="287471" y="8936"/>
                </a:lnTo>
                <a:lnTo>
                  <a:pt x="172971" y="8936"/>
                </a:lnTo>
                <a:cubicBezTo>
                  <a:pt x="170442" y="8936"/>
                  <a:pt x="168275" y="6791"/>
                  <a:pt x="168275" y="4647"/>
                </a:cubicBezTo>
                <a:cubicBezTo>
                  <a:pt x="168275" y="2145"/>
                  <a:pt x="170442" y="0"/>
                  <a:pt x="172971" y="0"/>
                </a:cubicBezTo>
                <a:close/>
                <a:moveTo>
                  <a:pt x="4683" y="0"/>
                </a:moveTo>
                <a:lnTo>
                  <a:pt x="118883" y="0"/>
                </a:lnTo>
                <a:cubicBezTo>
                  <a:pt x="121404" y="0"/>
                  <a:pt x="123566" y="2164"/>
                  <a:pt x="123566" y="4689"/>
                </a:cubicBezTo>
                <a:cubicBezTo>
                  <a:pt x="123566" y="6853"/>
                  <a:pt x="121404" y="9018"/>
                  <a:pt x="118883" y="9018"/>
                </a:cubicBezTo>
                <a:lnTo>
                  <a:pt x="9006" y="9018"/>
                </a:lnTo>
                <a:lnTo>
                  <a:pt x="9006" y="44728"/>
                </a:lnTo>
                <a:lnTo>
                  <a:pt x="48274" y="44728"/>
                </a:lnTo>
                <a:cubicBezTo>
                  <a:pt x="50795" y="44728"/>
                  <a:pt x="52957" y="46892"/>
                  <a:pt x="52957" y="49777"/>
                </a:cubicBezTo>
                <a:cubicBezTo>
                  <a:pt x="52957" y="51942"/>
                  <a:pt x="50795" y="54106"/>
                  <a:pt x="48274" y="54106"/>
                </a:cubicBezTo>
                <a:lnTo>
                  <a:pt x="9006" y="54106"/>
                </a:lnTo>
                <a:lnTo>
                  <a:pt x="9006" y="287484"/>
                </a:lnTo>
                <a:lnTo>
                  <a:pt x="233442" y="287484"/>
                </a:lnTo>
                <a:cubicBezTo>
                  <a:pt x="235964" y="287484"/>
                  <a:pt x="237765" y="289287"/>
                  <a:pt x="237765" y="291812"/>
                </a:cubicBezTo>
                <a:cubicBezTo>
                  <a:pt x="237765" y="294337"/>
                  <a:pt x="235964" y="296501"/>
                  <a:pt x="233442" y="296501"/>
                </a:cubicBezTo>
                <a:lnTo>
                  <a:pt x="4683" y="296501"/>
                </a:lnTo>
                <a:cubicBezTo>
                  <a:pt x="2161" y="296501"/>
                  <a:pt x="0" y="294337"/>
                  <a:pt x="0" y="291812"/>
                </a:cubicBezTo>
                <a:lnTo>
                  <a:pt x="0" y="49777"/>
                </a:lnTo>
                <a:lnTo>
                  <a:pt x="0" y="4689"/>
                </a:lnTo>
                <a:cubicBezTo>
                  <a:pt x="0" y="2164"/>
                  <a:pt x="2161" y="0"/>
                  <a:pt x="468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grpSp>
        <p:nvGrpSpPr>
          <p:cNvPr id="64" name="Group 29">
            <a:extLst>
              <a:ext uri="{FF2B5EF4-FFF2-40B4-BE49-F238E27FC236}">
                <a16:creationId xmlns:a16="http://schemas.microsoft.com/office/drawing/2014/main" id="{3F41E483-D11D-27B6-5D6A-666E8B50E814}"/>
              </a:ext>
            </a:extLst>
          </p:cNvPr>
          <p:cNvGrpSpPr>
            <a:grpSpLocks/>
          </p:cNvGrpSpPr>
          <p:nvPr/>
        </p:nvGrpSpPr>
        <p:grpSpPr bwMode="auto">
          <a:xfrm rot="20622357">
            <a:off x="5464467" y="1062740"/>
            <a:ext cx="1114913" cy="1063206"/>
            <a:chOff x="3909" y="980"/>
            <a:chExt cx="1712" cy="1966"/>
          </a:xfrm>
        </p:grpSpPr>
        <p:pic>
          <p:nvPicPr>
            <p:cNvPr id="65" name="Picture 30" descr="Labels_and_Buttons">
              <a:extLst>
                <a:ext uri="{FF2B5EF4-FFF2-40B4-BE49-F238E27FC236}">
                  <a16:creationId xmlns:a16="http://schemas.microsoft.com/office/drawing/2014/main" id="{F20936EB-7632-A493-3040-A956AD8FA629}"/>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31">
              <a:extLst>
                <a:ext uri="{FF2B5EF4-FFF2-40B4-BE49-F238E27FC236}">
                  <a16:creationId xmlns:a16="http://schemas.microsoft.com/office/drawing/2014/main" id="{BE271BAE-544B-6DEF-29D6-B196C399D827}"/>
                </a:ext>
              </a:extLst>
            </p:cNvPr>
            <p:cNvGrpSpPr>
              <a:grpSpLocks/>
            </p:cNvGrpSpPr>
            <p:nvPr/>
          </p:nvGrpSpPr>
          <p:grpSpPr bwMode="auto">
            <a:xfrm>
              <a:off x="3909" y="980"/>
              <a:ext cx="1712" cy="1745"/>
              <a:chOff x="1555" y="2436"/>
              <a:chExt cx="1712" cy="1745"/>
            </a:xfrm>
          </p:grpSpPr>
          <p:sp>
            <p:nvSpPr>
              <p:cNvPr id="67" name="Freeform 32">
                <a:extLst>
                  <a:ext uri="{FF2B5EF4-FFF2-40B4-BE49-F238E27FC236}">
                    <a16:creationId xmlns:a16="http://schemas.microsoft.com/office/drawing/2014/main" id="{ED3519DF-6E5E-A7AA-EAB8-62C21F28A6BB}"/>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Fed Gov. Engage Physicians</a:t>
                </a:r>
              </a:p>
            </p:txBody>
          </p:sp>
          <p:sp>
            <p:nvSpPr>
              <p:cNvPr id="68" name="Freeform 33">
                <a:extLst>
                  <a:ext uri="{FF2B5EF4-FFF2-40B4-BE49-F238E27FC236}">
                    <a16:creationId xmlns:a16="http://schemas.microsoft.com/office/drawing/2014/main" id="{C984CDEB-583B-06B9-5614-EF7D84996BCB}"/>
                  </a:ext>
                </a:extLst>
              </p:cNvPr>
              <p:cNvSpPr>
                <a:spLocks/>
              </p:cNvSpPr>
              <p:nvPr/>
            </p:nvSpPr>
            <p:spPr bwMode="auto">
              <a:xfrm>
                <a:off x="2929" y="3752"/>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sp>
        <p:nvSpPr>
          <p:cNvPr id="69" name="TextBox 68">
            <a:extLst>
              <a:ext uri="{FF2B5EF4-FFF2-40B4-BE49-F238E27FC236}">
                <a16:creationId xmlns:a16="http://schemas.microsoft.com/office/drawing/2014/main" id="{0DE36F5E-82DE-BCC5-608A-7E4C33D2FA78}"/>
              </a:ext>
            </a:extLst>
          </p:cNvPr>
          <p:cNvSpPr txBox="1"/>
          <p:nvPr/>
        </p:nvSpPr>
        <p:spPr>
          <a:xfrm>
            <a:off x="326686" y="2029615"/>
            <a:ext cx="1255454" cy="646331"/>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Short Term </a:t>
            </a:r>
            <a:endParaRPr lang="en-GB" b="1" dirty="0">
              <a:solidFill>
                <a:schemeClr val="tx2"/>
              </a:solidFill>
              <a:latin typeface="Century Gothic" panose="020B0502020202020204" pitchFamily="34" charset="0"/>
            </a:endParaRPr>
          </a:p>
        </p:txBody>
      </p:sp>
      <p:sp>
        <p:nvSpPr>
          <p:cNvPr id="70" name="TextBox 69">
            <a:extLst>
              <a:ext uri="{FF2B5EF4-FFF2-40B4-BE49-F238E27FC236}">
                <a16:creationId xmlns:a16="http://schemas.microsoft.com/office/drawing/2014/main" id="{369D5996-6A9D-0277-CBE8-9BF463525B68}"/>
              </a:ext>
            </a:extLst>
          </p:cNvPr>
          <p:cNvSpPr txBox="1"/>
          <p:nvPr/>
        </p:nvSpPr>
        <p:spPr>
          <a:xfrm>
            <a:off x="326686" y="3737263"/>
            <a:ext cx="1123474" cy="646331"/>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Medium Term </a:t>
            </a:r>
            <a:endParaRPr lang="en-GB" b="1" dirty="0">
              <a:solidFill>
                <a:schemeClr val="tx2"/>
              </a:solidFill>
              <a:latin typeface="Century Gothic" panose="020B0502020202020204" pitchFamily="34" charset="0"/>
            </a:endParaRPr>
          </a:p>
        </p:txBody>
      </p:sp>
      <p:sp>
        <p:nvSpPr>
          <p:cNvPr id="71" name="TextBox 70">
            <a:extLst>
              <a:ext uri="{FF2B5EF4-FFF2-40B4-BE49-F238E27FC236}">
                <a16:creationId xmlns:a16="http://schemas.microsoft.com/office/drawing/2014/main" id="{CD9A647F-7B0D-791B-5C83-8B2118D9F31A}"/>
              </a:ext>
            </a:extLst>
          </p:cNvPr>
          <p:cNvSpPr txBox="1"/>
          <p:nvPr/>
        </p:nvSpPr>
        <p:spPr>
          <a:xfrm>
            <a:off x="216177" y="5524461"/>
            <a:ext cx="1374865" cy="369332"/>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Long Term </a:t>
            </a:r>
            <a:endParaRPr lang="en-GB" b="1" dirty="0">
              <a:solidFill>
                <a:schemeClr val="tx2"/>
              </a:solidFill>
              <a:latin typeface="Century Gothic" panose="020B0502020202020204" pitchFamily="34" charset="0"/>
            </a:endParaRPr>
          </a:p>
        </p:txBody>
      </p:sp>
      <p:sp>
        <p:nvSpPr>
          <p:cNvPr id="76" name="Left Brace 75">
            <a:extLst>
              <a:ext uri="{FF2B5EF4-FFF2-40B4-BE49-F238E27FC236}">
                <a16:creationId xmlns:a16="http://schemas.microsoft.com/office/drawing/2014/main" id="{018D9D79-128F-AE17-82AF-2984F99E2B9A}"/>
              </a:ext>
            </a:extLst>
          </p:cNvPr>
          <p:cNvSpPr/>
          <p:nvPr/>
        </p:nvSpPr>
        <p:spPr>
          <a:xfrm>
            <a:off x="1549646" y="1292983"/>
            <a:ext cx="534571" cy="1940137"/>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 name="Left Brace 76">
            <a:extLst>
              <a:ext uri="{FF2B5EF4-FFF2-40B4-BE49-F238E27FC236}">
                <a16:creationId xmlns:a16="http://schemas.microsoft.com/office/drawing/2014/main" id="{8F3D4A17-BDBC-BEA8-D096-74DEA352A1B2}"/>
              </a:ext>
            </a:extLst>
          </p:cNvPr>
          <p:cNvSpPr/>
          <p:nvPr/>
        </p:nvSpPr>
        <p:spPr>
          <a:xfrm>
            <a:off x="1526501" y="3624881"/>
            <a:ext cx="557716" cy="1249309"/>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Left Brace 77">
            <a:extLst>
              <a:ext uri="{FF2B5EF4-FFF2-40B4-BE49-F238E27FC236}">
                <a16:creationId xmlns:a16="http://schemas.microsoft.com/office/drawing/2014/main" id="{AC42F42E-8C0E-FD8B-4B96-F5ED54CE93D9}"/>
              </a:ext>
            </a:extLst>
          </p:cNvPr>
          <p:cNvSpPr/>
          <p:nvPr/>
        </p:nvSpPr>
        <p:spPr>
          <a:xfrm>
            <a:off x="1542711" y="5239395"/>
            <a:ext cx="424025" cy="1539438"/>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2" name="Group 71">
            <a:extLst>
              <a:ext uri="{FF2B5EF4-FFF2-40B4-BE49-F238E27FC236}">
                <a16:creationId xmlns:a16="http://schemas.microsoft.com/office/drawing/2014/main" id="{53A9831C-96AC-0CF5-F759-7AE843225321}"/>
              </a:ext>
            </a:extLst>
          </p:cNvPr>
          <p:cNvGrpSpPr/>
          <p:nvPr/>
        </p:nvGrpSpPr>
        <p:grpSpPr>
          <a:xfrm>
            <a:off x="5183037" y="2040892"/>
            <a:ext cx="3926859" cy="3499201"/>
            <a:chOff x="4964236" y="1685521"/>
            <a:chExt cx="3220066" cy="3156869"/>
          </a:xfrm>
        </p:grpSpPr>
        <p:sp>
          <p:nvSpPr>
            <p:cNvPr id="5" name="Freeform 5">
              <a:extLst>
                <a:ext uri="{FF2B5EF4-FFF2-40B4-BE49-F238E27FC236}">
                  <a16:creationId xmlns:a16="http://schemas.microsoft.com/office/drawing/2014/main" id="{C95A6532-A685-00C8-6C2A-9B6D3678AFA2}"/>
                </a:ext>
              </a:extLst>
            </p:cNvPr>
            <p:cNvSpPr>
              <a:spLocks/>
            </p:cNvSpPr>
            <p:nvPr/>
          </p:nvSpPr>
          <p:spPr bwMode="auto">
            <a:xfrm>
              <a:off x="5466737" y="1685521"/>
              <a:ext cx="1059084" cy="749219"/>
            </a:xfrm>
            <a:custGeom>
              <a:avLst/>
              <a:gdLst>
                <a:gd name="T0" fmla="*/ 752 w 752"/>
                <a:gd name="T1" fmla="*/ 0 h 543"/>
                <a:gd name="T2" fmla="*/ 0 w 752"/>
                <a:gd name="T3" fmla="*/ 312 h 543"/>
                <a:gd name="T4" fmla="*/ 230 w 752"/>
                <a:gd name="T5" fmla="*/ 543 h 543"/>
                <a:gd name="T6" fmla="*/ 438 w 752"/>
                <a:gd name="T7" fmla="*/ 403 h 543"/>
                <a:gd name="T8" fmla="*/ 538 w 752"/>
                <a:gd name="T9" fmla="*/ 517 h 543"/>
                <a:gd name="T10" fmla="*/ 529 w 752"/>
                <a:gd name="T11" fmla="*/ 366 h 543"/>
                <a:gd name="T12" fmla="*/ 752 w 752"/>
                <a:gd name="T13" fmla="*/ 326 h 543"/>
                <a:gd name="T14" fmla="*/ 752 w 752"/>
                <a:gd name="T15" fmla="*/ 0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2" h="543">
                  <a:moveTo>
                    <a:pt x="752" y="0"/>
                  </a:moveTo>
                  <a:cubicBezTo>
                    <a:pt x="461" y="8"/>
                    <a:pt x="197" y="125"/>
                    <a:pt x="0" y="312"/>
                  </a:cubicBezTo>
                  <a:cubicBezTo>
                    <a:pt x="230" y="543"/>
                    <a:pt x="230" y="543"/>
                    <a:pt x="230" y="543"/>
                  </a:cubicBezTo>
                  <a:cubicBezTo>
                    <a:pt x="292" y="486"/>
                    <a:pt x="361" y="439"/>
                    <a:pt x="438" y="403"/>
                  </a:cubicBezTo>
                  <a:cubicBezTo>
                    <a:pt x="538" y="517"/>
                    <a:pt x="538" y="517"/>
                    <a:pt x="538" y="517"/>
                  </a:cubicBezTo>
                  <a:cubicBezTo>
                    <a:pt x="529" y="366"/>
                    <a:pt x="529" y="366"/>
                    <a:pt x="529" y="366"/>
                  </a:cubicBezTo>
                  <a:cubicBezTo>
                    <a:pt x="599" y="343"/>
                    <a:pt x="674" y="329"/>
                    <a:pt x="752" y="326"/>
                  </a:cubicBezTo>
                  <a:lnTo>
                    <a:pt x="752" y="0"/>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6" name="Freeform 6">
              <a:extLst>
                <a:ext uri="{FF2B5EF4-FFF2-40B4-BE49-F238E27FC236}">
                  <a16:creationId xmlns:a16="http://schemas.microsoft.com/office/drawing/2014/main" id="{B25C2846-ABC0-18A2-B68C-D8BA93747C05}"/>
                </a:ext>
              </a:extLst>
            </p:cNvPr>
            <p:cNvSpPr>
              <a:spLocks/>
            </p:cNvSpPr>
            <p:nvPr/>
          </p:nvSpPr>
          <p:spPr bwMode="auto">
            <a:xfrm>
              <a:off x="4964236" y="2184264"/>
              <a:ext cx="766146" cy="1038312"/>
            </a:xfrm>
            <a:custGeom>
              <a:avLst/>
              <a:gdLst>
                <a:gd name="T0" fmla="*/ 544 w 544"/>
                <a:gd name="T1" fmla="*/ 515 h 752"/>
                <a:gd name="T2" fmla="*/ 418 w 544"/>
                <a:gd name="T3" fmla="*/ 403 h 752"/>
                <a:gd name="T4" fmla="*/ 539 w 544"/>
                <a:gd name="T5" fmla="*/ 231 h 752"/>
                <a:gd name="T6" fmla="*/ 308 w 544"/>
                <a:gd name="T7" fmla="*/ 0 h 752"/>
                <a:gd name="T8" fmla="*/ 0 w 544"/>
                <a:gd name="T9" fmla="*/ 752 h 752"/>
                <a:gd name="T10" fmla="*/ 326 w 544"/>
                <a:gd name="T11" fmla="*/ 752 h 752"/>
                <a:gd name="T12" fmla="*/ 374 w 544"/>
                <a:gd name="T13" fmla="*/ 504 h 752"/>
                <a:gd name="T14" fmla="*/ 544 w 544"/>
                <a:gd name="T15" fmla="*/ 515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515"/>
                  </a:moveTo>
                  <a:cubicBezTo>
                    <a:pt x="418" y="403"/>
                    <a:pt x="418" y="403"/>
                    <a:pt x="418" y="403"/>
                  </a:cubicBezTo>
                  <a:cubicBezTo>
                    <a:pt x="451" y="341"/>
                    <a:pt x="491" y="283"/>
                    <a:pt x="539" y="231"/>
                  </a:cubicBezTo>
                  <a:cubicBezTo>
                    <a:pt x="308" y="0"/>
                    <a:pt x="308" y="0"/>
                    <a:pt x="308" y="0"/>
                  </a:cubicBezTo>
                  <a:cubicBezTo>
                    <a:pt x="123" y="198"/>
                    <a:pt x="7" y="461"/>
                    <a:pt x="0" y="752"/>
                  </a:cubicBezTo>
                  <a:cubicBezTo>
                    <a:pt x="326" y="752"/>
                    <a:pt x="326" y="752"/>
                    <a:pt x="326" y="752"/>
                  </a:cubicBezTo>
                  <a:cubicBezTo>
                    <a:pt x="329" y="665"/>
                    <a:pt x="346" y="582"/>
                    <a:pt x="374" y="504"/>
                  </a:cubicBezTo>
                  <a:lnTo>
                    <a:pt x="544" y="515"/>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7" name="Freeform 7">
              <a:extLst>
                <a:ext uri="{FF2B5EF4-FFF2-40B4-BE49-F238E27FC236}">
                  <a16:creationId xmlns:a16="http://schemas.microsoft.com/office/drawing/2014/main" id="{E7A23EA1-801B-F3FE-C4B7-C41E41D7809B}"/>
                </a:ext>
              </a:extLst>
            </p:cNvPr>
            <p:cNvSpPr>
              <a:spLocks/>
            </p:cNvSpPr>
            <p:nvPr/>
          </p:nvSpPr>
          <p:spPr bwMode="auto">
            <a:xfrm>
              <a:off x="4964237" y="3317470"/>
              <a:ext cx="765020" cy="1031692"/>
            </a:xfrm>
            <a:custGeom>
              <a:avLst/>
              <a:gdLst>
                <a:gd name="T0" fmla="*/ 402 w 543"/>
                <a:gd name="T1" fmla="*/ 308 h 747"/>
                <a:gd name="T2" fmla="*/ 535 w 543"/>
                <a:gd name="T3" fmla="*/ 192 h 747"/>
                <a:gd name="T4" fmla="*/ 361 w 543"/>
                <a:gd name="T5" fmla="*/ 203 h 747"/>
                <a:gd name="T6" fmla="*/ 326 w 543"/>
                <a:gd name="T7" fmla="*/ 0 h 747"/>
                <a:gd name="T8" fmla="*/ 0 w 543"/>
                <a:gd name="T9" fmla="*/ 0 h 747"/>
                <a:gd name="T10" fmla="*/ 312 w 543"/>
                <a:gd name="T11" fmla="*/ 747 h 747"/>
                <a:gd name="T12" fmla="*/ 543 w 543"/>
                <a:gd name="T13" fmla="*/ 517 h 747"/>
                <a:gd name="T14" fmla="*/ 402 w 543"/>
                <a:gd name="T15" fmla="*/ 308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402" y="308"/>
                  </a:moveTo>
                  <a:cubicBezTo>
                    <a:pt x="535" y="192"/>
                    <a:pt x="535" y="192"/>
                    <a:pt x="535" y="192"/>
                  </a:cubicBezTo>
                  <a:cubicBezTo>
                    <a:pt x="361" y="203"/>
                    <a:pt x="361" y="203"/>
                    <a:pt x="361" y="203"/>
                  </a:cubicBezTo>
                  <a:cubicBezTo>
                    <a:pt x="342" y="138"/>
                    <a:pt x="329" y="70"/>
                    <a:pt x="326" y="0"/>
                  </a:cubicBezTo>
                  <a:cubicBezTo>
                    <a:pt x="0" y="0"/>
                    <a:pt x="0" y="0"/>
                    <a:pt x="0" y="0"/>
                  </a:cubicBezTo>
                  <a:cubicBezTo>
                    <a:pt x="10" y="289"/>
                    <a:pt x="127" y="551"/>
                    <a:pt x="312" y="747"/>
                  </a:cubicBezTo>
                  <a:cubicBezTo>
                    <a:pt x="543" y="517"/>
                    <a:pt x="543" y="517"/>
                    <a:pt x="543" y="517"/>
                  </a:cubicBezTo>
                  <a:cubicBezTo>
                    <a:pt x="486" y="455"/>
                    <a:pt x="438" y="385"/>
                    <a:pt x="402" y="308"/>
                  </a:cubicBezTo>
                  <a:close/>
                </a:path>
              </a:pathLst>
            </a:custGeom>
            <a:solidFill>
              <a:schemeClr val="bg1">
                <a:lumMod val="8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9" name="Freeform 8">
              <a:extLst>
                <a:ext uri="{FF2B5EF4-FFF2-40B4-BE49-F238E27FC236}">
                  <a16:creationId xmlns:a16="http://schemas.microsoft.com/office/drawing/2014/main" id="{7B6E7AEB-855B-7369-4C3E-E9C805C67A7A}"/>
                </a:ext>
              </a:extLst>
            </p:cNvPr>
            <p:cNvSpPr>
              <a:spLocks/>
            </p:cNvSpPr>
            <p:nvPr/>
          </p:nvSpPr>
          <p:spPr bwMode="auto">
            <a:xfrm>
              <a:off x="5472370" y="4089862"/>
              <a:ext cx="1053451" cy="752528"/>
            </a:xfrm>
            <a:custGeom>
              <a:avLst/>
              <a:gdLst>
                <a:gd name="T0" fmla="*/ 521 w 748"/>
                <a:gd name="T1" fmla="*/ 177 h 545"/>
                <a:gd name="T2" fmla="*/ 533 w 748"/>
                <a:gd name="T3" fmla="*/ 0 h 545"/>
                <a:gd name="T4" fmla="*/ 415 w 748"/>
                <a:gd name="T5" fmla="*/ 133 h 545"/>
                <a:gd name="T6" fmla="*/ 231 w 748"/>
                <a:gd name="T7" fmla="*/ 6 h 545"/>
                <a:gd name="T8" fmla="*/ 0 w 748"/>
                <a:gd name="T9" fmla="*/ 237 h 545"/>
                <a:gd name="T10" fmla="*/ 748 w 748"/>
                <a:gd name="T11" fmla="*/ 545 h 545"/>
                <a:gd name="T12" fmla="*/ 748 w 748"/>
                <a:gd name="T13" fmla="*/ 219 h 545"/>
                <a:gd name="T14" fmla="*/ 521 w 748"/>
                <a:gd name="T15" fmla="*/ 177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8" h="545">
                  <a:moveTo>
                    <a:pt x="521" y="177"/>
                  </a:moveTo>
                  <a:cubicBezTo>
                    <a:pt x="533" y="0"/>
                    <a:pt x="533" y="0"/>
                    <a:pt x="533" y="0"/>
                  </a:cubicBezTo>
                  <a:cubicBezTo>
                    <a:pt x="415" y="133"/>
                    <a:pt x="415" y="133"/>
                    <a:pt x="415" y="133"/>
                  </a:cubicBezTo>
                  <a:cubicBezTo>
                    <a:pt x="348" y="99"/>
                    <a:pt x="286" y="57"/>
                    <a:pt x="231" y="6"/>
                  </a:cubicBezTo>
                  <a:cubicBezTo>
                    <a:pt x="0" y="237"/>
                    <a:pt x="0" y="237"/>
                    <a:pt x="0" y="237"/>
                  </a:cubicBezTo>
                  <a:cubicBezTo>
                    <a:pt x="197" y="421"/>
                    <a:pt x="459" y="537"/>
                    <a:pt x="748" y="545"/>
                  </a:cubicBezTo>
                  <a:cubicBezTo>
                    <a:pt x="748" y="219"/>
                    <a:pt x="748" y="219"/>
                    <a:pt x="748" y="219"/>
                  </a:cubicBezTo>
                  <a:cubicBezTo>
                    <a:pt x="669" y="216"/>
                    <a:pt x="593" y="201"/>
                    <a:pt x="521" y="177"/>
                  </a:cubicBezTo>
                  <a:close/>
                </a:path>
              </a:pathLst>
            </a:custGeom>
            <a:solidFill>
              <a:schemeClr val="bg1">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0" name="Freeform 9">
              <a:extLst>
                <a:ext uri="{FF2B5EF4-FFF2-40B4-BE49-F238E27FC236}">
                  <a16:creationId xmlns:a16="http://schemas.microsoft.com/office/drawing/2014/main" id="{A5A166A9-68C2-EB26-4BB4-55D6128D07AB}"/>
                </a:ext>
              </a:extLst>
            </p:cNvPr>
            <p:cNvSpPr>
              <a:spLocks/>
            </p:cNvSpPr>
            <p:nvPr/>
          </p:nvSpPr>
          <p:spPr bwMode="auto">
            <a:xfrm>
              <a:off x="6622716" y="4089862"/>
              <a:ext cx="1052323" cy="752528"/>
            </a:xfrm>
            <a:custGeom>
              <a:avLst/>
              <a:gdLst>
                <a:gd name="T0" fmla="*/ 516 w 747"/>
                <a:gd name="T1" fmla="*/ 6 h 545"/>
                <a:gd name="T2" fmla="*/ 332 w 747"/>
                <a:gd name="T3" fmla="*/ 133 h 545"/>
                <a:gd name="T4" fmla="*/ 215 w 747"/>
                <a:gd name="T5" fmla="*/ 0 h 545"/>
                <a:gd name="T6" fmla="*/ 226 w 747"/>
                <a:gd name="T7" fmla="*/ 177 h 545"/>
                <a:gd name="T8" fmla="*/ 0 w 747"/>
                <a:gd name="T9" fmla="*/ 219 h 545"/>
                <a:gd name="T10" fmla="*/ 0 w 747"/>
                <a:gd name="T11" fmla="*/ 545 h 545"/>
                <a:gd name="T12" fmla="*/ 747 w 747"/>
                <a:gd name="T13" fmla="*/ 237 h 545"/>
                <a:gd name="T14" fmla="*/ 516 w 747"/>
                <a:gd name="T15" fmla="*/ 6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7" h="545">
                  <a:moveTo>
                    <a:pt x="516" y="6"/>
                  </a:moveTo>
                  <a:cubicBezTo>
                    <a:pt x="461" y="57"/>
                    <a:pt x="399" y="100"/>
                    <a:pt x="332" y="133"/>
                  </a:cubicBezTo>
                  <a:cubicBezTo>
                    <a:pt x="215" y="0"/>
                    <a:pt x="215" y="0"/>
                    <a:pt x="215" y="0"/>
                  </a:cubicBezTo>
                  <a:cubicBezTo>
                    <a:pt x="226" y="177"/>
                    <a:pt x="226" y="177"/>
                    <a:pt x="226" y="177"/>
                  </a:cubicBezTo>
                  <a:cubicBezTo>
                    <a:pt x="154" y="201"/>
                    <a:pt x="79" y="216"/>
                    <a:pt x="0" y="219"/>
                  </a:cubicBezTo>
                  <a:cubicBezTo>
                    <a:pt x="0" y="545"/>
                    <a:pt x="0" y="545"/>
                    <a:pt x="0" y="545"/>
                  </a:cubicBezTo>
                  <a:cubicBezTo>
                    <a:pt x="288" y="537"/>
                    <a:pt x="550" y="421"/>
                    <a:pt x="747" y="237"/>
                  </a:cubicBezTo>
                  <a:lnTo>
                    <a:pt x="516" y="6"/>
                  </a:lnTo>
                  <a:close/>
                </a:path>
              </a:pathLst>
            </a:custGeom>
            <a:solidFill>
              <a:schemeClr val="bg1">
                <a:lumMod val="6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1" name="Freeform 10">
              <a:extLst>
                <a:ext uri="{FF2B5EF4-FFF2-40B4-BE49-F238E27FC236}">
                  <a16:creationId xmlns:a16="http://schemas.microsoft.com/office/drawing/2014/main" id="{1ADD7C43-FC80-C3E8-3E40-5C8CF7435FA7}"/>
                </a:ext>
              </a:extLst>
            </p:cNvPr>
            <p:cNvSpPr>
              <a:spLocks/>
            </p:cNvSpPr>
            <p:nvPr/>
          </p:nvSpPr>
          <p:spPr bwMode="auto">
            <a:xfrm>
              <a:off x="7419282" y="3317470"/>
              <a:ext cx="765020" cy="1031692"/>
            </a:xfrm>
            <a:custGeom>
              <a:avLst/>
              <a:gdLst>
                <a:gd name="T0" fmla="*/ 217 w 543"/>
                <a:gd name="T1" fmla="*/ 0 h 747"/>
                <a:gd name="T2" fmla="*/ 180 w 543"/>
                <a:gd name="T3" fmla="*/ 210 h 747"/>
                <a:gd name="T4" fmla="*/ 6 w 543"/>
                <a:gd name="T5" fmla="*/ 199 h 747"/>
                <a:gd name="T6" fmla="*/ 138 w 543"/>
                <a:gd name="T7" fmla="*/ 315 h 747"/>
                <a:gd name="T8" fmla="*/ 0 w 543"/>
                <a:gd name="T9" fmla="*/ 517 h 747"/>
                <a:gd name="T10" fmla="*/ 231 w 543"/>
                <a:gd name="T11" fmla="*/ 747 h 747"/>
                <a:gd name="T12" fmla="*/ 543 w 543"/>
                <a:gd name="T13" fmla="*/ 0 h 747"/>
                <a:gd name="T14" fmla="*/ 217 w 543"/>
                <a:gd name="T15" fmla="*/ 0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217" y="0"/>
                  </a:moveTo>
                  <a:cubicBezTo>
                    <a:pt x="214" y="73"/>
                    <a:pt x="201" y="143"/>
                    <a:pt x="180" y="210"/>
                  </a:cubicBezTo>
                  <a:cubicBezTo>
                    <a:pt x="6" y="199"/>
                    <a:pt x="6" y="199"/>
                    <a:pt x="6" y="199"/>
                  </a:cubicBezTo>
                  <a:cubicBezTo>
                    <a:pt x="138" y="315"/>
                    <a:pt x="138" y="315"/>
                    <a:pt x="138" y="315"/>
                  </a:cubicBezTo>
                  <a:cubicBezTo>
                    <a:pt x="102" y="389"/>
                    <a:pt x="56" y="457"/>
                    <a:pt x="0" y="517"/>
                  </a:cubicBezTo>
                  <a:cubicBezTo>
                    <a:pt x="231" y="747"/>
                    <a:pt x="231" y="747"/>
                    <a:pt x="231" y="747"/>
                  </a:cubicBezTo>
                  <a:cubicBezTo>
                    <a:pt x="417" y="551"/>
                    <a:pt x="534" y="289"/>
                    <a:pt x="543" y="0"/>
                  </a:cubicBezTo>
                  <a:lnTo>
                    <a:pt x="217" y="0"/>
                  </a:lnTo>
                  <a:close/>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2" name="Freeform 11">
              <a:extLst>
                <a:ext uri="{FF2B5EF4-FFF2-40B4-BE49-F238E27FC236}">
                  <a16:creationId xmlns:a16="http://schemas.microsoft.com/office/drawing/2014/main" id="{FAFA918C-EAB3-76E3-4DE9-C66049066B1A}"/>
                </a:ext>
              </a:extLst>
            </p:cNvPr>
            <p:cNvSpPr>
              <a:spLocks/>
            </p:cNvSpPr>
            <p:nvPr/>
          </p:nvSpPr>
          <p:spPr bwMode="auto">
            <a:xfrm>
              <a:off x="7369405" y="2162515"/>
              <a:ext cx="766146" cy="1038312"/>
            </a:xfrm>
            <a:custGeom>
              <a:avLst/>
              <a:gdLst>
                <a:gd name="T0" fmla="*/ 544 w 544"/>
                <a:gd name="T1" fmla="*/ 752 h 752"/>
                <a:gd name="T2" fmla="*/ 235 w 544"/>
                <a:gd name="T3" fmla="*/ 0 h 752"/>
                <a:gd name="T4" fmla="*/ 5 w 544"/>
                <a:gd name="T5" fmla="*/ 231 h 752"/>
                <a:gd name="T6" fmla="*/ 130 w 544"/>
                <a:gd name="T7" fmla="*/ 413 h 752"/>
                <a:gd name="T8" fmla="*/ 0 w 544"/>
                <a:gd name="T9" fmla="*/ 527 h 752"/>
                <a:gd name="T10" fmla="*/ 174 w 544"/>
                <a:gd name="T11" fmla="*/ 517 h 752"/>
                <a:gd name="T12" fmla="*/ 218 w 544"/>
                <a:gd name="T13" fmla="*/ 752 h 752"/>
                <a:gd name="T14" fmla="*/ 544 w 544"/>
                <a:gd name="T15" fmla="*/ 752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752"/>
                  </a:moveTo>
                  <a:cubicBezTo>
                    <a:pt x="536" y="461"/>
                    <a:pt x="420" y="198"/>
                    <a:pt x="235" y="0"/>
                  </a:cubicBezTo>
                  <a:cubicBezTo>
                    <a:pt x="5" y="231"/>
                    <a:pt x="5" y="231"/>
                    <a:pt x="5" y="231"/>
                  </a:cubicBezTo>
                  <a:cubicBezTo>
                    <a:pt x="54" y="285"/>
                    <a:pt x="97" y="346"/>
                    <a:pt x="130" y="413"/>
                  </a:cubicBezTo>
                  <a:cubicBezTo>
                    <a:pt x="0" y="527"/>
                    <a:pt x="0" y="527"/>
                    <a:pt x="0" y="527"/>
                  </a:cubicBezTo>
                  <a:cubicBezTo>
                    <a:pt x="174" y="517"/>
                    <a:pt x="174" y="517"/>
                    <a:pt x="174" y="517"/>
                  </a:cubicBezTo>
                  <a:cubicBezTo>
                    <a:pt x="200" y="591"/>
                    <a:pt x="215" y="670"/>
                    <a:pt x="218" y="752"/>
                  </a:cubicBezTo>
                  <a:lnTo>
                    <a:pt x="544" y="752"/>
                  </a:lnTo>
                  <a:close/>
                </a:path>
              </a:pathLst>
            </a:custGeom>
            <a:solidFill>
              <a:schemeClr val="bg2">
                <a:lumMod val="90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3" name="Freeform 12">
              <a:extLst>
                <a:ext uri="{FF2B5EF4-FFF2-40B4-BE49-F238E27FC236}">
                  <a16:creationId xmlns:a16="http://schemas.microsoft.com/office/drawing/2014/main" id="{27AB99A2-C61A-A0F4-C670-80EE8D924A32}"/>
                </a:ext>
              </a:extLst>
            </p:cNvPr>
            <p:cNvSpPr>
              <a:spLocks/>
            </p:cNvSpPr>
            <p:nvPr/>
          </p:nvSpPr>
          <p:spPr bwMode="auto">
            <a:xfrm>
              <a:off x="6612487" y="1693830"/>
              <a:ext cx="1057957" cy="749219"/>
            </a:xfrm>
            <a:custGeom>
              <a:avLst/>
              <a:gdLst>
                <a:gd name="T0" fmla="*/ 751 w 751"/>
                <a:gd name="T1" fmla="*/ 312 h 543"/>
                <a:gd name="T2" fmla="*/ 0 w 751"/>
                <a:gd name="T3" fmla="*/ 0 h 543"/>
                <a:gd name="T4" fmla="*/ 0 w 751"/>
                <a:gd name="T5" fmla="*/ 326 h 543"/>
                <a:gd name="T6" fmla="*/ 230 w 751"/>
                <a:gd name="T7" fmla="*/ 369 h 543"/>
                <a:gd name="T8" fmla="*/ 220 w 751"/>
                <a:gd name="T9" fmla="*/ 520 h 543"/>
                <a:gd name="T10" fmla="*/ 321 w 751"/>
                <a:gd name="T11" fmla="*/ 406 h 543"/>
                <a:gd name="T12" fmla="*/ 521 w 751"/>
                <a:gd name="T13" fmla="*/ 543 h 543"/>
                <a:gd name="T14" fmla="*/ 751 w 751"/>
                <a:gd name="T15" fmla="*/ 31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543">
                  <a:moveTo>
                    <a:pt x="751" y="312"/>
                  </a:moveTo>
                  <a:cubicBezTo>
                    <a:pt x="554" y="125"/>
                    <a:pt x="291" y="8"/>
                    <a:pt x="0" y="0"/>
                  </a:cubicBezTo>
                  <a:cubicBezTo>
                    <a:pt x="0" y="326"/>
                    <a:pt x="0" y="326"/>
                    <a:pt x="0" y="326"/>
                  </a:cubicBezTo>
                  <a:cubicBezTo>
                    <a:pt x="80" y="329"/>
                    <a:pt x="157" y="344"/>
                    <a:pt x="230" y="369"/>
                  </a:cubicBezTo>
                  <a:cubicBezTo>
                    <a:pt x="220" y="520"/>
                    <a:pt x="220" y="520"/>
                    <a:pt x="220" y="520"/>
                  </a:cubicBezTo>
                  <a:cubicBezTo>
                    <a:pt x="321" y="406"/>
                    <a:pt x="321" y="406"/>
                    <a:pt x="321" y="406"/>
                  </a:cubicBezTo>
                  <a:cubicBezTo>
                    <a:pt x="394" y="442"/>
                    <a:pt x="462" y="488"/>
                    <a:pt x="521" y="543"/>
                  </a:cubicBezTo>
                  <a:lnTo>
                    <a:pt x="751" y="312"/>
                  </a:lnTo>
                  <a:close/>
                </a:path>
              </a:pathLst>
            </a:custGeom>
            <a:solidFill>
              <a:schemeClr val="bg2">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55" name="Flowchart: Connector 54">
              <a:extLst>
                <a:ext uri="{FF2B5EF4-FFF2-40B4-BE49-F238E27FC236}">
                  <a16:creationId xmlns:a16="http://schemas.microsoft.com/office/drawing/2014/main" id="{E323134F-13DE-7495-1394-0F6BC8F41AB9}"/>
                </a:ext>
              </a:extLst>
            </p:cNvPr>
            <p:cNvSpPr/>
            <p:nvPr/>
          </p:nvSpPr>
          <p:spPr>
            <a:xfrm>
              <a:off x="5652152" y="2350580"/>
              <a:ext cx="1816512" cy="1724461"/>
            </a:xfrm>
            <a:prstGeom prst="flowChartConnector">
              <a:avLst/>
            </a:prstGeom>
            <a:blipFill dpi="0"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latin typeface="Century Gothic" panose="020B0502020202020204" pitchFamily="34" charset="0"/>
              </a:endParaRPr>
            </a:p>
          </p:txBody>
        </p:sp>
        <p:pic>
          <p:nvPicPr>
            <p:cNvPr id="3" name="Graphic 2" descr="Stethoscope with solid fill">
              <a:extLst>
                <a:ext uri="{FF2B5EF4-FFF2-40B4-BE49-F238E27FC236}">
                  <a16:creationId xmlns:a16="http://schemas.microsoft.com/office/drawing/2014/main" id="{4E9A79D7-0349-5665-2CFD-53809AAE6A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53160" y="1815888"/>
              <a:ext cx="380378" cy="380378"/>
            </a:xfrm>
            <a:prstGeom prst="rect">
              <a:avLst/>
            </a:prstGeom>
          </p:spPr>
        </p:pic>
        <p:pic>
          <p:nvPicPr>
            <p:cNvPr id="8" name="Graphic 7" descr="Doctor male with solid fill">
              <a:extLst>
                <a:ext uri="{FF2B5EF4-FFF2-40B4-BE49-F238E27FC236}">
                  <a16:creationId xmlns:a16="http://schemas.microsoft.com/office/drawing/2014/main" id="{D1296FD7-CDB8-043E-F271-AB50F39D76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71353" y="1786163"/>
              <a:ext cx="439827" cy="439827"/>
            </a:xfrm>
            <a:prstGeom prst="rect">
              <a:avLst/>
            </a:prstGeom>
          </p:spPr>
        </p:pic>
        <p:pic>
          <p:nvPicPr>
            <p:cNvPr id="42" name="Graphic 41" descr="Stopwatch with solid fill">
              <a:extLst>
                <a:ext uri="{FF2B5EF4-FFF2-40B4-BE49-F238E27FC236}">
                  <a16:creationId xmlns:a16="http://schemas.microsoft.com/office/drawing/2014/main" id="{065BAC26-B124-C36F-650F-7B79FE0739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24787" y="2639947"/>
              <a:ext cx="393718" cy="393718"/>
            </a:xfrm>
            <a:prstGeom prst="rect">
              <a:avLst/>
            </a:prstGeom>
          </p:spPr>
        </p:pic>
        <p:pic>
          <p:nvPicPr>
            <p:cNvPr id="52" name="Graphic 51" descr="Inpatient outline">
              <a:extLst>
                <a:ext uri="{FF2B5EF4-FFF2-40B4-BE49-F238E27FC236}">
                  <a16:creationId xmlns:a16="http://schemas.microsoft.com/office/drawing/2014/main" id="{7E781BEC-C326-40D8-1FA7-14ADBCD6719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14230" y="3596634"/>
              <a:ext cx="352507" cy="352507"/>
            </a:xfrm>
            <a:prstGeom prst="rect">
              <a:avLst/>
            </a:prstGeom>
          </p:spPr>
        </p:pic>
        <p:pic>
          <p:nvPicPr>
            <p:cNvPr id="54" name="Graphic 53" descr="Database with solid fill">
              <a:extLst>
                <a:ext uri="{FF2B5EF4-FFF2-40B4-BE49-F238E27FC236}">
                  <a16:creationId xmlns:a16="http://schemas.microsoft.com/office/drawing/2014/main" id="{EC1397A5-416C-CEDF-0B42-B2484C18D4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01632" y="4337569"/>
              <a:ext cx="386384" cy="386384"/>
            </a:xfrm>
            <a:prstGeom prst="rect">
              <a:avLst/>
            </a:prstGeom>
          </p:spPr>
        </p:pic>
        <p:pic>
          <p:nvPicPr>
            <p:cNvPr id="59" name="Graphic 58" descr="Books on shelf with solid fill">
              <a:extLst>
                <a:ext uri="{FF2B5EF4-FFF2-40B4-BE49-F238E27FC236}">
                  <a16:creationId xmlns:a16="http://schemas.microsoft.com/office/drawing/2014/main" id="{15B1BA8E-09F7-6D89-0336-0B9CEF02BE4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27862" y="4283050"/>
              <a:ext cx="376958" cy="376958"/>
            </a:xfrm>
            <a:prstGeom prst="rect">
              <a:avLst/>
            </a:prstGeom>
          </p:spPr>
        </p:pic>
        <p:pic>
          <p:nvPicPr>
            <p:cNvPr id="61" name="Graphic 60" descr="Remote learning language with solid fill">
              <a:extLst>
                <a:ext uri="{FF2B5EF4-FFF2-40B4-BE49-F238E27FC236}">
                  <a16:creationId xmlns:a16="http://schemas.microsoft.com/office/drawing/2014/main" id="{BB81DF32-EA05-059F-0AE2-D288C63E69E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660947" y="3529517"/>
              <a:ext cx="411184" cy="411184"/>
            </a:xfrm>
            <a:prstGeom prst="rect">
              <a:avLst/>
            </a:prstGeom>
          </p:spPr>
        </p:pic>
        <p:pic>
          <p:nvPicPr>
            <p:cNvPr id="63" name="Graphic 62" descr="Statistics with solid fill">
              <a:extLst>
                <a:ext uri="{FF2B5EF4-FFF2-40B4-BE49-F238E27FC236}">
                  <a16:creationId xmlns:a16="http://schemas.microsoft.com/office/drawing/2014/main" id="{BC7E52BE-F0BF-D6A0-A2A1-E00E0D3E1BE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15074" y="2591299"/>
              <a:ext cx="305406" cy="305406"/>
            </a:xfrm>
            <a:prstGeom prst="rect">
              <a:avLst/>
            </a:prstGeom>
          </p:spPr>
        </p:pic>
      </p:grpSp>
      <p:sp>
        <p:nvSpPr>
          <p:cNvPr id="4" name="TextBox 3">
            <a:extLst>
              <a:ext uri="{FF2B5EF4-FFF2-40B4-BE49-F238E27FC236}">
                <a16:creationId xmlns:a16="http://schemas.microsoft.com/office/drawing/2014/main" id="{BB0F7ADD-3A3A-8C34-9ABC-7DDC9BD3BD44}"/>
              </a:ext>
            </a:extLst>
          </p:cNvPr>
          <p:cNvSpPr txBox="1"/>
          <p:nvPr/>
        </p:nvSpPr>
        <p:spPr>
          <a:xfrm>
            <a:off x="3186996" y="1093748"/>
            <a:ext cx="1869360" cy="756938"/>
          </a:xfrm>
          <a:prstGeom prst="rect">
            <a:avLst/>
          </a:prstGeom>
          <a:noFill/>
        </p:spPr>
        <p:txBody>
          <a:bodyPr wrap="square">
            <a:spAutoFit/>
          </a:bodyPr>
          <a:lstStyle/>
          <a:p>
            <a:pPr algn="l" defTabSz="543818">
              <a:lnSpc>
                <a:spcPts val="1750"/>
              </a:lnSpc>
            </a:pPr>
            <a:r>
              <a:rPr lang="en-US" sz="1050" dirty="0">
                <a:solidFill>
                  <a:schemeClr val="tx2"/>
                </a:solidFill>
                <a:latin typeface="Century Gothic" panose="020B0502020202020204" pitchFamily="34" charset="0"/>
                <a:ea typeface="Lato Light" panose="020F0502020204030203" pitchFamily="34" charset="0"/>
                <a:cs typeface="Mukta ExtraLight" panose="020B0000000000000000" pitchFamily="34" charset="77"/>
              </a:rPr>
              <a:t>Engage Medical Association for Road Map on Wait times</a:t>
            </a:r>
          </a:p>
        </p:txBody>
      </p:sp>
      <p:grpSp>
        <p:nvGrpSpPr>
          <p:cNvPr id="14" name="Group 29">
            <a:extLst>
              <a:ext uri="{FF2B5EF4-FFF2-40B4-BE49-F238E27FC236}">
                <a16:creationId xmlns:a16="http://schemas.microsoft.com/office/drawing/2014/main" id="{F1042CE9-88CC-5FC9-CE18-DD69FB6A9545}"/>
              </a:ext>
            </a:extLst>
          </p:cNvPr>
          <p:cNvGrpSpPr>
            <a:grpSpLocks/>
          </p:cNvGrpSpPr>
          <p:nvPr/>
        </p:nvGrpSpPr>
        <p:grpSpPr bwMode="auto">
          <a:xfrm rot="20622357">
            <a:off x="7784018" y="937304"/>
            <a:ext cx="1118169" cy="1063206"/>
            <a:chOff x="3909" y="980"/>
            <a:chExt cx="1717" cy="1966"/>
          </a:xfrm>
        </p:grpSpPr>
        <p:pic>
          <p:nvPicPr>
            <p:cNvPr id="17" name="Picture 30" descr="Labels_and_Buttons">
              <a:extLst>
                <a:ext uri="{FF2B5EF4-FFF2-40B4-BE49-F238E27FC236}">
                  <a16:creationId xmlns:a16="http://schemas.microsoft.com/office/drawing/2014/main" id="{5D5BCF09-5B81-C33E-9566-B17B0866D464}"/>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31">
              <a:extLst>
                <a:ext uri="{FF2B5EF4-FFF2-40B4-BE49-F238E27FC236}">
                  <a16:creationId xmlns:a16="http://schemas.microsoft.com/office/drawing/2014/main" id="{CC798D74-4868-13E1-032E-0110F8CDBE7D}"/>
                </a:ext>
              </a:extLst>
            </p:cNvPr>
            <p:cNvGrpSpPr>
              <a:grpSpLocks/>
            </p:cNvGrpSpPr>
            <p:nvPr/>
          </p:nvGrpSpPr>
          <p:grpSpPr bwMode="auto">
            <a:xfrm>
              <a:off x="3909" y="980"/>
              <a:ext cx="1717" cy="1755"/>
              <a:chOff x="1555" y="2436"/>
              <a:chExt cx="1717" cy="1755"/>
            </a:xfrm>
          </p:grpSpPr>
          <p:sp>
            <p:nvSpPr>
              <p:cNvPr id="19" name="Freeform 32">
                <a:extLst>
                  <a:ext uri="{FF2B5EF4-FFF2-40B4-BE49-F238E27FC236}">
                    <a16:creationId xmlns:a16="http://schemas.microsoft.com/office/drawing/2014/main" id="{A27394B2-456E-718B-CD8E-C2280A84EB11}"/>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Maximize Nurse Practitioners</a:t>
                </a:r>
              </a:p>
            </p:txBody>
          </p:sp>
          <p:sp>
            <p:nvSpPr>
              <p:cNvPr id="20" name="Freeform 33">
                <a:extLst>
                  <a:ext uri="{FF2B5EF4-FFF2-40B4-BE49-F238E27FC236}">
                    <a16:creationId xmlns:a16="http://schemas.microsoft.com/office/drawing/2014/main" id="{92E5B82B-FD68-A5C5-ADA9-0538DEB19ED8}"/>
                  </a:ext>
                </a:extLst>
              </p:cNvPr>
              <p:cNvSpPr>
                <a:spLocks/>
              </p:cNvSpPr>
              <p:nvPr/>
            </p:nvSpPr>
            <p:spPr bwMode="auto">
              <a:xfrm>
                <a:off x="2957" y="3776"/>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21" name="Group 29">
            <a:extLst>
              <a:ext uri="{FF2B5EF4-FFF2-40B4-BE49-F238E27FC236}">
                <a16:creationId xmlns:a16="http://schemas.microsoft.com/office/drawing/2014/main" id="{E93DFE11-0BCC-9969-59A3-58BE4CAD0FD1}"/>
              </a:ext>
            </a:extLst>
          </p:cNvPr>
          <p:cNvGrpSpPr>
            <a:grpSpLocks/>
          </p:cNvGrpSpPr>
          <p:nvPr/>
        </p:nvGrpSpPr>
        <p:grpSpPr bwMode="auto">
          <a:xfrm rot="19371195">
            <a:off x="9130095" y="2001357"/>
            <a:ext cx="1114913" cy="1063206"/>
            <a:chOff x="3909" y="980"/>
            <a:chExt cx="1712" cy="1966"/>
          </a:xfrm>
        </p:grpSpPr>
        <p:pic>
          <p:nvPicPr>
            <p:cNvPr id="50" name="Picture 30" descr="Labels_and_Buttons">
              <a:extLst>
                <a:ext uri="{FF2B5EF4-FFF2-40B4-BE49-F238E27FC236}">
                  <a16:creationId xmlns:a16="http://schemas.microsoft.com/office/drawing/2014/main" id="{CBBAAD6B-4C4C-99B5-7058-1AE8CCCCFA20}"/>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 name="Group 31">
              <a:extLst>
                <a:ext uri="{FF2B5EF4-FFF2-40B4-BE49-F238E27FC236}">
                  <a16:creationId xmlns:a16="http://schemas.microsoft.com/office/drawing/2014/main" id="{D5300A4C-E507-FB18-3E54-8CB5308C1EEC}"/>
                </a:ext>
              </a:extLst>
            </p:cNvPr>
            <p:cNvGrpSpPr>
              <a:grpSpLocks/>
            </p:cNvGrpSpPr>
            <p:nvPr/>
          </p:nvGrpSpPr>
          <p:grpSpPr bwMode="auto">
            <a:xfrm>
              <a:off x="3909" y="980"/>
              <a:ext cx="1712" cy="1765"/>
              <a:chOff x="1555" y="2436"/>
              <a:chExt cx="1712" cy="1765"/>
            </a:xfrm>
          </p:grpSpPr>
          <p:sp>
            <p:nvSpPr>
              <p:cNvPr id="58" name="Freeform 32">
                <a:extLst>
                  <a:ext uri="{FF2B5EF4-FFF2-40B4-BE49-F238E27FC236}">
                    <a16:creationId xmlns:a16="http://schemas.microsoft.com/office/drawing/2014/main" id="{87FB9492-FE70-5C9C-D7BB-CC23CA0378EC}"/>
                  </a:ext>
                </a:extLst>
              </p:cNvPr>
              <p:cNvSpPr>
                <a:spLocks/>
              </p:cNvSpPr>
              <p:nvPr/>
            </p:nvSpPr>
            <p:spPr bwMode="auto">
              <a:xfrm rot="21489470">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Engage Data Analysts in </a:t>
                </a:r>
                <a:r>
                  <a:rPr lang="en-US" sz="1200" b="1" dirty="0" err="1">
                    <a:solidFill>
                      <a:schemeClr val="tx2"/>
                    </a:solidFill>
                    <a:latin typeface="Century Gothic" panose="020B0502020202020204" pitchFamily="34" charset="0"/>
                    <a:ea typeface="League Spartan" charset="0"/>
                    <a:cs typeface="Poppins" pitchFamily="2" charset="77"/>
                  </a:rPr>
                  <a:t>FMoH</a:t>
                </a:r>
                <a:endParaRPr lang="en-US" sz="1200" b="1" dirty="0">
                  <a:solidFill>
                    <a:schemeClr val="tx2"/>
                  </a:solidFill>
                  <a:latin typeface="Century Gothic" panose="020B0502020202020204" pitchFamily="34" charset="0"/>
                  <a:ea typeface="League Spartan" charset="0"/>
                  <a:cs typeface="Poppins" pitchFamily="2" charset="77"/>
                </a:endParaRPr>
              </a:p>
            </p:txBody>
          </p:sp>
          <p:sp>
            <p:nvSpPr>
              <p:cNvPr id="60" name="Freeform 33">
                <a:extLst>
                  <a:ext uri="{FF2B5EF4-FFF2-40B4-BE49-F238E27FC236}">
                    <a16:creationId xmlns:a16="http://schemas.microsoft.com/office/drawing/2014/main" id="{382D3BEF-CDE2-5048-1C67-A9F147E4AD11}"/>
                  </a:ext>
                </a:extLst>
              </p:cNvPr>
              <p:cNvSpPr>
                <a:spLocks/>
              </p:cNvSpPr>
              <p:nvPr/>
            </p:nvSpPr>
            <p:spPr bwMode="auto">
              <a:xfrm>
                <a:off x="2941" y="3786"/>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62" name="Group 29">
            <a:extLst>
              <a:ext uri="{FF2B5EF4-FFF2-40B4-BE49-F238E27FC236}">
                <a16:creationId xmlns:a16="http://schemas.microsoft.com/office/drawing/2014/main" id="{B5A80F6E-7284-460C-D7CB-611E9391F1BD}"/>
              </a:ext>
            </a:extLst>
          </p:cNvPr>
          <p:cNvGrpSpPr>
            <a:grpSpLocks/>
          </p:cNvGrpSpPr>
          <p:nvPr/>
        </p:nvGrpSpPr>
        <p:grpSpPr bwMode="auto">
          <a:xfrm rot="20622357">
            <a:off x="9384867" y="3796673"/>
            <a:ext cx="1114913" cy="1063206"/>
            <a:chOff x="3909" y="980"/>
            <a:chExt cx="1712" cy="1966"/>
          </a:xfrm>
        </p:grpSpPr>
        <p:pic>
          <p:nvPicPr>
            <p:cNvPr id="73" name="Picture 30" descr="Labels_and_Buttons">
              <a:extLst>
                <a:ext uri="{FF2B5EF4-FFF2-40B4-BE49-F238E27FC236}">
                  <a16:creationId xmlns:a16="http://schemas.microsoft.com/office/drawing/2014/main" id="{9CD17F4A-DA9E-A7E4-F98F-D87CF8AF8745}"/>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 name="Group 31">
              <a:extLst>
                <a:ext uri="{FF2B5EF4-FFF2-40B4-BE49-F238E27FC236}">
                  <a16:creationId xmlns:a16="http://schemas.microsoft.com/office/drawing/2014/main" id="{3F01963B-0512-AF31-3E76-0E8030231062}"/>
                </a:ext>
              </a:extLst>
            </p:cNvPr>
            <p:cNvGrpSpPr>
              <a:grpSpLocks/>
            </p:cNvGrpSpPr>
            <p:nvPr/>
          </p:nvGrpSpPr>
          <p:grpSpPr bwMode="auto">
            <a:xfrm>
              <a:off x="3909" y="980"/>
              <a:ext cx="1712" cy="1745"/>
              <a:chOff x="1555" y="2436"/>
              <a:chExt cx="1712" cy="1745"/>
            </a:xfrm>
          </p:grpSpPr>
          <p:sp>
            <p:nvSpPr>
              <p:cNvPr id="75" name="Freeform 32">
                <a:extLst>
                  <a:ext uri="{FF2B5EF4-FFF2-40B4-BE49-F238E27FC236}">
                    <a16:creationId xmlns:a16="http://schemas.microsoft.com/office/drawing/2014/main" id="{D967C08E-FD93-FC91-CDD4-02A3DF4DB4D9}"/>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Understudy OECD</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Models</a:t>
                </a:r>
              </a:p>
            </p:txBody>
          </p:sp>
          <p:sp>
            <p:nvSpPr>
              <p:cNvPr id="79" name="Freeform 33">
                <a:extLst>
                  <a:ext uri="{FF2B5EF4-FFF2-40B4-BE49-F238E27FC236}">
                    <a16:creationId xmlns:a16="http://schemas.microsoft.com/office/drawing/2014/main" id="{E25D9C2B-926B-C823-FC55-818C8BE8AB2C}"/>
                  </a:ext>
                </a:extLst>
              </p:cNvPr>
              <p:cNvSpPr>
                <a:spLocks/>
              </p:cNvSpPr>
              <p:nvPr/>
            </p:nvSpPr>
            <p:spPr bwMode="auto">
              <a:xfrm>
                <a:off x="2932" y="3750"/>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80" name="Group 29">
            <a:extLst>
              <a:ext uri="{FF2B5EF4-FFF2-40B4-BE49-F238E27FC236}">
                <a16:creationId xmlns:a16="http://schemas.microsoft.com/office/drawing/2014/main" id="{59B8F6A7-EF8B-368C-D98B-862FD73D192E}"/>
              </a:ext>
            </a:extLst>
          </p:cNvPr>
          <p:cNvGrpSpPr>
            <a:grpSpLocks/>
          </p:cNvGrpSpPr>
          <p:nvPr/>
        </p:nvGrpSpPr>
        <p:grpSpPr bwMode="auto">
          <a:xfrm rot="20622357">
            <a:off x="8025831" y="5566012"/>
            <a:ext cx="1114913" cy="1063206"/>
            <a:chOff x="3909" y="980"/>
            <a:chExt cx="1712" cy="1966"/>
          </a:xfrm>
        </p:grpSpPr>
        <p:pic>
          <p:nvPicPr>
            <p:cNvPr id="81" name="Picture 30" descr="Labels_and_Buttons">
              <a:extLst>
                <a:ext uri="{FF2B5EF4-FFF2-40B4-BE49-F238E27FC236}">
                  <a16:creationId xmlns:a16="http://schemas.microsoft.com/office/drawing/2014/main" id="{F70BC307-B526-8BE7-8A1F-997E6A1037B3}"/>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31">
              <a:extLst>
                <a:ext uri="{FF2B5EF4-FFF2-40B4-BE49-F238E27FC236}">
                  <a16:creationId xmlns:a16="http://schemas.microsoft.com/office/drawing/2014/main" id="{79744862-EEB7-F47C-0B0C-19C78668EB25}"/>
                </a:ext>
              </a:extLst>
            </p:cNvPr>
            <p:cNvGrpSpPr>
              <a:grpSpLocks/>
            </p:cNvGrpSpPr>
            <p:nvPr/>
          </p:nvGrpSpPr>
          <p:grpSpPr bwMode="auto">
            <a:xfrm>
              <a:off x="3909" y="980"/>
              <a:ext cx="1712" cy="1745"/>
              <a:chOff x="1555" y="2436"/>
              <a:chExt cx="1712" cy="1745"/>
            </a:xfrm>
          </p:grpSpPr>
          <p:sp>
            <p:nvSpPr>
              <p:cNvPr id="83" name="Freeform 32">
                <a:extLst>
                  <a:ext uri="{FF2B5EF4-FFF2-40B4-BE49-F238E27FC236}">
                    <a16:creationId xmlns:a16="http://schemas.microsoft.com/office/drawing/2014/main" id="{44170532-462C-6351-6F42-839E72F5AE26}"/>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Leverage Big Data Technology</a:t>
                </a:r>
              </a:p>
            </p:txBody>
          </p:sp>
          <p:sp>
            <p:nvSpPr>
              <p:cNvPr id="84" name="Freeform 33">
                <a:extLst>
                  <a:ext uri="{FF2B5EF4-FFF2-40B4-BE49-F238E27FC236}">
                    <a16:creationId xmlns:a16="http://schemas.microsoft.com/office/drawing/2014/main" id="{93F222C6-240D-D3AB-1AAF-E48DCFD44ADD}"/>
                  </a:ext>
                </a:extLst>
              </p:cNvPr>
              <p:cNvSpPr>
                <a:spLocks/>
              </p:cNvSpPr>
              <p:nvPr/>
            </p:nvSpPr>
            <p:spPr bwMode="auto">
              <a:xfrm>
                <a:off x="2913" y="3740"/>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85" name="Group 29">
            <a:extLst>
              <a:ext uri="{FF2B5EF4-FFF2-40B4-BE49-F238E27FC236}">
                <a16:creationId xmlns:a16="http://schemas.microsoft.com/office/drawing/2014/main" id="{D80C9807-52D0-CC3B-F515-DACCC5AA2B38}"/>
              </a:ext>
            </a:extLst>
          </p:cNvPr>
          <p:cNvGrpSpPr>
            <a:grpSpLocks/>
          </p:cNvGrpSpPr>
          <p:nvPr/>
        </p:nvGrpSpPr>
        <p:grpSpPr bwMode="auto">
          <a:xfrm rot="20622357">
            <a:off x="5326806" y="5588687"/>
            <a:ext cx="1114913" cy="1063206"/>
            <a:chOff x="3909" y="980"/>
            <a:chExt cx="1712" cy="1966"/>
          </a:xfrm>
        </p:grpSpPr>
        <p:pic>
          <p:nvPicPr>
            <p:cNvPr id="86" name="Picture 30" descr="Labels_and_Buttons">
              <a:extLst>
                <a:ext uri="{FF2B5EF4-FFF2-40B4-BE49-F238E27FC236}">
                  <a16:creationId xmlns:a16="http://schemas.microsoft.com/office/drawing/2014/main" id="{B20BB5D8-98C6-9AEF-ACA9-5E666AE50579}"/>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 name="Group 31">
              <a:extLst>
                <a:ext uri="{FF2B5EF4-FFF2-40B4-BE49-F238E27FC236}">
                  <a16:creationId xmlns:a16="http://schemas.microsoft.com/office/drawing/2014/main" id="{267299EF-BCA2-02C6-BDF4-96845F0862D8}"/>
                </a:ext>
              </a:extLst>
            </p:cNvPr>
            <p:cNvGrpSpPr>
              <a:grpSpLocks/>
            </p:cNvGrpSpPr>
            <p:nvPr/>
          </p:nvGrpSpPr>
          <p:grpSpPr bwMode="auto">
            <a:xfrm>
              <a:off x="3909" y="980"/>
              <a:ext cx="1712" cy="1751"/>
              <a:chOff x="1555" y="2436"/>
              <a:chExt cx="1712" cy="1751"/>
            </a:xfrm>
          </p:grpSpPr>
          <p:sp>
            <p:nvSpPr>
              <p:cNvPr id="88" name="Freeform 32">
                <a:extLst>
                  <a:ext uri="{FF2B5EF4-FFF2-40B4-BE49-F238E27FC236}">
                    <a16:creationId xmlns:a16="http://schemas.microsoft.com/office/drawing/2014/main" id="{E734B92A-C981-8CBC-B66A-C2A2968CCC4B}"/>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Reduce Red Tape</a:t>
                </a:r>
              </a:p>
            </p:txBody>
          </p:sp>
          <p:sp>
            <p:nvSpPr>
              <p:cNvPr id="89" name="Freeform 33">
                <a:extLst>
                  <a:ext uri="{FF2B5EF4-FFF2-40B4-BE49-F238E27FC236}">
                    <a16:creationId xmlns:a16="http://schemas.microsoft.com/office/drawing/2014/main" id="{17F14B04-A67E-DFE6-5273-0E97CCB48F0C}"/>
                  </a:ext>
                </a:extLst>
              </p:cNvPr>
              <p:cNvSpPr>
                <a:spLocks/>
              </p:cNvSpPr>
              <p:nvPr/>
            </p:nvSpPr>
            <p:spPr bwMode="auto">
              <a:xfrm>
                <a:off x="2915" y="3772"/>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90" name="Group 29">
            <a:extLst>
              <a:ext uri="{FF2B5EF4-FFF2-40B4-BE49-F238E27FC236}">
                <a16:creationId xmlns:a16="http://schemas.microsoft.com/office/drawing/2014/main" id="{C54B2DEB-9645-138D-0BF5-A9B80ECF76DE}"/>
              </a:ext>
            </a:extLst>
          </p:cNvPr>
          <p:cNvGrpSpPr>
            <a:grpSpLocks/>
          </p:cNvGrpSpPr>
          <p:nvPr/>
        </p:nvGrpSpPr>
        <p:grpSpPr bwMode="auto">
          <a:xfrm rot="20622357">
            <a:off x="4098800" y="4067744"/>
            <a:ext cx="1114913" cy="1063206"/>
            <a:chOff x="3909" y="980"/>
            <a:chExt cx="1712" cy="1966"/>
          </a:xfrm>
        </p:grpSpPr>
        <p:pic>
          <p:nvPicPr>
            <p:cNvPr id="91" name="Picture 30" descr="Labels_and_Buttons">
              <a:extLst>
                <a:ext uri="{FF2B5EF4-FFF2-40B4-BE49-F238E27FC236}">
                  <a16:creationId xmlns:a16="http://schemas.microsoft.com/office/drawing/2014/main" id="{6670D4CF-9BBE-D204-0EFD-F0B126D12238}"/>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31">
              <a:extLst>
                <a:ext uri="{FF2B5EF4-FFF2-40B4-BE49-F238E27FC236}">
                  <a16:creationId xmlns:a16="http://schemas.microsoft.com/office/drawing/2014/main" id="{5E0CCB16-E302-CD67-C538-CFAC0D6A653E}"/>
                </a:ext>
              </a:extLst>
            </p:cNvPr>
            <p:cNvGrpSpPr>
              <a:grpSpLocks/>
            </p:cNvGrpSpPr>
            <p:nvPr/>
          </p:nvGrpSpPr>
          <p:grpSpPr bwMode="auto">
            <a:xfrm>
              <a:off x="3909" y="980"/>
              <a:ext cx="1712" cy="1745"/>
              <a:chOff x="1555" y="2436"/>
              <a:chExt cx="1712" cy="1745"/>
            </a:xfrm>
          </p:grpSpPr>
          <p:sp>
            <p:nvSpPr>
              <p:cNvPr id="93" name="Freeform 32">
                <a:extLst>
                  <a:ext uri="{FF2B5EF4-FFF2-40B4-BE49-F238E27FC236}">
                    <a16:creationId xmlns:a16="http://schemas.microsoft.com/office/drawing/2014/main" id="{E33E6482-899B-D9B3-B9D1-FE0F22DC31A2}"/>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Invest in Diagnostics</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(MRI)</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&amp; Point of Care</a:t>
                </a:r>
              </a:p>
            </p:txBody>
          </p:sp>
          <p:sp>
            <p:nvSpPr>
              <p:cNvPr id="94" name="Freeform 33">
                <a:extLst>
                  <a:ext uri="{FF2B5EF4-FFF2-40B4-BE49-F238E27FC236}">
                    <a16:creationId xmlns:a16="http://schemas.microsoft.com/office/drawing/2014/main" id="{6D1998E6-5044-9245-01DD-5A4A096985D3}"/>
                  </a:ext>
                </a:extLst>
              </p:cNvPr>
              <p:cNvSpPr>
                <a:spLocks/>
              </p:cNvSpPr>
              <p:nvPr/>
            </p:nvSpPr>
            <p:spPr bwMode="auto">
              <a:xfrm>
                <a:off x="2943" y="3731"/>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95" name="Group 29">
            <a:extLst>
              <a:ext uri="{FF2B5EF4-FFF2-40B4-BE49-F238E27FC236}">
                <a16:creationId xmlns:a16="http://schemas.microsoft.com/office/drawing/2014/main" id="{A8ACA539-7A6B-448B-DDD1-6EC019185417}"/>
              </a:ext>
            </a:extLst>
          </p:cNvPr>
          <p:cNvGrpSpPr>
            <a:grpSpLocks/>
          </p:cNvGrpSpPr>
          <p:nvPr/>
        </p:nvGrpSpPr>
        <p:grpSpPr bwMode="auto">
          <a:xfrm rot="20622357">
            <a:off x="3648818" y="2138424"/>
            <a:ext cx="1114913" cy="1063206"/>
            <a:chOff x="3909" y="980"/>
            <a:chExt cx="1712" cy="1966"/>
          </a:xfrm>
        </p:grpSpPr>
        <p:pic>
          <p:nvPicPr>
            <p:cNvPr id="96" name="Picture 30" descr="Labels_and_Buttons">
              <a:extLst>
                <a:ext uri="{FF2B5EF4-FFF2-40B4-BE49-F238E27FC236}">
                  <a16:creationId xmlns:a16="http://schemas.microsoft.com/office/drawing/2014/main" id="{F483EFA1-3F31-CBAF-B3FC-561AB5C56CBE}"/>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 name="Group 31">
              <a:extLst>
                <a:ext uri="{FF2B5EF4-FFF2-40B4-BE49-F238E27FC236}">
                  <a16:creationId xmlns:a16="http://schemas.microsoft.com/office/drawing/2014/main" id="{FA016655-48AC-495B-F7C8-5C1682B3E053}"/>
                </a:ext>
              </a:extLst>
            </p:cNvPr>
            <p:cNvGrpSpPr>
              <a:grpSpLocks/>
            </p:cNvGrpSpPr>
            <p:nvPr/>
          </p:nvGrpSpPr>
          <p:grpSpPr bwMode="auto">
            <a:xfrm>
              <a:off x="3909" y="980"/>
              <a:ext cx="1712" cy="1745"/>
              <a:chOff x="1555" y="2436"/>
              <a:chExt cx="1712" cy="1745"/>
            </a:xfrm>
          </p:grpSpPr>
          <p:sp>
            <p:nvSpPr>
              <p:cNvPr id="98" name="Freeform 32">
                <a:extLst>
                  <a:ext uri="{FF2B5EF4-FFF2-40B4-BE49-F238E27FC236}">
                    <a16:creationId xmlns:a16="http://schemas.microsoft.com/office/drawing/2014/main" id="{A7B9F951-6A02-CCC7-50B1-0E15BF0D45DF}"/>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Set &amp; Incentivize Wait Time Targets </a:t>
                </a:r>
              </a:p>
            </p:txBody>
          </p:sp>
          <p:sp>
            <p:nvSpPr>
              <p:cNvPr id="99" name="Freeform 33">
                <a:extLst>
                  <a:ext uri="{FF2B5EF4-FFF2-40B4-BE49-F238E27FC236}">
                    <a16:creationId xmlns:a16="http://schemas.microsoft.com/office/drawing/2014/main" id="{9BA0C2D4-4945-44CC-338A-891907B81889}"/>
                  </a:ext>
                </a:extLst>
              </p:cNvPr>
              <p:cNvSpPr>
                <a:spLocks/>
              </p:cNvSpPr>
              <p:nvPr/>
            </p:nvSpPr>
            <p:spPr bwMode="auto">
              <a:xfrm>
                <a:off x="2949" y="3737"/>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spTree>
    <p:extLst>
      <p:ext uri="{BB962C8B-B14F-4D97-AF65-F5344CB8AC3E}">
        <p14:creationId xmlns:p14="http://schemas.microsoft.com/office/powerpoint/2010/main" val="3145577132"/>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69A0CE4C-0EB2-D81D-BDE8-21B2771C55DC}"/>
              </a:ext>
            </a:extLst>
          </p:cNvPr>
          <p:cNvGrpSpPr/>
          <p:nvPr/>
        </p:nvGrpSpPr>
        <p:grpSpPr>
          <a:xfrm>
            <a:off x="572877" y="175941"/>
            <a:ext cx="11619123" cy="253917"/>
            <a:chOff x="572877" y="175941"/>
            <a:chExt cx="11619123" cy="253917"/>
          </a:xfrm>
        </p:grpSpPr>
        <p:sp>
          <p:nvSpPr>
            <p:cNvPr id="29" name="TextBox 29">
              <a:extLst>
                <a:ext uri="{FF2B5EF4-FFF2-40B4-BE49-F238E27FC236}">
                  <a16:creationId xmlns:a16="http://schemas.microsoft.com/office/drawing/2014/main" id="{F56A5F6A-7C71-24D0-5275-A65945E237D2}"/>
                </a:ext>
              </a:extLst>
            </p:cNvPr>
            <p:cNvSpPr txBox="1"/>
            <p:nvPr/>
          </p:nvSpPr>
          <p:spPr>
            <a:xfrm>
              <a:off x="9615197" y="182934"/>
              <a:ext cx="2576803"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Recommendations </a:t>
              </a:r>
            </a:p>
          </p:txBody>
        </p:sp>
        <p:sp>
          <p:nvSpPr>
            <p:cNvPr id="30" name="TextBox 14">
              <a:extLst>
                <a:ext uri="{FF2B5EF4-FFF2-40B4-BE49-F238E27FC236}">
                  <a16:creationId xmlns:a16="http://schemas.microsoft.com/office/drawing/2014/main" id="{E3E2584E-955E-5E3C-A1B2-391D99E11F56}"/>
                </a:ext>
              </a:extLst>
            </p:cNvPr>
            <p:cNvSpPr txBox="1"/>
            <p:nvPr/>
          </p:nvSpPr>
          <p:spPr>
            <a:xfrm>
              <a:off x="1683063" y="223108"/>
              <a:ext cx="2182395"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 Industry </a:t>
              </a:r>
              <a:r>
                <a:rPr lang="en-US" sz="1100" dirty="0">
                  <a:solidFill>
                    <a:schemeClr val="tx2"/>
                  </a:solidFill>
                  <a:latin typeface="Century Gothic" panose="020B0502020202020204" pitchFamily="34" charset="0"/>
                  <a:ea typeface="Verdana" charset="0"/>
                  <a:cs typeface="Poppins" panose="00000500000000000000" pitchFamily="2" charset="0"/>
                </a:rPr>
                <a:t>Overview</a:t>
              </a:r>
              <a:endPar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1" name="TextBox 20">
              <a:extLst>
                <a:ext uri="{FF2B5EF4-FFF2-40B4-BE49-F238E27FC236}">
                  <a16:creationId xmlns:a16="http://schemas.microsoft.com/office/drawing/2014/main" id="{6BDD16DB-BBAB-FD66-F714-D9ACF20959A2}"/>
                </a:ext>
              </a:extLst>
            </p:cNvPr>
            <p:cNvSpPr txBox="1"/>
            <p:nvPr/>
          </p:nvSpPr>
          <p:spPr>
            <a:xfrm>
              <a:off x="572877" y="219267"/>
              <a:ext cx="1306418"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Agenda</a:t>
              </a:r>
            </a:p>
          </p:txBody>
        </p:sp>
        <p:cxnSp>
          <p:nvCxnSpPr>
            <p:cNvPr id="32" name="Straight Connector 23">
              <a:extLst>
                <a:ext uri="{FF2B5EF4-FFF2-40B4-BE49-F238E27FC236}">
                  <a16:creationId xmlns:a16="http://schemas.microsoft.com/office/drawing/2014/main" id="{A0BCB3FB-E417-893D-BB8C-7DD1EA4E94EB}"/>
                </a:ext>
              </a:extLst>
            </p:cNvPr>
            <p:cNvCxnSpPr>
              <a:cxnSpLocks/>
            </p:cNvCxnSpPr>
            <p:nvPr/>
          </p:nvCxnSpPr>
          <p:spPr>
            <a:xfrm>
              <a:off x="1865294" y="195998"/>
              <a:ext cx="0" cy="20233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3" name="TextBox 30">
              <a:extLst>
                <a:ext uri="{FF2B5EF4-FFF2-40B4-BE49-F238E27FC236}">
                  <a16:creationId xmlns:a16="http://schemas.microsoft.com/office/drawing/2014/main" id="{7AEE493D-7809-3A0A-D62D-A31996AE6AD6}"/>
                </a:ext>
              </a:extLst>
            </p:cNvPr>
            <p:cNvSpPr txBox="1"/>
            <p:nvPr/>
          </p:nvSpPr>
          <p:spPr>
            <a:xfrm>
              <a:off x="3793623" y="175941"/>
              <a:ext cx="1858529"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a:t>
              </a:r>
            </a:p>
          </p:txBody>
        </p:sp>
        <p:cxnSp>
          <p:nvCxnSpPr>
            <p:cNvPr id="34" name="Straight Connector 23">
              <a:extLst>
                <a:ext uri="{FF2B5EF4-FFF2-40B4-BE49-F238E27FC236}">
                  <a16:creationId xmlns:a16="http://schemas.microsoft.com/office/drawing/2014/main" id="{840682CB-738C-27E5-026B-9F434267B4C4}"/>
                </a:ext>
              </a:extLst>
            </p:cNvPr>
            <p:cNvCxnSpPr>
              <a:cxnSpLocks/>
            </p:cNvCxnSpPr>
            <p:nvPr/>
          </p:nvCxnSpPr>
          <p:spPr>
            <a:xfrm>
              <a:off x="3772809" y="187916"/>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5" name="TextBox 30">
              <a:extLst>
                <a:ext uri="{FF2B5EF4-FFF2-40B4-BE49-F238E27FC236}">
                  <a16:creationId xmlns:a16="http://schemas.microsoft.com/office/drawing/2014/main" id="{6CBBB715-F38C-96D3-F0BB-F23B3BFA113D}"/>
                </a:ext>
              </a:extLst>
            </p:cNvPr>
            <p:cNvSpPr txBox="1"/>
            <p:nvPr/>
          </p:nvSpPr>
          <p:spPr>
            <a:xfrm>
              <a:off x="5765692" y="229051"/>
              <a:ext cx="2271880"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latin typeface="Century Gothic" panose="020B0502020202020204" pitchFamily="34" charset="0"/>
                  <a:ea typeface="Verdana" charset="0"/>
                  <a:cs typeface="Poppins" panose="00000500000000000000" pitchFamily="2" charset="0"/>
                </a:rPr>
                <a:t>Literature Review</a:t>
              </a:r>
              <a:endPar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30">
              <a:extLst>
                <a:ext uri="{FF2B5EF4-FFF2-40B4-BE49-F238E27FC236}">
                  <a16:creationId xmlns:a16="http://schemas.microsoft.com/office/drawing/2014/main" id="{161011AA-E832-FCCF-628D-73DB093FA42D}"/>
                </a:ext>
              </a:extLst>
            </p:cNvPr>
            <p:cNvSpPr txBox="1"/>
            <p:nvPr/>
          </p:nvSpPr>
          <p:spPr>
            <a:xfrm>
              <a:off x="7782815" y="229050"/>
              <a:ext cx="2089700"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 &amp; Interpretation</a:t>
              </a:r>
            </a:p>
          </p:txBody>
        </p:sp>
        <p:cxnSp>
          <p:nvCxnSpPr>
            <p:cNvPr id="37" name="Straight Connector 23">
              <a:extLst>
                <a:ext uri="{FF2B5EF4-FFF2-40B4-BE49-F238E27FC236}">
                  <a16:creationId xmlns:a16="http://schemas.microsoft.com/office/drawing/2014/main" id="{6630597B-AC25-F4B6-FC4E-9623E5A1716B}"/>
                </a:ext>
              </a:extLst>
            </p:cNvPr>
            <p:cNvCxnSpPr>
              <a:cxnSpLocks/>
            </p:cNvCxnSpPr>
            <p:nvPr/>
          </p:nvCxnSpPr>
          <p:spPr>
            <a:xfrm>
              <a:off x="5853160"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8" name="Straight Connector 23">
              <a:extLst>
                <a:ext uri="{FF2B5EF4-FFF2-40B4-BE49-F238E27FC236}">
                  <a16:creationId xmlns:a16="http://schemas.microsoft.com/office/drawing/2014/main" id="{2762AE47-B9A1-4BE2-C1FA-A54ACE95B551}"/>
                </a:ext>
              </a:extLst>
            </p:cNvPr>
            <p:cNvCxnSpPr>
              <a:cxnSpLocks/>
            </p:cNvCxnSpPr>
            <p:nvPr/>
          </p:nvCxnSpPr>
          <p:spPr>
            <a:xfrm>
              <a:off x="7927109"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9" name="Straight Connector 23">
              <a:extLst>
                <a:ext uri="{FF2B5EF4-FFF2-40B4-BE49-F238E27FC236}">
                  <a16:creationId xmlns:a16="http://schemas.microsoft.com/office/drawing/2014/main" id="{49E4CF07-670D-C683-3005-16983219D325}"/>
                </a:ext>
              </a:extLst>
            </p:cNvPr>
            <p:cNvCxnSpPr>
              <a:cxnSpLocks/>
            </p:cNvCxnSpPr>
            <p:nvPr/>
          </p:nvCxnSpPr>
          <p:spPr>
            <a:xfrm>
              <a:off x="977359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0" name="Straight Connector 23">
              <a:extLst>
                <a:ext uri="{FF2B5EF4-FFF2-40B4-BE49-F238E27FC236}">
                  <a16:creationId xmlns:a16="http://schemas.microsoft.com/office/drawing/2014/main" id="{805094EC-83D1-AB5B-BE96-E2CB4D1E1603}"/>
                </a:ext>
              </a:extLst>
            </p:cNvPr>
            <p:cNvCxnSpPr>
              <a:cxnSpLocks/>
            </p:cNvCxnSpPr>
            <p:nvPr/>
          </p:nvCxnSpPr>
          <p:spPr>
            <a:xfrm>
              <a:off x="1191060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16" name="Freeform 701">
            <a:extLst>
              <a:ext uri="{FF2B5EF4-FFF2-40B4-BE49-F238E27FC236}">
                <a16:creationId xmlns:a16="http://schemas.microsoft.com/office/drawing/2014/main" id="{36F2E67F-964C-3DAB-BA77-DF7D3BEB4C8A}"/>
              </a:ext>
            </a:extLst>
          </p:cNvPr>
          <p:cNvSpPr>
            <a:spLocks noChangeArrowheads="1"/>
          </p:cNvSpPr>
          <p:nvPr/>
        </p:nvSpPr>
        <p:spPr bwMode="auto">
          <a:xfrm>
            <a:off x="7920480" y="4032507"/>
            <a:ext cx="339406" cy="331476"/>
          </a:xfrm>
          <a:custGeom>
            <a:avLst/>
            <a:gdLst>
              <a:gd name="T0" fmla="*/ 217122 w 296503"/>
              <a:gd name="T1" fmla="*/ 266876 h 296502"/>
              <a:gd name="T2" fmla="*/ 209429 w 296503"/>
              <a:gd name="T3" fmla="*/ 270051 h 296502"/>
              <a:gd name="T4" fmla="*/ 191599 w 296503"/>
              <a:gd name="T5" fmla="*/ 263701 h 296502"/>
              <a:gd name="T6" fmla="*/ 198193 w 296503"/>
              <a:gd name="T7" fmla="*/ 270051 h 296502"/>
              <a:gd name="T8" fmla="*/ 190500 w 296503"/>
              <a:gd name="T9" fmla="*/ 266876 h 296502"/>
              <a:gd name="T10" fmla="*/ 169511 w 296503"/>
              <a:gd name="T11" fmla="*/ 261937 h 296502"/>
              <a:gd name="T12" fmla="*/ 137733 w 296503"/>
              <a:gd name="T13" fmla="*/ 271096 h 296502"/>
              <a:gd name="T14" fmla="*/ 122824 w 296503"/>
              <a:gd name="T15" fmla="*/ 247232 h 296502"/>
              <a:gd name="T16" fmla="*/ 122824 w 296503"/>
              <a:gd name="T17" fmla="*/ 287152 h 296502"/>
              <a:gd name="T18" fmla="*/ 235090 w 296503"/>
              <a:gd name="T19" fmla="*/ 256223 h 296502"/>
              <a:gd name="T20" fmla="*/ 209429 w 296503"/>
              <a:gd name="T21" fmla="*/ 214489 h 296502"/>
              <a:gd name="T22" fmla="*/ 216023 w 296503"/>
              <a:gd name="T23" fmla="*/ 220839 h 296502"/>
              <a:gd name="T24" fmla="*/ 207963 w 296503"/>
              <a:gd name="T25" fmla="*/ 217664 h 296502"/>
              <a:gd name="T26" fmla="*/ 198193 w 296503"/>
              <a:gd name="T27" fmla="*/ 214489 h 296502"/>
              <a:gd name="T28" fmla="*/ 194896 w 296503"/>
              <a:gd name="T29" fmla="*/ 221897 h 296502"/>
              <a:gd name="T30" fmla="*/ 191599 w 296503"/>
              <a:gd name="T31" fmla="*/ 214489 h 296502"/>
              <a:gd name="T32" fmla="*/ 174259 w 296503"/>
              <a:gd name="T33" fmla="*/ 217297 h 296502"/>
              <a:gd name="T34" fmla="*/ 133350 w 296503"/>
              <a:gd name="T35" fmla="*/ 217297 h 296502"/>
              <a:gd name="T36" fmla="*/ 113799 w 296503"/>
              <a:gd name="T37" fmla="*/ 206952 h 296502"/>
              <a:gd name="T38" fmla="*/ 226065 w 296503"/>
              <a:gd name="T39" fmla="*/ 238241 h 296502"/>
              <a:gd name="T40" fmla="*/ 226065 w 296503"/>
              <a:gd name="T41" fmla="*/ 197602 h 296502"/>
              <a:gd name="T42" fmla="*/ 216023 w 296503"/>
              <a:gd name="T43" fmla="*/ 165276 h 296502"/>
              <a:gd name="T44" fmla="*/ 212726 w 296503"/>
              <a:gd name="T45" fmla="*/ 172684 h 296502"/>
              <a:gd name="T46" fmla="*/ 209429 w 296503"/>
              <a:gd name="T47" fmla="*/ 165276 h 296502"/>
              <a:gd name="T48" fmla="*/ 199658 w 296503"/>
              <a:gd name="T49" fmla="*/ 168451 h 296502"/>
              <a:gd name="T50" fmla="*/ 191599 w 296503"/>
              <a:gd name="T51" fmla="*/ 171626 h 296502"/>
              <a:gd name="T52" fmla="*/ 137733 w 296503"/>
              <a:gd name="T53" fmla="*/ 163512 h 296502"/>
              <a:gd name="T54" fmla="*/ 169511 w 296503"/>
              <a:gd name="T55" fmla="*/ 172656 h 296502"/>
              <a:gd name="T56" fmla="*/ 137733 w 296503"/>
              <a:gd name="T57" fmla="*/ 163512 h 296502"/>
              <a:gd name="T58" fmla="*/ 113799 w 296503"/>
              <a:gd name="T59" fmla="*/ 179979 h 296502"/>
              <a:gd name="T60" fmla="*/ 235090 w 296503"/>
              <a:gd name="T61" fmla="*/ 179979 h 296502"/>
              <a:gd name="T62" fmla="*/ 122824 w 296503"/>
              <a:gd name="T63" fmla="*/ 148691 h 296502"/>
              <a:gd name="T64" fmla="*/ 244114 w 296503"/>
              <a:gd name="T65" fmla="*/ 157682 h 296502"/>
              <a:gd name="T66" fmla="*/ 244114 w 296503"/>
              <a:gd name="T67" fmla="*/ 206952 h 296502"/>
              <a:gd name="T68" fmla="*/ 244114 w 296503"/>
              <a:gd name="T69" fmla="*/ 256223 h 296502"/>
              <a:gd name="T70" fmla="*/ 122824 w 296503"/>
              <a:gd name="T71" fmla="*/ 296502 h 296502"/>
              <a:gd name="T72" fmla="*/ 110911 w 296503"/>
              <a:gd name="T73" fmla="*/ 242556 h 296502"/>
              <a:gd name="T74" fmla="*/ 110911 w 296503"/>
              <a:gd name="T75" fmla="*/ 193286 h 296502"/>
              <a:gd name="T76" fmla="*/ 122824 w 296503"/>
              <a:gd name="T77" fmla="*/ 139700 h 296502"/>
              <a:gd name="T78" fmla="*/ 58795 w 296503"/>
              <a:gd name="T79" fmla="*/ 53397 h 296502"/>
              <a:gd name="T80" fmla="*/ 9017 w 296503"/>
              <a:gd name="T81" fmla="*/ 107156 h 296502"/>
              <a:gd name="T82" fmla="*/ 98473 w 296503"/>
              <a:gd name="T83" fmla="*/ 105713 h 296502"/>
              <a:gd name="T84" fmla="*/ 146087 w 296503"/>
              <a:gd name="T85" fmla="*/ 22730 h 296502"/>
              <a:gd name="T86" fmla="*/ 124083 w 296503"/>
              <a:gd name="T87" fmla="*/ 26338 h 296502"/>
              <a:gd name="T88" fmla="*/ 129133 w 296503"/>
              <a:gd name="T89" fmla="*/ 18040 h 296502"/>
              <a:gd name="T90" fmla="*/ 217507 w 296503"/>
              <a:gd name="T91" fmla="*/ 90559 h 296502"/>
              <a:gd name="T92" fmla="*/ 268367 w 296503"/>
              <a:gd name="T93" fmla="*/ 133855 h 296502"/>
              <a:gd name="T94" fmla="*/ 250693 w 296503"/>
              <a:gd name="T95" fmla="*/ 209261 h 296502"/>
              <a:gd name="T96" fmla="*/ 261153 w 296503"/>
              <a:gd name="T97" fmla="*/ 141071 h 296502"/>
              <a:gd name="T98" fmla="*/ 261875 w 296503"/>
              <a:gd name="T99" fmla="*/ 121227 h 296502"/>
              <a:gd name="T100" fmla="*/ 212818 w 296503"/>
              <a:gd name="T101" fmla="*/ 102826 h 296502"/>
              <a:gd name="T102" fmla="*/ 107130 w 296503"/>
              <a:gd name="T103" fmla="*/ 105713 h 296502"/>
              <a:gd name="T104" fmla="*/ 102802 w 296503"/>
              <a:gd name="T105" fmla="*/ 120505 h 296502"/>
              <a:gd name="T106" fmla="*/ 94145 w 296503"/>
              <a:gd name="T107" fmla="*/ 204931 h 296502"/>
              <a:gd name="T108" fmla="*/ 42563 w 296503"/>
              <a:gd name="T109" fmla="*/ 162357 h 296502"/>
              <a:gd name="T110" fmla="*/ 48695 w 296503"/>
              <a:gd name="T111" fmla="*/ 44738 h 296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503" h="296502">
                <a:moveTo>
                  <a:pt x="209429" y="263701"/>
                </a:moveTo>
                <a:cubicBezTo>
                  <a:pt x="210894" y="261937"/>
                  <a:pt x="214191" y="261937"/>
                  <a:pt x="216023" y="263701"/>
                </a:cubicBezTo>
                <a:cubicBezTo>
                  <a:pt x="216756" y="264407"/>
                  <a:pt x="217122" y="265465"/>
                  <a:pt x="217122" y="266876"/>
                </a:cubicBezTo>
                <a:cubicBezTo>
                  <a:pt x="217122" y="267934"/>
                  <a:pt x="216756" y="268993"/>
                  <a:pt x="215657" y="270051"/>
                </a:cubicBezTo>
                <a:cubicBezTo>
                  <a:pt x="215290" y="270757"/>
                  <a:pt x="213825" y="271109"/>
                  <a:pt x="212726" y="271109"/>
                </a:cubicBezTo>
                <a:cubicBezTo>
                  <a:pt x="211627" y="271109"/>
                  <a:pt x="210528" y="270757"/>
                  <a:pt x="209429" y="270051"/>
                </a:cubicBezTo>
                <a:cubicBezTo>
                  <a:pt x="208696" y="268993"/>
                  <a:pt x="207963" y="267934"/>
                  <a:pt x="207963" y="266876"/>
                </a:cubicBezTo>
                <a:cubicBezTo>
                  <a:pt x="207963" y="265465"/>
                  <a:pt x="208696" y="264407"/>
                  <a:pt x="209429" y="263701"/>
                </a:cubicBezTo>
                <a:close/>
                <a:moveTo>
                  <a:pt x="191599" y="263701"/>
                </a:moveTo>
                <a:cubicBezTo>
                  <a:pt x="193431" y="261937"/>
                  <a:pt x="196361" y="261937"/>
                  <a:pt x="198193" y="263701"/>
                </a:cubicBezTo>
                <a:cubicBezTo>
                  <a:pt x="198926" y="264407"/>
                  <a:pt x="199658" y="265465"/>
                  <a:pt x="199658" y="266876"/>
                </a:cubicBezTo>
                <a:cubicBezTo>
                  <a:pt x="199658" y="267934"/>
                  <a:pt x="198926" y="268993"/>
                  <a:pt x="198193" y="270051"/>
                </a:cubicBezTo>
                <a:cubicBezTo>
                  <a:pt x="197460" y="270757"/>
                  <a:pt x="195995" y="271109"/>
                  <a:pt x="194896" y="271109"/>
                </a:cubicBezTo>
                <a:cubicBezTo>
                  <a:pt x="193797" y="271109"/>
                  <a:pt x="192698" y="270757"/>
                  <a:pt x="191599" y="270051"/>
                </a:cubicBezTo>
                <a:cubicBezTo>
                  <a:pt x="190866" y="268993"/>
                  <a:pt x="190500" y="267934"/>
                  <a:pt x="190500" y="266876"/>
                </a:cubicBezTo>
                <a:cubicBezTo>
                  <a:pt x="190500" y="265465"/>
                  <a:pt x="190866" y="264407"/>
                  <a:pt x="191599" y="263701"/>
                </a:cubicBezTo>
                <a:close/>
                <a:moveTo>
                  <a:pt x="137733" y="261937"/>
                </a:moveTo>
                <a:lnTo>
                  <a:pt x="169511" y="261937"/>
                </a:lnTo>
                <a:cubicBezTo>
                  <a:pt x="172068" y="261937"/>
                  <a:pt x="174259" y="264135"/>
                  <a:pt x="174259" y="266700"/>
                </a:cubicBezTo>
                <a:cubicBezTo>
                  <a:pt x="174259" y="269264"/>
                  <a:pt x="172068" y="271096"/>
                  <a:pt x="169511" y="271096"/>
                </a:cubicBezTo>
                <a:lnTo>
                  <a:pt x="137733" y="271096"/>
                </a:lnTo>
                <a:cubicBezTo>
                  <a:pt x="135176" y="271096"/>
                  <a:pt x="133350" y="269264"/>
                  <a:pt x="133350" y="266700"/>
                </a:cubicBezTo>
                <a:cubicBezTo>
                  <a:pt x="133350" y="264135"/>
                  <a:pt x="135176" y="261937"/>
                  <a:pt x="137733" y="261937"/>
                </a:cubicBezTo>
                <a:close/>
                <a:moveTo>
                  <a:pt x="122824" y="247232"/>
                </a:moveTo>
                <a:cubicBezTo>
                  <a:pt x="117770" y="247232"/>
                  <a:pt x="113799" y="251188"/>
                  <a:pt x="113799" y="256223"/>
                </a:cubicBezTo>
                <a:lnTo>
                  <a:pt x="113799" y="278521"/>
                </a:lnTo>
                <a:cubicBezTo>
                  <a:pt x="113799" y="283196"/>
                  <a:pt x="117770" y="287152"/>
                  <a:pt x="122824" y="287152"/>
                </a:cubicBezTo>
                <a:lnTo>
                  <a:pt x="226065" y="287152"/>
                </a:lnTo>
                <a:cubicBezTo>
                  <a:pt x="231119" y="287152"/>
                  <a:pt x="235090" y="283196"/>
                  <a:pt x="235090" y="278521"/>
                </a:cubicBezTo>
                <a:lnTo>
                  <a:pt x="235090" y="256223"/>
                </a:lnTo>
                <a:cubicBezTo>
                  <a:pt x="235090" y="251188"/>
                  <a:pt x="231119" y="247232"/>
                  <a:pt x="226065" y="247232"/>
                </a:cubicBezTo>
                <a:lnTo>
                  <a:pt x="122824" y="247232"/>
                </a:lnTo>
                <a:close/>
                <a:moveTo>
                  <a:pt x="209429" y="214489"/>
                </a:moveTo>
                <a:cubicBezTo>
                  <a:pt x="210894" y="212725"/>
                  <a:pt x="214191" y="212725"/>
                  <a:pt x="216023" y="214489"/>
                </a:cubicBezTo>
                <a:cubicBezTo>
                  <a:pt x="216756" y="215194"/>
                  <a:pt x="217122" y="216253"/>
                  <a:pt x="217122" y="217664"/>
                </a:cubicBezTo>
                <a:cubicBezTo>
                  <a:pt x="217122" y="218722"/>
                  <a:pt x="216756" y="219780"/>
                  <a:pt x="216023" y="220839"/>
                </a:cubicBezTo>
                <a:cubicBezTo>
                  <a:pt x="215290" y="221544"/>
                  <a:pt x="213825" y="221897"/>
                  <a:pt x="212726" y="221897"/>
                </a:cubicBezTo>
                <a:cubicBezTo>
                  <a:pt x="211627" y="221897"/>
                  <a:pt x="210528" y="221544"/>
                  <a:pt x="209429" y="220839"/>
                </a:cubicBezTo>
                <a:cubicBezTo>
                  <a:pt x="208696" y="219780"/>
                  <a:pt x="207963" y="218722"/>
                  <a:pt x="207963" y="217664"/>
                </a:cubicBezTo>
                <a:cubicBezTo>
                  <a:pt x="207963" y="216253"/>
                  <a:pt x="208696" y="215194"/>
                  <a:pt x="209429" y="214489"/>
                </a:cubicBezTo>
                <a:close/>
                <a:moveTo>
                  <a:pt x="191599" y="214489"/>
                </a:moveTo>
                <a:cubicBezTo>
                  <a:pt x="193431" y="212725"/>
                  <a:pt x="196361" y="212725"/>
                  <a:pt x="198193" y="214489"/>
                </a:cubicBezTo>
                <a:cubicBezTo>
                  <a:pt x="198926" y="215194"/>
                  <a:pt x="199658" y="216253"/>
                  <a:pt x="199658" y="217664"/>
                </a:cubicBezTo>
                <a:cubicBezTo>
                  <a:pt x="199658" y="218722"/>
                  <a:pt x="198926" y="219780"/>
                  <a:pt x="198193" y="220839"/>
                </a:cubicBezTo>
                <a:cubicBezTo>
                  <a:pt x="197460" y="221544"/>
                  <a:pt x="195995" y="221897"/>
                  <a:pt x="194896" y="221897"/>
                </a:cubicBezTo>
                <a:cubicBezTo>
                  <a:pt x="193797" y="221897"/>
                  <a:pt x="192698" y="221544"/>
                  <a:pt x="191599" y="220839"/>
                </a:cubicBezTo>
                <a:cubicBezTo>
                  <a:pt x="190866" y="219780"/>
                  <a:pt x="190500" y="218722"/>
                  <a:pt x="190500" y="217664"/>
                </a:cubicBezTo>
                <a:cubicBezTo>
                  <a:pt x="190500" y="216253"/>
                  <a:pt x="190866" y="215194"/>
                  <a:pt x="191599" y="214489"/>
                </a:cubicBezTo>
                <a:close/>
                <a:moveTo>
                  <a:pt x="137733" y="212725"/>
                </a:moveTo>
                <a:lnTo>
                  <a:pt x="169511" y="212725"/>
                </a:lnTo>
                <a:cubicBezTo>
                  <a:pt x="172068" y="212725"/>
                  <a:pt x="174259" y="214630"/>
                  <a:pt x="174259" y="217297"/>
                </a:cubicBezTo>
                <a:cubicBezTo>
                  <a:pt x="174259" y="219964"/>
                  <a:pt x="172068" y="221869"/>
                  <a:pt x="169511" y="221869"/>
                </a:cubicBezTo>
                <a:lnTo>
                  <a:pt x="137733" y="221869"/>
                </a:lnTo>
                <a:cubicBezTo>
                  <a:pt x="135176" y="221869"/>
                  <a:pt x="133350" y="219964"/>
                  <a:pt x="133350" y="217297"/>
                </a:cubicBezTo>
                <a:cubicBezTo>
                  <a:pt x="133350" y="214630"/>
                  <a:pt x="135176" y="212725"/>
                  <a:pt x="137733" y="212725"/>
                </a:cubicBezTo>
                <a:close/>
                <a:moveTo>
                  <a:pt x="122824" y="197602"/>
                </a:moveTo>
                <a:cubicBezTo>
                  <a:pt x="117770" y="197602"/>
                  <a:pt x="113799" y="201917"/>
                  <a:pt x="113799" y="206952"/>
                </a:cubicBezTo>
                <a:lnTo>
                  <a:pt x="113799" y="229250"/>
                </a:lnTo>
                <a:cubicBezTo>
                  <a:pt x="113799" y="233925"/>
                  <a:pt x="117770" y="238241"/>
                  <a:pt x="122824" y="238241"/>
                </a:cubicBezTo>
                <a:lnTo>
                  <a:pt x="226065" y="238241"/>
                </a:lnTo>
                <a:cubicBezTo>
                  <a:pt x="231119" y="238241"/>
                  <a:pt x="235090" y="233925"/>
                  <a:pt x="235090" y="229250"/>
                </a:cubicBezTo>
                <a:lnTo>
                  <a:pt x="235090" y="206952"/>
                </a:lnTo>
                <a:cubicBezTo>
                  <a:pt x="235090" y="201917"/>
                  <a:pt x="231119" y="197602"/>
                  <a:pt x="226065" y="197602"/>
                </a:cubicBezTo>
                <a:lnTo>
                  <a:pt x="122824" y="197602"/>
                </a:lnTo>
                <a:close/>
                <a:moveTo>
                  <a:pt x="209429" y="165276"/>
                </a:moveTo>
                <a:cubicBezTo>
                  <a:pt x="210894" y="163512"/>
                  <a:pt x="214191" y="163512"/>
                  <a:pt x="216023" y="165276"/>
                </a:cubicBezTo>
                <a:cubicBezTo>
                  <a:pt x="216756" y="165981"/>
                  <a:pt x="217122" y="167040"/>
                  <a:pt x="217122" y="168451"/>
                </a:cubicBezTo>
                <a:cubicBezTo>
                  <a:pt x="217122" y="169509"/>
                  <a:pt x="216756" y="170567"/>
                  <a:pt x="216023" y="171626"/>
                </a:cubicBezTo>
                <a:cubicBezTo>
                  <a:pt x="215290" y="172331"/>
                  <a:pt x="213825" y="172684"/>
                  <a:pt x="212726" y="172684"/>
                </a:cubicBezTo>
                <a:cubicBezTo>
                  <a:pt x="211627" y="172684"/>
                  <a:pt x="210528" y="172331"/>
                  <a:pt x="209429" y="171626"/>
                </a:cubicBezTo>
                <a:cubicBezTo>
                  <a:pt x="208696" y="170567"/>
                  <a:pt x="207963" y="169509"/>
                  <a:pt x="207963" y="168451"/>
                </a:cubicBezTo>
                <a:cubicBezTo>
                  <a:pt x="207963" y="167040"/>
                  <a:pt x="208696" y="165981"/>
                  <a:pt x="209429" y="165276"/>
                </a:cubicBezTo>
                <a:close/>
                <a:moveTo>
                  <a:pt x="191599" y="165276"/>
                </a:moveTo>
                <a:cubicBezTo>
                  <a:pt x="193431" y="163512"/>
                  <a:pt x="196361" y="163512"/>
                  <a:pt x="198193" y="165276"/>
                </a:cubicBezTo>
                <a:cubicBezTo>
                  <a:pt x="198926" y="165981"/>
                  <a:pt x="199658" y="167040"/>
                  <a:pt x="199658" y="168451"/>
                </a:cubicBezTo>
                <a:cubicBezTo>
                  <a:pt x="199658" y="169509"/>
                  <a:pt x="198926" y="170567"/>
                  <a:pt x="198193" y="171626"/>
                </a:cubicBezTo>
                <a:cubicBezTo>
                  <a:pt x="197460" y="172331"/>
                  <a:pt x="195995" y="172684"/>
                  <a:pt x="194896" y="172684"/>
                </a:cubicBezTo>
                <a:cubicBezTo>
                  <a:pt x="193797" y="172684"/>
                  <a:pt x="192698" y="172331"/>
                  <a:pt x="191599" y="171626"/>
                </a:cubicBezTo>
                <a:cubicBezTo>
                  <a:pt x="190866" y="170567"/>
                  <a:pt x="190500" y="169509"/>
                  <a:pt x="190500" y="168451"/>
                </a:cubicBezTo>
                <a:cubicBezTo>
                  <a:pt x="190500" y="167040"/>
                  <a:pt x="190866" y="165981"/>
                  <a:pt x="191599" y="165276"/>
                </a:cubicBezTo>
                <a:close/>
                <a:moveTo>
                  <a:pt x="137733" y="163512"/>
                </a:moveTo>
                <a:lnTo>
                  <a:pt x="169511" y="163512"/>
                </a:lnTo>
                <a:cubicBezTo>
                  <a:pt x="172068" y="163512"/>
                  <a:pt x="174259" y="165417"/>
                  <a:pt x="174259" y="168084"/>
                </a:cubicBezTo>
                <a:cubicBezTo>
                  <a:pt x="174259" y="170370"/>
                  <a:pt x="172068" y="172656"/>
                  <a:pt x="169511" y="172656"/>
                </a:cubicBezTo>
                <a:lnTo>
                  <a:pt x="137733" y="172656"/>
                </a:lnTo>
                <a:cubicBezTo>
                  <a:pt x="135176" y="172656"/>
                  <a:pt x="133350" y="170370"/>
                  <a:pt x="133350" y="168084"/>
                </a:cubicBezTo>
                <a:cubicBezTo>
                  <a:pt x="133350" y="165417"/>
                  <a:pt x="135176" y="163512"/>
                  <a:pt x="137733" y="163512"/>
                </a:cubicBezTo>
                <a:close/>
                <a:moveTo>
                  <a:pt x="122824" y="148691"/>
                </a:moveTo>
                <a:cubicBezTo>
                  <a:pt x="117770" y="148691"/>
                  <a:pt x="113799" y="152647"/>
                  <a:pt x="113799" y="157682"/>
                </a:cubicBezTo>
                <a:lnTo>
                  <a:pt x="113799" y="179979"/>
                </a:lnTo>
                <a:cubicBezTo>
                  <a:pt x="113799" y="185014"/>
                  <a:pt x="117770" y="188970"/>
                  <a:pt x="122824" y="188970"/>
                </a:cubicBezTo>
                <a:lnTo>
                  <a:pt x="226065" y="188970"/>
                </a:lnTo>
                <a:cubicBezTo>
                  <a:pt x="231119" y="188970"/>
                  <a:pt x="235090" y="185014"/>
                  <a:pt x="235090" y="179979"/>
                </a:cubicBezTo>
                <a:lnTo>
                  <a:pt x="235090" y="157682"/>
                </a:lnTo>
                <a:cubicBezTo>
                  <a:pt x="235090" y="152647"/>
                  <a:pt x="231119" y="148691"/>
                  <a:pt x="226065" y="148691"/>
                </a:cubicBezTo>
                <a:lnTo>
                  <a:pt x="122824" y="148691"/>
                </a:lnTo>
                <a:close/>
                <a:moveTo>
                  <a:pt x="122824" y="139700"/>
                </a:moveTo>
                <a:lnTo>
                  <a:pt x="226065" y="139700"/>
                </a:lnTo>
                <a:cubicBezTo>
                  <a:pt x="236173" y="139700"/>
                  <a:pt x="244114" y="147612"/>
                  <a:pt x="244114" y="157682"/>
                </a:cubicBezTo>
                <a:lnTo>
                  <a:pt x="244114" y="179979"/>
                </a:lnTo>
                <a:cubicBezTo>
                  <a:pt x="244114" y="185374"/>
                  <a:pt x="241587" y="190049"/>
                  <a:pt x="237978" y="193286"/>
                </a:cubicBezTo>
                <a:cubicBezTo>
                  <a:pt x="241587" y="196523"/>
                  <a:pt x="244114" y="201198"/>
                  <a:pt x="244114" y="206952"/>
                </a:cubicBezTo>
                <a:lnTo>
                  <a:pt x="244114" y="229250"/>
                </a:lnTo>
                <a:cubicBezTo>
                  <a:pt x="244114" y="234644"/>
                  <a:pt x="241587" y="239320"/>
                  <a:pt x="237978" y="242556"/>
                </a:cubicBezTo>
                <a:cubicBezTo>
                  <a:pt x="241587" y="245793"/>
                  <a:pt x="244114" y="250828"/>
                  <a:pt x="244114" y="256223"/>
                </a:cubicBezTo>
                <a:lnTo>
                  <a:pt x="244114" y="278521"/>
                </a:lnTo>
                <a:cubicBezTo>
                  <a:pt x="244114" y="288231"/>
                  <a:pt x="236173" y="296502"/>
                  <a:pt x="226065" y="296502"/>
                </a:cubicBezTo>
                <a:lnTo>
                  <a:pt x="122824" y="296502"/>
                </a:lnTo>
                <a:cubicBezTo>
                  <a:pt x="112716" y="296502"/>
                  <a:pt x="104775" y="288231"/>
                  <a:pt x="104775" y="278521"/>
                </a:cubicBezTo>
                <a:lnTo>
                  <a:pt x="104775" y="256223"/>
                </a:lnTo>
                <a:cubicBezTo>
                  <a:pt x="104775" y="250828"/>
                  <a:pt x="107302" y="245793"/>
                  <a:pt x="110911" y="242556"/>
                </a:cubicBezTo>
                <a:cubicBezTo>
                  <a:pt x="107302" y="239320"/>
                  <a:pt x="104775" y="234644"/>
                  <a:pt x="104775" y="229250"/>
                </a:cubicBezTo>
                <a:lnTo>
                  <a:pt x="104775" y="206952"/>
                </a:lnTo>
                <a:cubicBezTo>
                  <a:pt x="104775" y="201198"/>
                  <a:pt x="107302" y="196523"/>
                  <a:pt x="110911" y="193286"/>
                </a:cubicBezTo>
                <a:cubicBezTo>
                  <a:pt x="107302" y="190049"/>
                  <a:pt x="104775" y="185374"/>
                  <a:pt x="104775" y="179979"/>
                </a:cubicBezTo>
                <a:lnTo>
                  <a:pt x="104775" y="157682"/>
                </a:lnTo>
                <a:cubicBezTo>
                  <a:pt x="104775" y="147612"/>
                  <a:pt x="112716" y="139700"/>
                  <a:pt x="122824" y="139700"/>
                </a:cubicBezTo>
                <a:close/>
                <a:moveTo>
                  <a:pt x="93423" y="9020"/>
                </a:moveTo>
                <a:cubicBezTo>
                  <a:pt x="73945" y="9020"/>
                  <a:pt x="57713" y="24895"/>
                  <a:pt x="57713" y="44738"/>
                </a:cubicBezTo>
                <a:cubicBezTo>
                  <a:pt x="57713" y="47625"/>
                  <a:pt x="58074" y="50150"/>
                  <a:pt x="58795" y="53397"/>
                </a:cubicBezTo>
                <a:cubicBezTo>
                  <a:pt x="59156" y="54480"/>
                  <a:pt x="58795" y="55923"/>
                  <a:pt x="58074" y="57005"/>
                </a:cubicBezTo>
                <a:cubicBezTo>
                  <a:pt x="57352" y="58088"/>
                  <a:pt x="55910" y="58809"/>
                  <a:pt x="54827" y="59170"/>
                </a:cubicBezTo>
                <a:cubicBezTo>
                  <a:pt x="29217" y="60253"/>
                  <a:pt x="9017" y="81539"/>
                  <a:pt x="9017" y="107156"/>
                </a:cubicBezTo>
                <a:cubicBezTo>
                  <a:pt x="9017" y="128443"/>
                  <a:pt x="23085" y="147204"/>
                  <a:pt x="43285" y="153338"/>
                </a:cubicBezTo>
                <a:cubicBezTo>
                  <a:pt x="47613" y="127360"/>
                  <a:pt x="71420" y="108238"/>
                  <a:pt x="98473" y="110764"/>
                </a:cubicBezTo>
                <a:cubicBezTo>
                  <a:pt x="98473" y="108960"/>
                  <a:pt x="98473" y="107156"/>
                  <a:pt x="98473" y="105713"/>
                </a:cubicBezTo>
                <a:cubicBezTo>
                  <a:pt x="98473" y="72159"/>
                  <a:pt x="125526" y="45099"/>
                  <a:pt x="158711" y="45099"/>
                </a:cubicBezTo>
                <a:cubicBezTo>
                  <a:pt x="163761" y="45099"/>
                  <a:pt x="168451" y="45821"/>
                  <a:pt x="173140" y="46903"/>
                </a:cubicBezTo>
                <a:cubicBezTo>
                  <a:pt x="171336" y="33554"/>
                  <a:pt x="160154" y="22730"/>
                  <a:pt x="146087" y="22730"/>
                </a:cubicBezTo>
                <a:cubicBezTo>
                  <a:pt x="140315" y="22730"/>
                  <a:pt x="134905" y="24173"/>
                  <a:pt x="130215" y="27420"/>
                </a:cubicBezTo>
                <a:cubicBezTo>
                  <a:pt x="129133" y="28142"/>
                  <a:pt x="128051" y="28503"/>
                  <a:pt x="126969" y="28142"/>
                </a:cubicBezTo>
                <a:cubicBezTo>
                  <a:pt x="125526" y="28142"/>
                  <a:pt x="124805" y="27059"/>
                  <a:pt x="124083" y="26338"/>
                </a:cubicBezTo>
                <a:cubicBezTo>
                  <a:pt x="117591" y="15514"/>
                  <a:pt x="106048" y="9020"/>
                  <a:pt x="93423" y="9020"/>
                </a:cubicBezTo>
                <a:close/>
                <a:moveTo>
                  <a:pt x="93423" y="0"/>
                </a:moveTo>
                <a:cubicBezTo>
                  <a:pt x="107852" y="0"/>
                  <a:pt x="120476" y="6494"/>
                  <a:pt x="129133" y="18040"/>
                </a:cubicBezTo>
                <a:cubicBezTo>
                  <a:pt x="134183" y="15153"/>
                  <a:pt x="139955" y="13710"/>
                  <a:pt x="146087" y="13710"/>
                </a:cubicBezTo>
                <a:cubicBezTo>
                  <a:pt x="165926" y="13710"/>
                  <a:pt x="182157" y="29946"/>
                  <a:pt x="182157" y="49790"/>
                </a:cubicBezTo>
                <a:cubicBezTo>
                  <a:pt x="199471" y="57005"/>
                  <a:pt x="212457" y="72159"/>
                  <a:pt x="217507" y="90559"/>
                </a:cubicBezTo>
                <a:cubicBezTo>
                  <a:pt x="222918" y="87312"/>
                  <a:pt x="229050" y="85869"/>
                  <a:pt x="235182" y="85869"/>
                </a:cubicBezTo>
                <a:cubicBezTo>
                  <a:pt x="254660" y="85869"/>
                  <a:pt x="270892" y="101744"/>
                  <a:pt x="270892" y="121227"/>
                </a:cubicBezTo>
                <a:cubicBezTo>
                  <a:pt x="270892" y="125556"/>
                  <a:pt x="270171" y="129886"/>
                  <a:pt x="268367" y="133855"/>
                </a:cubicBezTo>
                <a:cubicBezTo>
                  <a:pt x="284960" y="139267"/>
                  <a:pt x="296503" y="154781"/>
                  <a:pt x="296503" y="172460"/>
                </a:cubicBezTo>
                <a:cubicBezTo>
                  <a:pt x="296503" y="195190"/>
                  <a:pt x="278106" y="213951"/>
                  <a:pt x="255382" y="213951"/>
                </a:cubicBezTo>
                <a:cubicBezTo>
                  <a:pt x="252857" y="213951"/>
                  <a:pt x="250693" y="211786"/>
                  <a:pt x="250693" y="209261"/>
                </a:cubicBezTo>
                <a:cubicBezTo>
                  <a:pt x="250693" y="206735"/>
                  <a:pt x="252857" y="204931"/>
                  <a:pt x="255382" y="204931"/>
                </a:cubicBezTo>
                <a:cubicBezTo>
                  <a:pt x="273056" y="204931"/>
                  <a:pt x="287485" y="190499"/>
                  <a:pt x="287485" y="172460"/>
                </a:cubicBezTo>
                <a:cubicBezTo>
                  <a:pt x="287485" y="157306"/>
                  <a:pt x="276664" y="143957"/>
                  <a:pt x="261153" y="141071"/>
                </a:cubicBezTo>
                <a:cubicBezTo>
                  <a:pt x="260071" y="140710"/>
                  <a:pt x="258628" y="139988"/>
                  <a:pt x="258267" y="138545"/>
                </a:cubicBezTo>
                <a:cubicBezTo>
                  <a:pt x="257546" y="137102"/>
                  <a:pt x="257546" y="135659"/>
                  <a:pt x="258267" y="134576"/>
                </a:cubicBezTo>
                <a:cubicBezTo>
                  <a:pt x="260432" y="130247"/>
                  <a:pt x="261875" y="125917"/>
                  <a:pt x="261875" y="121227"/>
                </a:cubicBezTo>
                <a:cubicBezTo>
                  <a:pt x="261875" y="106795"/>
                  <a:pt x="249971" y="94889"/>
                  <a:pt x="235182" y="94889"/>
                </a:cubicBezTo>
                <a:cubicBezTo>
                  <a:pt x="228689" y="94889"/>
                  <a:pt x="222197" y="97414"/>
                  <a:pt x="217147" y="101744"/>
                </a:cubicBezTo>
                <a:cubicBezTo>
                  <a:pt x="216065" y="102826"/>
                  <a:pt x="214261" y="103187"/>
                  <a:pt x="212818" y="102826"/>
                </a:cubicBezTo>
                <a:cubicBezTo>
                  <a:pt x="211375" y="102105"/>
                  <a:pt x="209933" y="100662"/>
                  <a:pt x="209933" y="99218"/>
                </a:cubicBezTo>
                <a:cubicBezTo>
                  <a:pt x="206686" y="73602"/>
                  <a:pt x="184682" y="54119"/>
                  <a:pt x="158711" y="54119"/>
                </a:cubicBezTo>
                <a:cubicBezTo>
                  <a:pt x="130215" y="54119"/>
                  <a:pt x="107130" y="77210"/>
                  <a:pt x="107130" y="105713"/>
                </a:cubicBezTo>
                <a:cubicBezTo>
                  <a:pt x="107130" y="108599"/>
                  <a:pt x="107491" y="111846"/>
                  <a:pt x="108212" y="115093"/>
                </a:cubicBezTo>
                <a:cubicBezTo>
                  <a:pt x="108573" y="116537"/>
                  <a:pt x="107852" y="117980"/>
                  <a:pt x="106769" y="119062"/>
                </a:cubicBezTo>
                <a:cubicBezTo>
                  <a:pt x="105687" y="120144"/>
                  <a:pt x="104244" y="120866"/>
                  <a:pt x="102802" y="120505"/>
                </a:cubicBezTo>
                <a:cubicBezTo>
                  <a:pt x="99916" y="119784"/>
                  <a:pt x="97030" y="119423"/>
                  <a:pt x="94145" y="119423"/>
                </a:cubicBezTo>
                <a:cubicBezTo>
                  <a:pt x="70699" y="119423"/>
                  <a:pt x="51220" y="138545"/>
                  <a:pt x="51220" y="162357"/>
                </a:cubicBezTo>
                <a:cubicBezTo>
                  <a:pt x="51220" y="185809"/>
                  <a:pt x="70699" y="204931"/>
                  <a:pt x="94145" y="204931"/>
                </a:cubicBezTo>
                <a:cubicBezTo>
                  <a:pt x="96309" y="204931"/>
                  <a:pt x="98473" y="206735"/>
                  <a:pt x="98473" y="209261"/>
                </a:cubicBezTo>
                <a:cubicBezTo>
                  <a:pt x="98473" y="211786"/>
                  <a:pt x="96309" y="213951"/>
                  <a:pt x="94145" y="213951"/>
                </a:cubicBezTo>
                <a:cubicBezTo>
                  <a:pt x="65649" y="213951"/>
                  <a:pt x="42563" y="190860"/>
                  <a:pt x="42563" y="162357"/>
                </a:cubicBezTo>
                <a:cubicBezTo>
                  <a:pt x="17674" y="155502"/>
                  <a:pt x="0" y="132772"/>
                  <a:pt x="0" y="107156"/>
                </a:cubicBezTo>
                <a:cubicBezTo>
                  <a:pt x="0" y="78292"/>
                  <a:pt x="21282" y="54480"/>
                  <a:pt x="49056" y="50511"/>
                </a:cubicBezTo>
                <a:cubicBezTo>
                  <a:pt x="48695" y="48346"/>
                  <a:pt x="48695" y="46542"/>
                  <a:pt x="48695" y="44738"/>
                </a:cubicBezTo>
                <a:cubicBezTo>
                  <a:pt x="48695" y="19844"/>
                  <a:pt x="68895" y="0"/>
                  <a:pt x="9342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2" name="Freeform 708">
            <a:extLst>
              <a:ext uri="{FF2B5EF4-FFF2-40B4-BE49-F238E27FC236}">
                <a16:creationId xmlns:a16="http://schemas.microsoft.com/office/drawing/2014/main" id="{A1AE549C-1903-CE0C-66DC-740FB9CBBEB9}"/>
              </a:ext>
            </a:extLst>
          </p:cNvPr>
          <p:cNvSpPr>
            <a:spLocks noChangeArrowheads="1"/>
          </p:cNvSpPr>
          <p:nvPr/>
        </p:nvSpPr>
        <p:spPr bwMode="auto">
          <a:xfrm>
            <a:off x="4710175" y="3927860"/>
            <a:ext cx="339404" cy="331476"/>
          </a:xfrm>
          <a:custGeom>
            <a:avLst/>
            <a:gdLst>
              <a:gd name="T0" fmla="*/ 225447 w 295926"/>
              <a:gd name="T1" fmla="*/ 247476 h 296236"/>
              <a:gd name="T2" fmla="*/ 224370 w 295926"/>
              <a:gd name="T3" fmla="*/ 256547 h 296236"/>
              <a:gd name="T4" fmla="*/ 143219 w 295926"/>
              <a:gd name="T5" fmla="*/ 240582 h 296236"/>
              <a:gd name="T6" fmla="*/ 145014 w 295926"/>
              <a:gd name="T7" fmla="*/ 231873 h 296236"/>
              <a:gd name="T8" fmla="*/ 221453 w 295926"/>
              <a:gd name="T9" fmla="*/ 199583 h 296236"/>
              <a:gd name="T10" fmla="*/ 212294 w 295926"/>
              <a:gd name="T11" fmla="*/ 199583 h 296236"/>
              <a:gd name="T12" fmla="*/ 158318 w 295926"/>
              <a:gd name="T13" fmla="*/ 187060 h 296236"/>
              <a:gd name="T14" fmla="*/ 158318 w 295926"/>
              <a:gd name="T15" fmla="*/ 196204 h 296236"/>
              <a:gd name="T16" fmla="*/ 158318 w 295926"/>
              <a:gd name="T17" fmla="*/ 187060 h 296236"/>
              <a:gd name="T18" fmla="*/ 202378 w 295926"/>
              <a:gd name="T19" fmla="*/ 199581 h 296236"/>
              <a:gd name="T20" fmla="*/ 229781 w 295926"/>
              <a:gd name="T21" fmla="*/ 199581 h 296236"/>
              <a:gd name="T22" fmla="*/ 159112 w 295926"/>
              <a:gd name="T23" fmla="*/ 173471 h 296236"/>
              <a:gd name="T24" fmla="*/ 159112 w 295926"/>
              <a:gd name="T25" fmla="*/ 209454 h 296236"/>
              <a:gd name="T26" fmla="*/ 159112 w 295926"/>
              <a:gd name="T27" fmla="*/ 173471 h 296236"/>
              <a:gd name="T28" fmla="*/ 238916 w 295926"/>
              <a:gd name="T29" fmla="*/ 199581 h 296236"/>
              <a:gd name="T30" fmla="*/ 193244 w 295926"/>
              <a:gd name="T31" fmla="*/ 199581 h 296236"/>
              <a:gd name="T32" fmla="*/ 159112 w 295926"/>
              <a:gd name="T33" fmla="*/ 164835 h 296236"/>
              <a:gd name="T34" fmla="*/ 159112 w 295926"/>
              <a:gd name="T35" fmla="*/ 218450 h 296236"/>
              <a:gd name="T36" fmla="*/ 159112 w 295926"/>
              <a:gd name="T37" fmla="*/ 164835 h 296236"/>
              <a:gd name="T38" fmla="*/ 123862 w 295926"/>
              <a:gd name="T39" fmla="*/ 255116 h 296236"/>
              <a:gd name="T40" fmla="*/ 285623 w 295926"/>
              <a:gd name="T41" fmla="*/ 154118 h 296236"/>
              <a:gd name="T42" fmla="*/ 127134 w 295926"/>
              <a:gd name="T43" fmla="*/ 106803 h 296236"/>
              <a:gd name="T44" fmla="*/ 164819 w 295926"/>
              <a:gd name="T45" fmla="*/ 124335 h 296236"/>
              <a:gd name="T46" fmla="*/ 99061 w 295926"/>
              <a:gd name="T47" fmla="*/ 118268 h 296236"/>
              <a:gd name="T48" fmla="*/ 65284 w 295926"/>
              <a:gd name="T49" fmla="*/ 148603 h 296236"/>
              <a:gd name="T50" fmla="*/ 60972 w 295926"/>
              <a:gd name="T51" fmla="*/ 142536 h 296236"/>
              <a:gd name="T52" fmla="*/ 127134 w 295926"/>
              <a:gd name="T53" fmla="*/ 106803 h 296236"/>
              <a:gd name="T54" fmla="*/ 150015 w 295926"/>
              <a:gd name="T55" fmla="*/ 73981 h 296236"/>
              <a:gd name="T56" fmla="*/ 140856 w 295926"/>
              <a:gd name="T57" fmla="*/ 73981 h 296236"/>
              <a:gd name="T58" fmla="*/ 72403 w 295926"/>
              <a:gd name="T59" fmla="*/ 66410 h 296236"/>
              <a:gd name="T60" fmla="*/ 72403 w 295926"/>
              <a:gd name="T61" fmla="*/ 75554 h 296236"/>
              <a:gd name="T62" fmla="*/ 72403 w 295926"/>
              <a:gd name="T63" fmla="*/ 66410 h 296236"/>
              <a:gd name="T64" fmla="*/ 125680 w 295926"/>
              <a:gd name="T65" fmla="*/ 74775 h 296236"/>
              <a:gd name="T66" fmla="*/ 161663 w 295926"/>
              <a:gd name="T67" fmla="*/ 74775 h 296236"/>
              <a:gd name="T68" fmla="*/ 72234 w 295926"/>
              <a:gd name="T69" fmla="*/ 56250 h 296236"/>
              <a:gd name="T70" fmla="*/ 72234 w 295926"/>
              <a:gd name="T71" fmla="*/ 82564 h 296236"/>
              <a:gd name="T72" fmla="*/ 72234 w 295926"/>
              <a:gd name="T73" fmla="*/ 56250 h 296236"/>
              <a:gd name="T74" fmla="*/ 170659 w 295926"/>
              <a:gd name="T75" fmla="*/ 74775 h 296236"/>
              <a:gd name="T76" fmla="*/ 117044 w 295926"/>
              <a:gd name="T77" fmla="*/ 74775 h 296236"/>
              <a:gd name="T78" fmla="*/ 72234 w 295926"/>
              <a:gd name="T79" fmla="*/ 47360 h 296236"/>
              <a:gd name="T80" fmla="*/ 72234 w 295926"/>
              <a:gd name="T81" fmla="*/ 91454 h 296236"/>
              <a:gd name="T82" fmla="*/ 72234 w 295926"/>
              <a:gd name="T83" fmla="*/ 47360 h 296236"/>
              <a:gd name="T84" fmla="*/ 42441 w 295926"/>
              <a:gd name="T85" fmla="*/ 181171 h 296236"/>
              <a:gd name="T86" fmla="*/ 101886 w 295926"/>
              <a:gd name="T87" fmla="*/ 143296 h 296236"/>
              <a:gd name="T88" fmla="*/ 106569 w 295926"/>
              <a:gd name="T89" fmla="*/ 138246 h 296236"/>
              <a:gd name="T90" fmla="*/ 203121 w 295926"/>
              <a:gd name="T91" fmla="*/ 38691 h 296236"/>
              <a:gd name="T92" fmla="*/ 5333 w 295926"/>
              <a:gd name="T93" fmla="*/ 96 h 296236"/>
              <a:gd name="T94" fmla="*/ 212488 w 295926"/>
              <a:gd name="T95" fmla="*/ 35806 h 296236"/>
              <a:gd name="T96" fmla="*/ 291748 w 295926"/>
              <a:gd name="T97" fmla="*/ 145461 h 296236"/>
              <a:gd name="T98" fmla="*/ 295710 w 295926"/>
              <a:gd name="T99" fmla="*/ 151232 h 296236"/>
              <a:gd name="T100" fmla="*/ 247434 w 295926"/>
              <a:gd name="T101" fmla="*/ 296236 h 296236"/>
              <a:gd name="T102" fmla="*/ 118458 w 295926"/>
              <a:gd name="T103" fmla="*/ 263051 h 296236"/>
              <a:gd name="T104" fmla="*/ 105848 w 295926"/>
              <a:gd name="T105" fmla="*/ 178646 h 296236"/>
              <a:gd name="T106" fmla="*/ 38838 w 295926"/>
              <a:gd name="T107" fmla="*/ 190910 h 296236"/>
              <a:gd name="T108" fmla="*/ 34515 w 295926"/>
              <a:gd name="T109" fmla="*/ 187303 h 296236"/>
              <a:gd name="T110" fmla="*/ 1370 w 295926"/>
              <a:gd name="T111" fmla="*/ 1178 h 296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5926" h="296236">
                <a:moveTo>
                  <a:pt x="145014" y="231873"/>
                </a:moveTo>
                <a:lnTo>
                  <a:pt x="225447" y="247476"/>
                </a:lnTo>
                <a:cubicBezTo>
                  <a:pt x="227961" y="248202"/>
                  <a:pt x="229397" y="250379"/>
                  <a:pt x="229038" y="252919"/>
                </a:cubicBezTo>
                <a:cubicBezTo>
                  <a:pt x="228679" y="255096"/>
                  <a:pt x="226524" y="256547"/>
                  <a:pt x="224370" y="256547"/>
                </a:cubicBezTo>
                <a:cubicBezTo>
                  <a:pt x="224370" y="256547"/>
                  <a:pt x="224011" y="256547"/>
                  <a:pt x="223652" y="256547"/>
                </a:cubicBezTo>
                <a:lnTo>
                  <a:pt x="143219" y="240582"/>
                </a:lnTo>
                <a:cubicBezTo>
                  <a:pt x="141064" y="240219"/>
                  <a:pt x="139269" y="237679"/>
                  <a:pt x="139628" y="235502"/>
                </a:cubicBezTo>
                <a:cubicBezTo>
                  <a:pt x="140346" y="232962"/>
                  <a:pt x="142501" y="231510"/>
                  <a:pt x="145014" y="231873"/>
                </a:cubicBezTo>
                <a:close/>
                <a:moveTo>
                  <a:pt x="216690" y="194997"/>
                </a:moveTo>
                <a:cubicBezTo>
                  <a:pt x="219255" y="194997"/>
                  <a:pt x="221453" y="197114"/>
                  <a:pt x="221453" y="199583"/>
                </a:cubicBezTo>
                <a:cubicBezTo>
                  <a:pt x="221453" y="202053"/>
                  <a:pt x="219255" y="204169"/>
                  <a:pt x="216690" y="204169"/>
                </a:cubicBezTo>
                <a:cubicBezTo>
                  <a:pt x="214492" y="204169"/>
                  <a:pt x="212294" y="202053"/>
                  <a:pt x="212294" y="199583"/>
                </a:cubicBezTo>
                <a:cubicBezTo>
                  <a:pt x="212294" y="197114"/>
                  <a:pt x="214492" y="194997"/>
                  <a:pt x="216690" y="194997"/>
                </a:cubicBezTo>
                <a:close/>
                <a:moveTo>
                  <a:pt x="158318" y="187060"/>
                </a:moveTo>
                <a:cubicBezTo>
                  <a:pt x="160517" y="187060"/>
                  <a:pt x="162715" y="188965"/>
                  <a:pt x="162715" y="191632"/>
                </a:cubicBezTo>
                <a:cubicBezTo>
                  <a:pt x="162715" y="194299"/>
                  <a:pt x="160517" y="196204"/>
                  <a:pt x="158318" y="196204"/>
                </a:cubicBezTo>
                <a:cubicBezTo>
                  <a:pt x="155754" y="196204"/>
                  <a:pt x="153556" y="194299"/>
                  <a:pt x="153556" y="191632"/>
                </a:cubicBezTo>
                <a:cubicBezTo>
                  <a:pt x="153556" y="188965"/>
                  <a:pt x="155754" y="187060"/>
                  <a:pt x="158318" y="187060"/>
                </a:cubicBezTo>
                <a:close/>
                <a:moveTo>
                  <a:pt x="215897" y="182066"/>
                </a:moveTo>
                <a:cubicBezTo>
                  <a:pt x="208590" y="182066"/>
                  <a:pt x="202378" y="189929"/>
                  <a:pt x="202378" y="199581"/>
                </a:cubicBezTo>
                <a:cubicBezTo>
                  <a:pt x="202378" y="209232"/>
                  <a:pt x="208590" y="217453"/>
                  <a:pt x="215897" y="217453"/>
                </a:cubicBezTo>
                <a:cubicBezTo>
                  <a:pt x="223570" y="217453"/>
                  <a:pt x="229781" y="209232"/>
                  <a:pt x="229781" y="199581"/>
                </a:cubicBezTo>
                <a:cubicBezTo>
                  <a:pt x="229781" y="189929"/>
                  <a:pt x="223570" y="182066"/>
                  <a:pt x="215897" y="182066"/>
                </a:cubicBezTo>
                <a:close/>
                <a:moveTo>
                  <a:pt x="159112" y="173471"/>
                </a:moveTo>
                <a:cubicBezTo>
                  <a:pt x="151440" y="173471"/>
                  <a:pt x="145228" y="181387"/>
                  <a:pt x="145228" y="191463"/>
                </a:cubicBezTo>
                <a:cubicBezTo>
                  <a:pt x="145228" y="201538"/>
                  <a:pt x="151440" y="209454"/>
                  <a:pt x="159112" y="209454"/>
                </a:cubicBezTo>
                <a:cubicBezTo>
                  <a:pt x="166420" y="209454"/>
                  <a:pt x="172631" y="201538"/>
                  <a:pt x="172631" y="191463"/>
                </a:cubicBezTo>
                <a:cubicBezTo>
                  <a:pt x="172631" y="181387"/>
                  <a:pt x="166420" y="173471"/>
                  <a:pt x="159112" y="173471"/>
                </a:cubicBezTo>
                <a:close/>
                <a:moveTo>
                  <a:pt x="215897" y="172772"/>
                </a:moveTo>
                <a:cubicBezTo>
                  <a:pt x="228685" y="172772"/>
                  <a:pt x="238916" y="184925"/>
                  <a:pt x="238916" y="199581"/>
                </a:cubicBezTo>
                <a:cubicBezTo>
                  <a:pt x="238916" y="214594"/>
                  <a:pt x="228685" y="226390"/>
                  <a:pt x="215897" y="226390"/>
                </a:cubicBezTo>
                <a:cubicBezTo>
                  <a:pt x="203474" y="226390"/>
                  <a:pt x="193244" y="214594"/>
                  <a:pt x="193244" y="199581"/>
                </a:cubicBezTo>
                <a:cubicBezTo>
                  <a:pt x="193244" y="184925"/>
                  <a:pt x="203474" y="172772"/>
                  <a:pt x="215897" y="172772"/>
                </a:cubicBezTo>
                <a:close/>
                <a:moveTo>
                  <a:pt x="159112" y="164835"/>
                </a:moveTo>
                <a:cubicBezTo>
                  <a:pt x="171535" y="164835"/>
                  <a:pt x="181766" y="176709"/>
                  <a:pt x="181766" y="191463"/>
                </a:cubicBezTo>
                <a:cubicBezTo>
                  <a:pt x="181766" y="206216"/>
                  <a:pt x="171535" y="218450"/>
                  <a:pt x="159112" y="218450"/>
                </a:cubicBezTo>
                <a:cubicBezTo>
                  <a:pt x="146324" y="218450"/>
                  <a:pt x="136094" y="206216"/>
                  <a:pt x="136094" y="191463"/>
                </a:cubicBezTo>
                <a:cubicBezTo>
                  <a:pt x="136094" y="176709"/>
                  <a:pt x="146324" y="164835"/>
                  <a:pt x="159112" y="164835"/>
                </a:cubicBezTo>
                <a:close/>
                <a:moveTo>
                  <a:pt x="111613" y="147264"/>
                </a:moveTo>
                <a:lnTo>
                  <a:pt x="123862" y="255116"/>
                </a:lnTo>
                <a:lnTo>
                  <a:pt x="244192" y="286137"/>
                </a:lnTo>
                <a:lnTo>
                  <a:pt x="285623" y="154118"/>
                </a:lnTo>
                <a:lnTo>
                  <a:pt x="111613" y="147264"/>
                </a:lnTo>
                <a:close/>
                <a:moveTo>
                  <a:pt x="127134" y="106803"/>
                </a:moveTo>
                <a:cubicBezTo>
                  <a:pt x="138229" y="108186"/>
                  <a:pt x="150087" y="112022"/>
                  <a:pt x="162663" y="118268"/>
                </a:cubicBezTo>
                <a:cubicBezTo>
                  <a:pt x="164819" y="119695"/>
                  <a:pt x="165897" y="122194"/>
                  <a:pt x="164819" y="124335"/>
                </a:cubicBezTo>
                <a:cubicBezTo>
                  <a:pt x="163381" y="126476"/>
                  <a:pt x="160866" y="127547"/>
                  <a:pt x="158710" y="126119"/>
                </a:cubicBezTo>
                <a:cubicBezTo>
                  <a:pt x="135713" y="115056"/>
                  <a:pt x="115950" y="112201"/>
                  <a:pt x="99061" y="118268"/>
                </a:cubicBezTo>
                <a:cubicBezTo>
                  <a:pt x="77861" y="126119"/>
                  <a:pt x="69236" y="145748"/>
                  <a:pt x="69236" y="145748"/>
                </a:cubicBezTo>
                <a:cubicBezTo>
                  <a:pt x="68518" y="147532"/>
                  <a:pt x="66721" y="148603"/>
                  <a:pt x="65284" y="148603"/>
                </a:cubicBezTo>
                <a:cubicBezTo>
                  <a:pt x="64565" y="148603"/>
                  <a:pt x="63846" y="148603"/>
                  <a:pt x="63128" y="148246"/>
                </a:cubicBezTo>
                <a:cubicBezTo>
                  <a:pt x="61331" y="147175"/>
                  <a:pt x="59894" y="144677"/>
                  <a:pt x="60972" y="142536"/>
                </a:cubicBezTo>
                <a:cubicBezTo>
                  <a:pt x="61331" y="141465"/>
                  <a:pt x="71033" y="118982"/>
                  <a:pt x="96186" y="110060"/>
                </a:cubicBezTo>
                <a:cubicBezTo>
                  <a:pt x="105709" y="106491"/>
                  <a:pt x="116040" y="105420"/>
                  <a:pt x="127134" y="106803"/>
                </a:cubicBezTo>
                <a:close/>
                <a:moveTo>
                  <a:pt x="145252" y="69585"/>
                </a:moveTo>
                <a:cubicBezTo>
                  <a:pt x="147817" y="69585"/>
                  <a:pt x="150015" y="71417"/>
                  <a:pt x="150015" y="73981"/>
                </a:cubicBezTo>
                <a:cubicBezTo>
                  <a:pt x="150015" y="76912"/>
                  <a:pt x="147817" y="78744"/>
                  <a:pt x="145252" y="78744"/>
                </a:cubicBezTo>
                <a:cubicBezTo>
                  <a:pt x="142688" y="78744"/>
                  <a:pt x="140856" y="76912"/>
                  <a:pt x="140856" y="73981"/>
                </a:cubicBezTo>
                <a:cubicBezTo>
                  <a:pt x="140856" y="71417"/>
                  <a:pt x="142688" y="69585"/>
                  <a:pt x="145252" y="69585"/>
                </a:cubicBezTo>
                <a:close/>
                <a:moveTo>
                  <a:pt x="72403" y="66410"/>
                </a:moveTo>
                <a:cubicBezTo>
                  <a:pt x="75070" y="66410"/>
                  <a:pt x="76975" y="68315"/>
                  <a:pt x="76975" y="70982"/>
                </a:cubicBezTo>
                <a:cubicBezTo>
                  <a:pt x="76975" y="73649"/>
                  <a:pt x="75070" y="75554"/>
                  <a:pt x="72403" y="75554"/>
                </a:cubicBezTo>
                <a:cubicBezTo>
                  <a:pt x="69736" y="75554"/>
                  <a:pt x="67831" y="73649"/>
                  <a:pt x="67831" y="70982"/>
                </a:cubicBezTo>
                <a:cubicBezTo>
                  <a:pt x="67831" y="68315"/>
                  <a:pt x="69736" y="66410"/>
                  <a:pt x="72403" y="66410"/>
                </a:cubicBezTo>
                <a:close/>
                <a:moveTo>
                  <a:pt x="143672" y="61256"/>
                </a:moveTo>
                <a:cubicBezTo>
                  <a:pt x="133956" y="61256"/>
                  <a:pt x="125680" y="67468"/>
                  <a:pt x="125680" y="74775"/>
                </a:cubicBezTo>
                <a:cubicBezTo>
                  <a:pt x="125680" y="82448"/>
                  <a:pt x="133956" y="88660"/>
                  <a:pt x="143672" y="88660"/>
                </a:cubicBezTo>
                <a:cubicBezTo>
                  <a:pt x="153747" y="88660"/>
                  <a:pt x="161663" y="82448"/>
                  <a:pt x="161663" y="74775"/>
                </a:cubicBezTo>
                <a:cubicBezTo>
                  <a:pt x="161663" y="67468"/>
                  <a:pt x="153747" y="61256"/>
                  <a:pt x="143672" y="61256"/>
                </a:cubicBezTo>
                <a:close/>
                <a:moveTo>
                  <a:pt x="72234" y="56250"/>
                </a:moveTo>
                <a:cubicBezTo>
                  <a:pt x="62158" y="56250"/>
                  <a:pt x="54242" y="62295"/>
                  <a:pt x="54242" y="69407"/>
                </a:cubicBezTo>
                <a:cubicBezTo>
                  <a:pt x="54242" y="76875"/>
                  <a:pt x="62158" y="82564"/>
                  <a:pt x="72234" y="82564"/>
                </a:cubicBezTo>
                <a:cubicBezTo>
                  <a:pt x="82309" y="82564"/>
                  <a:pt x="90225" y="76875"/>
                  <a:pt x="90225" y="69407"/>
                </a:cubicBezTo>
                <a:cubicBezTo>
                  <a:pt x="90225" y="62295"/>
                  <a:pt x="82309" y="56250"/>
                  <a:pt x="72234" y="56250"/>
                </a:cubicBezTo>
                <a:close/>
                <a:moveTo>
                  <a:pt x="143672" y="52122"/>
                </a:moveTo>
                <a:cubicBezTo>
                  <a:pt x="158425" y="52122"/>
                  <a:pt x="170659" y="62718"/>
                  <a:pt x="170659" y="74775"/>
                </a:cubicBezTo>
                <a:cubicBezTo>
                  <a:pt x="170659" y="87564"/>
                  <a:pt x="158425" y="97794"/>
                  <a:pt x="143672" y="97794"/>
                </a:cubicBezTo>
                <a:cubicBezTo>
                  <a:pt x="128918" y="97794"/>
                  <a:pt x="117044" y="87564"/>
                  <a:pt x="117044" y="74775"/>
                </a:cubicBezTo>
                <a:cubicBezTo>
                  <a:pt x="117044" y="62718"/>
                  <a:pt x="128918" y="52122"/>
                  <a:pt x="143672" y="52122"/>
                </a:cubicBezTo>
                <a:close/>
                <a:moveTo>
                  <a:pt x="72234" y="47360"/>
                </a:moveTo>
                <a:cubicBezTo>
                  <a:pt x="86987" y="47360"/>
                  <a:pt x="99221" y="57317"/>
                  <a:pt x="99221" y="69407"/>
                </a:cubicBezTo>
                <a:cubicBezTo>
                  <a:pt x="99221" y="81497"/>
                  <a:pt x="86987" y="91454"/>
                  <a:pt x="72234" y="91454"/>
                </a:cubicBezTo>
                <a:cubicBezTo>
                  <a:pt x="57480" y="91454"/>
                  <a:pt x="45606" y="81497"/>
                  <a:pt x="45606" y="69407"/>
                </a:cubicBezTo>
                <a:cubicBezTo>
                  <a:pt x="45606" y="57317"/>
                  <a:pt x="57480" y="47360"/>
                  <a:pt x="72234" y="47360"/>
                </a:cubicBezTo>
                <a:close/>
                <a:moveTo>
                  <a:pt x="10017" y="9835"/>
                </a:moveTo>
                <a:lnTo>
                  <a:pt x="42441" y="181171"/>
                </a:lnTo>
                <a:lnTo>
                  <a:pt x="104768" y="169267"/>
                </a:lnTo>
                <a:lnTo>
                  <a:pt x="101886" y="143296"/>
                </a:lnTo>
                <a:cubicBezTo>
                  <a:pt x="101886" y="141853"/>
                  <a:pt x="102246" y="140411"/>
                  <a:pt x="102966" y="139689"/>
                </a:cubicBezTo>
                <a:cubicBezTo>
                  <a:pt x="104047" y="138607"/>
                  <a:pt x="105128" y="137886"/>
                  <a:pt x="106569" y="138246"/>
                </a:cubicBezTo>
                <a:lnTo>
                  <a:pt x="189791" y="141493"/>
                </a:lnTo>
                <a:lnTo>
                  <a:pt x="203121" y="38691"/>
                </a:lnTo>
                <a:lnTo>
                  <a:pt x="10017" y="9835"/>
                </a:lnTo>
                <a:close/>
                <a:moveTo>
                  <a:pt x="5333" y="96"/>
                </a:moveTo>
                <a:lnTo>
                  <a:pt x="208886" y="30395"/>
                </a:lnTo>
                <a:cubicBezTo>
                  <a:pt x="211407" y="31116"/>
                  <a:pt x="213209" y="33281"/>
                  <a:pt x="212488" y="35806"/>
                </a:cubicBezTo>
                <a:lnTo>
                  <a:pt x="199158" y="141853"/>
                </a:lnTo>
                <a:lnTo>
                  <a:pt x="291748" y="145461"/>
                </a:lnTo>
                <a:cubicBezTo>
                  <a:pt x="293189" y="145461"/>
                  <a:pt x="294630" y="146182"/>
                  <a:pt x="294990" y="147264"/>
                </a:cubicBezTo>
                <a:cubicBezTo>
                  <a:pt x="296071" y="148346"/>
                  <a:pt x="296071" y="149789"/>
                  <a:pt x="295710" y="151232"/>
                </a:cubicBezTo>
                <a:lnTo>
                  <a:pt x="251758" y="292990"/>
                </a:lnTo>
                <a:cubicBezTo>
                  <a:pt x="251037" y="295154"/>
                  <a:pt x="249596" y="296236"/>
                  <a:pt x="247434" y="296236"/>
                </a:cubicBezTo>
                <a:cubicBezTo>
                  <a:pt x="247074" y="296236"/>
                  <a:pt x="246714" y="296236"/>
                  <a:pt x="246354" y="296236"/>
                </a:cubicBezTo>
                <a:lnTo>
                  <a:pt x="118458" y="263051"/>
                </a:lnTo>
                <a:cubicBezTo>
                  <a:pt x="116657" y="262691"/>
                  <a:pt x="115576" y="260887"/>
                  <a:pt x="115215" y="259084"/>
                </a:cubicBezTo>
                <a:lnTo>
                  <a:pt x="105848" y="178646"/>
                </a:lnTo>
                <a:lnTo>
                  <a:pt x="39559" y="190910"/>
                </a:lnTo>
                <a:cubicBezTo>
                  <a:pt x="39559" y="190910"/>
                  <a:pt x="39198" y="190910"/>
                  <a:pt x="38838" y="190910"/>
                </a:cubicBezTo>
                <a:cubicBezTo>
                  <a:pt x="38118" y="190910"/>
                  <a:pt x="37037" y="190910"/>
                  <a:pt x="36316" y="190188"/>
                </a:cubicBezTo>
                <a:cubicBezTo>
                  <a:pt x="35235" y="189828"/>
                  <a:pt x="34515" y="188745"/>
                  <a:pt x="34515" y="187303"/>
                </a:cubicBezTo>
                <a:lnTo>
                  <a:pt x="289" y="5145"/>
                </a:lnTo>
                <a:cubicBezTo>
                  <a:pt x="-431" y="4063"/>
                  <a:pt x="289" y="2260"/>
                  <a:pt x="1370" y="1178"/>
                </a:cubicBezTo>
                <a:cubicBezTo>
                  <a:pt x="2451" y="456"/>
                  <a:pt x="3892" y="-265"/>
                  <a:pt x="5333" y="96"/>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3" name="TextBox 22">
            <a:extLst>
              <a:ext uri="{FF2B5EF4-FFF2-40B4-BE49-F238E27FC236}">
                <a16:creationId xmlns:a16="http://schemas.microsoft.com/office/drawing/2014/main" id="{F84BCB42-3019-B2B6-17E7-989BE15BFCB5}"/>
              </a:ext>
            </a:extLst>
          </p:cNvPr>
          <p:cNvSpPr txBox="1"/>
          <p:nvPr/>
        </p:nvSpPr>
        <p:spPr>
          <a:xfrm>
            <a:off x="9353367" y="2177973"/>
            <a:ext cx="2090637" cy="307777"/>
          </a:xfrm>
          <a:prstGeom prst="rect">
            <a:avLst/>
          </a:prstGeom>
          <a:noFill/>
        </p:spPr>
        <p:txBody>
          <a:bodyPr wrap="non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Engage Data Analysts</a:t>
            </a:r>
          </a:p>
        </p:txBody>
      </p:sp>
      <p:sp>
        <p:nvSpPr>
          <p:cNvPr id="24" name="Subtitle 2">
            <a:extLst>
              <a:ext uri="{FF2B5EF4-FFF2-40B4-BE49-F238E27FC236}">
                <a16:creationId xmlns:a16="http://schemas.microsoft.com/office/drawing/2014/main" id="{1A7C5AFF-B3B0-3188-5A13-29EC960AF8A0}"/>
              </a:ext>
            </a:extLst>
          </p:cNvPr>
          <p:cNvSpPr txBox="1">
            <a:spLocks/>
          </p:cNvSpPr>
          <p:nvPr/>
        </p:nvSpPr>
        <p:spPr>
          <a:xfrm>
            <a:off x="9275674" y="2426544"/>
            <a:ext cx="2916326" cy="4785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Deploy Data Analyst  in Healthcare Administration and Standardize Reporting </a:t>
            </a:r>
          </a:p>
        </p:txBody>
      </p:sp>
      <p:sp>
        <p:nvSpPr>
          <p:cNvPr id="25" name="TextBox 24">
            <a:extLst>
              <a:ext uri="{FF2B5EF4-FFF2-40B4-BE49-F238E27FC236}">
                <a16:creationId xmlns:a16="http://schemas.microsoft.com/office/drawing/2014/main" id="{22B8330E-BDD0-CDD1-0751-4076F2BDDF6A}"/>
              </a:ext>
            </a:extLst>
          </p:cNvPr>
          <p:cNvSpPr txBox="1"/>
          <p:nvPr/>
        </p:nvSpPr>
        <p:spPr>
          <a:xfrm>
            <a:off x="9535835" y="3940899"/>
            <a:ext cx="2409626" cy="295358"/>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Under Study in OECD</a:t>
            </a:r>
          </a:p>
        </p:txBody>
      </p:sp>
      <p:sp>
        <p:nvSpPr>
          <p:cNvPr id="26" name="Subtitle 2">
            <a:extLst>
              <a:ext uri="{FF2B5EF4-FFF2-40B4-BE49-F238E27FC236}">
                <a16:creationId xmlns:a16="http://schemas.microsoft.com/office/drawing/2014/main" id="{0625000F-1AF2-9F39-8F50-0431284C5BA5}"/>
              </a:ext>
            </a:extLst>
          </p:cNvPr>
          <p:cNvSpPr txBox="1">
            <a:spLocks/>
          </p:cNvSpPr>
          <p:nvPr/>
        </p:nvSpPr>
        <p:spPr>
          <a:xfrm>
            <a:off x="9555802" y="4227262"/>
            <a:ext cx="2409626"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Understudy Healthcare Model of other OECDs countries and leverage best practice</a:t>
            </a:r>
          </a:p>
        </p:txBody>
      </p:sp>
      <p:sp>
        <p:nvSpPr>
          <p:cNvPr id="27" name="TextBox 26">
            <a:extLst>
              <a:ext uri="{FF2B5EF4-FFF2-40B4-BE49-F238E27FC236}">
                <a16:creationId xmlns:a16="http://schemas.microsoft.com/office/drawing/2014/main" id="{6A8F5354-51CA-8790-CCF8-D025619E496D}"/>
              </a:ext>
            </a:extLst>
          </p:cNvPr>
          <p:cNvSpPr txBox="1"/>
          <p:nvPr/>
        </p:nvSpPr>
        <p:spPr>
          <a:xfrm>
            <a:off x="8282112" y="5828576"/>
            <a:ext cx="3467720" cy="307777"/>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Leverage Data Technology (Big Data) </a:t>
            </a:r>
          </a:p>
        </p:txBody>
      </p:sp>
      <p:sp>
        <p:nvSpPr>
          <p:cNvPr id="41" name="Subtitle 2">
            <a:extLst>
              <a:ext uri="{FF2B5EF4-FFF2-40B4-BE49-F238E27FC236}">
                <a16:creationId xmlns:a16="http://schemas.microsoft.com/office/drawing/2014/main" id="{3C95B9C6-DA7D-8128-0446-11A83F6DB3A7}"/>
              </a:ext>
            </a:extLst>
          </p:cNvPr>
          <p:cNvSpPr txBox="1">
            <a:spLocks/>
          </p:cNvSpPr>
          <p:nvPr/>
        </p:nvSpPr>
        <p:spPr>
          <a:xfrm>
            <a:off x="8206011" y="6024764"/>
            <a:ext cx="3467721"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Healthcare National Database leveraging  Big Data technologies such Data Lakes and the Cloud (using Python, SQL…)</a:t>
            </a:r>
          </a:p>
        </p:txBody>
      </p:sp>
      <p:sp>
        <p:nvSpPr>
          <p:cNvPr id="43" name="Subtitle 2">
            <a:extLst>
              <a:ext uri="{FF2B5EF4-FFF2-40B4-BE49-F238E27FC236}">
                <a16:creationId xmlns:a16="http://schemas.microsoft.com/office/drawing/2014/main" id="{A8167249-0650-9E41-03CE-8F6B564792FD}"/>
              </a:ext>
            </a:extLst>
          </p:cNvPr>
          <p:cNvSpPr txBox="1">
            <a:spLocks/>
          </p:cNvSpPr>
          <p:nvPr/>
        </p:nvSpPr>
        <p:spPr>
          <a:xfrm>
            <a:off x="8164844" y="1636450"/>
            <a:ext cx="3013297" cy="247697"/>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Maximize deployment, availability and usage </a:t>
            </a:r>
          </a:p>
        </p:txBody>
      </p:sp>
      <p:sp>
        <p:nvSpPr>
          <p:cNvPr id="44" name="TextBox 43">
            <a:extLst>
              <a:ext uri="{FF2B5EF4-FFF2-40B4-BE49-F238E27FC236}">
                <a16:creationId xmlns:a16="http://schemas.microsoft.com/office/drawing/2014/main" id="{B6FB310E-ABD2-18EA-0B12-C0BB5F198DE7}"/>
              </a:ext>
            </a:extLst>
          </p:cNvPr>
          <p:cNvSpPr txBox="1"/>
          <p:nvPr/>
        </p:nvSpPr>
        <p:spPr>
          <a:xfrm>
            <a:off x="1966736" y="3497722"/>
            <a:ext cx="2527203" cy="307777"/>
          </a:xfrm>
          <a:prstGeom prst="rect">
            <a:avLst/>
          </a:prstGeom>
          <a:noFill/>
        </p:spPr>
        <p:txBody>
          <a:bodyPr wrap="square" rtlCol="0" anchor="ctr" anchorCtr="0">
            <a:spAutoFit/>
          </a:bodyPr>
          <a:lstStyle/>
          <a:p>
            <a:pPr algn="r" defTabSz="914217"/>
            <a:r>
              <a:rPr lang="en-US" sz="1400" b="1" dirty="0">
                <a:solidFill>
                  <a:schemeClr val="tx2"/>
                </a:solidFill>
                <a:latin typeface="Century Gothic" panose="020B0502020202020204" pitchFamily="34" charset="0"/>
                <a:ea typeface="League Spartan" charset="0"/>
                <a:cs typeface="Poppins" pitchFamily="2" charset="77"/>
              </a:rPr>
              <a:t>Diagnostics &amp; Point of Care </a:t>
            </a:r>
          </a:p>
        </p:txBody>
      </p:sp>
      <p:sp>
        <p:nvSpPr>
          <p:cNvPr id="45" name="Subtitle 2">
            <a:extLst>
              <a:ext uri="{FF2B5EF4-FFF2-40B4-BE49-F238E27FC236}">
                <a16:creationId xmlns:a16="http://schemas.microsoft.com/office/drawing/2014/main" id="{EC3E8522-87D3-1FA8-AED6-7222C149D93C}"/>
              </a:ext>
            </a:extLst>
          </p:cNvPr>
          <p:cNvSpPr txBox="1">
            <a:spLocks/>
          </p:cNvSpPr>
          <p:nvPr/>
        </p:nvSpPr>
        <p:spPr>
          <a:xfrm>
            <a:off x="1978730" y="3880137"/>
            <a:ext cx="2388568" cy="1201804"/>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Point of Care Diagnostics technologies for Physicians and Nurse Practitioners.</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Increase Instrument(MRI, CT…) Installed Base </a:t>
            </a:r>
          </a:p>
        </p:txBody>
      </p:sp>
      <p:sp>
        <p:nvSpPr>
          <p:cNvPr id="46" name="TextBox 45">
            <a:extLst>
              <a:ext uri="{FF2B5EF4-FFF2-40B4-BE49-F238E27FC236}">
                <a16:creationId xmlns:a16="http://schemas.microsoft.com/office/drawing/2014/main" id="{35B9F76F-DF3C-CD04-ABD9-1D64925B9BA5}"/>
              </a:ext>
            </a:extLst>
          </p:cNvPr>
          <p:cNvSpPr txBox="1"/>
          <p:nvPr/>
        </p:nvSpPr>
        <p:spPr>
          <a:xfrm>
            <a:off x="4078241" y="1301041"/>
            <a:ext cx="2679928" cy="307777"/>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Fed Gov. Engage Physicians</a:t>
            </a:r>
          </a:p>
        </p:txBody>
      </p:sp>
      <p:sp>
        <p:nvSpPr>
          <p:cNvPr id="47" name="Subtitle 2">
            <a:extLst>
              <a:ext uri="{FF2B5EF4-FFF2-40B4-BE49-F238E27FC236}">
                <a16:creationId xmlns:a16="http://schemas.microsoft.com/office/drawing/2014/main" id="{F14B8826-BF6D-F5C0-C49B-F6D91233F1F5}"/>
              </a:ext>
            </a:extLst>
          </p:cNvPr>
          <p:cNvSpPr txBox="1">
            <a:spLocks/>
          </p:cNvSpPr>
          <p:nvPr/>
        </p:nvSpPr>
        <p:spPr>
          <a:xfrm>
            <a:off x="2346286" y="6100627"/>
            <a:ext cx="4411883" cy="74013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Improve Physicians Ratio /1,000 pop. to 7</a:t>
            </a:r>
            <a:r>
              <a:rPr lang="en-US" sz="1000" baseline="30000" dirty="0">
                <a:latin typeface="Century Gothic" panose="020B0502020202020204" pitchFamily="34" charset="0"/>
                <a:ea typeface="Lato Light" panose="020F0502020204030203" pitchFamily="34" charset="0"/>
                <a:cs typeface="Mukta ExtraLight" panose="020B0000000000000000" pitchFamily="34" charset="77"/>
              </a:rPr>
              <a:t>th</a:t>
            </a:r>
            <a:r>
              <a:rPr lang="en-US" sz="1000" dirty="0">
                <a:latin typeface="Century Gothic" panose="020B0502020202020204" pitchFamily="34" charset="0"/>
                <a:ea typeface="Lato Light" panose="020F0502020204030203" pitchFamily="34" charset="0"/>
                <a:cs typeface="Mukta ExtraLight" panose="020B0000000000000000" pitchFamily="34" charset="77"/>
              </a:rPr>
              <a:t> in OECD over 5-10 years </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Use Data Analytics  to predict Licensing and hiring levels of Physicians and Nurse Practitioners and Attract &amp; Facilitate Foreign talent </a:t>
            </a:r>
          </a:p>
        </p:txBody>
      </p:sp>
      <p:sp>
        <p:nvSpPr>
          <p:cNvPr id="48" name="TextBox 47">
            <a:extLst>
              <a:ext uri="{FF2B5EF4-FFF2-40B4-BE49-F238E27FC236}">
                <a16:creationId xmlns:a16="http://schemas.microsoft.com/office/drawing/2014/main" id="{663CB4F8-07AA-1320-5E8E-ADBB1C72408E}"/>
              </a:ext>
            </a:extLst>
          </p:cNvPr>
          <p:cNvSpPr txBox="1"/>
          <p:nvPr/>
        </p:nvSpPr>
        <p:spPr>
          <a:xfrm>
            <a:off x="2455446" y="2314011"/>
            <a:ext cx="2572462" cy="307777"/>
          </a:xfrm>
          <a:prstGeom prst="rect">
            <a:avLst/>
          </a:prstGeom>
          <a:noFill/>
        </p:spPr>
        <p:txBody>
          <a:bodyPr wrap="square" rtlCol="0" anchor="ctr" anchorCtr="0">
            <a:spAutoFit/>
          </a:bodyPr>
          <a:lstStyle/>
          <a:p>
            <a:pPr algn="r" defTabSz="914217"/>
            <a:r>
              <a:rPr lang="en-US" sz="1400" b="1" dirty="0">
                <a:solidFill>
                  <a:schemeClr val="tx2"/>
                </a:solidFill>
                <a:latin typeface="Century Gothic" panose="020B0502020202020204" pitchFamily="34" charset="0"/>
                <a:ea typeface="League Spartan" charset="0"/>
                <a:cs typeface="Poppins" pitchFamily="2" charset="77"/>
              </a:rPr>
              <a:t>Wait Time Targets</a:t>
            </a:r>
          </a:p>
        </p:txBody>
      </p:sp>
      <p:sp>
        <p:nvSpPr>
          <p:cNvPr id="49" name="Subtitle 2">
            <a:extLst>
              <a:ext uri="{FF2B5EF4-FFF2-40B4-BE49-F238E27FC236}">
                <a16:creationId xmlns:a16="http://schemas.microsoft.com/office/drawing/2014/main" id="{16CB1121-826A-DBE5-8563-BCB6A5AA6261}"/>
              </a:ext>
            </a:extLst>
          </p:cNvPr>
          <p:cNvSpPr txBox="1">
            <a:spLocks/>
          </p:cNvSpPr>
          <p:nvPr/>
        </p:nvSpPr>
        <p:spPr>
          <a:xfrm>
            <a:off x="2163388" y="2523759"/>
            <a:ext cx="2797280"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Develop Wait Time Targets and build achievement incentives into “Fee for Service”</a:t>
            </a:r>
          </a:p>
        </p:txBody>
      </p:sp>
      <p:sp>
        <p:nvSpPr>
          <p:cNvPr id="51" name="Subtitle 2">
            <a:extLst>
              <a:ext uri="{FF2B5EF4-FFF2-40B4-BE49-F238E27FC236}">
                <a16:creationId xmlns:a16="http://schemas.microsoft.com/office/drawing/2014/main" id="{2494ABE6-DDB4-8AFB-52DB-D82EB609C337}"/>
              </a:ext>
            </a:extLst>
          </p:cNvPr>
          <p:cNvSpPr txBox="1">
            <a:spLocks/>
          </p:cNvSpPr>
          <p:nvPr/>
        </p:nvSpPr>
        <p:spPr>
          <a:xfrm>
            <a:off x="2491849" y="1545940"/>
            <a:ext cx="2934350" cy="4785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Engage Medical Association for Road Map on Wait times</a:t>
            </a:r>
          </a:p>
        </p:txBody>
      </p:sp>
      <p:sp>
        <p:nvSpPr>
          <p:cNvPr id="15" name="Freeform 700">
            <a:extLst>
              <a:ext uri="{FF2B5EF4-FFF2-40B4-BE49-F238E27FC236}">
                <a16:creationId xmlns:a16="http://schemas.microsoft.com/office/drawing/2014/main" id="{E428EC59-72E5-1775-B3D1-69902A75DA3B}"/>
              </a:ext>
            </a:extLst>
          </p:cNvPr>
          <p:cNvSpPr>
            <a:spLocks noChangeArrowheads="1"/>
          </p:cNvSpPr>
          <p:nvPr/>
        </p:nvSpPr>
        <p:spPr bwMode="auto">
          <a:xfrm>
            <a:off x="5766070" y="969524"/>
            <a:ext cx="269732" cy="264161"/>
          </a:xfrm>
          <a:custGeom>
            <a:avLst/>
            <a:gdLst>
              <a:gd name="T0" fmla="*/ 255636 w 296501"/>
              <a:gd name="T1" fmla="*/ 261652 h 296503"/>
              <a:gd name="T2" fmla="*/ 138191 w 296501"/>
              <a:gd name="T3" fmla="*/ 259969 h 296503"/>
              <a:gd name="T4" fmla="*/ 39305 w 296501"/>
              <a:gd name="T5" fmla="*/ 250825 h 296503"/>
              <a:gd name="T6" fmla="*/ 39305 w 296501"/>
              <a:gd name="T7" fmla="*/ 259969 h 296503"/>
              <a:gd name="T8" fmla="*/ 204513 w 296501"/>
              <a:gd name="T9" fmla="*/ 219075 h 296503"/>
              <a:gd name="T10" fmla="*/ 128587 w 296501"/>
              <a:gd name="T11" fmla="*/ 223837 h 296503"/>
              <a:gd name="T12" fmla="*/ 110766 w 296501"/>
              <a:gd name="T13" fmla="*/ 223837 h 296503"/>
              <a:gd name="T14" fmla="*/ 39238 w 296501"/>
              <a:gd name="T15" fmla="*/ 219075 h 296503"/>
              <a:gd name="T16" fmla="*/ 182283 w 296501"/>
              <a:gd name="T17" fmla="*/ 198071 h 296503"/>
              <a:gd name="T18" fmla="*/ 39236 w 296501"/>
              <a:gd name="T19" fmla="*/ 188912 h 296503"/>
              <a:gd name="T20" fmla="*/ 39236 w 296501"/>
              <a:gd name="T21" fmla="*/ 198071 h 296503"/>
              <a:gd name="T22" fmla="*/ 206054 w 296501"/>
              <a:gd name="T23" fmla="*/ 157162 h 296503"/>
              <a:gd name="T24" fmla="*/ 142875 w 296501"/>
              <a:gd name="T25" fmla="*/ 161558 h 296503"/>
              <a:gd name="T26" fmla="*/ 123468 w 296501"/>
              <a:gd name="T27" fmla="*/ 161558 h 296503"/>
              <a:gd name="T28" fmla="*/ 39210 w 296501"/>
              <a:gd name="T29" fmla="*/ 157162 h 296503"/>
              <a:gd name="T30" fmla="*/ 204579 w 296501"/>
              <a:gd name="T31" fmla="*/ 134571 h 296503"/>
              <a:gd name="T32" fmla="*/ 120523 w 296501"/>
              <a:gd name="T33" fmla="*/ 125412 h 296503"/>
              <a:gd name="T34" fmla="*/ 120523 w 296501"/>
              <a:gd name="T35" fmla="*/ 134571 h 296503"/>
              <a:gd name="T36" fmla="*/ 93677 w 296501"/>
              <a:gd name="T37" fmla="*/ 125412 h 296503"/>
              <a:gd name="T38" fmla="*/ 57150 w 296501"/>
              <a:gd name="T39" fmla="*/ 129808 h 296503"/>
              <a:gd name="T40" fmla="*/ 250951 w 296501"/>
              <a:gd name="T41" fmla="*/ 253029 h 296503"/>
              <a:gd name="T42" fmla="*/ 270050 w 296501"/>
              <a:gd name="T43" fmla="*/ 111469 h 296503"/>
              <a:gd name="T44" fmla="*/ 261402 w 296501"/>
              <a:gd name="T45" fmla="*/ 111469 h 296503"/>
              <a:gd name="T46" fmla="*/ 245546 w 296501"/>
              <a:gd name="T47" fmla="*/ 102127 h 296503"/>
              <a:gd name="T48" fmla="*/ 254555 w 296501"/>
              <a:gd name="T49" fmla="*/ 81648 h 296503"/>
              <a:gd name="T50" fmla="*/ 294915 w 296501"/>
              <a:gd name="T51" fmla="*/ 242969 h 296503"/>
              <a:gd name="T52" fmla="*/ 261762 w 296501"/>
              <a:gd name="T53" fmla="*/ 293988 h 296503"/>
              <a:gd name="T54" fmla="*/ 254555 w 296501"/>
              <a:gd name="T55" fmla="*/ 73025 h 296503"/>
              <a:gd name="T56" fmla="*/ 271526 w 296501"/>
              <a:gd name="T57" fmla="*/ 29633 h 296503"/>
              <a:gd name="T58" fmla="*/ 264668 w 296501"/>
              <a:gd name="T59" fmla="*/ 23636 h 296503"/>
              <a:gd name="T60" fmla="*/ 212481 w 296501"/>
              <a:gd name="T61" fmla="*/ 29633 h 296503"/>
              <a:gd name="T62" fmla="*/ 206253 w 296501"/>
              <a:gd name="T63" fmla="*/ 23636 h 296503"/>
              <a:gd name="T64" fmla="*/ 233362 w 296501"/>
              <a:gd name="T65" fmla="*/ 26811 h 296503"/>
              <a:gd name="T66" fmla="*/ 143792 w 296501"/>
              <a:gd name="T67" fmla="*/ 33008 h 296503"/>
              <a:gd name="T68" fmla="*/ 140917 w 296501"/>
              <a:gd name="T69" fmla="*/ 65298 h 296503"/>
              <a:gd name="T70" fmla="*/ 145229 w 296501"/>
              <a:gd name="T71" fmla="*/ 15786 h 296503"/>
              <a:gd name="T72" fmla="*/ 190141 w 296501"/>
              <a:gd name="T73" fmla="*/ 49871 h 296503"/>
              <a:gd name="T74" fmla="*/ 136247 w 296501"/>
              <a:gd name="T75" fmla="*/ 94360 h 296503"/>
              <a:gd name="T76" fmla="*/ 37800 w 296501"/>
              <a:gd name="T77" fmla="*/ 115169 h 296503"/>
              <a:gd name="T78" fmla="*/ 138762 w 296501"/>
              <a:gd name="T79" fmla="*/ 717 h 296503"/>
              <a:gd name="T80" fmla="*/ 296501 w 296501"/>
              <a:gd name="T81" fmla="*/ 49328 h 296503"/>
              <a:gd name="T82" fmla="*/ 209091 w 296501"/>
              <a:gd name="T83" fmla="*/ 44324 h 296503"/>
              <a:gd name="T84" fmla="*/ 168275 w 296501"/>
              <a:gd name="T85" fmla="*/ 4647 h 296503"/>
              <a:gd name="T86" fmla="*/ 123566 w 296501"/>
              <a:gd name="T87" fmla="*/ 4689 h 296503"/>
              <a:gd name="T88" fmla="*/ 48274 w 296501"/>
              <a:gd name="T89" fmla="*/ 44728 h 296503"/>
              <a:gd name="T90" fmla="*/ 9006 w 296501"/>
              <a:gd name="T91" fmla="*/ 287484 h 296503"/>
              <a:gd name="T92" fmla="*/ 4683 w 296501"/>
              <a:gd name="T93" fmla="*/ 296501 h 296503"/>
              <a:gd name="T94" fmla="*/ 4683 w 296501"/>
              <a:gd name="T95" fmla="*/ 0 h 296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6501" h="296503">
                <a:moveTo>
                  <a:pt x="255636" y="261652"/>
                </a:moveTo>
                <a:lnTo>
                  <a:pt x="265726" y="282131"/>
                </a:lnTo>
                <a:lnTo>
                  <a:pt x="275816" y="261652"/>
                </a:lnTo>
                <a:lnTo>
                  <a:pt x="255636" y="261652"/>
                </a:lnTo>
                <a:close/>
                <a:moveTo>
                  <a:pt x="88822" y="250825"/>
                </a:moveTo>
                <a:lnTo>
                  <a:pt x="138191" y="250825"/>
                </a:lnTo>
                <a:cubicBezTo>
                  <a:pt x="140713" y="250825"/>
                  <a:pt x="142515" y="252730"/>
                  <a:pt x="142515" y="255397"/>
                </a:cubicBezTo>
                <a:cubicBezTo>
                  <a:pt x="142515" y="258064"/>
                  <a:pt x="140713" y="259969"/>
                  <a:pt x="138191" y="259969"/>
                </a:cubicBezTo>
                <a:lnTo>
                  <a:pt x="88822" y="259969"/>
                </a:lnTo>
                <a:cubicBezTo>
                  <a:pt x="86299" y="259969"/>
                  <a:pt x="84137" y="258064"/>
                  <a:pt x="84137" y="255397"/>
                </a:cubicBezTo>
                <a:cubicBezTo>
                  <a:pt x="84137" y="252730"/>
                  <a:pt x="86299" y="250825"/>
                  <a:pt x="88822" y="250825"/>
                </a:cubicBezTo>
                <a:close/>
                <a:moveTo>
                  <a:pt x="39305" y="250825"/>
                </a:moveTo>
                <a:lnTo>
                  <a:pt x="61931" y="250825"/>
                </a:lnTo>
                <a:cubicBezTo>
                  <a:pt x="64486" y="250825"/>
                  <a:pt x="66310" y="252730"/>
                  <a:pt x="66310" y="255397"/>
                </a:cubicBezTo>
                <a:cubicBezTo>
                  <a:pt x="66310" y="258064"/>
                  <a:pt x="64486" y="259969"/>
                  <a:pt x="61931" y="259969"/>
                </a:cubicBezTo>
                <a:lnTo>
                  <a:pt x="39305" y="259969"/>
                </a:lnTo>
                <a:cubicBezTo>
                  <a:pt x="36750" y="259969"/>
                  <a:pt x="34925" y="258064"/>
                  <a:pt x="34925" y="255397"/>
                </a:cubicBezTo>
                <a:cubicBezTo>
                  <a:pt x="34925" y="252730"/>
                  <a:pt x="36750" y="250825"/>
                  <a:pt x="39305" y="250825"/>
                </a:cubicBezTo>
                <a:close/>
                <a:moveTo>
                  <a:pt x="132905" y="219075"/>
                </a:moveTo>
                <a:lnTo>
                  <a:pt x="204513" y="219075"/>
                </a:lnTo>
                <a:cubicBezTo>
                  <a:pt x="207031" y="219075"/>
                  <a:pt x="209190" y="221273"/>
                  <a:pt x="209190" y="223837"/>
                </a:cubicBezTo>
                <a:cubicBezTo>
                  <a:pt x="209190" y="226035"/>
                  <a:pt x="207031" y="228234"/>
                  <a:pt x="204513" y="228234"/>
                </a:cubicBezTo>
                <a:lnTo>
                  <a:pt x="132905" y="228234"/>
                </a:lnTo>
                <a:cubicBezTo>
                  <a:pt x="130386" y="228234"/>
                  <a:pt x="128587" y="226035"/>
                  <a:pt x="128587" y="223837"/>
                </a:cubicBezTo>
                <a:cubicBezTo>
                  <a:pt x="128587" y="221273"/>
                  <a:pt x="130386" y="219075"/>
                  <a:pt x="132905" y="219075"/>
                </a:cubicBezTo>
                <a:close/>
                <a:moveTo>
                  <a:pt x="39238" y="219075"/>
                </a:moveTo>
                <a:lnTo>
                  <a:pt x="106453" y="219075"/>
                </a:lnTo>
                <a:cubicBezTo>
                  <a:pt x="108609" y="219075"/>
                  <a:pt x="110766" y="221273"/>
                  <a:pt x="110766" y="223837"/>
                </a:cubicBezTo>
                <a:cubicBezTo>
                  <a:pt x="110766" y="226035"/>
                  <a:pt x="108609" y="228234"/>
                  <a:pt x="106453" y="228234"/>
                </a:cubicBezTo>
                <a:lnTo>
                  <a:pt x="39238" y="228234"/>
                </a:lnTo>
                <a:cubicBezTo>
                  <a:pt x="36722" y="228234"/>
                  <a:pt x="34925" y="226035"/>
                  <a:pt x="34925" y="223837"/>
                </a:cubicBezTo>
                <a:cubicBezTo>
                  <a:pt x="34925" y="221273"/>
                  <a:pt x="36722" y="219075"/>
                  <a:pt x="39238" y="219075"/>
                </a:cubicBezTo>
                <a:close/>
                <a:moveTo>
                  <a:pt x="106283" y="188912"/>
                </a:moveTo>
                <a:lnTo>
                  <a:pt x="182283" y="188912"/>
                </a:lnTo>
                <a:cubicBezTo>
                  <a:pt x="184804" y="188912"/>
                  <a:pt x="186965" y="190744"/>
                  <a:pt x="186965" y="193308"/>
                </a:cubicBezTo>
                <a:cubicBezTo>
                  <a:pt x="186965" y="196239"/>
                  <a:pt x="184804" y="198071"/>
                  <a:pt x="182283" y="198071"/>
                </a:cubicBezTo>
                <a:lnTo>
                  <a:pt x="106283" y="198071"/>
                </a:lnTo>
                <a:cubicBezTo>
                  <a:pt x="103761" y="198071"/>
                  <a:pt x="101600" y="196239"/>
                  <a:pt x="101600" y="193308"/>
                </a:cubicBezTo>
                <a:cubicBezTo>
                  <a:pt x="101600" y="190744"/>
                  <a:pt x="103761" y="188912"/>
                  <a:pt x="106283" y="188912"/>
                </a:cubicBezTo>
                <a:close/>
                <a:moveTo>
                  <a:pt x="39236" y="188912"/>
                </a:moveTo>
                <a:lnTo>
                  <a:pt x="79108" y="188912"/>
                </a:lnTo>
                <a:cubicBezTo>
                  <a:pt x="81982" y="188912"/>
                  <a:pt x="83778" y="190744"/>
                  <a:pt x="83778" y="193308"/>
                </a:cubicBezTo>
                <a:cubicBezTo>
                  <a:pt x="83778" y="196239"/>
                  <a:pt x="81982" y="198071"/>
                  <a:pt x="79108" y="198071"/>
                </a:cubicBezTo>
                <a:lnTo>
                  <a:pt x="39236" y="198071"/>
                </a:lnTo>
                <a:cubicBezTo>
                  <a:pt x="36721" y="198071"/>
                  <a:pt x="34925" y="196239"/>
                  <a:pt x="34925" y="193308"/>
                </a:cubicBezTo>
                <a:cubicBezTo>
                  <a:pt x="34925" y="190744"/>
                  <a:pt x="36721" y="188912"/>
                  <a:pt x="39236" y="188912"/>
                </a:cubicBezTo>
                <a:close/>
                <a:moveTo>
                  <a:pt x="147232" y="157162"/>
                </a:moveTo>
                <a:lnTo>
                  <a:pt x="206054" y="157162"/>
                </a:lnTo>
                <a:cubicBezTo>
                  <a:pt x="208596" y="157162"/>
                  <a:pt x="210774" y="159360"/>
                  <a:pt x="210774" y="161558"/>
                </a:cubicBezTo>
                <a:cubicBezTo>
                  <a:pt x="210774" y="164122"/>
                  <a:pt x="208596" y="166321"/>
                  <a:pt x="206054" y="166321"/>
                </a:cubicBezTo>
                <a:lnTo>
                  <a:pt x="147232" y="166321"/>
                </a:lnTo>
                <a:cubicBezTo>
                  <a:pt x="145054" y="166321"/>
                  <a:pt x="142875" y="164122"/>
                  <a:pt x="142875" y="161558"/>
                </a:cubicBezTo>
                <a:cubicBezTo>
                  <a:pt x="142875" y="159360"/>
                  <a:pt x="145054" y="157162"/>
                  <a:pt x="147232" y="157162"/>
                </a:cubicBezTo>
                <a:close/>
                <a:moveTo>
                  <a:pt x="39210" y="157162"/>
                </a:moveTo>
                <a:lnTo>
                  <a:pt x="119184" y="157162"/>
                </a:lnTo>
                <a:cubicBezTo>
                  <a:pt x="121683" y="157162"/>
                  <a:pt x="123468" y="159360"/>
                  <a:pt x="123468" y="161558"/>
                </a:cubicBezTo>
                <a:cubicBezTo>
                  <a:pt x="123468" y="164122"/>
                  <a:pt x="121683" y="166321"/>
                  <a:pt x="119184" y="166321"/>
                </a:cubicBezTo>
                <a:lnTo>
                  <a:pt x="39210" y="166321"/>
                </a:lnTo>
                <a:cubicBezTo>
                  <a:pt x="36710" y="166321"/>
                  <a:pt x="34925" y="164122"/>
                  <a:pt x="34925" y="161558"/>
                </a:cubicBezTo>
                <a:cubicBezTo>
                  <a:pt x="34925" y="159360"/>
                  <a:pt x="36710" y="157162"/>
                  <a:pt x="39210" y="157162"/>
                </a:cubicBezTo>
                <a:close/>
                <a:moveTo>
                  <a:pt x="187179" y="125412"/>
                </a:moveTo>
                <a:lnTo>
                  <a:pt x="204579" y="125412"/>
                </a:lnTo>
                <a:cubicBezTo>
                  <a:pt x="207065" y="125412"/>
                  <a:pt x="209195" y="127244"/>
                  <a:pt x="209195" y="129808"/>
                </a:cubicBezTo>
                <a:cubicBezTo>
                  <a:pt x="209195" y="132372"/>
                  <a:pt x="207065" y="134571"/>
                  <a:pt x="204579" y="134571"/>
                </a:cubicBezTo>
                <a:lnTo>
                  <a:pt x="187179" y="134571"/>
                </a:lnTo>
                <a:cubicBezTo>
                  <a:pt x="184693" y="134571"/>
                  <a:pt x="182562" y="132372"/>
                  <a:pt x="182562" y="129808"/>
                </a:cubicBezTo>
                <a:cubicBezTo>
                  <a:pt x="182562" y="127244"/>
                  <a:pt x="184693" y="125412"/>
                  <a:pt x="187179" y="125412"/>
                </a:cubicBezTo>
                <a:close/>
                <a:moveTo>
                  <a:pt x="120523" y="125412"/>
                </a:moveTo>
                <a:lnTo>
                  <a:pt x="160464" y="125412"/>
                </a:lnTo>
                <a:cubicBezTo>
                  <a:pt x="162961" y="125412"/>
                  <a:pt x="164744" y="127244"/>
                  <a:pt x="164744" y="129808"/>
                </a:cubicBezTo>
                <a:cubicBezTo>
                  <a:pt x="164744" y="132372"/>
                  <a:pt x="162961" y="134571"/>
                  <a:pt x="160464" y="134571"/>
                </a:cubicBezTo>
                <a:lnTo>
                  <a:pt x="120523" y="134571"/>
                </a:lnTo>
                <a:cubicBezTo>
                  <a:pt x="118027" y="134571"/>
                  <a:pt x="115887" y="132372"/>
                  <a:pt x="115887" y="129808"/>
                </a:cubicBezTo>
                <a:cubicBezTo>
                  <a:pt x="115887" y="127244"/>
                  <a:pt x="118027" y="125412"/>
                  <a:pt x="120523" y="125412"/>
                </a:cubicBezTo>
                <a:close/>
                <a:moveTo>
                  <a:pt x="61899" y="125412"/>
                </a:moveTo>
                <a:lnTo>
                  <a:pt x="93677" y="125412"/>
                </a:lnTo>
                <a:cubicBezTo>
                  <a:pt x="96234" y="125412"/>
                  <a:pt x="98060" y="127244"/>
                  <a:pt x="98060" y="129808"/>
                </a:cubicBezTo>
                <a:cubicBezTo>
                  <a:pt x="98060" y="132372"/>
                  <a:pt x="96234" y="134571"/>
                  <a:pt x="93677" y="134571"/>
                </a:cubicBezTo>
                <a:lnTo>
                  <a:pt x="61899" y="134571"/>
                </a:lnTo>
                <a:cubicBezTo>
                  <a:pt x="59342" y="134571"/>
                  <a:pt x="57150" y="132372"/>
                  <a:pt x="57150" y="129808"/>
                </a:cubicBezTo>
                <a:cubicBezTo>
                  <a:pt x="57150" y="127244"/>
                  <a:pt x="59342" y="125412"/>
                  <a:pt x="61899" y="125412"/>
                </a:cubicBezTo>
                <a:close/>
                <a:moveTo>
                  <a:pt x="245546" y="111469"/>
                </a:moveTo>
                <a:lnTo>
                  <a:pt x="245546" y="241531"/>
                </a:lnTo>
                <a:lnTo>
                  <a:pt x="250951" y="253029"/>
                </a:lnTo>
                <a:lnTo>
                  <a:pt x="280501" y="253029"/>
                </a:lnTo>
                <a:lnTo>
                  <a:pt x="285906" y="241531"/>
                </a:lnTo>
                <a:lnTo>
                  <a:pt x="285906" y="111469"/>
                </a:lnTo>
                <a:lnTo>
                  <a:pt x="270050" y="111469"/>
                </a:lnTo>
                <a:lnTo>
                  <a:pt x="270050" y="233627"/>
                </a:lnTo>
                <a:cubicBezTo>
                  <a:pt x="270050" y="236142"/>
                  <a:pt x="268249" y="237938"/>
                  <a:pt x="265726" y="237938"/>
                </a:cubicBezTo>
                <a:cubicBezTo>
                  <a:pt x="263204" y="237938"/>
                  <a:pt x="261402" y="236142"/>
                  <a:pt x="261402" y="233627"/>
                </a:cubicBezTo>
                <a:lnTo>
                  <a:pt x="261402" y="111469"/>
                </a:lnTo>
                <a:lnTo>
                  <a:pt x="245546" y="111469"/>
                </a:lnTo>
                <a:close/>
                <a:moveTo>
                  <a:pt x="254555" y="81648"/>
                </a:moveTo>
                <a:cubicBezTo>
                  <a:pt x="249870" y="81648"/>
                  <a:pt x="245546" y="85600"/>
                  <a:pt x="245546" y="90630"/>
                </a:cubicBezTo>
                <a:lnTo>
                  <a:pt x="245546" y="102127"/>
                </a:lnTo>
                <a:lnTo>
                  <a:pt x="285906" y="102127"/>
                </a:lnTo>
                <a:lnTo>
                  <a:pt x="285906" y="90630"/>
                </a:lnTo>
                <a:cubicBezTo>
                  <a:pt x="285906" y="85600"/>
                  <a:pt x="281942" y="81648"/>
                  <a:pt x="276897" y="81648"/>
                </a:cubicBezTo>
                <a:lnTo>
                  <a:pt x="254555" y="81648"/>
                </a:lnTo>
                <a:close/>
                <a:moveTo>
                  <a:pt x="254555" y="73025"/>
                </a:moveTo>
                <a:lnTo>
                  <a:pt x="276897" y="73025"/>
                </a:lnTo>
                <a:cubicBezTo>
                  <a:pt x="286987" y="73025"/>
                  <a:pt x="294915" y="80929"/>
                  <a:pt x="294915" y="90630"/>
                </a:cubicBezTo>
                <a:lnTo>
                  <a:pt x="294915" y="242969"/>
                </a:lnTo>
                <a:cubicBezTo>
                  <a:pt x="294915" y="243328"/>
                  <a:pt x="294555" y="244046"/>
                  <a:pt x="294194" y="244765"/>
                </a:cubicBezTo>
                <a:lnTo>
                  <a:pt x="269690" y="293988"/>
                </a:lnTo>
                <a:cubicBezTo>
                  <a:pt x="268969" y="295425"/>
                  <a:pt x="267528" y="296503"/>
                  <a:pt x="265726" y="296503"/>
                </a:cubicBezTo>
                <a:cubicBezTo>
                  <a:pt x="264285" y="296503"/>
                  <a:pt x="262483" y="295425"/>
                  <a:pt x="261762" y="293988"/>
                </a:cubicBezTo>
                <a:lnTo>
                  <a:pt x="237258" y="244765"/>
                </a:lnTo>
                <a:cubicBezTo>
                  <a:pt x="236898" y="244046"/>
                  <a:pt x="236537" y="243328"/>
                  <a:pt x="236537" y="242969"/>
                </a:cubicBezTo>
                <a:lnTo>
                  <a:pt x="236537" y="90630"/>
                </a:lnTo>
                <a:cubicBezTo>
                  <a:pt x="236537" y="80929"/>
                  <a:pt x="244465" y="73025"/>
                  <a:pt x="254555" y="73025"/>
                </a:cubicBezTo>
                <a:close/>
                <a:moveTo>
                  <a:pt x="264668" y="23636"/>
                </a:moveTo>
                <a:cubicBezTo>
                  <a:pt x="266573" y="22225"/>
                  <a:pt x="269621" y="22225"/>
                  <a:pt x="271526" y="23636"/>
                </a:cubicBezTo>
                <a:cubicBezTo>
                  <a:pt x="272288" y="24342"/>
                  <a:pt x="272669" y="25400"/>
                  <a:pt x="272669" y="26811"/>
                </a:cubicBezTo>
                <a:cubicBezTo>
                  <a:pt x="272669" y="27869"/>
                  <a:pt x="272288" y="28928"/>
                  <a:pt x="271526" y="29633"/>
                </a:cubicBezTo>
                <a:cubicBezTo>
                  <a:pt x="270383" y="30692"/>
                  <a:pt x="269621" y="31397"/>
                  <a:pt x="268097" y="31397"/>
                </a:cubicBezTo>
                <a:cubicBezTo>
                  <a:pt x="266954" y="31397"/>
                  <a:pt x="265811" y="30692"/>
                  <a:pt x="264668" y="29633"/>
                </a:cubicBezTo>
                <a:cubicBezTo>
                  <a:pt x="263906" y="28928"/>
                  <a:pt x="263525" y="27869"/>
                  <a:pt x="263525" y="26811"/>
                </a:cubicBezTo>
                <a:cubicBezTo>
                  <a:pt x="263525" y="25400"/>
                  <a:pt x="263906" y="24342"/>
                  <a:pt x="264668" y="23636"/>
                </a:cubicBezTo>
                <a:close/>
                <a:moveTo>
                  <a:pt x="206253" y="23636"/>
                </a:moveTo>
                <a:cubicBezTo>
                  <a:pt x="207718" y="22225"/>
                  <a:pt x="211015" y="22225"/>
                  <a:pt x="212481" y="23636"/>
                </a:cubicBezTo>
                <a:cubicBezTo>
                  <a:pt x="213213" y="24342"/>
                  <a:pt x="213946" y="25400"/>
                  <a:pt x="213946" y="26811"/>
                </a:cubicBezTo>
                <a:cubicBezTo>
                  <a:pt x="213946" y="27869"/>
                  <a:pt x="213213" y="28928"/>
                  <a:pt x="212481" y="29633"/>
                </a:cubicBezTo>
                <a:cubicBezTo>
                  <a:pt x="211381" y="30692"/>
                  <a:pt x="210649" y="31397"/>
                  <a:pt x="209183" y="31397"/>
                </a:cubicBezTo>
                <a:cubicBezTo>
                  <a:pt x="208084" y="31397"/>
                  <a:pt x="206985" y="30692"/>
                  <a:pt x="205886" y="29633"/>
                </a:cubicBezTo>
                <a:cubicBezTo>
                  <a:pt x="205154" y="28928"/>
                  <a:pt x="204787" y="27869"/>
                  <a:pt x="204787" y="26811"/>
                </a:cubicBezTo>
                <a:cubicBezTo>
                  <a:pt x="204787" y="25400"/>
                  <a:pt x="205154" y="24342"/>
                  <a:pt x="206253" y="23636"/>
                </a:cubicBezTo>
                <a:close/>
                <a:moveTo>
                  <a:pt x="237934" y="22225"/>
                </a:moveTo>
                <a:cubicBezTo>
                  <a:pt x="240601" y="22225"/>
                  <a:pt x="242506" y="24342"/>
                  <a:pt x="242506" y="26811"/>
                </a:cubicBezTo>
                <a:cubicBezTo>
                  <a:pt x="242506" y="28928"/>
                  <a:pt x="240601" y="31397"/>
                  <a:pt x="237934" y="31397"/>
                </a:cubicBezTo>
                <a:cubicBezTo>
                  <a:pt x="235648" y="31397"/>
                  <a:pt x="233362" y="28928"/>
                  <a:pt x="233362" y="26811"/>
                </a:cubicBezTo>
                <a:cubicBezTo>
                  <a:pt x="233362" y="24342"/>
                  <a:pt x="235648" y="22225"/>
                  <a:pt x="237934" y="22225"/>
                </a:cubicBezTo>
                <a:close/>
                <a:moveTo>
                  <a:pt x="145229" y="15786"/>
                </a:moveTo>
                <a:lnTo>
                  <a:pt x="145229" y="29420"/>
                </a:lnTo>
                <a:cubicBezTo>
                  <a:pt x="145229" y="30855"/>
                  <a:pt x="144510" y="32290"/>
                  <a:pt x="143792" y="33008"/>
                </a:cubicBezTo>
                <a:cubicBezTo>
                  <a:pt x="143073" y="33726"/>
                  <a:pt x="141636" y="34443"/>
                  <a:pt x="140558" y="34084"/>
                </a:cubicBezTo>
                <a:cubicBezTo>
                  <a:pt x="140199" y="34084"/>
                  <a:pt x="139840" y="34084"/>
                  <a:pt x="138762" y="34084"/>
                </a:cubicBezTo>
                <a:cubicBezTo>
                  <a:pt x="128342" y="34084"/>
                  <a:pt x="75526" y="36955"/>
                  <a:pt x="50375" y="93284"/>
                </a:cubicBezTo>
                <a:cubicBezTo>
                  <a:pt x="66184" y="80009"/>
                  <a:pt x="94928" y="64222"/>
                  <a:pt x="140917" y="65298"/>
                </a:cubicBezTo>
                <a:cubicBezTo>
                  <a:pt x="143073" y="65298"/>
                  <a:pt x="145229" y="67451"/>
                  <a:pt x="145229" y="69604"/>
                </a:cubicBezTo>
                <a:lnTo>
                  <a:pt x="145229" y="83596"/>
                </a:lnTo>
                <a:lnTo>
                  <a:pt x="179362" y="49871"/>
                </a:lnTo>
                <a:lnTo>
                  <a:pt x="145229" y="15786"/>
                </a:lnTo>
                <a:close/>
                <a:moveTo>
                  <a:pt x="138762" y="717"/>
                </a:moveTo>
                <a:cubicBezTo>
                  <a:pt x="140558" y="0"/>
                  <a:pt x="142355" y="359"/>
                  <a:pt x="143792" y="1794"/>
                </a:cubicBezTo>
                <a:lnTo>
                  <a:pt x="188704" y="46642"/>
                </a:lnTo>
                <a:cubicBezTo>
                  <a:pt x="189422" y="47359"/>
                  <a:pt x="190141" y="48436"/>
                  <a:pt x="190141" y="49871"/>
                </a:cubicBezTo>
                <a:cubicBezTo>
                  <a:pt x="190141" y="50947"/>
                  <a:pt x="189422" y="52023"/>
                  <a:pt x="188704" y="52741"/>
                </a:cubicBezTo>
                <a:lnTo>
                  <a:pt x="143792" y="97589"/>
                </a:lnTo>
                <a:cubicBezTo>
                  <a:pt x="142355" y="99024"/>
                  <a:pt x="140558" y="99383"/>
                  <a:pt x="138762" y="98665"/>
                </a:cubicBezTo>
                <a:cubicBezTo>
                  <a:pt x="137324" y="97948"/>
                  <a:pt x="136247" y="96154"/>
                  <a:pt x="136247" y="94360"/>
                </a:cubicBezTo>
                <a:lnTo>
                  <a:pt x="136247" y="74268"/>
                </a:lnTo>
                <a:cubicBezTo>
                  <a:pt x="70496" y="74268"/>
                  <a:pt x="43548" y="113017"/>
                  <a:pt x="43189" y="113375"/>
                </a:cubicBezTo>
                <a:cubicBezTo>
                  <a:pt x="42470" y="114452"/>
                  <a:pt x="41033" y="115528"/>
                  <a:pt x="39596" y="115528"/>
                </a:cubicBezTo>
                <a:cubicBezTo>
                  <a:pt x="38878" y="115528"/>
                  <a:pt x="38518" y="115169"/>
                  <a:pt x="37800" y="115169"/>
                </a:cubicBezTo>
                <a:cubicBezTo>
                  <a:pt x="35644" y="114093"/>
                  <a:pt x="34925" y="111940"/>
                  <a:pt x="35285" y="109788"/>
                </a:cubicBezTo>
                <a:cubicBezTo>
                  <a:pt x="55764" y="34802"/>
                  <a:pt x="118641" y="26191"/>
                  <a:pt x="136247" y="25115"/>
                </a:cubicBezTo>
                <a:lnTo>
                  <a:pt x="136247" y="5023"/>
                </a:lnTo>
                <a:cubicBezTo>
                  <a:pt x="136247" y="3229"/>
                  <a:pt x="137324" y="1435"/>
                  <a:pt x="138762" y="717"/>
                </a:cubicBezTo>
                <a:close/>
                <a:moveTo>
                  <a:pt x="172971" y="0"/>
                </a:moveTo>
                <a:lnTo>
                  <a:pt x="291805" y="0"/>
                </a:lnTo>
                <a:cubicBezTo>
                  <a:pt x="294334" y="0"/>
                  <a:pt x="296501" y="2145"/>
                  <a:pt x="296501" y="4647"/>
                </a:cubicBezTo>
                <a:lnTo>
                  <a:pt x="296501" y="49328"/>
                </a:lnTo>
                <a:cubicBezTo>
                  <a:pt x="296501" y="51473"/>
                  <a:pt x="294334" y="53617"/>
                  <a:pt x="291805" y="53617"/>
                </a:cubicBezTo>
                <a:lnTo>
                  <a:pt x="209091" y="53617"/>
                </a:lnTo>
                <a:cubicBezTo>
                  <a:pt x="206562" y="53617"/>
                  <a:pt x="204395" y="51473"/>
                  <a:pt x="204395" y="49328"/>
                </a:cubicBezTo>
                <a:cubicBezTo>
                  <a:pt x="204395" y="46468"/>
                  <a:pt x="206562" y="44324"/>
                  <a:pt x="209091" y="44324"/>
                </a:cubicBezTo>
                <a:lnTo>
                  <a:pt x="287471" y="44324"/>
                </a:lnTo>
                <a:lnTo>
                  <a:pt x="287471" y="8936"/>
                </a:lnTo>
                <a:lnTo>
                  <a:pt x="172971" y="8936"/>
                </a:lnTo>
                <a:cubicBezTo>
                  <a:pt x="170442" y="8936"/>
                  <a:pt x="168275" y="6791"/>
                  <a:pt x="168275" y="4647"/>
                </a:cubicBezTo>
                <a:cubicBezTo>
                  <a:pt x="168275" y="2145"/>
                  <a:pt x="170442" y="0"/>
                  <a:pt x="172971" y="0"/>
                </a:cubicBezTo>
                <a:close/>
                <a:moveTo>
                  <a:pt x="4683" y="0"/>
                </a:moveTo>
                <a:lnTo>
                  <a:pt x="118883" y="0"/>
                </a:lnTo>
                <a:cubicBezTo>
                  <a:pt x="121404" y="0"/>
                  <a:pt x="123566" y="2164"/>
                  <a:pt x="123566" y="4689"/>
                </a:cubicBezTo>
                <a:cubicBezTo>
                  <a:pt x="123566" y="6853"/>
                  <a:pt x="121404" y="9018"/>
                  <a:pt x="118883" y="9018"/>
                </a:cubicBezTo>
                <a:lnTo>
                  <a:pt x="9006" y="9018"/>
                </a:lnTo>
                <a:lnTo>
                  <a:pt x="9006" y="44728"/>
                </a:lnTo>
                <a:lnTo>
                  <a:pt x="48274" y="44728"/>
                </a:lnTo>
                <a:cubicBezTo>
                  <a:pt x="50795" y="44728"/>
                  <a:pt x="52957" y="46892"/>
                  <a:pt x="52957" y="49777"/>
                </a:cubicBezTo>
                <a:cubicBezTo>
                  <a:pt x="52957" y="51942"/>
                  <a:pt x="50795" y="54106"/>
                  <a:pt x="48274" y="54106"/>
                </a:cubicBezTo>
                <a:lnTo>
                  <a:pt x="9006" y="54106"/>
                </a:lnTo>
                <a:lnTo>
                  <a:pt x="9006" y="287484"/>
                </a:lnTo>
                <a:lnTo>
                  <a:pt x="233442" y="287484"/>
                </a:lnTo>
                <a:cubicBezTo>
                  <a:pt x="235964" y="287484"/>
                  <a:pt x="237765" y="289287"/>
                  <a:pt x="237765" y="291812"/>
                </a:cubicBezTo>
                <a:cubicBezTo>
                  <a:pt x="237765" y="294337"/>
                  <a:pt x="235964" y="296501"/>
                  <a:pt x="233442" y="296501"/>
                </a:cubicBezTo>
                <a:lnTo>
                  <a:pt x="4683" y="296501"/>
                </a:lnTo>
                <a:cubicBezTo>
                  <a:pt x="2161" y="296501"/>
                  <a:pt x="0" y="294337"/>
                  <a:pt x="0" y="291812"/>
                </a:cubicBezTo>
                <a:lnTo>
                  <a:pt x="0" y="49777"/>
                </a:lnTo>
                <a:lnTo>
                  <a:pt x="0" y="4689"/>
                </a:lnTo>
                <a:cubicBezTo>
                  <a:pt x="0" y="2164"/>
                  <a:pt x="2161" y="0"/>
                  <a:pt x="468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56" name="TextBox 55">
            <a:extLst>
              <a:ext uri="{FF2B5EF4-FFF2-40B4-BE49-F238E27FC236}">
                <a16:creationId xmlns:a16="http://schemas.microsoft.com/office/drawing/2014/main" id="{8D35AB16-8781-F5CE-27F4-6059557DC834}"/>
              </a:ext>
            </a:extLst>
          </p:cNvPr>
          <p:cNvSpPr txBox="1"/>
          <p:nvPr/>
        </p:nvSpPr>
        <p:spPr>
          <a:xfrm>
            <a:off x="7781631" y="1343076"/>
            <a:ext cx="2755733" cy="307777"/>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Nurse Practitioners </a:t>
            </a:r>
          </a:p>
        </p:txBody>
      </p:sp>
      <p:sp>
        <p:nvSpPr>
          <p:cNvPr id="57" name="TextBox 56">
            <a:extLst>
              <a:ext uri="{FF2B5EF4-FFF2-40B4-BE49-F238E27FC236}">
                <a16:creationId xmlns:a16="http://schemas.microsoft.com/office/drawing/2014/main" id="{B9D36FC9-F266-81EB-22CC-76836C4F0898}"/>
              </a:ext>
            </a:extLst>
          </p:cNvPr>
          <p:cNvSpPr txBox="1"/>
          <p:nvPr/>
        </p:nvSpPr>
        <p:spPr>
          <a:xfrm>
            <a:off x="2748935" y="5641750"/>
            <a:ext cx="2928219" cy="307777"/>
          </a:xfrm>
          <a:prstGeom prst="rect">
            <a:avLst/>
          </a:prstGeom>
          <a:noFill/>
        </p:spPr>
        <p:txBody>
          <a:bodyPr wrap="square" rtlCol="0" anchor="ctr" anchorCtr="0">
            <a:spAutoFit/>
          </a:bodyPr>
          <a:lstStyle/>
          <a:p>
            <a:pPr algn="r" defTabSz="914217"/>
            <a:r>
              <a:rPr lang="en-US" sz="1400" b="1" dirty="0">
                <a:solidFill>
                  <a:schemeClr val="tx2"/>
                </a:solidFill>
                <a:latin typeface="Century Gothic" panose="020B0502020202020204" pitchFamily="34" charset="0"/>
                <a:ea typeface="League Spartan" charset="0"/>
                <a:cs typeface="Poppins" pitchFamily="2" charset="77"/>
              </a:rPr>
              <a:t>Red Tape</a:t>
            </a:r>
          </a:p>
        </p:txBody>
      </p:sp>
      <p:sp>
        <p:nvSpPr>
          <p:cNvPr id="69" name="TextBox 68">
            <a:extLst>
              <a:ext uri="{FF2B5EF4-FFF2-40B4-BE49-F238E27FC236}">
                <a16:creationId xmlns:a16="http://schemas.microsoft.com/office/drawing/2014/main" id="{0DE36F5E-82DE-BCC5-608A-7E4C33D2FA78}"/>
              </a:ext>
            </a:extLst>
          </p:cNvPr>
          <p:cNvSpPr txBox="1"/>
          <p:nvPr/>
        </p:nvSpPr>
        <p:spPr>
          <a:xfrm>
            <a:off x="207275" y="2029615"/>
            <a:ext cx="1374865"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rPr>
              <a:t>Short Term </a:t>
            </a:r>
            <a:endParaRPr lang="en-GB" b="1" dirty="0">
              <a:solidFill>
                <a:schemeClr val="tx2"/>
              </a:solidFill>
              <a:latin typeface="Century Gothic" panose="020B0502020202020204" pitchFamily="34" charset="0"/>
            </a:endParaRPr>
          </a:p>
        </p:txBody>
      </p:sp>
      <p:sp>
        <p:nvSpPr>
          <p:cNvPr id="70" name="TextBox 69">
            <a:extLst>
              <a:ext uri="{FF2B5EF4-FFF2-40B4-BE49-F238E27FC236}">
                <a16:creationId xmlns:a16="http://schemas.microsoft.com/office/drawing/2014/main" id="{369D5996-6A9D-0277-CBE8-9BF463525B68}"/>
              </a:ext>
            </a:extLst>
          </p:cNvPr>
          <p:cNvSpPr txBox="1"/>
          <p:nvPr/>
        </p:nvSpPr>
        <p:spPr>
          <a:xfrm>
            <a:off x="326686" y="3737263"/>
            <a:ext cx="1123474" cy="646331"/>
          </a:xfrm>
          <a:prstGeom prst="rect">
            <a:avLst/>
          </a:prstGeom>
          <a:noFill/>
        </p:spPr>
        <p:txBody>
          <a:bodyPr wrap="square" rtlCol="0">
            <a:spAutoFit/>
          </a:bodyPr>
          <a:lstStyle/>
          <a:p>
            <a:r>
              <a:rPr lang="en-US" b="1" dirty="0">
                <a:solidFill>
                  <a:schemeClr val="tx2"/>
                </a:solidFill>
                <a:latin typeface="Century Gothic" panose="020B0502020202020204" pitchFamily="34" charset="0"/>
              </a:rPr>
              <a:t>Medium Term </a:t>
            </a:r>
            <a:endParaRPr lang="en-GB" b="1" dirty="0">
              <a:solidFill>
                <a:schemeClr val="tx2"/>
              </a:solidFill>
              <a:latin typeface="Century Gothic" panose="020B0502020202020204" pitchFamily="34" charset="0"/>
            </a:endParaRPr>
          </a:p>
        </p:txBody>
      </p:sp>
      <p:sp>
        <p:nvSpPr>
          <p:cNvPr id="71" name="TextBox 70">
            <a:extLst>
              <a:ext uri="{FF2B5EF4-FFF2-40B4-BE49-F238E27FC236}">
                <a16:creationId xmlns:a16="http://schemas.microsoft.com/office/drawing/2014/main" id="{CD9A647F-7B0D-791B-5C83-8B2118D9F31A}"/>
              </a:ext>
            </a:extLst>
          </p:cNvPr>
          <p:cNvSpPr txBox="1"/>
          <p:nvPr/>
        </p:nvSpPr>
        <p:spPr>
          <a:xfrm>
            <a:off x="216177" y="5524461"/>
            <a:ext cx="1374865"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rPr>
              <a:t>Long Term </a:t>
            </a:r>
            <a:endParaRPr lang="en-GB" b="1" dirty="0">
              <a:solidFill>
                <a:schemeClr val="tx2"/>
              </a:solidFill>
              <a:latin typeface="Century Gothic" panose="020B0502020202020204" pitchFamily="34" charset="0"/>
            </a:endParaRPr>
          </a:p>
        </p:txBody>
      </p:sp>
      <p:sp>
        <p:nvSpPr>
          <p:cNvPr id="76" name="Left Brace 75">
            <a:extLst>
              <a:ext uri="{FF2B5EF4-FFF2-40B4-BE49-F238E27FC236}">
                <a16:creationId xmlns:a16="http://schemas.microsoft.com/office/drawing/2014/main" id="{018D9D79-128F-AE17-82AF-2984F99E2B9A}"/>
              </a:ext>
            </a:extLst>
          </p:cNvPr>
          <p:cNvSpPr/>
          <p:nvPr/>
        </p:nvSpPr>
        <p:spPr>
          <a:xfrm>
            <a:off x="1549646" y="1292983"/>
            <a:ext cx="534571" cy="1940137"/>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 name="Left Brace 76">
            <a:extLst>
              <a:ext uri="{FF2B5EF4-FFF2-40B4-BE49-F238E27FC236}">
                <a16:creationId xmlns:a16="http://schemas.microsoft.com/office/drawing/2014/main" id="{8F3D4A17-BDBC-BEA8-D096-74DEA352A1B2}"/>
              </a:ext>
            </a:extLst>
          </p:cNvPr>
          <p:cNvSpPr/>
          <p:nvPr/>
        </p:nvSpPr>
        <p:spPr>
          <a:xfrm>
            <a:off x="1526502" y="3439487"/>
            <a:ext cx="440234" cy="1642454"/>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Left Brace 77">
            <a:extLst>
              <a:ext uri="{FF2B5EF4-FFF2-40B4-BE49-F238E27FC236}">
                <a16:creationId xmlns:a16="http://schemas.microsoft.com/office/drawing/2014/main" id="{AC42F42E-8C0E-FD8B-4B96-F5ED54CE93D9}"/>
              </a:ext>
            </a:extLst>
          </p:cNvPr>
          <p:cNvSpPr/>
          <p:nvPr/>
        </p:nvSpPr>
        <p:spPr>
          <a:xfrm>
            <a:off x="1542711" y="5239395"/>
            <a:ext cx="424025" cy="1539438"/>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2" name="Group 71">
            <a:extLst>
              <a:ext uri="{FF2B5EF4-FFF2-40B4-BE49-F238E27FC236}">
                <a16:creationId xmlns:a16="http://schemas.microsoft.com/office/drawing/2014/main" id="{53A9831C-96AC-0CF5-F759-7AE843225321}"/>
              </a:ext>
            </a:extLst>
          </p:cNvPr>
          <p:cNvGrpSpPr/>
          <p:nvPr/>
        </p:nvGrpSpPr>
        <p:grpSpPr>
          <a:xfrm>
            <a:off x="4536238" y="1701142"/>
            <a:ext cx="4913131" cy="4392154"/>
            <a:chOff x="4964236" y="1685521"/>
            <a:chExt cx="3220066" cy="3156869"/>
          </a:xfrm>
        </p:grpSpPr>
        <p:sp>
          <p:nvSpPr>
            <p:cNvPr id="5" name="Freeform 5">
              <a:extLst>
                <a:ext uri="{FF2B5EF4-FFF2-40B4-BE49-F238E27FC236}">
                  <a16:creationId xmlns:a16="http://schemas.microsoft.com/office/drawing/2014/main" id="{C95A6532-A685-00C8-6C2A-9B6D3678AFA2}"/>
                </a:ext>
              </a:extLst>
            </p:cNvPr>
            <p:cNvSpPr>
              <a:spLocks/>
            </p:cNvSpPr>
            <p:nvPr/>
          </p:nvSpPr>
          <p:spPr bwMode="auto">
            <a:xfrm>
              <a:off x="5466737" y="1685521"/>
              <a:ext cx="1059084" cy="749219"/>
            </a:xfrm>
            <a:custGeom>
              <a:avLst/>
              <a:gdLst>
                <a:gd name="T0" fmla="*/ 752 w 752"/>
                <a:gd name="T1" fmla="*/ 0 h 543"/>
                <a:gd name="T2" fmla="*/ 0 w 752"/>
                <a:gd name="T3" fmla="*/ 312 h 543"/>
                <a:gd name="T4" fmla="*/ 230 w 752"/>
                <a:gd name="T5" fmla="*/ 543 h 543"/>
                <a:gd name="T6" fmla="*/ 438 w 752"/>
                <a:gd name="T7" fmla="*/ 403 h 543"/>
                <a:gd name="T8" fmla="*/ 538 w 752"/>
                <a:gd name="T9" fmla="*/ 517 h 543"/>
                <a:gd name="T10" fmla="*/ 529 w 752"/>
                <a:gd name="T11" fmla="*/ 366 h 543"/>
                <a:gd name="T12" fmla="*/ 752 w 752"/>
                <a:gd name="T13" fmla="*/ 326 h 543"/>
                <a:gd name="T14" fmla="*/ 752 w 752"/>
                <a:gd name="T15" fmla="*/ 0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2" h="543">
                  <a:moveTo>
                    <a:pt x="752" y="0"/>
                  </a:moveTo>
                  <a:cubicBezTo>
                    <a:pt x="461" y="8"/>
                    <a:pt x="197" y="125"/>
                    <a:pt x="0" y="312"/>
                  </a:cubicBezTo>
                  <a:cubicBezTo>
                    <a:pt x="230" y="543"/>
                    <a:pt x="230" y="543"/>
                    <a:pt x="230" y="543"/>
                  </a:cubicBezTo>
                  <a:cubicBezTo>
                    <a:pt x="292" y="486"/>
                    <a:pt x="361" y="439"/>
                    <a:pt x="438" y="403"/>
                  </a:cubicBezTo>
                  <a:cubicBezTo>
                    <a:pt x="538" y="517"/>
                    <a:pt x="538" y="517"/>
                    <a:pt x="538" y="517"/>
                  </a:cubicBezTo>
                  <a:cubicBezTo>
                    <a:pt x="529" y="366"/>
                    <a:pt x="529" y="366"/>
                    <a:pt x="529" y="366"/>
                  </a:cubicBezTo>
                  <a:cubicBezTo>
                    <a:pt x="599" y="343"/>
                    <a:pt x="674" y="329"/>
                    <a:pt x="752" y="326"/>
                  </a:cubicBezTo>
                  <a:lnTo>
                    <a:pt x="752" y="0"/>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6" name="Freeform 6">
              <a:extLst>
                <a:ext uri="{FF2B5EF4-FFF2-40B4-BE49-F238E27FC236}">
                  <a16:creationId xmlns:a16="http://schemas.microsoft.com/office/drawing/2014/main" id="{B25C2846-ABC0-18A2-B68C-D8BA93747C05}"/>
                </a:ext>
              </a:extLst>
            </p:cNvPr>
            <p:cNvSpPr>
              <a:spLocks/>
            </p:cNvSpPr>
            <p:nvPr/>
          </p:nvSpPr>
          <p:spPr bwMode="auto">
            <a:xfrm>
              <a:off x="4964236" y="2184264"/>
              <a:ext cx="766146" cy="1038312"/>
            </a:xfrm>
            <a:custGeom>
              <a:avLst/>
              <a:gdLst>
                <a:gd name="T0" fmla="*/ 544 w 544"/>
                <a:gd name="T1" fmla="*/ 515 h 752"/>
                <a:gd name="T2" fmla="*/ 418 w 544"/>
                <a:gd name="T3" fmla="*/ 403 h 752"/>
                <a:gd name="T4" fmla="*/ 539 w 544"/>
                <a:gd name="T5" fmla="*/ 231 h 752"/>
                <a:gd name="T6" fmla="*/ 308 w 544"/>
                <a:gd name="T7" fmla="*/ 0 h 752"/>
                <a:gd name="T8" fmla="*/ 0 w 544"/>
                <a:gd name="T9" fmla="*/ 752 h 752"/>
                <a:gd name="T10" fmla="*/ 326 w 544"/>
                <a:gd name="T11" fmla="*/ 752 h 752"/>
                <a:gd name="T12" fmla="*/ 374 w 544"/>
                <a:gd name="T13" fmla="*/ 504 h 752"/>
                <a:gd name="T14" fmla="*/ 544 w 544"/>
                <a:gd name="T15" fmla="*/ 515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515"/>
                  </a:moveTo>
                  <a:cubicBezTo>
                    <a:pt x="418" y="403"/>
                    <a:pt x="418" y="403"/>
                    <a:pt x="418" y="403"/>
                  </a:cubicBezTo>
                  <a:cubicBezTo>
                    <a:pt x="451" y="341"/>
                    <a:pt x="491" y="283"/>
                    <a:pt x="539" y="231"/>
                  </a:cubicBezTo>
                  <a:cubicBezTo>
                    <a:pt x="308" y="0"/>
                    <a:pt x="308" y="0"/>
                    <a:pt x="308" y="0"/>
                  </a:cubicBezTo>
                  <a:cubicBezTo>
                    <a:pt x="123" y="198"/>
                    <a:pt x="7" y="461"/>
                    <a:pt x="0" y="752"/>
                  </a:cubicBezTo>
                  <a:cubicBezTo>
                    <a:pt x="326" y="752"/>
                    <a:pt x="326" y="752"/>
                    <a:pt x="326" y="752"/>
                  </a:cubicBezTo>
                  <a:cubicBezTo>
                    <a:pt x="329" y="665"/>
                    <a:pt x="346" y="582"/>
                    <a:pt x="374" y="504"/>
                  </a:cubicBezTo>
                  <a:lnTo>
                    <a:pt x="544" y="515"/>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7" name="Freeform 7">
              <a:extLst>
                <a:ext uri="{FF2B5EF4-FFF2-40B4-BE49-F238E27FC236}">
                  <a16:creationId xmlns:a16="http://schemas.microsoft.com/office/drawing/2014/main" id="{E7A23EA1-801B-F3FE-C4B7-C41E41D7809B}"/>
                </a:ext>
              </a:extLst>
            </p:cNvPr>
            <p:cNvSpPr>
              <a:spLocks/>
            </p:cNvSpPr>
            <p:nvPr/>
          </p:nvSpPr>
          <p:spPr bwMode="auto">
            <a:xfrm>
              <a:off x="4964237" y="3317470"/>
              <a:ext cx="765020" cy="1031692"/>
            </a:xfrm>
            <a:custGeom>
              <a:avLst/>
              <a:gdLst>
                <a:gd name="T0" fmla="*/ 402 w 543"/>
                <a:gd name="T1" fmla="*/ 308 h 747"/>
                <a:gd name="T2" fmla="*/ 535 w 543"/>
                <a:gd name="T3" fmla="*/ 192 h 747"/>
                <a:gd name="T4" fmla="*/ 361 w 543"/>
                <a:gd name="T5" fmla="*/ 203 h 747"/>
                <a:gd name="T6" fmla="*/ 326 w 543"/>
                <a:gd name="T7" fmla="*/ 0 h 747"/>
                <a:gd name="T8" fmla="*/ 0 w 543"/>
                <a:gd name="T9" fmla="*/ 0 h 747"/>
                <a:gd name="T10" fmla="*/ 312 w 543"/>
                <a:gd name="T11" fmla="*/ 747 h 747"/>
                <a:gd name="T12" fmla="*/ 543 w 543"/>
                <a:gd name="T13" fmla="*/ 517 h 747"/>
                <a:gd name="T14" fmla="*/ 402 w 543"/>
                <a:gd name="T15" fmla="*/ 308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402" y="308"/>
                  </a:moveTo>
                  <a:cubicBezTo>
                    <a:pt x="535" y="192"/>
                    <a:pt x="535" y="192"/>
                    <a:pt x="535" y="192"/>
                  </a:cubicBezTo>
                  <a:cubicBezTo>
                    <a:pt x="361" y="203"/>
                    <a:pt x="361" y="203"/>
                    <a:pt x="361" y="203"/>
                  </a:cubicBezTo>
                  <a:cubicBezTo>
                    <a:pt x="342" y="138"/>
                    <a:pt x="329" y="70"/>
                    <a:pt x="326" y="0"/>
                  </a:cubicBezTo>
                  <a:cubicBezTo>
                    <a:pt x="0" y="0"/>
                    <a:pt x="0" y="0"/>
                    <a:pt x="0" y="0"/>
                  </a:cubicBezTo>
                  <a:cubicBezTo>
                    <a:pt x="10" y="289"/>
                    <a:pt x="127" y="551"/>
                    <a:pt x="312" y="747"/>
                  </a:cubicBezTo>
                  <a:cubicBezTo>
                    <a:pt x="543" y="517"/>
                    <a:pt x="543" y="517"/>
                    <a:pt x="543" y="517"/>
                  </a:cubicBezTo>
                  <a:cubicBezTo>
                    <a:pt x="486" y="455"/>
                    <a:pt x="438" y="385"/>
                    <a:pt x="402" y="308"/>
                  </a:cubicBezTo>
                  <a:close/>
                </a:path>
              </a:pathLst>
            </a:custGeom>
            <a:solidFill>
              <a:schemeClr val="bg1">
                <a:lumMod val="8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9" name="Freeform 8">
              <a:extLst>
                <a:ext uri="{FF2B5EF4-FFF2-40B4-BE49-F238E27FC236}">
                  <a16:creationId xmlns:a16="http://schemas.microsoft.com/office/drawing/2014/main" id="{7B6E7AEB-855B-7369-4C3E-E9C805C67A7A}"/>
                </a:ext>
              </a:extLst>
            </p:cNvPr>
            <p:cNvSpPr>
              <a:spLocks/>
            </p:cNvSpPr>
            <p:nvPr/>
          </p:nvSpPr>
          <p:spPr bwMode="auto">
            <a:xfrm>
              <a:off x="5472370" y="4089862"/>
              <a:ext cx="1053451" cy="752528"/>
            </a:xfrm>
            <a:custGeom>
              <a:avLst/>
              <a:gdLst>
                <a:gd name="T0" fmla="*/ 521 w 748"/>
                <a:gd name="T1" fmla="*/ 177 h 545"/>
                <a:gd name="T2" fmla="*/ 533 w 748"/>
                <a:gd name="T3" fmla="*/ 0 h 545"/>
                <a:gd name="T4" fmla="*/ 415 w 748"/>
                <a:gd name="T5" fmla="*/ 133 h 545"/>
                <a:gd name="T6" fmla="*/ 231 w 748"/>
                <a:gd name="T7" fmla="*/ 6 h 545"/>
                <a:gd name="T8" fmla="*/ 0 w 748"/>
                <a:gd name="T9" fmla="*/ 237 h 545"/>
                <a:gd name="T10" fmla="*/ 748 w 748"/>
                <a:gd name="T11" fmla="*/ 545 h 545"/>
                <a:gd name="T12" fmla="*/ 748 w 748"/>
                <a:gd name="T13" fmla="*/ 219 h 545"/>
                <a:gd name="T14" fmla="*/ 521 w 748"/>
                <a:gd name="T15" fmla="*/ 177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8" h="545">
                  <a:moveTo>
                    <a:pt x="521" y="177"/>
                  </a:moveTo>
                  <a:cubicBezTo>
                    <a:pt x="533" y="0"/>
                    <a:pt x="533" y="0"/>
                    <a:pt x="533" y="0"/>
                  </a:cubicBezTo>
                  <a:cubicBezTo>
                    <a:pt x="415" y="133"/>
                    <a:pt x="415" y="133"/>
                    <a:pt x="415" y="133"/>
                  </a:cubicBezTo>
                  <a:cubicBezTo>
                    <a:pt x="348" y="99"/>
                    <a:pt x="286" y="57"/>
                    <a:pt x="231" y="6"/>
                  </a:cubicBezTo>
                  <a:cubicBezTo>
                    <a:pt x="0" y="237"/>
                    <a:pt x="0" y="237"/>
                    <a:pt x="0" y="237"/>
                  </a:cubicBezTo>
                  <a:cubicBezTo>
                    <a:pt x="197" y="421"/>
                    <a:pt x="459" y="537"/>
                    <a:pt x="748" y="545"/>
                  </a:cubicBezTo>
                  <a:cubicBezTo>
                    <a:pt x="748" y="219"/>
                    <a:pt x="748" y="219"/>
                    <a:pt x="748" y="219"/>
                  </a:cubicBezTo>
                  <a:cubicBezTo>
                    <a:pt x="669" y="216"/>
                    <a:pt x="593" y="201"/>
                    <a:pt x="521" y="177"/>
                  </a:cubicBezTo>
                  <a:close/>
                </a:path>
              </a:pathLst>
            </a:custGeom>
            <a:solidFill>
              <a:schemeClr val="bg1">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0" name="Freeform 9">
              <a:extLst>
                <a:ext uri="{FF2B5EF4-FFF2-40B4-BE49-F238E27FC236}">
                  <a16:creationId xmlns:a16="http://schemas.microsoft.com/office/drawing/2014/main" id="{A5A166A9-68C2-EB26-4BB4-55D6128D07AB}"/>
                </a:ext>
              </a:extLst>
            </p:cNvPr>
            <p:cNvSpPr>
              <a:spLocks/>
            </p:cNvSpPr>
            <p:nvPr/>
          </p:nvSpPr>
          <p:spPr bwMode="auto">
            <a:xfrm>
              <a:off x="6622716" y="4089862"/>
              <a:ext cx="1052323" cy="752528"/>
            </a:xfrm>
            <a:custGeom>
              <a:avLst/>
              <a:gdLst>
                <a:gd name="T0" fmla="*/ 516 w 747"/>
                <a:gd name="T1" fmla="*/ 6 h 545"/>
                <a:gd name="T2" fmla="*/ 332 w 747"/>
                <a:gd name="T3" fmla="*/ 133 h 545"/>
                <a:gd name="T4" fmla="*/ 215 w 747"/>
                <a:gd name="T5" fmla="*/ 0 h 545"/>
                <a:gd name="T6" fmla="*/ 226 w 747"/>
                <a:gd name="T7" fmla="*/ 177 h 545"/>
                <a:gd name="T8" fmla="*/ 0 w 747"/>
                <a:gd name="T9" fmla="*/ 219 h 545"/>
                <a:gd name="T10" fmla="*/ 0 w 747"/>
                <a:gd name="T11" fmla="*/ 545 h 545"/>
                <a:gd name="T12" fmla="*/ 747 w 747"/>
                <a:gd name="T13" fmla="*/ 237 h 545"/>
                <a:gd name="T14" fmla="*/ 516 w 747"/>
                <a:gd name="T15" fmla="*/ 6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7" h="545">
                  <a:moveTo>
                    <a:pt x="516" y="6"/>
                  </a:moveTo>
                  <a:cubicBezTo>
                    <a:pt x="461" y="57"/>
                    <a:pt x="399" y="100"/>
                    <a:pt x="332" y="133"/>
                  </a:cubicBezTo>
                  <a:cubicBezTo>
                    <a:pt x="215" y="0"/>
                    <a:pt x="215" y="0"/>
                    <a:pt x="215" y="0"/>
                  </a:cubicBezTo>
                  <a:cubicBezTo>
                    <a:pt x="226" y="177"/>
                    <a:pt x="226" y="177"/>
                    <a:pt x="226" y="177"/>
                  </a:cubicBezTo>
                  <a:cubicBezTo>
                    <a:pt x="154" y="201"/>
                    <a:pt x="79" y="216"/>
                    <a:pt x="0" y="219"/>
                  </a:cubicBezTo>
                  <a:cubicBezTo>
                    <a:pt x="0" y="545"/>
                    <a:pt x="0" y="545"/>
                    <a:pt x="0" y="545"/>
                  </a:cubicBezTo>
                  <a:cubicBezTo>
                    <a:pt x="288" y="537"/>
                    <a:pt x="550" y="421"/>
                    <a:pt x="747" y="237"/>
                  </a:cubicBezTo>
                  <a:lnTo>
                    <a:pt x="516" y="6"/>
                  </a:lnTo>
                  <a:close/>
                </a:path>
              </a:pathLst>
            </a:custGeom>
            <a:solidFill>
              <a:schemeClr val="bg1">
                <a:lumMod val="6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1" name="Freeform 10">
              <a:extLst>
                <a:ext uri="{FF2B5EF4-FFF2-40B4-BE49-F238E27FC236}">
                  <a16:creationId xmlns:a16="http://schemas.microsoft.com/office/drawing/2014/main" id="{1ADD7C43-FC80-C3E8-3E40-5C8CF7435FA7}"/>
                </a:ext>
              </a:extLst>
            </p:cNvPr>
            <p:cNvSpPr>
              <a:spLocks/>
            </p:cNvSpPr>
            <p:nvPr/>
          </p:nvSpPr>
          <p:spPr bwMode="auto">
            <a:xfrm>
              <a:off x="7419282" y="3317470"/>
              <a:ext cx="765020" cy="1031692"/>
            </a:xfrm>
            <a:custGeom>
              <a:avLst/>
              <a:gdLst>
                <a:gd name="T0" fmla="*/ 217 w 543"/>
                <a:gd name="T1" fmla="*/ 0 h 747"/>
                <a:gd name="T2" fmla="*/ 180 w 543"/>
                <a:gd name="T3" fmla="*/ 210 h 747"/>
                <a:gd name="T4" fmla="*/ 6 w 543"/>
                <a:gd name="T5" fmla="*/ 199 h 747"/>
                <a:gd name="T6" fmla="*/ 138 w 543"/>
                <a:gd name="T7" fmla="*/ 315 h 747"/>
                <a:gd name="T8" fmla="*/ 0 w 543"/>
                <a:gd name="T9" fmla="*/ 517 h 747"/>
                <a:gd name="T10" fmla="*/ 231 w 543"/>
                <a:gd name="T11" fmla="*/ 747 h 747"/>
                <a:gd name="T12" fmla="*/ 543 w 543"/>
                <a:gd name="T13" fmla="*/ 0 h 747"/>
                <a:gd name="T14" fmla="*/ 217 w 543"/>
                <a:gd name="T15" fmla="*/ 0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217" y="0"/>
                  </a:moveTo>
                  <a:cubicBezTo>
                    <a:pt x="214" y="73"/>
                    <a:pt x="201" y="143"/>
                    <a:pt x="180" y="210"/>
                  </a:cubicBezTo>
                  <a:cubicBezTo>
                    <a:pt x="6" y="199"/>
                    <a:pt x="6" y="199"/>
                    <a:pt x="6" y="199"/>
                  </a:cubicBezTo>
                  <a:cubicBezTo>
                    <a:pt x="138" y="315"/>
                    <a:pt x="138" y="315"/>
                    <a:pt x="138" y="315"/>
                  </a:cubicBezTo>
                  <a:cubicBezTo>
                    <a:pt x="102" y="389"/>
                    <a:pt x="56" y="457"/>
                    <a:pt x="0" y="517"/>
                  </a:cubicBezTo>
                  <a:cubicBezTo>
                    <a:pt x="231" y="747"/>
                    <a:pt x="231" y="747"/>
                    <a:pt x="231" y="747"/>
                  </a:cubicBezTo>
                  <a:cubicBezTo>
                    <a:pt x="417" y="551"/>
                    <a:pt x="534" y="289"/>
                    <a:pt x="543" y="0"/>
                  </a:cubicBezTo>
                  <a:lnTo>
                    <a:pt x="217" y="0"/>
                  </a:lnTo>
                  <a:close/>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2" name="Freeform 11">
              <a:extLst>
                <a:ext uri="{FF2B5EF4-FFF2-40B4-BE49-F238E27FC236}">
                  <a16:creationId xmlns:a16="http://schemas.microsoft.com/office/drawing/2014/main" id="{FAFA918C-EAB3-76E3-4DE9-C66049066B1A}"/>
                </a:ext>
              </a:extLst>
            </p:cNvPr>
            <p:cNvSpPr>
              <a:spLocks/>
            </p:cNvSpPr>
            <p:nvPr/>
          </p:nvSpPr>
          <p:spPr bwMode="auto">
            <a:xfrm>
              <a:off x="7369405" y="2162515"/>
              <a:ext cx="766146" cy="1038312"/>
            </a:xfrm>
            <a:custGeom>
              <a:avLst/>
              <a:gdLst>
                <a:gd name="T0" fmla="*/ 544 w 544"/>
                <a:gd name="T1" fmla="*/ 752 h 752"/>
                <a:gd name="T2" fmla="*/ 235 w 544"/>
                <a:gd name="T3" fmla="*/ 0 h 752"/>
                <a:gd name="T4" fmla="*/ 5 w 544"/>
                <a:gd name="T5" fmla="*/ 231 h 752"/>
                <a:gd name="T6" fmla="*/ 130 w 544"/>
                <a:gd name="T7" fmla="*/ 413 h 752"/>
                <a:gd name="T8" fmla="*/ 0 w 544"/>
                <a:gd name="T9" fmla="*/ 527 h 752"/>
                <a:gd name="T10" fmla="*/ 174 w 544"/>
                <a:gd name="T11" fmla="*/ 517 h 752"/>
                <a:gd name="T12" fmla="*/ 218 w 544"/>
                <a:gd name="T13" fmla="*/ 752 h 752"/>
                <a:gd name="T14" fmla="*/ 544 w 544"/>
                <a:gd name="T15" fmla="*/ 752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752"/>
                  </a:moveTo>
                  <a:cubicBezTo>
                    <a:pt x="536" y="461"/>
                    <a:pt x="420" y="198"/>
                    <a:pt x="235" y="0"/>
                  </a:cubicBezTo>
                  <a:cubicBezTo>
                    <a:pt x="5" y="231"/>
                    <a:pt x="5" y="231"/>
                    <a:pt x="5" y="231"/>
                  </a:cubicBezTo>
                  <a:cubicBezTo>
                    <a:pt x="54" y="285"/>
                    <a:pt x="97" y="346"/>
                    <a:pt x="130" y="413"/>
                  </a:cubicBezTo>
                  <a:cubicBezTo>
                    <a:pt x="0" y="527"/>
                    <a:pt x="0" y="527"/>
                    <a:pt x="0" y="527"/>
                  </a:cubicBezTo>
                  <a:cubicBezTo>
                    <a:pt x="174" y="517"/>
                    <a:pt x="174" y="517"/>
                    <a:pt x="174" y="517"/>
                  </a:cubicBezTo>
                  <a:cubicBezTo>
                    <a:pt x="200" y="591"/>
                    <a:pt x="215" y="670"/>
                    <a:pt x="218" y="752"/>
                  </a:cubicBezTo>
                  <a:lnTo>
                    <a:pt x="544" y="752"/>
                  </a:lnTo>
                  <a:close/>
                </a:path>
              </a:pathLst>
            </a:custGeom>
            <a:solidFill>
              <a:schemeClr val="bg2">
                <a:lumMod val="90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3" name="Freeform 12">
              <a:extLst>
                <a:ext uri="{FF2B5EF4-FFF2-40B4-BE49-F238E27FC236}">
                  <a16:creationId xmlns:a16="http://schemas.microsoft.com/office/drawing/2014/main" id="{27AB99A2-C61A-A0F4-C670-80EE8D924A32}"/>
                </a:ext>
              </a:extLst>
            </p:cNvPr>
            <p:cNvSpPr>
              <a:spLocks/>
            </p:cNvSpPr>
            <p:nvPr/>
          </p:nvSpPr>
          <p:spPr bwMode="auto">
            <a:xfrm>
              <a:off x="6612487" y="1693830"/>
              <a:ext cx="1057957" cy="749219"/>
            </a:xfrm>
            <a:custGeom>
              <a:avLst/>
              <a:gdLst>
                <a:gd name="T0" fmla="*/ 751 w 751"/>
                <a:gd name="T1" fmla="*/ 312 h 543"/>
                <a:gd name="T2" fmla="*/ 0 w 751"/>
                <a:gd name="T3" fmla="*/ 0 h 543"/>
                <a:gd name="T4" fmla="*/ 0 w 751"/>
                <a:gd name="T5" fmla="*/ 326 h 543"/>
                <a:gd name="T6" fmla="*/ 230 w 751"/>
                <a:gd name="T7" fmla="*/ 369 h 543"/>
                <a:gd name="T8" fmla="*/ 220 w 751"/>
                <a:gd name="T9" fmla="*/ 520 h 543"/>
                <a:gd name="T10" fmla="*/ 321 w 751"/>
                <a:gd name="T11" fmla="*/ 406 h 543"/>
                <a:gd name="T12" fmla="*/ 521 w 751"/>
                <a:gd name="T13" fmla="*/ 543 h 543"/>
                <a:gd name="T14" fmla="*/ 751 w 751"/>
                <a:gd name="T15" fmla="*/ 31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543">
                  <a:moveTo>
                    <a:pt x="751" y="312"/>
                  </a:moveTo>
                  <a:cubicBezTo>
                    <a:pt x="554" y="125"/>
                    <a:pt x="291" y="8"/>
                    <a:pt x="0" y="0"/>
                  </a:cubicBezTo>
                  <a:cubicBezTo>
                    <a:pt x="0" y="326"/>
                    <a:pt x="0" y="326"/>
                    <a:pt x="0" y="326"/>
                  </a:cubicBezTo>
                  <a:cubicBezTo>
                    <a:pt x="80" y="329"/>
                    <a:pt x="157" y="344"/>
                    <a:pt x="230" y="369"/>
                  </a:cubicBezTo>
                  <a:cubicBezTo>
                    <a:pt x="220" y="520"/>
                    <a:pt x="220" y="520"/>
                    <a:pt x="220" y="520"/>
                  </a:cubicBezTo>
                  <a:cubicBezTo>
                    <a:pt x="321" y="406"/>
                    <a:pt x="321" y="406"/>
                    <a:pt x="321" y="406"/>
                  </a:cubicBezTo>
                  <a:cubicBezTo>
                    <a:pt x="394" y="442"/>
                    <a:pt x="462" y="488"/>
                    <a:pt x="521" y="543"/>
                  </a:cubicBezTo>
                  <a:lnTo>
                    <a:pt x="751" y="312"/>
                  </a:lnTo>
                  <a:close/>
                </a:path>
              </a:pathLst>
            </a:custGeom>
            <a:solidFill>
              <a:schemeClr val="bg2">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55" name="Flowchart: Connector 54">
              <a:extLst>
                <a:ext uri="{FF2B5EF4-FFF2-40B4-BE49-F238E27FC236}">
                  <a16:creationId xmlns:a16="http://schemas.microsoft.com/office/drawing/2014/main" id="{E323134F-13DE-7495-1394-0F6BC8F41AB9}"/>
                </a:ext>
              </a:extLst>
            </p:cNvPr>
            <p:cNvSpPr/>
            <p:nvPr/>
          </p:nvSpPr>
          <p:spPr>
            <a:xfrm>
              <a:off x="5652152" y="2350580"/>
              <a:ext cx="1816512" cy="1724461"/>
            </a:xfrm>
            <a:prstGeom prst="flowChartConnector">
              <a:avLst/>
            </a:prstGeom>
            <a:blipFill dpi="0"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latin typeface="Century Gothic" panose="020B0502020202020204" pitchFamily="34" charset="0"/>
              </a:endParaRPr>
            </a:p>
          </p:txBody>
        </p:sp>
        <p:pic>
          <p:nvPicPr>
            <p:cNvPr id="3" name="Graphic 2" descr="Stethoscope with solid fill">
              <a:extLst>
                <a:ext uri="{FF2B5EF4-FFF2-40B4-BE49-F238E27FC236}">
                  <a16:creationId xmlns:a16="http://schemas.microsoft.com/office/drawing/2014/main" id="{4E9A79D7-0349-5665-2CFD-53809AAE6A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160" y="1815888"/>
              <a:ext cx="380378" cy="380378"/>
            </a:xfrm>
            <a:prstGeom prst="rect">
              <a:avLst/>
            </a:prstGeom>
          </p:spPr>
        </p:pic>
        <p:pic>
          <p:nvPicPr>
            <p:cNvPr id="8" name="Graphic 7" descr="Doctor male with solid fill">
              <a:extLst>
                <a:ext uri="{FF2B5EF4-FFF2-40B4-BE49-F238E27FC236}">
                  <a16:creationId xmlns:a16="http://schemas.microsoft.com/office/drawing/2014/main" id="{D1296FD7-CDB8-043E-F271-AB50F39D76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1353" y="1786163"/>
              <a:ext cx="439827" cy="439827"/>
            </a:xfrm>
            <a:prstGeom prst="rect">
              <a:avLst/>
            </a:prstGeom>
          </p:spPr>
        </p:pic>
        <p:pic>
          <p:nvPicPr>
            <p:cNvPr id="42" name="Graphic 41" descr="Stopwatch with solid fill">
              <a:extLst>
                <a:ext uri="{FF2B5EF4-FFF2-40B4-BE49-F238E27FC236}">
                  <a16:creationId xmlns:a16="http://schemas.microsoft.com/office/drawing/2014/main" id="{065BAC26-B124-C36F-650F-7B79FE0739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24787" y="2639947"/>
              <a:ext cx="393718" cy="393718"/>
            </a:xfrm>
            <a:prstGeom prst="rect">
              <a:avLst/>
            </a:prstGeom>
          </p:spPr>
        </p:pic>
        <p:pic>
          <p:nvPicPr>
            <p:cNvPr id="52" name="Graphic 51" descr="Inpatient outline">
              <a:extLst>
                <a:ext uri="{FF2B5EF4-FFF2-40B4-BE49-F238E27FC236}">
                  <a16:creationId xmlns:a16="http://schemas.microsoft.com/office/drawing/2014/main" id="{7E781BEC-C326-40D8-1FA7-14ADBCD6719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14230" y="3596634"/>
              <a:ext cx="352507" cy="352507"/>
            </a:xfrm>
            <a:prstGeom prst="rect">
              <a:avLst/>
            </a:prstGeom>
          </p:spPr>
        </p:pic>
        <p:pic>
          <p:nvPicPr>
            <p:cNvPr id="54" name="Graphic 53" descr="Database with solid fill">
              <a:extLst>
                <a:ext uri="{FF2B5EF4-FFF2-40B4-BE49-F238E27FC236}">
                  <a16:creationId xmlns:a16="http://schemas.microsoft.com/office/drawing/2014/main" id="{EC1397A5-416C-CEDF-0B42-B2484C18D4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01632" y="4337569"/>
              <a:ext cx="386384" cy="386384"/>
            </a:xfrm>
            <a:prstGeom prst="rect">
              <a:avLst/>
            </a:prstGeom>
          </p:spPr>
        </p:pic>
        <p:pic>
          <p:nvPicPr>
            <p:cNvPr id="59" name="Graphic 58" descr="Books on shelf with solid fill">
              <a:extLst>
                <a:ext uri="{FF2B5EF4-FFF2-40B4-BE49-F238E27FC236}">
                  <a16:creationId xmlns:a16="http://schemas.microsoft.com/office/drawing/2014/main" id="{15B1BA8E-09F7-6D89-0336-0B9CEF02BE4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27862" y="4283050"/>
              <a:ext cx="376958" cy="376958"/>
            </a:xfrm>
            <a:prstGeom prst="rect">
              <a:avLst/>
            </a:prstGeom>
          </p:spPr>
        </p:pic>
        <p:pic>
          <p:nvPicPr>
            <p:cNvPr id="61" name="Graphic 60" descr="Remote learning language with solid fill">
              <a:extLst>
                <a:ext uri="{FF2B5EF4-FFF2-40B4-BE49-F238E27FC236}">
                  <a16:creationId xmlns:a16="http://schemas.microsoft.com/office/drawing/2014/main" id="{BB81DF32-EA05-059F-0AE2-D288C63E69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60947" y="3529517"/>
              <a:ext cx="411184" cy="411184"/>
            </a:xfrm>
            <a:prstGeom prst="rect">
              <a:avLst/>
            </a:prstGeom>
          </p:spPr>
        </p:pic>
        <p:pic>
          <p:nvPicPr>
            <p:cNvPr id="63" name="Graphic 62" descr="Statistics with solid fill">
              <a:extLst>
                <a:ext uri="{FF2B5EF4-FFF2-40B4-BE49-F238E27FC236}">
                  <a16:creationId xmlns:a16="http://schemas.microsoft.com/office/drawing/2014/main" id="{BC7E52BE-F0BF-D6A0-A2A1-E00E0D3E1B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615074" y="2591299"/>
              <a:ext cx="305406" cy="305406"/>
            </a:xfrm>
            <a:prstGeom prst="rect">
              <a:avLst/>
            </a:prstGeom>
          </p:spPr>
        </p:pic>
      </p:grpSp>
    </p:spTree>
    <p:extLst>
      <p:ext uri="{BB962C8B-B14F-4D97-AF65-F5344CB8AC3E}">
        <p14:creationId xmlns:p14="http://schemas.microsoft.com/office/powerpoint/2010/main" val="4235111449"/>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D0194-CEE1-D8D4-C042-91CCB013B50A}"/>
              </a:ext>
            </a:extLst>
          </p:cNvPr>
          <p:cNvSpPr txBox="1"/>
          <p:nvPr/>
        </p:nvSpPr>
        <p:spPr>
          <a:xfrm>
            <a:off x="263352" y="692696"/>
            <a:ext cx="10846339" cy="5326523"/>
          </a:xfrm>
          <a:prstGeom prst="rect">
            <a:avLst/>
          </a:prstGeom>
          <a:noFill/>
        </p:spPr>
        <p:txBody>
          <a:bodyPr wrap="square">
            <a:spAutoFit/>
          </a:bodyPr>
          <a:lstStyle/>
          <a:p>
            <a:pPr marL="457200"/>
            <a:r>
              <a:rPr lang="en-US" sz="1200" kern="100" dirty="0" err="1">
                <a:solidFill>
                  <a:schemeClr val="tx2"/>
                </a:solidFill>
                <a:effectLst/>
                <a:latin typeface="Century Gothic" panose="020B0502020202020204" pitchFamily="34" charset="0"/>
                <a:ea typeface="Calibri" panose="020F0502020204030204" pitchFamily="34" charset="0"/>
                <a:cs typeface="Poppins" panose="00000500000000000000" pitchFamily="2" charset="0"/>
              </a:rPr>
              <a:t>Dhalla</a:t>
            </a:r>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I.A., &amp; Tepper, J. (2018). Improving the quality of health care in Canada, </a:t>
            </a:r>
            <a:r>
              <a:rPr lang="en-US" sz="1200" i="1"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Canadian Medical Association Journal</a:t>
            </a:r>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190(39), 1162-1167. </a:t>
            </a:r>
            <a:r>
              <a:rPr lang="en-US" sz="1200" u="sng"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3">
                  <a:extLst>
                    <a:ext uri="{A12FA001-AC4F-418D-AE19-62706E023703}">
                      <ahyp:hlinkClr xmlns:ahyp="http://schemas.microsoft.com/office/drawing/2018/hyperlinkcolor" val="tx"/>
                    </a:ext>
                  </a:extLst>
                </a:hlinkClick>
              </a:rPr>
              <a:t>https://www.ncbi.nlm.nih.gov/pmc/articles/PMC6167219/</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Canada’s health care crises: What we need now (2022). </a:t>
            </a:r>
            <a:r>
              <a:rPr lang="en-US" sz="1200" i="1"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Canadian Medical Association</a:t>
            </a:r>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r>
              <a:rPr lang="en-US" sz="1200" u="sng"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4">
                  <a:extLst>
                    <a:ext uri="{A12FA001-AC4F-418D-AE19-62706E023703}">
                      <ahyp:hlinkClr xmlns:ahyp="http://schemas.microsoft.com/office/drawing/2018/hyperlinkcolor" val="tx"/>
                    </a:ext>
                  </a:extLst>
                </a:hlinkClick>
              </a:rPr>
              <a:t>https://www.cma.ca/news/canadas-health-care-crisis-what-we-need-now</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Health Human Resources: Balancing Supply and Demand (2004). </a:t>
            </a:r>
            <a:r>
              <a:rPr lang="en-US" sz="1200" i="1"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Government of Canada, </a:t>
            </a:r>
            <a:r>
              <a:rPr lang="en-US" sz="1200" u="sng"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5">
                  <a:extLst>
                    <a:ext uri="{A12FA001-AC4F-418D-AE19-62706E023703}">
                      <ahyp:hlinkClr xmlns:ahyp="http://schemas.microsoft.com/office/drawing/2018/hyperlinkcolor" val="tx"/>
                    </a:ext>
                  </a:extLst>
                </a:hlinkClick>
              </a:rPr>
              <a:t>https://www.canada.ca/en/health-canada/services/science-research/reports-publications/health-policy-research/health-human-resources-balancing-supply-demand.html</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Esmail, N., (2023, May 23). Canadian Medicare Deserves Its Criticism. </a:t>
            </a:r>
            <a:r>
              <a:rPr lang="fr-FR"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Fraser Institute. </a:t>
            </a:r>
            <a:r>
              <a:rPr lang="fr-FR"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6">
                  <a:extLst>
                    <a:ext uri="{A12FA001-AC4F-418D-AE19-62706E023703}">
                      <ahyp:hlinkClr xmlns:ahyp="http://schemas.microsoft.com/office/drawing/2018/hyperlinkcolor" val="tx"/>
                    </a:ext>
                  </a:extLst>
                </a:hlinkClick>
              </a:rPr>
              <a:t>https://www.fraserinstitute.org/article/canadian-medicare-deserves-its-criticism</a:t>
            </a:r>
            <a:r>
              <a:rPr lang="fr-FR"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Ferguson, S., (2022). Supply and demand in the Canadian healthcare system. In Sage Business Cases. SAGE Publications, Ltd., </a:t>
            </a:r>
            <a:r>
              <a:rPr lang="en-US"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7">
                  <a:extLst>
                    <a:ext uri="{A12FA001-AC4F-418D-AE19-62706E023703}">
                      <ahyp:hlinkClr xmlns:ahyp="http://schemas.microsoft.com/office/drawing/2018/hyperlinkcolor" val="tx"/>
                    </a:ext>
                  </a:extLst>
                </a:hlinkClick>
              </a:rPr>
              <a:t>https://doi.org/10.4135/9781529773316</a:t>
            </a:r>
            <a:endParaRPr lang="en-GB"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WHO Regional Office for Europe. (2020). Canada health system review 2020. WHO European Observatory on Health Systems and Policies. Retrieved May 23, 2023, from </a:t>
            </a:r>
            <a:r>
              <a:rPr lang="en-US"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8">
                  <a:extLst>
                    <a:ext uri="{A12FA001-AC4F-418D-AE19-62706E023703}">
                      <ahyp:hlinkClr xmlns:ahyp="http://schemas.microsoft.com/office/drawing/2018/hyperlinkcolor" val="tx"/>
                    </a:ext>
                  </a:extLst>
                </a:hlinkClick>
              </a:rPr>
              <a:t>https://eurohealthobservatory.who.int/publications/i/canada-health-system-review-2020</a:t>
            </a:r>
            <a:endParaRPr lang="en-US"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latin typeface="Century Gothic" panose="020B0502020202020204" pitchFamily="34" charset="0"/>
                <a:cs typeface="Poppins" panose="00000500000000000000" pitchFamily="2" charset="0"/>
                <a:hlinkClick r:id="rId9">
                  <a:extLst>
                    <a:ext uri="{A12FA001-AC4F-418D-AE19-62706E023703}">
                      <ahyp:hlinkClr xmlns:ahyp="http://schemas.microsoft.com/office/drawing/2018/hyperlinkcolor" val="tx"/>
                    </a:ext>
                  </a:extLst>
                </a:hlinkClick>
              </a:rPr>
              <a:t>PPT - Overview of the Canadian Health Care System PowerPoint Presentation - ID:4282703 (slideserve.com)</a:t>
            </a:r>
            <a:endParaRPr lang="en-US" sz="1200" dirty="0">
              <a:solidFill>
                <a:schemeClr val="tx2"/>
              </a:solidFill>
              <a:latin typeface="Century Gothic" panose="020B0502020202020204" pitchFamily="34" charset="0"/>
              <a:cs typeface="Poppins" panose="00000500000000000000" pitchFamily="2" charset="0"/>
            </a:endParaRPr>
          </a:p>
          <a:p>
            <a:pPr marL="457200">
              <a:lnSpc>
                <a:spcPct val="107000"/>
              </a:lnSpc>
              <a:spcAft>
                <a:spcPts val="800"/>
              </a:spcAft>
            </a:pPr>
            <a:endPar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b="0" i="0" u="none" strike="noStrike" dirty="0">
                <a:solidFill>
                  <a:schemeClr val="tx2"/>
                </a:solidFill>
                <a:effectLst/>
                <a:latin typeface="Century Gothic" panose="020B0502020202020204" pitchFamily="34" charset="0"/>
              </a:rPr>
              <a:t>Canadian Institute for Health Information. </a:t>
            </a:r>
            <a:r>
              <a:rPr lang="en-US" sz="1200" b="0" i="1" u="none" strike="noStrike" dirty="0">
                <a:solidFill>
                  <a:schemeClr val="tx2"/>
                </a:solidFill>
                <a:effectLst/>
                <a:latin typeface="Century Gothic" panose="020B0502020202020204" pitchFamily="34" charset="0"/>
              </a:rPr>
              <a:t>Wait Times for Priority Procedures in Canada — Data Tables</a:t>
            </a:r>
            <a:r>
              <a:rPr lang="en-US" sz="1200" b="0" i="0" u="none" strike="noStrike" dirty="0">
                <a:solidFill>
                  <a:schemeClr val="tx2"/>
                </a:solidFill>
                <a:effectLst/>
                <a:latin typeface="Century Gothic" panose="020B0502020202020204" pitchFamily="34" charset="0"/>
              </a:rPr>
              <a:t>. Ottawa, ON: CIHI; 2023.</a:t>
            </a:r>
            <a:r>
              <a:rPr lang="en-US" sz="1200" dirty="0">
                <a:solidFill>
                  <a:schemeClr val="tx2"/>
                </a:solidFill>
                <a:latin typeface="Century Gothic" panose="020B0502020202020204" pitchFamily="34" charset="0"/>
              </a:rPr>
              <a:t> </a:t>
            </a:r>
          </a:p>
          <a:p>
            <a:pPr marL="457200">
              <a:lnSpc>
                <a:spcPct val="107000"/>
              </a:lnSpc>
              <a:spcAft>
                <a:spcPts val="800"/>
              </a:spcAft>
            </a:pPr>
            <a:r>
              <a:rPr lang="en-US" sz="1200" dirty="0">
                <a:solidFill>
                  <a:schemeClr val="tx2"/>
                </a:solidFill>
                <a:latin typeface="Century Gothic" panose="020B0502020202020204" pitchFamily="34" charset="0"/>
                <a:hlinkClick r:id="rId10">
                  <a:extLst>
                    <a:ext uri="{A12FA001-AC4F-418D-AE19-62706E023703}">
                      <ahyp:hlinkClr xmlns:ahyp="http://schemas.microsoft.com/office/drawing/2018/hyperlinkcolor" val="tx"/>
                    </a:ext>
                  </a:extLst>
                </a:hlinkClick>
              </a:rPr>
              <a:t>OECD Health Statistics 2023 – OECD</a:t>
            </a:r>
            <a:endParaRPr lang="en-US" sz="1200" dirty="0">
              <a:solidFill>
                <a:schemeClr val="tx2"/>
              </a:solidFill>
              <a:latin typeface="Century Gothic" panose="020B0502020202020204" pitchFamily="34" charset="0"/>
            </a:endParaRPr>
          </a:p>
          <a:p>
            <a:pPr marL="457200">
              <a:lnSpc>
                <a:spcPct val="107000"/>
              </a:lnSpc>
              <a:spcAft>
                <a:spcPts val="800"/>
              </a:spcAft>
            </a:pP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&lt;</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iframe</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src</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="https://data.oecd.org/chart/79qq" width="860" height="645" style="border: 0"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mozallowfullscreen</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="true"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webkitallowfullscreen</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="true"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allowfullscreen</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="true"&gt;&lt;a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href</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="https://data.oecd.org/chart/79qq" target="_blank"&gt;OECD Chart: Health spending, Total / Government/compulsory / Voluntary, US dollars/capita, Annual, 2022&lt;/a&gt;&lt;/</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iframe</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&gt;</a:t>
            </a:r>
          </a:p>
          <a:p>
            <a:pPr marL="457200">
              <a:lnSpc>
                <a:spcPct val="107000"/>
              </a:lnSpc>
              <a:spcAft>
                <a:spcPts val="800"/>
              </a:spcAft>
            </a:pPr>
            <a:endParaRPr lang="en-GB"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140192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28">
            <a:extLst>
              <a:ext uri="{FF2B5EF4-FFF2-40B4-BE49-F238E27FC236}">
                <a16:creationId xmlns:a16="http://schemas.microsoft.com/office/drawing/2014/main" id="{14128CFE-735D-EA86-40F2-93BD21D3C521}"/>
              </a:ext>
            </a:extLst>
          </p:cNvPr>
          <p:cNvSpPr>
            <a:spLocks noChangeAspect="1" noChangeArrowheads="1" noTextEdit="1"/>
          </p:cNvSpPr>
          <p:nvPr/>
        </p:nvSpPr>
        <p:spPr bwMode="auto">
          <a:xfrm>
            <a:off x="1809894" y="2378838"/>
            <a:ext cx="1097899" cy="692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600" i="0" u="none" strike="noStrike" kern="0" cap="none" spc="0" normalizeH="0" baseline="0" noProof="0">
              <a:ln>
                <a:noFill/>
              </a:ln>
              <a:solidFill>
                <a:srgbClr val="571D11"/>
              </a:solidFill>
              <a:effectLst/>
              <a:uLnTx/>
              <a:uFillTx/>
            </a:endParaRPr>
          </a:p>
        </p:txBody>
      </p:sp>
      <p:graphicFrame>
        <p:nvGraphicFramePr>
          <p:cNvPr id="2" name="Content Placeholder 2">
            <a:extLst>
              <a:ext uri="{FF2B5EF4-FFF2-40B4-BE49-F238E27FC236}">
                <a16:creationId xmlns:a16="http://schemas.microsoft.com/office/drawing/2014/main" id="{06A42B83-B040-DD69-2852-CB77C9AAF6A8}"/>
              </a:ext>
            </a:extLst>
          </p:cNvPr>
          <p:cNvGraphicFramePr>
            <a:graphicFrameLocks/>
          </p:cNvGraphicFramePr>
          <p:nvPr>
            <p:extLst>
              <p:ext uri="{D42A27DB-BD31-4B8C-83A1-F6EECF244321}">
                <p14:modId xmlns:p14="http://schemas.microsoft.com/office/powerpoint/2010/main" val="3793876551"/>
              </p:ext>
            </p:extLst>
          </p:nvPr>
        </p:nvGraphicFramePr>
        <p:xfrm>
          <a:off x="1394704" y="1372361"/>
          <a:ext cx="9604375" cy="438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44EE3B68-E897-B454-93BD-54BAFAF88477}"/>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97597EE6-A63D-3A53-9A0B-47E437E97C1B}"/>
                </a:ext>
              </a:extLst>
            </p:cNvPr>
            <p:cNvGrpSpPr/>
            <p:nvPr/>
          </p:nvGrpSpPr>
          <p:grpSpPr>
            <a:xfrm>
              <a:off x="141602" y="248556"/>
              <a:ext cx="11720398" cy="237834"/>
              <a:chOff x="0" y="268068"/>
              <a:chExt cx="11720398" cy="237834"/>
            </a:xfrm>
          </p:grpSpPr>
          <p:grpSp>
            <p:nvGrpSpPr>
              <p:cNvPr id="57" name="Group 56">
                <a:extLst>
                  <a:ext uri="{FF2B5EF4-FFF2-40B4-BE49-F238E27FC236}">
                    <a16:creationId xmlns:a16="http://schemas.microsoft.com/office/drawing/2014/main" id="{604040FD-35FD-6D4C-6504-0EB002EC5754}"/>
                  </a:ext>
                </a:extLst>
              </p:cNvPr>
              <p:cNvGrpSpPr/>
              <p:nvPr/>
            </p:nvGrpSpPr>
            <p:grpSpPr>
              <a:xfrm>
                <a:off x="0" y="268068"/>
                <a:ext cx="9819117" cy="237834"/>
                <a:chOff x="572877" y="221209"/>
                <a:chExt cx="9348254" cy="116864"/>
              </a:xfrm>
            </p:grpSpPr>
            <p:sp>
              <p:nvSpPr>
                <p:cNvPr id="58" name="TextBox 29">
                  <a:extLst>
                    <a:ext uri="{FF2B5EF4-FFF2-40B4-BE49-F238E27FC236}">
                      <a16:creationId xmlns:a16="http://schemas.microsoft.com/office/drawing/2014/main" id="{00321AAD-8BA8-544A-751D-27AC9630E043}"/>
                    </a:ext>
                  </a:extLst>
                </p:cNvPr>
                <p:cNvSpPr txBox="1"/>
                <p:nvPr/>
              </p:nvSpPr>
              <p:spPr>
                <a:xfrm>
                  <a:off x="8707857" y="231988"/>
                  <a:ext cx="1213274"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59" name="TextBox 14">
                  <a:extLst>
                    <a:ext uri="{FF2B5EF4-FFF2-40B4-BE49-F238E27FC236}">
                      <a16:creationId xmlns:a16="http://schemas.microsoft.com/office/drawing/2014/main" id="{F862ED69-672C-C8B8-A5A9-7A67336AF747}"/>
                    </a:ext>
                  </a:extLst>
                </p:cNvPr>
                <p:cNvSpPr txBox="1"/>
                <p:nvPr/>
              </p:nvSpPr>
              <p:spPr>
                <a:xfrm>
                  <a:off x="1605195" y="235266"/>
                  <a:ext cx="1539960"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60" name="TextBox 20">
                  <a:extLst>
                    <a:ext uri="{FF2B5EF4-FFF2-40B4-BE49-F238E27FC236}">
                      <a16:creationId xmlns:a16="http://schemas.microsoft.com/office/drawing/2014/main" id="{2601F26E-EB56-2EB4-F011-916B03CB6B72}"/>
                    </a:ext>
                  </a:extLst>
                </p:cNvPr>
                <p:cNvSpPr txBox="1"/>
                <p:nvPr/>
              </p:nvSpPr>
              <p:spPr>
                <a:xfrm>
                  <a:off x="572877" y="240670"/>
                  <a:ext cx="996646"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61" name="Straight Connector 23">
                  <a:extLst>
                    <a:ext uri="{FF2B5EF4-FFF2-40B4-BE49-F238E27FC236}">
                      <a16:creationId xmlns:a16="http://schemas.microsoft.com/office/drawing/2014/main" id="{BB84FED1-F815-F0EF-850E-394BF6F5B5B0}"/>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62" name="TextBox 30">
                  <a:extLst>
                    <a:ext uri="{FF2B5EF4-FFF2-40B4-BE49-F238E27FC236}">
                      <a16:creationId xmlns:a16="http://schemas.microsoft.com/office/drawing/2014/main" id="{2BDB18E7-25F7-64EE-03DA-3B19D235CCD1}"/>
                    </a:ext>
                  </a:extLst>
                </p:cNvPr>
                <p:cNvSpPr txBox="1"/>
                <p:nvPr/>
              </p:nvSpPr>
              <p:spPr>
                <a:xfrm>
                  <a:off x="3164461" y="231987"/>
                  <a:ext cx="2013132"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64" name="TextBox 30">
                  <a:extLst>
                    <a:ext uri="{FF2B5EF4-FFF2-40B4-BE49-F238E27FC236}">
                      <a16:creationId xmlns:a16="http://schemas.microsoft.com/office/drawing/2014/main" id="{EEC7921C-89F8-FEFB-A04E-D23678FE06DE}"/>
                    </a:ext>
                  </a:extLst>
                </p:cNvPr>
                <p:cNvSpPr txBox="1"/>
                <p:nvPr/>
              </p:nvSpPr>
              <p:spPr>
                <a:xfrm>
                  <a:off x="5184905" y="235267"/>
                  <a:ext cx="1887368"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65" name="TextBox 30">
                  <a:extLst>
                    <a:ext uri="{FF2B5EF4-FFF2-40B4-BE49-F238E27FC236}">
                      <a16:creationId xmlns:a16="http://schemas.microsoft.com/office/drawing/2014/main" id="{A9C1034E-92EE-5836-4E65-992A561839FB}"/>
                    </a:ext>
                  </a:extLst>
                </p:cNvPr>
                <p:cNvSpPr txBox="1"/>
                <p:nvPr/>
              </p:nvSpPr>
              <p:spPr>
                <a:xfrm>
                  <a:off x="7170191" y="221209"/>
                  <a:ext cx="1426466"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3" name="TextBox 29">
                <a:extLst>
                  <a:ext uri="{FF2B5EF4-FFF2-40B4-BE49-F238E27FC236}">
                    <a16:creationId xmlns:a16="http://schemas.microsoft.com/office/drawing/2014/main" id="{D7D89BA0-DB02-9F5F-6F70-B50626AD3A49}"/>
                  </a:ext>
                </a:extLst>
              </p:cNvPr>
              <p:cNvSpPr txBox="1"/>
              <p:nvPr/>
            </p:nvSpPr>
            <p:spPr>
              <a:xfrm>
                <a:off x="10121572" y="275763"/>
                <a:ext cx="1598826" cy="184666"/>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7" name="Straight Connector 23">
              <a:extLst>
                <a:ext uri="{FF2B5EF4-FFF2-40B4-BE49-F238E27FC236}">
                  <a16:creationId xmlns:a16="http://schemas.microsoft.com/office/drawing/2014/main" id="{69DF3246-E930-CE83-CC98-F1F074BDF0B0}"/>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A464E001-AFFA-0A90-5791-A663D199ABE6}"/>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FAC88D46-9C8B-1238-8416-0A40337EADAF}"/>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88439E03-4CE1-B613-759B-7CAC2AB058FC}"/>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A8C46203-5BF7-071B-BCF0-A69C66182445}"/>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12855482-AF34-F46A-9D88-E90CCF2D97B8}"/>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1510296"/>
      </p:ext>
    </p:extLst>
  </p:cSld>
  <p:clrMapOvr>
    <a:masterClrMapping/>
  </p:clrMapOvr>
  <mc:AlternateContent xmlns:mc="http://schemas.openxmlformats.org/markup-compatibility/2006" xmlns:p14="http://schemas.microsoft.com/office/powerpoint/2010/main">
    <mc:Choice Requires="p14">
      <p:transition spd="slow" p14:dur="2000" advTm="21627"/>
    </mc:Choice>
    <mc:Fallback xmlns="">
      <p:transition spd="slow" advTm="216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933CB1-6A13-5A81-B637-C25EA0CD11C6}"/>
              </a:ext>
            </a:extLst>
          </p:cNvPr>
          <p:cNvSpPr txBox="1"/>
          <p:nvPr/>
        </p:nvSpPr>
        <p:spPr>
          <a:xfrm>
            <a:off x="8753" y="6652213"/>
            <a:ext cx="7858193" cy="214867"/>
          </a:xfrm>
          <a:prstGeom prst="rect">
            <a:avLst/>
          </a:prstGeom>
          <a:noFill/>
        </p:spPr>
        <p:txBody>
          <a:bodyPr wrap="square" rtlCol="0">
            <a:spAutoFit/>
          </a:bodyPr>
          <a:lstStyle/>
          <a:p>
            <a:pPr marL="695325" indent="-234950">
              <a:lnSpc>
                <a:spcPct val="108000"/>
              </a:lnSpc>
              <a:spcAft>
                <a:spcPts val="585"/>
              </a:spcAft>
            </a:pPr>
            <a:r>
              <a:rPr lang="en-CA" sz="800" dirty="0">
                <a:solidFill>
                  <a:schemeClr val="tx2"/>
                </a:solidFill>
                <a:effectLst/>
                <a:latin typeface="Century Gothic" panose="020B0502020202020204" pitchFamily="34" charset="0"/>
                <a:ea typeface="Calibri" panose="020F0502020204030204" pitchFamily="34" charset="0"/>
              </a:rPr>
              <a:t>Ferguson, Sarah Lord. “Supply and Demand in the Canadian Healthcare System”. </a:t>
            </a:r>
            <a:r>
              <a:rPr lang="en-GB" sz="800" dirty="0">
                <a:solidFill>
                  <a:schemeClr val="tx2"/>
                </a:solidFill>
                <a:effectLst/>
                <a:latin typeface="Century Gothic" panose="020B0502020202020204" pitchFamily="34" charset="0"/>
                <a:ea typeface="Calibri" panose="020F0502020204030204" pitchFamily="34" charset="0"/>
              </a:rPr>
              <a:t>Sage Publication, 2022.</a:t>
            </a:r>
          </a:p>
        </p:txBody>
      </p:sp>
      <p:grpSp>
        <p:nvGrpSpPr>
          <p:cNvPr id="101" name="Group 100">
            <a:extLst>
              <a:ext uri="{FF2B5EF4-FFF2-40B4-BE49-F238E27FC236}">
                <a16:creationId xmlns:a16="http://schemas.microsoft.com/office/drawing/2014/main" id="{BBB0E338-F6AD-4053-2FF3-D83FE27F6C8C}"/>
              </a:ext>
            </a:extLst>
          </p:cNvPr>
          <p:cNvGrpSpPr/>
          <p:nvPr/>
        </p:nvGrpSpPr>
        <p:grpSpPr>
          <a:xfrm>
            <a:off x="139156" y="1410595"/>
            <a:ext cx="11863915" cy="5114749"/>
            <a:chOff x="127116" y="507229"/>
            <a:chExt cx="11863915" cy="5294018"/>
          </a:xfrm>
        </p:grpSpPr>
        <p:grpSp>
          <p:nvGrpSpPr>
            <p:cNvPr id="97" name="Group 96">
              <a:extLst>
                <a:ext uri="{FF2B5EF4-FFF2-40B4-BE49-F238E27FC236}">
                  <a16:creationId xmlns:a16="http://schemas.microsoft.com/office/drawing/2014/main" id="{ADA5A7EE-4A13-6CD9-2D6B-5B20A7A2D3AC}"/>
                </a:ext>
              </a:extLst>
            </p:cNvPr>
            <p:cNvGrpSpPr/>
            <p:nvPr/>
          </p:nvGrpSpPr>
          <p:grpSpPr>
            <a:xfrm>
              <a:off x="127116" y="507229"/>
              <a:ext cx="11863915" cy="5294018"/>
              <a:chOff x="127116" y="507229"/>
              <a:chExt cx="11863915" cy="5294018"/>
            </a:xfrm>
          </p:grpSpPr>
          <p:sp>
            <p:nvSpPr>
              <p:cNvPr id="3" name="Rectangle 2">
                <a:extLst>
                  <a:ext uri="{FF2B5EF4-FFF2-40B4-BE49-F238E27FC236}">
                    <a16:creationId xmlns:a16="http://schemas.microsoft.com/office/drawing/2014/main" id="{22D9E14D-5FC4-EDA3-FFD5-39253A139061}"/>
                  </a:ext>
                </a:extLst>
              </p:cNvPr>
              <p:cNvSpPr/>
              <p:nvPr/>
            </p:nvSpPr>
            <p:spPr>
              <a:xfrm>
                <a:off x="127116" y="507229"/>
                <a:ext cx="11863915" cy="5294018"/>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12" name="Freeform: Shape 11">
                <a:extLst>
                  <a:ext uri="{FF2B5EF4-FFF2-40B4-BE49-F238E27FC236}">
                    <a16:creationId xmlns:a16="http://schemas.microsoft.com/office/drawing/2014/main" id="{AC97C6B8-8984-B444-4BCC-B36736F5ADA5}"/>
                  </a:ext>
                </a:extLst>
              </p:cNvPr>
              <p:cNvSpPr/>
              <p:nvPr/>
            </p:nvSpPr>
            <p:spPr>
              <a:xfrm>
                <a:off x="302894" y="4937809"/>
                <a:ext cx="2696560" cy="605359"/>
              </a:xfrm>
              <a:custGeom>
                <a:avLst/>
                <a:gdLst>
                  <a:gd name="connsiteX0" fmla="*/ 0 w 3488413"/>
                  <a:gd name="connsiteY0" fmla="*/ 0 h 1479933"/>
                  <a:gd name="connsiteX1" fmla="*/ 3488413 w 3488413"/>
                  <a:gd name="connsiteY1" fmla="*/ 0 h 1479933"/>
                  <a:gd name="connsiteX2" fmla="*/ 3488413 w 3488413"/>
                  <a:gd name="connsiteY2" fmla="*/ 1479933 h 1479933"/>
                  <a:gd name="connsiteX3" fmla="*/ 0 w 3488413"/>
                  <a:gd name="connsiteY3" fmla="*/ 1479933 h 1479933"/>
                  <a:gd name="connsiteX4" fmla="*/ 0 w 3488413"/>
                  <a:gd name="connsiteY4" fmla="*/ 0 h 1479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413" h="1479933">
                    <a:moveTo>
                      <a:pt x="0" y="0"/>
                    </a:moveTo>
                    <a:lnTo>
                      <a:pt x="3488413" y="0"/>
                    </a:lnTo>
                    <a:lnTo>
                      <a:pt x="3488413" y="1479933"/>
                    </a:lnTo>
                    <a:lnTo>
                      <a:pt x="0" y="1479933"/>
                    </a:lnTo>
                    <a:lnTo>
                      <a:pt x="0" y="0"/>
                    </a:lnTo>
                    <a:close/>
                  </a:path>
                </a:pathLst>
              </a:custGeom>
              <a:solidFill>
                <a:schemeClr val="bg1">
                  <a:lumMod val="95000"/>
                </a:schemeClr>
              </a:solidFill>
            </p:spPr>
            <p:txBody>
              <a:bodyPr wrap="square" lIns="0" tIns="0" rIns="0" bIns="0" rtlCol="0" anchor="ctr">
                <a:spAutoFit/>
              </a:bodyPr>
              <a:lstStyle/>
              <a:p>
                <a:pPr>
                  <a:lnSpc>
                    <a:spcPct val="150000"/>
                  </a:lnSpc>
                </a:pPr>
                <a:r>
                  <a:rPr lang="en-US" sz="1400" dirty="0">
                    <a:solidFill>
                      <a:schemeClr val="tx2"/>
                    </a:solidFill>
                    <a:latin typeface="Century Gothic" panose="020B0502020202020204" pitchFamily="34" charset="0"/>
                    <a:ea typeface="Verdana" charset="0"/>
                    <a:cs typeface="Poppins" panose="00000500000000000000" pitchFamily="2" charset="0"/>
                  </a:rPr>
                  <a:t>Tax Funded, Single Payer</a:t>
                </a:r>
              </a:p>
              <a:p>
                <a:pPr>
                  <a:lnSpc>
                    <a:spcPct val="150000"/>
                  </a:lnSpc>
                </a:pPr>
                <a:r>
                  <a:rPr lang="en-US" sz="1400" dirty="0">
                    <a:solidFill>
                      <a:schemeClr val="tx2"/>
                    </a:solidFill>
                    <a:latin typeface="Century Gothic" panose="020B0502020202020204" pitchFamily="34" charset="0"/>
                    <a:ea typeface="Verdana" charset="0"/>
                    <a:cs typeface="Poppins" panose="00000500000000000000" pitchFamily="2" charset="0"/>
                  </a:rPr>
                  <a:t>Transfer Payments =&gt; Prov I Ter</a:t>
                </a:r>
              </a:p>
            </p:txBody>
          </p:sp>
        </p:grpSp>
        <p:graphicFrame>
          <p:nvGraphicFramePr>
            <p:cNvPr id="2" name="Chart 1">
              <a:extLst>
                <a:ext uri="{FF2B5EF4-FFF2-40B4-BE49-F238E27FC236}">
                  <a16:creationId xmlns:a16="http://schemas.microsoft.com/office/drawing/2014/main" id="{AB82648D-96EA-A9DF-AF1F-CDDB2E035834}"/>
                </a:ext>
              </a:extLst>
            </p:cNvPr>
            <p:cNvGraphicFramePr/>
            <p:nvPr>
              <p:extLst>
                <p:ext uri="{D42A27DB-BD31-4B8C-83A1-F6EECF244321}">
                  <p14:modId xmlns:p14="http://schemas.microsoft.com/office/powerpoint/2010/main" val="2894229142"/>
                </p:ext>
              </p:extLst>
            </p:nvPr>
          </p:nvGraphicFramePr>
          <p:xfrm>
            <a:off x="4778160" y="1953669"/>
            <a:ext cx="2320181" cy="1834618"/>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AE576CB4-5529-29F6-B4FB-7BE7C5BFF5ED}"/>
                </a:ext>
              </a:extLst>
            </p:cNvPr>
            <p:cNvSpPr txBox="1"/>
            <p:nvPr/>
          </p:nvSpPr>
          <p:spPr>
            <a:xfrm>
              <a:off x="5193889" y="1850875"/>
              <a:ext cx="1700297" cy="310921"/>
            </a:xfrm>
            <a:prstGeom prst="rect">
              <a:avLst/>
            </a:prstGeom>
            <a:noFill/>
          </p:spPr>
          <p:txBody>
            <a:bodyPr wrap="square" rtlCol="0">
              <a:spAutoFit/>
            </a:bodyPr>
            <a:lstStyle/>
            <a:p>
              <a:pPr algn="ctr"/>
              <a:r>
                <a:rPr lang="en-US" sz="1200" dirty="0">
                  <a:solidFill>
                    <a:schemeClr val="tx2"/>
                  </a:solidFill>
                  <a:latin typeface="Century Gothic" panose="020B0502020202020204" pitchFamily="34" charset="0"/>
                </a:rPr>
                <a:t>Public</a:t>
              </a:r>
              <a:endParaRPr lang="en-GB" sz="1200" dirty="0">
                <a:solidFill>
                  <a:schemeClr val="tx2"/>
                </a:solidFill>
                <a:latin typeface="Century Gothic" panose="020B0502020202020204" pitchFamily="34" charset="0"/>
              </a:endParaRPr>
            </a:p>
          </p:txBody>
        </p:sp>
        <p:sp>
          <p:nvSpPr>
            <p:cNvPr id="19" name="TextBox 18">
              <a:extLst>
                <a:ext uri="{FF2B5EF4-FFF2-40B4-BE49-F238E27FC236}">
                  <a16:creationId xmlns:a16="http://schemas.microsoft.com/office/drawing/2014/main" id="{06DC168E-C827-1C48-5269-D7D88349A714}"/>
                </a:ext>
              </a:extLst>
            </p:cNvPr>
            <p:cNvSpPr txBox="1"/>
            <p:nvPr/>
          </p:nvSpPr>
          <p:spPr>
            <a:xfrm>
              <a:off x="5142546" y="3530046"/>
              <a:ext cx="1700297" cy="310921"/>
            </a:xfrm>
            <a:prstGeom prst="rect">
              <a:avLst/>
            </a:prstGeom>
            <a:noFill/>
          </p:spPr>
          <p:txBody>
            <a:bodyPr wrap="square" rtlCol="0">
              <a:spAutoFit/>
            </a:bodyPr>
            <a:lstStyle/>
            <a:p>
              <a:pPr algn="ctr"/>
              <a:r>
                <a:rPr lang="en-US" sz="1200" dirty="0">
                  <a:solidFill>
                    <a:schemeClr val="tx2"/>
                  </a:solidFill>
                  <a:latin typeface="Century Gothic" panose="020B0502020202020204" pitchFamily="34" charset="0"/>
                </a:rPr>
                <a:t>Private</a:t>
              </a:r>
              <a:endParaRPr lang="en-GB" sz="1200" dirty="0">
                <a:solidFill>
                  <a:schemeClr val="tx2"/>
                </a:solidFill>
                <a:latin typeface="Century Gothic" panose="020B0502020202020204" pitchFamily="34" charset="0"/>
              </a:endParaRPr>
            </a:p>
          </p:txBody>
        </p:sp>
        <p:sp>
          <p:nvSpPr>
            <p:cNvPr id="27" name="Oval 26">
              <a:extLst>
                <a:ext uri="{FF2B5EF4-FFF2-40B4-BE49-F238E27FC236}">
                  <a16:creationId xmlns:a16="http://schemas.microsoft.com/office/drawing/2014/main" id="{7E340018-AD58-2E5E-BD8B-7186175A963A}"/>
                </a:ext>
              </a:extLst>
            </p:cNvPr>
            <p:cNvSpPr/>
            <p:nvPr/>
          </p:nvSpPr>
          <p:spPr>
            <a:xfrm>
              <a:off x="4871238" y="3511321"/>
              <a:ext cx="988791" cy="102638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pic>
        <p:nvPicPr>
          <p:cNvPr id="80" name="Graphic 79" descr="Tax outline">
            <a:extLst>
              <a:ext uri="{FF2B5EF4-FFF2-40B4-BE49-F238E27FC236}">
                <a16:creationId xmlns:a16="http://schemas.microsoft.com/office/drawing/2014/main" id="{6D1251F4-839E-7B6A-B758-0F1F3F6BC1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2805" y="5202651"/>
            <a:ext cx="686539" cy="686539"/>
          </a:xfrm>
          <a:prstGeom prst="rect">
            <a:avLst/>
          </a:prstGeom>
        </p:spPr>
      </p:pic>
      <p:grpSp>
        <p:nvGrpSpPr>
          <p:cNvPr id="71" name="Group 70">
            <a:extLst>
              <a:ext uri="{FF2B5EF4-FFF2-40B4-BE49-F238E27FC236}">
                <a16:creationId xmlns:a16="http://schemas.microsoft.com/office/drawing/2014/main" id="{01DDDDC5-8198-559D-2396-F62BF09A47E2}"/>
              </a:ext>
            </a:extLst>
          </p:cNvPr>
          <p:cNvGrpSpPr/>
          <p:nvPr/>
        </p:nvGrpSpPr>
        <p:grpSpPr>
          <a:xfrm>
            <a:off x="3924907" y="5465936"/>
            <a:ext cx="4292412" cy="907365"/>
            <a:chOff x="2723693" y="4784528"/>
            <a:chExt cx="4292412" cy="1454183"/>
          </a:xfrm>
        </p:grpSpPr>
        <p:sp>
          <p:nvSpPr>
            <p:cNvPr id="28" name="Freeform 1000">
              <a:extLst>
                <a:ext uri="{FF2B5EF4-FFF2-40B4-BE49-F238E27FC236}">
                  <a16:creationId xmlns:a16="http://schemas.microsoft.com/office/drawing/2014/main" id="{AED9973F-55EB-3C3E-4AA5-3B798EA28CA3}"/>
                </a:ext>
              </a:extLst>
            </p:cNvPr>
            <p:cNvSpPr>
              <a:spLocks noChangeAspect="1" noChangeArrowheads="1"/>
            </p:cNvSpPr>
            <p:nvPr/>
          </p:nvSpPr>
          <p:spPr bwMode="auto">
            <a:xfrm>
              <a:off x="3973896" y="4897604"/>
              <a:ext cx="566365" cy="584351"/>
            </a:xfrm>
            <a:custGeom>
              <a:avLst/>
              <a:gdLst>
                <a:gd name="T0" fmla="*/ 73901 w 290132"/>
                <a:gd name="T1" fmla="*/ 708677 h 289197"/>
                <a:gd name="T2" fmla="*/ 868984 w 290132"/>
                <a:gd name="T3" fmla="*/ 673933 h 289197"/>
                <a:gd name="T4" fmla="*/ 680804 w 290132"/>
                <a:gd name="T5" fmla="*/ 761616 h 289197"/>
                <a:gd name="T6" fmla="*/ 860592 w 290132"/>
                <a:gd name="T7" fmla="*/ 712510 h 289197"/>
                <a:gd name="T8" fmla="*/ 152217 w 290132"/>
                <a:gd name="T9" fmla="*/ 644704 h 289197"/>
                <a:gd name="T10" fmla="*/ 934905 w 290132"/>
                <a:gd name="T11" fmla="*/ 737061 h 289197"/>
                <a:gd name="T12" fmla="*/ 632859 w 290132"/>
                <a:gd name="T13" fmla="*/ 814219 h 289197"/>
                <a:gd name="T14" fmla="*/ 400336 w 290132"/>
                <a:gd name="T15" fmla="*/ 817726 h 289197"/>
                <a:gd name="T16" fmla="*/ 624468 w 290132"/>
                <a:gd name="T17" fmla="*/ 787331 h 289197"/>
                <a:gd name="T18" fmla="*/ 641250 w 290132"/>
                <a:gd name="T19" fmla="*/ 721863 h 289197"/>
                <a:gd name="T20" fmla="*/ 152217 w 290132"/>
                <a:gd name="T21" fmla="*/ 644704 h 289197"/>
                <a:gd name="T22" fmla="*/ 122247 w 290132"/>
                <a:gd name="T23" fmla="*/ 872674 h 289197"/>
                <a:gd name="T24" fmla="*/ 14389 w 290132"/>
                <a:gd name="T25" fmla="*/ 616643 h 289197"/>
                <a:gd name="T26" fmla="*/ 612486 w 290132"/>
                <a:gd name="T27" fmla="*/ 682113 h 289197"/>
                <a:gd name="T28" fmla="*/ 787474 w 290132"/>
                <a:gd name="T29" fmla="*/ 670424 h 289197"/>
                <a:gd name="T30" fmla="*/ 904936 w 290132"/>
                <a:gd name="T31" fmla="*/ 696143 h 289197"/>
                <a:gd name="T32" fmla="*/ 927709 w 290132"/>
                <a:gd name="T33" fmla="*/ 790838 h 289197"/>
                <a:gd name="T34" fmla="*/ 14389 w 290132"/>
                <a:gd name="T35" fmla="*/ 900730 h 289197"/>
                <a:gd name="T36" fmla="*/ 14389 w 290132"/>
                <a:gd name="T37" fmla="*/ 616643 h 289197"/>
                <a:gd name="T38" fmla="*/ 415829 w 290132"/>
                <a:gd name="T39" fmla="*/ 605337 h 289197"/>
                <a:gd name="T40" fmla="*/ 385374 w 290132"/>
                <a:gd name="T41" fmla="*/ 531143 h 289197"/>
                <a:gd name="T42" fmla="*/ 553031 w 290132"/>
                <a:gd name="T43" fmla="*/ 418322 h 289197"/>
                <a:gd name="T44" fmla="*/ 522625 w 290132"/>
                <a:gd name="T45" fmla="*/ 647971 h 289197"/>
                <a:gd name="T46" fmla="*/ 675723 w 290132"/>
                <a:gd name="T47" fmla="*/ 326456 h 289197"/>
                <a:gd name="T48" fmla="*/ 675723 w 290132"/>
                <a:gd name="T49" fmla="*/ 677661 h 289197"/>
                <a:gd name="T50" fmla="*/ 675723 w 290132"/>
                <a:gd name="T51" fmla="*/ 326456 h 289197"/>
                <a:gd name="T52" fmla="*/ 827544 w 290132"/>
                <a:gd name="T53" fmla="*/ 626113 h 289197"/>
                <a:gd name="T54" fmla="*/ 797138 w 290132"/>
                <a:gd name="T55" fmla="*/ 268005 h 289197"/>
                <a:gd name="T56" fmla="*/ 964804 w 290132"/>
                <a:gd name="T57" fmla="*/ 133282 h 289197"/>
                <a:gd name="T58" fmla="*/ 934387 w 290132"/>
                <a:gd name="T59" fmla="*/ 667571 h 289197"/>
                <a:gd name="T60" fmla="*/ 934509 w 290132"/>
                <a:gd name="T61" fmla="*/ 31793 h 289197"/>
                <a:gd name="T62" fmla="*/ 711168 w 290132"/>
                <a:gd name="T63" fmla="*/ 290449 h 289197"/>
                <a:gd name="T64" fmla="*/ 408997 w 290132"/>
                <a:gd name="T65" fmla="*/ 473862 h 289197"/>
                <a:gd name="T66" fmla="*/ 195201 w 290132"/>
                <a:gd name="T67" fmla="*/ 579674 h 289197"/>
                <a:gd name="T68" fmla="*/ 174897 w 290132"/>
                <a:gd name="T69" fmla="*/ 559686 h 289197"/>
                <a:gd name="T70" fmla="*/ 399438 w 290132"/>
                <a:gd name="T71" fmla="*/ 443293 h 289197"/>
                <a:gd name="T72" fmla="*/ 701609 w 290132"/>
                <a:gd name="T73" fmla="*/ 261056 h 289197"/>
                <a:gd name="T74" fmla="*/ 172251 w 290132"/>
                <a:gd name="T75" fmla="*/ 192767 h 289197"/>
                <a:gd name="T76" fmla="*/ 470609 w 290132"/>
                <a:gd name="T77" fmla="*/ 240067 h 289197"/>
                <a:gd name="T78" fmla="*/ 156801 w 290132"/>
                <a:gd name="T79" fmla="*/ 0 h 289197"/>
                <a:gd name="T80" fmla="*/ 500323 w 290132"/>
                <a:gd name="T81" fmla="*/ 269630 h 289197"/>
                <a:gd name="T82" fmla="*/ 476551 w 290132"/>
                <a:gd name="T83" fmla="*/ 281455 h 289197"/>
                <a:gd name="T84" fmla="*/ 142533 w 290132"/>
                <a:gd name="T85" fmla="*/ 206955 h 2891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132" h="289197">
                  <a:moveTo>
                    <a:pt x="22225" y="207963"/>
                  </a:moveTo>
                  <a:cubicBezTo>
                    <a:pt x="24423" y="207963"/>
                    <a:pt x="26621" y="210249"/>
                    <a:pt x="26621" y="212535"/>
                  </a:cubicBezTo>
                  <a:cubicBezTo>
                    <a:pt x="26621" y="215202"/>
                    <a:pt x="24423" y="217107"/>
                    <a:pt x="22225" y="217107"/>
                  </a:cubicBezTo>
                  <a:cubicBezTo>
                    <a:pt x="19661" y="217107"/>
                    <a:pt x="17463" y="215202"/>
                    <a:pt x="17463" y="212535"/>
                  </a:cubicBezTo>
                  <a:cubicBezTo>
                    <a:pt x="17463" y="210249"/>
                    <a:pt x="19661" y="207963"/>
                    <a:pt x="22225" y="207963"/>
                  </a:cubicBezTo>
                  <a:close/>
                  <a:moveTo>
                    <a:pt x="261318" y="206463"/>
                  </a:moveTo>
                  <a:cubicBezTo>
                    <a:pt x="259155" y="205030"/>
                    <a:pt x="247982" y="209686"/>
                    <a:pt x="240052" y="213268"/>
                  </a:cubicBezTo>
                  <a:cubicBezTo>
                    <a:pt x="230320" y="217566"/>
                    <a:pt x="218426" y="222580"/>
                    <a:pt x="204369" y="226520"/>
                  </a:cubicBezTo>
                  <a:cubicBezTo>
                    <a:pt x="204729" y="228669"/>
                    <a:pt x="205089" y="230817"/>
                    <a:pt x="204729" y="233325"/>
                  </a:cubicBezTo>
                  <a:cubicBezTo>
                    <a:pt x="204369" y="234757"/>
                    <a:pt x="204369" y="235832"/>
                    <a:pt x="204008" y="237264"/>
                  </a:cubicBezTo>
                  <a:cubicBezTo>
                    <a:pt x="227437" y="231534"/>
                    <a:pt x="244017" y="224371"/>
                    <a:pt x="255911" y="219356"/>
                  </a:cubicBezTo>
                  <a:cubicBezTo>
                    <a:pt x="256993" y="218998"/>
                    <a:pt x="258074" y="218640"/>
                    <a:pt x="258795" y="218282"/>
                  </a:cubicBezTo>
                  <a:cubicBezTo>
                    <a:pt x="262039" y="215417"/>
                    <a:pt x="263841" y="212193"/>
                    <a:pt x="263841" y="210403"/>
                  </a:cubicBezTo>
                  <a:cubicBezTo>
                    <a:pt x="263841" y="209686"/>
                    <a:pt x="263480" y="208254"/>
                    <a:pt x="261318" y="206463"/>
                  </a:cubicBezTo>
                  <a:close/>
                  <a:moveTo>
                    <a:pt x="45776" y="197509"/>
                  </a:moveTo>
                  <a:lnTo>
                    <a:pt x="45776" y="268424"/>
                  </a:lnTo>
                  <a:cubicBezTo>
                    <a:pt x="65960" y="274512"/>
                    <a:pt x="184184" y="306030"/>
                    <a:pt x="273933" y="235115"/>
                  </a:cubicBezTo>
                  <a:cubicBezTo>
                    <a:pt x="276096" y="233683"/>
                    <a:pt x="280781" y="229743"/>
                    <a:pt x="281142" y="225803"/>
                  </a:cubicBezTo>
                  <a:cubicBezTo>
                    <a:pt x="281142" y="225087"/>
                    <a:pt x="280781" y="223296"/>
                    <a:pt x="278979" y="221864"/>
                  </a:cubicBezTo>
                  <a:cubicBezTo>
                    <a:pt x="276817" y="220073"/>
                    <a:pt x="268166" y="223654"/>
                    <a:pt x="259155" y="227594"/>
                  </a:cubicBezTo>
                  <a:cubicBezTo>
                    <a:pt x="244738" y="233683"/>
                    <a:pt x="222751" y="242995"/>
                    <a:pt x="190311" y="249442"/>
                  </a:cubicBezTo>
                  <a:lnTo>
                    <a:pt x="189951" y="249442"/>
                  </a:lnTo>
                  <a:cubicBezTo>
                    <a:pt x="183103" y="251949"/>
                    <a:pt x="172650" y="253739"/>
                    <a:pt x="159674" y="253739"/>
                  </a:cubicBezTo>
                  <a:cubicBezTo>
                    <a:pt x="148501" y="253739"/>
                    <a:pt x="135525" y="252307"/>
                    <a:pt x="120387" y="250516"/>
                  </a:cubicBezTo>
                  <a:cubicBezTo>
                    <a:pt x="118224" y="250158"/>
                    <a:pt x="116422" y="248009"/>
                    <a:pt x="116782" y="245860"/>
                  </a:cubicBezTo>
                  <a:cubicBezTo>
                    <a:pt x="117143" y="243353"/>
                    <a:pt x="119305" y="241562"/>
                    <a:pt x="121828" y="241920"/>
                  </a:cubicBezTo>
                  <a:cubicBezTo>
                    <a:pt x="161476" y="246934"/>
                    <a:pt x="179498" y="244427"/>
                    <a:pt x="187788" y="241204"/>
                  </a:cubicBezTo>
                  <a:lnTo>
                    <a:pt x="187788" y="240846"/>
                  </a:lnTo>
                  <a:cubicBezTo>
                    <a:pt x="195718" y="237981"/>
                    <a:pt x="195718" y="234041"/>
                    <a:pt x="195718" y="232608"/>
                  </a:cubicBezTo>
                  <a:cubicBezTo>
                    <a:pt x="196439" y="227594"/>
                    <a:pt x="195358" y="223296"/>
                    <a:pt x="192835" y="221147"/>
                  </a:cubicBezTo>
                  <a:cubicBezTo>
                    <a:pt x="189591" y="217924"/>
                    <a:pt x="184544" y="217924"/>
                    <a:pt x="184544" y="217924"/>
                  </a:cubicBezTo>
                  <a:cubicBezTo>
                    <a:pt x="141292" y="218640"/>
                    <a:pt x="133723" y="213984"/>
                    <a:pt x="124351" y="208612"/>
                  </a:cubicBezTo>
                  <a:cubicBezTo>
                    <a:pt x="115701" y="203598"/>
                    <a:pt x="105609" y="197867"/>
                    <a:pt x="45776" y="197509"/>
                  </a:cubicBezTo>
                  <a:close/>
                  <a:moveTo>
                    <a:pt x="8650" y="197509"/>
                  </a:moveTo>
                  <a:lnTo>
                    <a:pt x="8650" y="267349"/>
                  </a:lnTo>
                  <a:lnTo>
                    <a:pt x="36764" y="267349"/>
                  </a:lnTo>
                  <a:lnTo>
                    <a:pt x="36764" y="197509"/>
                  </a:lnTo>
                  <a:lnTo>
                    <a:pt x="8650" y="197509"/>
                  </a:lnTo>
                  <a:close/>
                  <a:moveTo>
                    <a:pt x="4325" y="188913"/>
                  </a:moveTo>
                  <a:lnTo>
                    <a:pt x="41450" y="188913"/>
                  </a:lnTo>
                  <a:cubicBezTo>
                    <a:pt x="107771" y="188913"/>
                    <a:pt x="118945" y="195360"/>
                    <a:pt x="129037" y="201449"/>
                  </a:cubicBezTo>
                  <a:cubicBezTo>
                    <a:pt x="136967" y="205747"/>
                    <a:pt x="143815" y="210044"/>
                    <a:pt x="184184" y="208970"/>
                  </a:cubicBezTo>
                  <a:cubicBezTo>
                    <a:pt x="184184" y="208970"/>
                    <a:pt x="192835" y="208612"/>
                    <a:pt x="198962" y="215059"/>
                  </a:cubicBezTo>
                  <a:cubicBezTo>
                    <a:pt x="200043" y="215775"/>
                    <a:pt x="200764" y="216849"/>
                    <a:pt x="201485" y="218282"/>
                  </a:cubicBezTo>
                  <a:cubicBezTo>
                    <a:pt x="215182" y="214342"/>
                    <a:pt x="227076" y="209328"/>
                    <a:pt x="236808" y="205388"/>
                  </a:cubicBezTo>
                  <a:cubicBezTo>
                    <a:pt x="251586" y="198942"/>
                    <a:pt x="260597" y="195002"/>
                    <a:pt x="266724" y="199658"/>
                  </a:cubicBezTo>
                  <a:cubicBezTo>
                    <a:pt x="271410" y="203239"/>
                    <a:pt x="272491" y="207179"/>
                    <a:pt x="272491" y="209686"/>
                  </a:cubicBezTo>
                  <a:cubicBezTo>
                    <a:pt x="272852" y="211119"/>
                    <a:pt x="272491" y="212193"/>
                    <a:pt x="272131" y="213268"/>
                  </a:cubicBezTo>
                  <a:cubicBezTo>
                    <a:pt x="277177" y="212193"/>
                    <a:pt x="281142" y="212193"/>
                    <a:pt x="284386" y="215059"/>
                  </a:cubicBezTo>
                  <a:cubicBezTo>
                    <a:pt x="289071" y="218998"/>
                    <a:pt x="290153" y="223296"/>
                    <a:pt x="289792" y="226161"/>
                  </a:cubicBezTo>
                  <a:cubicBezTo>
                    <a:pt x="289432" y="234757"/>
                    <a:pt x="280061" y="241562"/>
                    <a:pt x="278979" y="242278"/>
                  </a:cubicBezTo>
                  <a:cubicBezTo>
                    <a:pt x="232122" y="279527"/>
                    <a:pt x="177336" y="289197"/>
                    <a:pt x="132281" y="289197"/>
                  </a:cubicBezTo>
                  <a:cubicBezTo>
                    <a:pt x="83622" y="289197"/>
                    <a:pt x="46136" y="278094"/>
                    <a:pt x="40729" y="275945"/>
                  </a:cubicBezTo>
                  <a:lnTo>
                    <a:pt x="4325" y="275945"/>
                  </a:lnTo>
                  <a:cubicBezTo>
                    <a:pt x="2163" y="275945"/>
                    <a:pt x="0" y="274154"/>
                    <a:pt x="0" y="272005"/>
                  </a:cubicBezTo>
                  <a:lnTo>
                    <a:pt x="0" y="193211"/>
                  </a:lnTo>
                  <a:cubicBezTo>
                    <a:pt x="0" y="190704"/>
                    <a:pt x="2163" y="188913"/>
                    <a:pt x="4325" y="188913"/>
                  </a:cubicBezTo>
                  <a:close/>
                  <a:moveTo>
                    <a:pt x="120284" y="158750"/>
                  </a:moveTo>
                  <a:cubicBezTo>
                    <a:pt x="122849" y="158750"/>
                    <a:pt x="125047" y="160554"/>
                    <a:pt x="125047" y="162719"/>
                  </a:cubicBezTo>
                  <a:lnTo>
                    <a:pt x="125047" y="185449"/>
                  </a:lnTo>
                  <a:cubicBezTo>
                    <a:pt x="125047" y="187975"/>
                    <a:pt x="122849" y="190139"/>
                    <a:pt x="120284" y="190139"/>
                  </a:cubicBezTo>
                  <a:cubicBezTo>
                    <a:pt x="117720" y="190139"/>
                    <a:pt x="115888" y="187975"/>
                    <a:pt x="115888" y="185449"/>
                  </a:cubicBezTo>
                  <a:lnTo>
                    <a:pt x="115888" y="162719"/>
                  </a:lnTo>
                  <a:cubicBezTo>
                    <a:pt x="115888" y="160554"/>
                    <a:pt x="117720" y="158750"/>
                    <a:pt x="120284" y="158750"/>
                  </a:cubicBezTo>
                  <a:close/>
                  <a:moveTo>
                    <a:pt x="161735" y="123825"/>
                  </a:moveTo>
                  <a:cubicBezTo>
                    <a:pt x="164402" y="123825"/>
                    <a:pt x="166307" y="125629"/>
                    <a:pt x="166307" y="128155"/>
                  </a:cubicBezTo>
                  <a:lnTo>
                    <a:pt x="166307" y="198510"/>
                  </a:lnTo>
                  <a:cubicBezTo>
                    <a:pt x="166307" y="201035"/>
                    <a:pt x="164402" y="202839"/>
                    <a:pt x="161735" y="202839"/>
                  </a:cubicBezTo>
                  <a:cubicBezTo>
                    <a:pt x="159068" y="202839"/>
                    <a:pt x="157163" y="201035"/>
                    <a:pt x="157163" y="198510"/>
                  </a:cubicBezTo>
                  <a:lnTo>
                    <a:pt x="157163" y="128155"/>
                  </a:lnTo>
                  <a:cubicBezTo>
                    <a:pt x="157163" y="125629"/>
                    <a:pt x="159068" y="123825"/>
                    <a:pt x="161735" y="123825"/>
                  </a:cubicBezTo>
                  <a:close/>
                  <a:moveTo>
                    <a:pt x="203201" y="100013"/>
                  </a:moveTo>
                  <a:cubicBezTo>
                    <a:pt x="205765" y="100013"/>
                    <a:pt x="207597" y="101801"/>
                    <a:pt x="207597" y="104303"/>
                  </a:cubicBezTo>
                  <a:lnTo>
                    <a:pt x="207597" y="202959"/>
                  </a:lnTo>
                  <a:cubicBezTo>
                    <a:pt x="207597" y="205461"/>
                    <a:pt x="205765" y="207606"/>
                    <a:pt x="203201" y="207606"/>
                  </a:cubicBezTo>
                  <a:cubicBezTo>
                    <a:pt x="200636" y="207606"/>
                    <a:pt x="198438" y="205461"/>
                    <a:pt x="198438" y="202959"/>
                  </a:cubicBezTo>
                  <a:lnTo>
                    <a:pt x="198438" y="104303"/>
                  </a:lnTo>
                  <a:cubicBezTo>
                    <a:pt x="198438" y="101801"/>
                    <a:pt x="200636" y="100013"/>
                    <a:pt x="203201" y="100013"/>
                  </a:cubicBezTo>
                  <a:close/>
                  <a:moveTo>
                    <a:pt x="244285" y="77788"/>
                  </a:moveTo>
                  <a:cubicBezTo>
                    <a:pt x="246952" y="77788"/>
                    <a:pt x="248857" y="79587"/>
                    <a:pt x="248857" y="82105"/>
                  </a:cubicBezTo>
                  <a:lnTo>
                    <a:pt x="248857" y="191814"/>
                  </a:lnTo>
                  <a:cubicBezTo>
                    <a:pt x="248857" y="194332"/>
                    <a:pt x="246952" y="196491"/>
                    <a:pt x="244285" y="196491"/>
                  </a:cubicBezTo>
                  <a:cubicBezTo>
                    <a:pt x="241618" y="196491"/>
                    <a:pt x="239713" y="194332"/>
                    <a:pt x="239713" y="191814"/>
                  </a:cubicBezTo>
                  <a:lnTo>
                    <a:pt x="239713" y="82105"/>
                  </a:lnTo>
                  <a:cubicBezTo>
                    <a:pt x="239713" y="79587"/>
                    <a:pt x="241618" y="77788"/>
                    <a:pt x="244285" y="77788"/>
                  </a:cubicBezTo>
                  <a:close/>
                  <a:moveTo>
                    <a:pt x="285560" y="36513"/>
                  </a:moveTo>
                  <a:cubicBezTo>
                    <a:pt x="288227" y="36513"/>
                    <a:pt x="290132" y="38672"/>
                    <a:pt x="290132" y="40830"/>
                  </a:cubicBezTo>
                  <a:lnTo>
                    <a:pt x="290132" y="204514"/>
                  </a:lnTo>
                  <a:cubicBezTo>
                    <a:pt x="290132" y="207032"/>
                    <a:pt x="288227" y="209190"/>
                    <a:pt x="285560" y="209190"/>
                  </a:cubicBezTo>
                  <a:cubicBezTo>
                    <a:pt x="283274" y="209190"/>
                    <a:pt x="280988" y="207032"/>
                    <a:pt x="280988" y="204514"/>
                  </a:cubicBezTo>
                  <a:lnTo>
                    <a:pt x="280988" y="40830"/>
                  </a:lnTo>
                  <a:cubicBezTo>
                    <a:pt x="280988" y="38672"/>
                    <a:pt x="283274" y="36513"/>
                    <a:pt x="285560" y="36513"/>
                  </a:cubicBezTo>
                  <a:close/>
                  <a:moveTo>
                    <a:pt x="281024" y="9739"/>
                  </a:moveTo>
                  <a:cubicBezTo>
                    <a:pt x="282460" y="7938"/>
                    <a:pt x="285334" y="7938"/>
                    <a:pt x="287129" y="9739"/>
                  </a:cubicBezTo>
                  <a:cubicBezTo>
                    <a:pt x="288566" y="11180"/>
                    <a:pt x="288566" y="14061"/>
                    <a:pt x="287129" y="15862"/>
                  </a:cubicBezTo>
                  <a:lnTo>
                    <a:pt x="213860" y="88981"/>
                  </a:lnTo>
                  <a:cubicBezTo>
                    <a:pt x="212064" y="91142"/>
                    <a:pt x="209550" y="91142"/>
                    <a:pt x="207754" y="88981"/>
                  </a:cubicBezTo>
                  <a:lnTo>
                    <a:pt x="193388" y="74933"/>
                  </a:lnTo>
                  <a:lnTo>
                    <a:pt x="122992" y="145170"/>
                  </a:lnTo>
                  <a:cubicBezTo>
                    <a:pt x="121555" y="146971"/>
                    <a:pt x="118682" y="146971"/>
                    <a:pt x="116886" y="145170"/>
                  </a:cubicBezTo>
                  <a:lnTo>
                    <a:pt x="103956" y="132203"/>
                  </a:lnTo>
                  <a:lnTo>
                    <a:pt x="58702" y="177587"/>
                  </a:lnTo>
                  <a:cubicBezTo>
                    <a:pt x="57984" y="178308"/>
                    <a:pt x="56906" y="179028"/>
                    <a:pt x="55829" y="179028"/>
                  </a:cubicBezTo>
                  <a:cubicBezTo>
                    <a:pt x="54392" y="179028"/>
                    <a:pt x="53314" y="178308"/>
                    <a:pt x="52596" y="177587"/>
                  </a:cubicBezTo>
                  <a:cubicBezTo>
                    <a:pt x="50800" y="175786"/>
                    <a:pt x="50800" y="172905"/>
                    <a:pt x="52596" y="171464"/>
                  </a:cubicBezTo>
                  <a:lnTo>
                    <a:pt x="101083" y="122839"/>
                  </a:lnTo>
                  <a:cubicBezTo>
                    <a:pt x="102520" y="121038"/>
                    <a:pt x="105393" y="121038"/>
                    <a:pt x="107189" y="122839"/>
                  </a:cubicBezTo>
                  <a:lnTo>
                    <a:pt x="120119" y="135805"/>
                  </a:lnTo>
                  <a:lnTo>
                    <a:pt x="190155" y="65569"/>
                  </a:lnTo>
                  <a:cubicBezTo>
                    <a:pt x="191951" y="63768"/>
                    <a:pt x="194465" y="63768"/>
                    <a:pt x="196261" y="65569"/>
                  </a:cubicBezTo>
                  <a:lnTo>
                    <a:pt x="210987" y="79976"/>
                  </a:lnTo>
                  <a:lnTo>
                    <a:pt x="281024" y="9739"/>
                  </a:lnTo>
                  <a:close/>
                  <a:moveTo>
                    <a:pt x="51800" y="9058"/>
                  </a:moveTo>
                  <a:lnTo>
                    <a:pt x="51800" y="59054"/>
                  </a:lnTo>
                  <a:lnTo>
                    <a:pt x="122217" y="59054"/>
                  </a:lnTo>
                  <a:cubicBezTo>
                    <a:pt x="122932" y="59054"/>
                    <a:pt x="124362" y="59417"/>
                    <a:pt x="124719" y="60141"/>
                  </a:cubicBezTo>
                  <a:lnTo>
                    <a:pt x="141520" y="73546"/>
                  </a:lnTo>
                  <a:lnTo>
                    <a:pt x="141520" y="9058"/>
                  </a:lnTo>
                  <a:lnTo>
                    <a:pt x="51800" y="9058"/>
                  </a:lnTo>
                  <a:close/>
                  <a:moveTo>
                    <a:pt x="47153" y="0"/>
                  </a:moveTo>
                  <a:lnTo>
                    <a:pt x="146166" y="0"/>
                  </a:lnTo>
                  <a:cubicBezTo>
                    <a:pt x="148311" y="0"/>
                    <a:pt x="150456" y="2174"/>
                    <a:pt x="150456" y="4710"/>
                  </a:cubicBezTo>
                  <a:lnTo>
                    <a:pt x="150456" y="82603"/>
                  </a:lnTo>
                  <a:cubicBezTo>
                    <a:pt x="150456" y="84053"/>
                    <a:pt x="149383" y="85864"/>
                    <a:pt x="147954" y="86589"/>
                  </a:cubicBezTo>
                  <a:cubicBezTo>
                    <a:pt x="147239" y="86589"/>
                    <a:pt x="146524" y="86951"/>
                    <a:pt x="146166" y="86951"/>
                  </a:cubicBezTo>
                  <a:cubicBezTo>
                    <a:pt x="145094" y="86951"/>
                    <a:pt x="144022" y="86589"/>
                    <a:pt x="143307" y="86226"/>
                  </a:cubicBezTo>
                  <a:lnTo>
                    <a:pt x="120787" y="68112"/>
                  </a:lnTo>
                  <a:lnTo>
                    <a:pt x="47153" y="68112"/>
                  </a:lnTo>
                  <a:cubicBezTo>
                    <a:pt x="45008" y="68112"/>
                    <a:pt x="42863" y="65938"/>
                    <a:pt x="42863" y="63402"/>
                  </a:cubicBezTo>
                  <a:lnTo>
                    <a:pt x="42863" y="4710"/>
                  </a:lnTo>
                  <a:cubicBezTo>
                    <a:pt x="42863" y="2174"/>
                    <a:pt x="45008" y="0"/>
                    <a:pt x="47153" y="0"/>
                  </a:cubicBezTo>
                  <a:close/>
                </a:path>
              </a:pathLst>
            </a:custGeom>
            <a:solidFill>
              <a:schemeClr val="bg1"/>
            </a:solidFill>
            <a:ln>
              <a:solidFill>
                <a:schemeClr val="tx2"/>
              </a:solidFill>
            </a:ln>
            <a:effectLst/>
          </p:spPr>
          <p:txBody>
            <a:bodyPr anchor="ctr"/>
            <a:lstStyle/>
            <a:p>
              <a:endParaRPr lang="en-US" dirty="0">
                <a:latin typeface="Lato Light" panose="020F0502020204030203" pitchFamily="34" charset="0"/>
              </a:endParaRPr>
            </a:p>
          </p:txBody>
        </p:sp>
        <p:pic>
          <p:nvPicPr>
            <p:cNvPr id="69" name="Graphic 68" descr="Signpost outline">
              <a:extLst>
                <a:ext uri="{FF2B5EF4-FFF2-40B4-BE49-F238E27FC236}">
                  <a16:creationId xmlns:a16="http://schemas.microsoft.com/office/drawing/2014/main" id="{780F3D52-D356-44C9-3B40-AA956D96A6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1938" y="4784528"/>
              <a:ext cx="756377" cy="785126"/>
            </a:xfrm>
            <a:prstGeom prst="rect">
              <a:avLst/>
            </a:prstGeom>
          </p:spPr>
        </p:pic>
        <p:pic>
          <p:nvPicPr>
            <p:cNvPr id="31" name="Graphic 30" descr="Network outline">
              <a:extLst>
                <a:ext uri="{FF2B5EF4-FFF2-40B4-BE49-F238E27FC236}">
                  <a16:creationId xmlns:a16="http://schemas.microsoft.com/office/drawing/2014/main" id="{FC7A20FB-A21D-A0D4-EEC5-29778955A1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79974" y="4818398"/>
              <a:ext cx="645570" cy="670114"/>
            </a:xfrm>
            <a:prstGeom prst="rect">
              <a:avLst/>
            </a:prstGeom>
          </p:spPr>
        </p:pic>
        <p:sp>
          <p:nvSpPr>
            <p:cNvPr id="45" name="TextBox 44">
              <a:extLst>
                <a:ext uri="{FF2B5EF4-FFF2-40B4-BE49-F238E27FC236}">
                  <a16:creationId xmlns:a16="http://schemas.microsoft.com/office/drawing/2014/main" id="{0C2B6C07-3520-756C-317D-3D672B2DC612}"/>
                </a:ext>
              </a:extLst>
            </p:cNvPr>
            <p:cNvSpPr txBox="1"/>
            <p:nvPr/>
          </p:nvSpPr>
          <p:spPr>
            <a:xfrm>
              <a:off x="2723693" y="5930934"/>
              <a:ext cx="4292412" cy="307777"/>
            </a:xfrm>
            <a:prstGeom prst="rect">
              <a:avLst/>
            </a:prstGeom>
            <a:noFill/>
          </p:spPr>
          <p:txBody>
            <a:bodyPr wrap="square" rtlCol="0">
              <a:spAutoFit/>
            </a:bodyPr>
            <a:lstStyle/>
            <a:p>
              <a:r>
                <a:rPr lang="en-US" sz="1400" dirty="0">
                  <a:solidFill>
                    <a:schemeClr val="tx2"/>
                  </a:solidFill>
                  <a:latin typeface="Century Gothic" panose="020B0502020202020204" pitchFamily="34" charset="0"/>
                </a:rPr>
                <a:t>Gov: Regulate Fund I Prov: License  Deliver</a:t>
              </a:r>
              <a:endParaRPr lang="en-GB" sz="1400" dirty="0">
                <a:solidFill>
                  <a:schemeClr val="tx2"/>
                </a:solidFill>
                <a:latin typeface="Century Gothic" panose="020B0502020202020204" pitchFamily="34" charset="0"/>
              </a:endParaRPr>
            </a:p>
          </p:txBody>
        </p:sp>
        <p:pic>
          <p:nvPicPr>
            <p:cNvPr id="93" name="Graphic 92" descr="Employee badge with solid fill">
              <a:extLst>
                <a:ext uri="{FF2B5EF4-FFF2-40B4-BE49-F238E27FC236}">
                  <a16:creationId xmlns:a16="http://schemas.microsoft.com/office/drawing/2014/main" id="{5F69BB76-E076-E5E8-76C3-1E030D4EBD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48898" y="4845832"/>
              <a:ext cx="568866" cy="568863"/>
            </a:xfrm>
            <a:prstGeom prst="rect">
              <a:avLst/>
            </a:prstGeom>
          </p:spPr>
        </p:pic>
      </p:grpSp>
      <p:sp>
        <p:nvSpPr>
          <p:cNvPr id="100" name="Title 1">
            <a:extLst>
              <a:ext uri="{FF2B5EF4-FFF2-40B4-BE49-F238E27FC236}">
                <a16:creationId xmlns:a16="http://schemas.microsoft.com/office/drawing/2014/main" id="{040E8E8A-3423-956F-28DB-DEAC49C6276A}"/>
              </a:ext>
            </a:extLst>
          </p:cNvPr>
          <p:cNvSpPr txBox="1">
            <a:spLocks/>
          </p:cNvSpPr>
          <p:nvPr/>
        </p:nvSpPr>
        <p:spPr>
          <a:xfrm>
            <a:off x="-24887" y="580950"/>
            <a:ext cx="12192000" cy="6316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2"/>
                </a:solidFill>
                <a:latin typeface="Century Gothic" panose="020B0502020202020204" pitchFamily="34" charset="0"/>
                <a:cs typeface="Poppins" panose="00000500000000000000" pitchFamily="2" charset="0"/>
              </a:rPr>
              <a:t>Canada’s Healthcare is largely Public Funded: Universal Health Coverage and extended Health Benefits for Canadian  Residents per Canada’s Health Act (1984)</a:t>
            </a:r>
          </a:p>
        </p:txBody>
      </p:sp>
      <p:grpSp>
        <p:nvGrpSpPr>
          <p:cNvPr id="68" name="Group 67">
            <a:extLst>
              <a:ext uri="{FF2B5EF4-FFF2-40B4-BE49-F238E27FC236}">
                <a16:creationId xmlns:a16="http://schemas.microsoft.com/office/drawing/2014/main" id="{FEF43076-A9BB-E81B-CA01-CE377882269F}"/>
              </a:ext>
            </a:extLst>
          </p:cNvPr>
          <p:cNvGrpSpPr/>
          <p:nvPr/>
        </p:nvGrpSpPr>
        <p:grpSpPr>
          <a:xfrm>
            <a:off x="8459657" y="4255451"/>
            <a:ext cx="2400803" cy="1318588"/>
            <a:chOff x="8492324" y="2877181"/>
            <a:chExt cx="2400803" cy="1318588"/>
          </a:xfrm>
        </p:grpSpPr>
        <p:grpSp>
          <p:nvGrpSpPr>
            <p:cNvPr id="89" name="Group 88">
              <a:extLst>
                <a:ext uri="{FF2B5EF4-FFF2-40B4-BE49-F238E27FC236}">
                  <a16:creationId xmlns:a16="http://schemas.microsoft.com/office/drawing/2014/main" id="{777AB463-52C8-4852-6E52-BC4FF69290B6}"/>
                </a:ext>
              </a:extLst>
            </p:cNvPr>
            <p:cNvGrpSpPr/>
            <p:nvPr/>
          </p:nvGrpSpPr>
          <p:grpSpPr>
            <a:xfrm>
              <a:off x="9336761" y="2877181"/>
              <a:ext cx="837630" cy="859133"/>
              <a:chOff x="9256686" y="1470431"/>
              <a:chExt cx="2024437" cy="2024438"/>
            </a:xfrm>
          </p:grpSpPr>
          <p:sp>
            <p:nvSpPr>
              <p:cNvPr id="90" name="Oval 89">
                <a:extLst>
                  <a:ext uri="{FF2B5EF4-FFF2-40B4-BE49-F238E27FC236}">
                    <a16:creationId xmlns:a16="http://schemas.microsoft.com/office/drawing/2014/main" id="{7235FE5E-C255-A5FE-637A-325C84F95F2C}"/>
                  </a:ext>
                </a:extLst>
              </p:cNvPr>
              <p:cNvSpPr/>
              <p:nvPr/>
            </p:nvSpPr>
            <p:spPr>
              <a:xfrm>
                <a:off x="9256686" y="1470431"/>
                <a:ext cx="2024437" cy="2024438"/>
              </a:xfrm>
              <a:prstGeom prst="ellipse">
                <a:avLst/>
              </a:prstGeom>
              <a:solidFill>
                <a:schemeClr val="bg1">
                  <a:lumMod val="95000"/>
                </a:schemeClr>
              </a:solidFill>
              <a:ln>
                <a:solidFill>
                  <a:schemeClr val="tx2"/>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pic>
            <p:nvPicPr>
              <p:cNvPr id="91" name="Graphic 90" descr="Care with solid fill">
                <a:extLst>
                  <a:ext uri="{FF2B5EF4-FFF2-40B4-BE49-F238E27FC236}">
                    <a16:creationId xmlns:a16="http://schemas.microsoft.com/office/drawing/2014/main" id="{EB750E3E-A2BC-EA11-A5A0-CB5727674B7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66378" y="2055391"/>
                <a:ext cx="914401" cy="914400"/>
              </a:xfrm>
              <a:prstGeom prst="rect">
                <a:avLst/>
              </a:prstGeom>
            </p:spPr>
          </p:pic>
        </p:grpSp>
        <p:sp>
          <p:nvSpPr>
            <p:cNvPr id="99" name="Freeform: Shape 98">
              <a:extLst>
                <a:ext uri="{FF2B5EF4-FFF2-40B4-BE49-F238E27FC236}">
                  <a16:creationId xmlns:a16="http://schemas.microsoft.com/office/drawing/2014/main" id="{BCFA11DF-AB68-112B-D7F0-E634D75378C6}"/>
                </a:ext>
              </a:extLst>
            </p:cNvPr>
            <p:cNvSpPr/>
            <p:nvPr/>
          </p:nvSpPr>
          <p:spPr>
            <a:xfrm>
              <a:off x="8492324" y="3718045"/>
              <a:ext cx="2400803" cy="477724"/>
            </a:xfrm>
            <a:custGeom>
              <a:avLst/>
              <a:gdLst>
                <a:gd name="connsiteX0" fmla="*/ 0 w 3318750"/>
                <a:gd name="connsiteY0" fmla="*/ 0 h 720000"/>
                <a:gd name="connsiteX1" fmla="*/ 3318750 w 3318750"/>
                <a:gd name="connsiteY1" fmla="*/ 0 h 720000"/>
                <a:gd name="connsiteX2" fmla="*/ 3318750 w 3318750"/>
                <a:gd name="connsiteY2" fmla="*/ 720000 h 720000"/>
                <a:gd name="connsiteX3" fmla="*/ 0 w 3318750"/>
                <a:gd name="connsiteY3" fmla="*/ 720000 h 720000"/>
                <a:gd name="connsiteX4" fmla="*/ 0 w 3318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8750" h="720000">
                  <a:moveTo>
                    <a:pt x="0" y="0"/>
                  </a:moveTo>
                  <a:lnTo>
                    <a:pt x="3318750" y="0"/>
                  </a:lnTo>
                  <a:lnTo>
                    <a:pt x="3318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Supplementary Health Care Providers</a:t>
              </a:r>
              <a:endParaRPr lang="en-US" sz="1400" kern="1200" dirty="0">
                <a:solidFill>
                  <a:schemeClr val="tx2"/>
                </a:solidFill>
                <a:latin typeface="Century Gothic" panose="020B0502020202020204" pitchFamily="34" charset="0"/>
                <a:cs typeface="Poppins" panose="00000500000000000000" pitchFamily="2" charset="0"/>
              </a:endParaRPr>
            </a:p>
          </p:txBody>
        </p:sp>
      </p:grpSp>
      <p:grpSp>
        <p:nvGrpSpPr>
          <p:cNvPr id="67" name="Group 66">
            <a:extLst>
              <a:ext uri="{FF2B5EF4-FFF2-40B4-BE49-F238E27FC236}">
                <a16:creationId xmlns:a16="http://schemas.microsoft.com/office/drawing/2014/main" id="{5D66A376-9309-2F08-90CA-7E81F36B25EB}"/>
              </a:ext>
            </a:extLst>
          </p:cNvPr>
          <p:cNvGrpSpPr/>
          <p:nvPr/>
        </p:nvGrpSpPr>
        <p:grpSpPr>
          <a:xfrm>
            <a:off x="9734365" y="1588788"/>
            <a:ext cx="2400803" cy="1419267"/>
            <a:chOff x="9736822" y="1676688"/>
            <a:chExt cx="2400803" cy="1419267"/>
          </a:xfrm>
        </p:grpSpPr>
        <p:sp>
          <p:nvSpPr>
            <p:cNvPr id="98" name="TextBox 97">
              <a:extLst>
                <a:ext uri="{FF2B5EF4-FFF2-40B4-BE49-F238E27FC236}">
                  <a16:creationId xmlns:a16="http://schemas.microsoft.com/office/drawing/2014/main" id="{2E990D45-EB1B-AFA5-9758-AA94608C1F85}"/>
                </a:ext>
              </a:extLst>
            </p:cNvPr>
            <p:cNvSpPr txBox="1"/>
            <p:nvPr/>
          </p:nvSpPr>
          <p:spPr>
            <a:xfrm>
              <a:off x="9736822" y="2497330"/>
              <a:ext cx="2400803" cy="598625"/>
            </a:xfrm>
            <a:prstGeom prst="rect">
              <a:avLst/>
            </a:prstGeom>
            <a:noFill/>
          </p:spPr>
          <p:txBody>
            <a:bodyPr wrap="square">
              <a:spAutoFit/>
            </a:bodyPr>
            <a:lstStyle/>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Secondary Health Care </a:t>
              </a:r>
            </a:p>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Providers</a:t>
              </a:r>
            </a:p>
          </p:txBody>
        </p:sp>
        <p:grpSp>
          <p:nvGrpSpPr>
            <p:cNvPr id="9" name="Group 8">
              <a:extLst>
                <a:ext uri="{FF2B5EF4-FFF2-40B4-BE49-F238E27FC236}">
                  <a16:creationId xmlns:a16="http://schemas.microsoft.com/office/drawing/2014/main" id="{9B8C6D1A-C4D6-CAF8-2426-9D6950145963}"/>
                </a:ext>
              </a:extLst>
            </p:cNvPr>
            <p:cNvGrpSpPr/>
            <p:nvPr/>
          </p:nvGrpSpPr>
          <p:grpSpPr>
            <a:xfrm>
              <a:off x="10472763" y="1676688"/>
              <a:ext cx="923008" cy="859132"/>
              <a:chOff x="7870528" y="2577006"/>
              <a:chExt cx="1080000" cy="1079999"/>
            </a:xfrm>
          </p:grpSpPr>
          <p:sp>
            <p:nvSpPr>
              <p:cNvPr id="87" name="Oval 86">
                <a:extLst>
                  <a:ext uri="{FF2B5EF4-FFF2-40B4-BE49-F238E27FC236}">
                    <a16:creationId xmlns:a16="http://schemas.microsoft.com/office/drawing/2014/main" id="{E217EBA4-9A04-B0BE-1130-240772222DED}"/>
                  </a:ext>
                </a:extLst>
              </p:cNvPr>
              <p:cNvSpPr/>
              <p:nvPr/>
            </p:nvSpPr>
            <p:spPr>
              <a:xfrm>
                <a:off x="7870528" y="2577006"/>
                <a:ext cx="1080000" cy="1079999"/>
              </a:xfrm>
              <a:prstGeom prst="ellipse">
                <a:avLst/>
              </a:prstGeom>
              <a:solidFill>
                <a:schemeClr val="bg1">
                  <a:lumMod val="95000"/>
                </a:schemeClr>
              </a:solidFill>
              <a:ln>
                <a:solidFill>
                  <a:schemeClr val="tx2"/>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pic>
            <p:nvPicPr>
              <p:cNvPr id="14" name="Graphic 13" descr="Stethoscope outline">
                <a:extLst>
                  <a:ext uri="{FF2B5EF4-FFF2-40B4-BE49-F238E27FC236}">
                    <a16:creationId xmlns:a16="http://schemas.microsoft.com/office/drawing/2014/main" id="{8A36F31C-D20B-1E8B-1619-D403F467046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14143" y="2873687"/>
                <a:ext cx="392769" cy="392769"/>
              </a:xfrm>
              <a:prstGeom prst="rect">
                <a:avLst/>
              </a:prstGeom>
            </p:spPr>
          </p:pic>
        </p:grpSp>
      </p:grpSp>
      <p:grpSp>
        <p:nvGrpSpPr>
          <p:cNvPr id="66" name="Group 65">
            <a:extLst>
              <a:ext uri="{FF2B5EF4-FFF2-40B4-BE49-F238E27FC236}">
                <a16:creationId xmlns:a16="http://schemas.microsoft.com/office/drawing/2014/main" id="{8720112B-0D23-2A79-D54F-6319A20F513D}"/>
              </a:ext>
            </a:extLst>
          </p:cNvPr>
          <p:cNvGrpSpPr/>
          <p:nvPr/>
        </p:nvGrpSpPr>
        <p:grpSpPr>
          <a:xfrm>
            <a:off x="7346973" y="1521236"/>
            <a:ext cx="2023803" cy="1422248"/>
            <a:chOff x="7506689" y="1584367"/>
            <a:chExt cx="2023803" cy="1422248"/>
          </a:xfrm>
        </p:grpSpPr>
        <p:sp>
          <p:nvSpPr>
            <p:cNvPr id="96" name="Freeform: Shape 95">
              <a:extLst>
                <a:ext uri="{FF2B5EF4-FFF2-40B4-BE49-F238E27FC236}">
                  <a16:creationId xmlns:a16="http://schemas.microsoft.com/office/drawing/2014/main" id="{EBA4AE47-D7D4-6E94-84F3-9C782E8CEF1A}"/>
                </a:ext>
              </a:extLst>
            </p:cNvPr>
            <p:cNvSpPr/>
            <p:nvPr/>
          </p:nvSpPr>
          <p:spPr>
            <a:xfrm>
              <a:off x="7506689" y="2498194"/>
              <a:ext cx="2023803" cy="508421"/>
            </a:xfrm>
            <a:custGeom>
              <a:avLst/>
              <a:gdLst>
                <a:gd name="connsiteX0" fmla="*/ 0 w 3318750"/>
                <a:gd name="connsiteY0" fmla="*/ 0 h 720000"/>
                <a:gd name="connsiteX1" fmla="*/ 3318750 w 3318750"/>
                <a:gd name="connsiteY1" fmla="*/ 0 h 720000"/>
                <a:gd name="connsiteX2" fmla="*/ 3318750 w 3318750"/>
                <a:gd name="connsiteY2" fmla="*/ 720000 h 720000"/>
                <a:gd name="connsiteX3" fmla="*/ 0 w 3318750"/>
                <a:gd name="connsiteY3" fmla="*/ 720000 h 720000"/>
                <a:gd name="connsiteX4" fmla="*/ 0 w 3318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8750" h="720000">
                  <a:moveTo>
                    <a:pt x="0" y="0"/>
                  </a:moveTo>
                  <a:lnTo>
                    <a:pt x="3318750" y="0"/>
                  </a:lnTo>
                  <a:lnTo>
                    <a:pt x="3318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Primary Health Care </a:t>
              </a:r>
            </a:p>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Providers</a:t>
              </a:r>
            </a:p>
          </p:txBody>
        </p:sp>
        <p:grpSp>
          <p:nvGrpSpPr>
            <p:cNvPr id="10" name="Group 9">
              <a:extLst>
                <a:ext uri="{FF2B5EF4-FFF2-40B4-BE49-F238E27FC236}">
                  <a16:creationId xmlns:a16="http://schemas.microsoft.com/office/drawing/2014/main" id="{D3B19DFA-C7CD-36A1-417E-70F3A1A658E5}"/>
                </a:ext>
              </a:extLst>
            </p:cNvPr>
            <p:cNvGrpSpPr/>
            <p:nvPr/>
          </p:nvGrpSpPr>
          <p:grpSpPr>
            <a:xfrm>
              <a:off x="8018848" y="1584367"/>
              <a:ext cx="908785" cy="861898"/>
              <a:chOff x="7757932" y="2469415"/>
              <a:chExt cx="1080001" cy="1080001"/>
            </a:xfrm>
          </p:grpSpPr>
          <p:sp>
            <p:nvSpPr>
              <p:cNvPr id="17" name="Oval 16">
                <a:extLst>
                  <a:ext uri="{FF2B5EF4-FFF2-40B4-BE49-F238E27FC236}">
                    <a16:creationId xmlns:a16="http://schemas.microsoft.com/office/drawing/2014/main" id="{19FC0E89-D572-5F83-0DA2-5FD929754543}"/>
                  </a:ext>
                </a:extLst>
              </p:cNvPr>
              <p:cNvSpPr/>
              <p:nvPr/>
            </p:nvSpPr>
            <p:spPr>
              <a:xfrm>
                <a:off x="7757932" y="2469415"/>
                <a:ext cx="1080001" cy="1080001"/>
              </a:xfrm>
              <a:prstGeom prst="ellipse">
                <a:avLst/>
              </a:prstGeom>
              <a:solidFill>
                <a:schemeClr val="bg1">
                  <a:lumMod val="95000"/>
                </a:schemeClr>
              </a:solidFill>
              <a:ln>
                <a:solidFill>
                  <a:schemeClr val="tx2"/>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sz="1000" b="1" dirty="0">
                  <a:solidFill>
                    <a:schemeClr val="tx2"/>
                  </a:solidFill>
                  <a:latin typeface="Century Gothic" panose="020B0502020202020204" pitchFamily="34" charset="0"/>
                </a:endParaRPr>
              </a:p>
            </p:txBody>
          </p:sp>
          <p:pic>
            <p:nvPicPr>
              <p:cNvPr id="20" name="Graphic 19" descr="Stethoscope outline">
                <a:extLst>
                  <a:ext uri="{FF2B5EF4-FFF2-40B4-BE49-F238E27FC236}">
                    <a16:creationId xmlns:a16="http://schemas.microsoft.com/office/drawing/2014/main" id="{DE3206C1-5A41-6689-5D13-AF7E80E7FA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69182" y="2688345"/>
                <a:ext cx="651188" cy="662928"/>
              </a:xfrm>
              <a:prstGeom prst="rect">
                <a:avLst/>
              </a:prstGeom>
            </p:spPr>
          </p:pic>
        </p:grpSp>
      </p:grpSp>
      <p:sp>
        <p:nvSpPr>
          <p:cNvPr id="21" name="TextBox 20">
            <a:extLst>
              <a:ext uri="{FF2B5EF4-FFF2-40B4-BE49-F238E27FC236}">
                <a16:creationId xmlns:a16="http://schemas.microsoft.com/office/drawing/2014/main" id="{F372C4BE-D0A6-B4C8-568B-BB8DBC781A36}"/>
              </a:ext>
            </a:extLst>
          </p:cNvPr>
          <p:cNvSpPr txBox="1"/>
          <p:nvPr/>
        </p:nvSpPr>
        <p:spPr>
          <a:xfrm>
            <a:off x="203511" y="2223225"/>
            <a:ext cx="1837271" cy="1569660"/>
          </a:xfrm>
          <a:prstGeom prst="rect">
            <a:avLst/>
          </a:prstGeom>
          <a:noFill/>
        </p:spPr>
        <p:txBody>
          <a:bodyPr wrap="square">
            <a:spAutoFit/>
          </a:bodyPr>
          <a:lstStyle/>
          <a:p>
            <a:r>
              <a:rPr lang="en-US" sz="1400" dirty="0">
                <a:solidFill>
                  <a:schemeClr val="tx2"/>
                </a:solidFill>
                <a:latin typeface="Century Gothic" panose="020B0502020202020204" pitchFamily="34" charset="0"/>
                <a:ea typeface="League Spartan" charset="0"/>
                <a:cs typeface="Poppins" pitchFamily="2" charset="77"/>
              </a:rPr>
              <a:t>Canada  Health Act 1984</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Public Admin.</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Comprehensive </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Universal</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Accessible</a:t>
            </a:r>
          </a:p>
          <a:p>
            <a:pPr marL="285750" indent="-285750" defTabSz="1828434">
              <a:buFont typeface="Arial" panose="020B0604020202020204" pitchFamily="34" charset="0"/>
              <a:buChar char="•"/>
            </a:pPr>
            <a:r>
              <a:rPr lang="en-US" sz="1200" dirty="0">
                <a:solidFill>
                  <a:schemeClr val="tx2"/>
                </a:solidFill>
                <a:latin typeface="Century Gothic" panose="020B0502020202020204" pitchFamily="34" charset="0"/>
                <a:ea typeface="Lato Light" panose="020F0502020204030203" pitchFamily="34" charset="0"/>
                <a:cs typeface="Poppins" pitchFamily="2" charset="77"/>
              </a:rPr>
              <a:t>Portable</a:t>
            </a:r>
            <a:endParaRPr lang="en-US" sz="1400" dirty="0">
              <a:solidFill>
                <a:schemeClr val="tx2"/>
              </a:solidFill>
              <a:latin typeface="Century Gothic" panose="020B0502020202020204" pitchFamily="34" charset="0"/>
              <a:ea typeface="Lato Light" panose="020F0502020204030203" pitchFamily="34" charset="0"/>
              <a:cs typeface="Poppins" pitchFamily="2" charset="77"/>
            </a:endParaRPr>
          </a:p>
        </p:txBody>
      </p:sp>
      <p:grpSp>
        <p:nvGrpSpPr>
          <p:cNvPr id="46" name="Group 45">
            <a:extLst>
              <a:ext uri="{FF2B5EF4-FFF2-40B4-BE49-F238E27FC236}">
                <a16:creationId xmlns:a16="http://schemas.microsoft.com/office/drawing/2014/main" id="{A5CC9081-9ED2-DB7E-1DA5-7CD59F72E9A9}"/>
              </a:ext>
            </a:extLst>
          </p:cNvPr>
          <p:cNvGrpSpPr/>
          <p:nvPr/>
        </p:nvGrpSpPr>
        <p:grpSpPr>
          <a:xfrm>
            <a:off x="497751" y="1465287"/>
            <a:ext cx="894850" cy="859708"/>
            <a:chOff x="243986" y="1638503"/>
            <a:chExt cx="914400" cy="914400"/>
          </a:xfrm>
        </p:grpSpPr>
        <p:pic>
          <p:nvPicPr>
            <p:cNvPr id="11" name="Graphic 10" descr="Court outline">
              <a:extLst>
                <a:ext uri="{FF2B5EF4-FFF2-40B4-BE49-F238E27FC236}">
                  <a16:creationId xmlns:a16="http://schemas.microsoft.com/office/drawing/2014/main" id="{BEEBF554-6F3D-7E48-58FF-E65A862D537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3986" y="1638503"/>
              <a:ext cx="914400" cy="914400"/>
            </a:xfrm>
            <a:prstGeom prst="rect">
              <a:avLst/>
            </a:prstGeom>
          </p:spPr>
        </p:pic>
        <p:pic>
          <p:nvPicPr>
            <p:cNvPr id="30" name="Picture 29" descr="A red maple leaf on a white background&#10;&#10;Description automatically generated">
              <a:extLst>
                <a:ext uri="{FF2B5EF4-FFF2-40B4-BE49-F238E27FC236}">
                  <a16:creationId xmlns:a16="http://schemas.microsoft.com/office/drawing/2014/main" id="{10376FB2-A41C-AE22-EEAF-21ABE66AE95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80460" y="1823124"/>
              <a:ext cx="212019" cy="115647"/>
            </a:xfrm>
            <a:prstGeom prst="rect">
              <a:avLst/>
            </a:prstGeom>
          </p:spPr>
        </p:pic>
      </p:grpSp>
      <p:pic>
        <p:nvPicPr>
          <p:cNvPr id="76" name="Graphic 75" descr="User with solid fill">
            <a:extLst>
              <a:ext uri="{FF2B5EF4-FFF2-40B4-BE49-F238E27FC236}">
                <a16:creationId xmlns:a16="http://schemas.microsoft.com/office/drawing/2014/main" id="{EC921648-5D03-F593-348B-A47FAA053AA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04219" y="1410595"/>
            <a:ext cx="914400" cy="914400"/>
          </a:xfrm>
          <a:prstGeom prst="rect">
            <a:avLst/>
          </a:prstGeom>
        </p:spPr>
      </p:pic>
      <p:sp>
        <p:nvSpPr>
          <p:cNvPr id="79" name="TextBox 78">
            <a:extLst>
              <a:ext uri="{FF2B5EF4-FFF2-40B4-BE49-F238E27FC236}">
                <a16:creationId xmlns:a16="http://schemas.microsoft.com/office/drawing/2014/main" id="{3A642C2B-49E7-F13C-F7E8-E66169C04422}"/>
              </a:ext>
            </a:extLst>
          </p:cNvPr>
          <p:cNvSpPr txBox="1"/>
          <p:nvPr/>
        </p:nvSpPr>
        <p:spPr>
          <a:xfrm>
            <a:off x="3932433" y="2411984"/>
            <a:ext cx="1331692" cy="523220"/>
          </a:xfrm>
          <a:prstGeom prst="rect">
            <a:avLst/>
          </a:prstGeom>
          <a:noFill/>
        </p:spPr>
        <p:txBody>
          <a:bodyPr wrap="square" rtlCol="0">
            <a:spAutoFit/>
          </a:bodyPr>
          <a:lstStyle/>
          <a:p>
            <a:pPr algn="ctr"/>
            <a:r>
              <a:rPr lang="en-US" sz="1400" dirty="0">
                <a:solidFill>
                  <a:schemeClr val="tx2"/>
                </a:solidFill>
                <a:latin typeface="Century Gothic" panose="020B0502020202020204" pitchFamily="34" charset="0"/>
              </a:rPr>
              <a:t>Per Capita 8.5K</a:t>
            </a:r>
            <a:endParaRPr lang="en-GB" sz="1400" dirty="0">
              <a:solidFill>
                <a:schemeClr val="tx2"/>
              </a:solidFill>
              <a:latin typeface="Century Gothic" panose="020B0502020202020204" pitchFamily="34" charset="0"/>
            </a:endParaRPr>
          </a:p>
        </p:txBody>
      </p:sp>
      <p:pic>
        <p:nvPicPr>
          <p:cNvPr id="86" name="Graphic 85" descr="Hospital with solid fill">
            <a:extLst>
              <a:ext uri="{FF2B5EF4-FFF2-40B4-BE49-F238E27FC236}">
                <a16:creationId xmlns:a16="http://schemas.microsoft.com/office/drawing/2014/main" id="{610F7100-5274-65EF-1794-A1DB810F4E4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34059" y="1394201"/>
            <a:ext cx="914400" cy="914400"/>
          </a:xfrm>
          <a:prstGeom prst="rect">
            <a:avLst/>
          </a:prstGeom>
        </p:spPr>
      </p:pic>
      <p:sp>
        <p:nvSpPr>
          <p:cNvPr id="107" name="TextBox 106">
            <a:extLst>
              <a:ext uri="{FF2B5EF4-FFF2-40B4-BE49-F238E27FC236}">
                <a16:creationId xmlns:a16="http://schemas.microsoft.com/office/drawing/2014/main" id="{C011E2DD-F75E-F037-6CEB-FBEB3AACA678}"/>
              </a:ext>
            </a:extLst>
          </p:cNvPr>
          <p:cNvSpPr txBox="1"/>
          <p:nvPr/>
        </p:nvSpPr>
        <p:spPr>
          <a:xfrm>
            <a:off x="2468644" y="2311241"/>
            <a:ext cx="1331692" cy="523220"/>
          </a:xfrm>
          <a:prstGeom prst="rect">
            <a:avLst/>
          </a:prstGeom>
          <a:noFill/>
        </p:spPr>
        <p:txBody>
          <a:bodyPr wrap="square" rtlCol="0">
            <a:spAutoFit/>
          </a:bodyPr>
          <a:lstStyle/>
          <a:p>
            <a:pPr algn="ctr"/>
            <a:r>
              <a:rPr lang="en-US" sz="1400" dirty="0">
                <a:solidFill>
                  <a:schemeClr val="tx2"/>
                </a:solidFill>
                <a:latin typeface="Century Gothic" panose="020B0502020202020204" pitchFamily="34" charset="0"/>
              </a:rPr>
              <a:t>1,300 Hospitals</a:t>
            </a:r>
            <a:endParaRPr lang="en-GB" sz="1400" dirty="0">
              <a:solidFill>
                <a:schemeClr val="tx2"/>
              </a:solidFill>
              <a:latin typeface="Century Gothic" panose="020B0502020202020204" pitchFamily="34" charset="0"/>
            </a:endParaRPr>
          </a:p>
        </p:txBody>
      </p:sp>
      <p:grpSp>
        <p:nvGrpSpPr>
          <p:cNvPr id="50" name="Group 49">
            <a:extLst>
              <a:ext uri="{FF2B5EF4-FFF2-40B4-BE49-F238E27FC236}">
                <a16:creationId xmlns:a16="http://schemas.microsoft.com/office/drawing/2014/main" id="{78BABB27-D699-D261-800A-E566EFCEE7DF}"/>
              </a:ext>
            </a:extLst>
          </p:cNvPr>
          <p:cNvGrpSpPr/>
          <p:nvPr/>
        </p:nvGrpSpPr>
        <p:grpSpPr>
          <a:xfrm>
            <a:off x="130469" y="44624"/>
            <a:ext cx="11931062" cy="330178"/>
            <a:chOff x="141602" y="218502"/>
            <a:chExt cx="11724275" cy="282059"/>
          </a:xfrm>
        </p:grpSpPr>
        <p:grpSp>
          <p:nvGrpSpPr>
            <p:cNvPr id="51" name="Group 50">
              <a:extLst>
                <a:ext uri="{FF2B5EF4-FFF2-40B4-BE49-F238E27FC236}">
                  <a16:creationId xmlns:a16="http://schemas.microsoft.com/office/drawing/2014/main" id="{8D33388A-6F9B-96D7-6039-E5F1E29755FB}"/>
                </a:ext>
              </a:extLst>
            </p:cNvPr>
            <p:cNvGrpSpPr/>
            <p:nvPr/>
          </p:nvGrpSpPr>
          <p:grpSpPr>
            <a:xfrm>
              <a:off x="141602" y="248556"/>
              <a:ext cx="11720398" cy="237834"/>
              <a:chOff x="0" y="268068"/>
              <a:chExt cx="11720398" cy="237834"/>
            </a:xfrm>
          </p:grpSpPr>
          <p:grpSp>
            <p:nvGrpSpPr>
              <p:cNvPr id="58" name="Group 57">
                <a:extLst>
                  <a:ext uri="{FF2B5EF4-FFF2-40B4-BE49-F238E27FC236}">
                    <a16:creationId xmlns:a16="http://schemas.microsoft.com/office/drawing/2014/main" id="{1F5E761E-5F6F-02A1-92FB-0FA738613D0A}"/>
                  </a:ext>
                </a:extLst>
              </p:cNvPr>
              <p:cNvGrpSpPr/>
              <p:nvPr/>
            </p:nvGrpSpPr>
            <p:grpSpPr>
              <a:xfrm>
                <a:off x="0" y="268068"/>
                <a:ext cx="9819117" cy="237834"/>
                <a:chOff x="572877" y="221209"/>
                <a:chExt cx="9348254" cy="116864"/>
              </a:xfrm>
            </p:grpSpPr>
            <p:sp>
              <p:nvSpPr>
                <p:cNvPr id="60" name="TextBox 29">
                  <a:extLst>
                    <a:ext uri="{FF2B5EF4-FFF2-40B4-BE49-F238E27FC236}">
                      <a16:creationId xmlns:a16="http://schemas.microsoft.com/office/drawing/2014/main" id="{CD0B8632-4C1C-5013-A368-EF9C4B0C43E3}"/>
                    </a:ext>
                  </a:extLst>
                </p:cNvPr>
                <p:cNvSpPr txBox="1"/>
                <p:nvPr/>
              </p:nvSpPr>
              <p:spPr>
                <a:xfrm>
                  <a:off x="8707857" y="231988"/>
                  <a:ext cx="1213274"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61" name="TextBox 14">
                  <a:extLst>
                    <a:ext uri="{FF2B5EF4-FFF2-40B4-BE49-F238E27FC236}">
                      <a16:creationId xmlns:a16="http://schemas.microsoft.com/office/drawing/2014/main" id="{4A2DF88F-04C7-A5E9-8613-791D91EE1F27}"/>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b="1"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62" name="TextBox 20">
                  <a:extLst>
                    <a:ext uri="{FF2B5EF4-FFF2-40B4-BE49-F238E27FC236}">
                      <a16:creationId xmlns:a16="http://schemas.microsoft.com/office/drawing/2014/main" id="{20CD006A-02EF-7F2A-487D-0E0C752F37E0}"/>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63" name="Straight Connector 23">
                  <a:extLst>
                    <a:ext uri="{FF2B5EF4-FFF2-40B4-BE49-F238E27FC236}">
                      <a16:creationId xmlns:a16="http://schemas.microsoft.com/office/drawing/2014/main" id="{46ED4638-ECA0-2576-B63F-A9394E70E748}"/>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64" name="TextBox 30">
                  <a:extLst>
                    <a:ext uri="{FF2B5EF4-FFF2-40B4-BE49-F238E27FC236}">
                      <a16:creationId xmlns:a16="http://schemas.microsoft.com/office/drawing/2014/main" id="{FF275F14-F93E-2A45-20D3-EE0B032C571F}"/>
                    </a:ext>
                  </a:extLst>
                </p:cNvPr>
                <p:cNvSpPr txBox="1"/>
                <p:nvPr/>
              </p:nvSpPr>
              <p:spPr>
                <a:xfrm>
                  <a:off x="3164461" y="231987"/>
                  <a:ext cx="2013132"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65" name="TextBox 30">
                  <a:extLst>
                    <a:ext uri="{FF2B5EF4-FFF2-40B4-BE49-F238E27FC236}">
                      <a16:creationId xmlns:a16="http://schemas.microsoft.com/office/drawing/2014/main" id="{77C430FC-1A37-31F5-0D30-ED37BF25ACD8}"/>
                    </a:ext>
                  </a:extLst>
                </p:cNvPr>
                <p:cNvSpPr txBox="1"/>
                <p:nvPr/>
              </p:nvSpPr>
              <p:spPr>
                <a:xfrm>
                  <a:off x="5184905" y="235267"/>
                  <a:ext cx="1887368"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70" name="TextBox 30">
                  <a:extLst>
                    <a:ext uri="{FF2B5EF4-FFF2-40B4-BE49-F238E27FC236}">
                      <a16:creationId xmlns:a16="http://schemas.microsoft.com/office/drawing/2014/main" id="{5E7FB8B6-7254-A579-4E42-D5414823C9A4}"/>
                    </a:ext>
                  </a:extLst>
                </p:cNvPr>
                <p:cNvSpPr txBox="1"/>
                <p:nvPr/>
              </p:nvSpPr>
              <p:spPr>
                <a:xfrm>
                  <a:off x="7170191" y="221209"/>
                  <a:ext cx="1426466"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59" name="TextBox 29">
                <a:extLst>
                  <a:ext uri="{FF2B5EF4-FFF2-40B4-BE49-F238E27FC236}">
                    <a16:creationId xmlns:a16="http://schemas.microsoft.com/office/drawing/2014/main" id="{300677D4-043B-8389-5801-52FB2A65D40E}"/>
                  </a:ext>
                </a:extLst>
              </p:cNvPr>
              <p:cNvSpPr txBox="1"/>
              <p:nvPr/>
            </p:nvSpPr>
            <p:spPr>
              <a:xfrm>
                <a:off x="10121572" y="275763"/>
                <a:ext cx="1598826" cy="184666"/>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2" name="Straight Connector 23">
              <a:extLst>
                <a:ext uri="{FF2B5EF4-FFF2-40B4-BE49-F238E27FC236}">
                  <a16:creationId xmlns:a16="http://schemas.microsoft.com/office/drawing/2014/main" id="{BA01DCCF-1092-F583-7C84-3B94A7F9A295}"/>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3" name="Straight Connector 23">
              <a:extLst>
                <a:ext uri="{FF2B5EF4-FFF2-40B4-BE49-F238E27FC236}">
                  <a16:creationId xmlns:a16="http://schemas.microsoft.com/office/drawing/2014/main" id="{C038AF5B-669E-34D5-309A-8521BD3A4E3D}"/>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4" name="Straight Connector 23">
              <a:extLst>
                <a:ext uri="{FF2B5EF4-FFF2-40B4-BE49-F238E27FC236}">
                  <a16:creationId xmlns:a16="http://schemas.microsoft.com/office/drawing/2014/main" id="{D9CB470A-4740-3FB4-BB78-D1C65BDD7B8B}"/>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5" name="Straight Connector 23">
              <a:extLst>
                <a:ext uri="{FF2B5EF4-FFF2-40B4-BE49-F238E27FC236}">
                  <a16:creationId xmlns:a16="http://schemas.microsoft.com/office/drawing/2014/main" id="{8532EC68-A045-859F-11E3-F3D79AD88FC0}"/>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6" name="Straight Connector 23">
              <a:extLst>
                <a:ext uri="{FF2B5EF4-FFF2-40B4-BE49-F238E27FC236}">
                  <a16:creationId xmlns:a16="http://schemas.microsoft.com/office/drawing/2014/main" id="{18123A6D-F5BF-078A-E3A8-13C75E77ACAC}"/>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7" name="Straight Connector 23">
              <a:extLst>
                <a:ext uri="{FF2B5EF4-FFF2-40B4-BE49-F238E27FC236}">
                  <a16:creationId xmlns:a16="http://schemas.microsoft.com/office/drawing/2014/main" id="{5EC80257-4119-7EF0-1FF8-5372874767E4}"/>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4986242"/>
      </p:ext>
    </p:extLst>
  </p:cSld>
  <p:clrMapOvr>
    <a:masterClrMapping/>
  </p:clrMapOvr>
  <mc:AlternateContent xmlns:mc="http://schemas.openxmlformats.org/markup-compatibility/2006" xmlns:p14="http://schemas.microsoft.com/office/powerpoint/2010/main">
    <mc:Choice Requires="p14">
      <p:transition spd="slow" p14:dur="2000" advTm="91818"/>
    </mc:Choice>
    <mc:Fallback xmlns="">
      <p:transition spd="slow" advTm="918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13701" y="731033"/>
            <a:ext cx="12192000" cy="859708"/>
          </a:xfrm>
        </p:spPr>
        <p:txBody>
          <a:bodyPr vert="horz" lIns="91440" tIns="45720" rIns="91440" bIns="45720" rtlCol="0" anchor="ctr">
            <a:normAutofit/>
          </a:bodyPr>
          <a:lstStyle/>
          <a:p>
            <a:r>
              <a:rPr lang="en-US" sz="2400" b="1" kern="1200" dirty="0">
                <a:solidFill>
                  <a:schemeClr val="tx2"/>
                </a:solidFill>
                <a:latin typeface="Century Gothic" panose="020B0502020202020204" pitchFamily="34" charset="0"/>
                <a:cs typeface="Poppins" panose="00000500000000000000" pitchFamily="2" charset="0"/>
              </a:rPr>
              <a:t>Ranks amongst the </a:t>
            </a:r>
            <a:r>
              <a:rPr lang="en-US" sz="2400" b="1" dirty="0">
                <a:solidFill>
                  <a:schemeClr val="tx2"/>
                </a:solidFill>
                <a:latin typeface="Century Gothic" panose="020B0502020202020204" pitchFamily="34" charset="0"/>
                <a:cs typeface="Poppins" panose="00000500000000000000" pitchFamily="2" charset="0"/>
              </a:rPr>
              <a:t>best globally based on % GDP &amp; Satisfaction with Access</a:t>
            </a:r>
            <a:endParaRPr lang="en-US" sz="2400" b="1" kern="1200" dirty="0">
              <a:solidFill>
                <a:schemeClr val="tx2"/>
              </a:solidFill>
              <a:latin typeface="Century Gothic" panose="020B0502020202020204" pitchFamily="34" charset="0"/>
              <a:cs typeface="Poppins" panose="00000500000000000000" pitchFamily="2" charset="0"/>
            </a:endParaRPr>
          </a:p>
        </p:txBody>
      </p:sp>
      <p:graphicFrame>
        <p:nvGraphicFramePr>
          <p:cNvPr id="5" name="Chart 4">
            <a:extLst>
              <a:ext uri="{FF2B5EF4-FFF2-40B4-BE49-F238E27FC236}">
                <a16:creationId xmlns:a16="http://schemas.microsoft.com/office/drawing/2014/main" id="{00000000-0008-0000-0000-000004040000}"/>
              </a:ext>
            </a:extLst>
          </p:cNvPr>
          <p:cNvGraphicFramePr>
            <a:graphicFrameLocks/>
          </p:cNvGraphicFramePr>
          <p:nvPr>
            <p:extLst>
              <p:ext uri="{D42A27DB-BD31-4B8C-83A1-F6EECF244321}">
                <p14:modId xmlns:p14="http://schemas.microsoft.com/office/powerpoint/2010/main" val="776917292"/>
              </p:ext>
            </p:extLst>
          </p:nvPr>
        </p:nvGraphicFramePr>
        <p:xfrm>
          <a:off x="519570" y="2438761"/>
          <a:ext cx="5075311" cy="3178187"/>
        </p:xfrm>
        <a:graphic>
          <a:graphicData uri="http://schemas.openxmlformats.org/drawingml/2006/chart">
            <c:chart xmlns:c="http://schemas.openxmlformats.org/drawingml/2006/chart" xmlns:r="http://schemas.openxmlformats.org/officeDocument/2006/relationships" r:id="rId3"/>
          </a:graphicData>
        </a:graphic>
      </p:graphicFrame>
      <p:sp>
        <p:nvSpPr>
          <p:cNvPr id="24" name="Flowchart: Connector 23">
            <a:extLst>
              <a:ext uri="{FF2B5EF4-FFF2-40B4-BE49-F238E27FC236}">
                <a16:creationId xmlns:a16="http://schemas.microsoft.com/office/drawing/2014/main" id="{619B483B-696B-3165-7560-FCE1C5299910}"/>
              </a:ext>
            </a:extLst>
          </p:cNvPr>
          <p:cNvSpPr/>
          <p:nvPr/>
        </p:nvSpPr>
        <p:spPr>
          <a:xfrm>
            <a:off x="1797288" y="3161702"/>
            <a:ext cx="481265" cy="358672"/>
          </a:xfrm>
          <a:prstGeom prst="flowChartConnecto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r>
              <a:rPr lang="en-US" sz="1100" baseline="30000" dirty="0"/>
              <a:t>th</a:t>
            </a:r>
            <a:r>
              <a:rPr lang="en-US" sz="1100" dirty="0"/>
              <a:t> </a:t>
            </a:r>
            <a:endParaRPr lang="en-GB" sz="1100" dirty="0"/>
          </a:p>
        </p:txBody>
      </p:sp>
      <p:sp>
        <p:nvSpPr>
          <p:cNvPr id="26" name="TextBox 25">
            <a:extLst>
              <a:ext uri="{FF2B5EF4-FFF2-40B4-BE49-F238E27FC236}">
                <a16:creationId xmlns:a16="http://schemas.microsoft.com/office/drawing/2014/main" id="{457D0130-7333-8E54-955E-B0065287769F}"/>
              </a:ext>
            </a:extLst>
          </p:cNvPr>
          <p:cNvSpPr txBox="1"/>
          <p:nvPr/>
        </p:nvSpPr>
        <p:spPr>
          <a:xfrm>
            <a:off x="228600" y="6464968"/>
            <a:ext cx="3445042" cy="246221"/>
          </a:xfrm>
          <a:prstGeom prst="rect">
            <a:avLst/>
          </a:prstGeom>
          <a:noFill/>
        </p:spPr>
        <p:txBody>
          <a:bodyPr wrap="square" rtlCol="0">
            <a:spAutoFit/>
          </a:bodyPr>
          <a:lstStyle/>
          <a:p>
            <a:r>
              <a:rPr lang="en-US" sz="1000" dirty="0">
                <a:solidFill>
                  <a:schemeClr val="tx2"/>
                </a:solidFill>
                <a:latin typeface="Century Gothic" panose="020B0502020202020204" pitchFamily="34" charset="0"/>
              </a:rPr>
              <a:t>OECD Health Statistics 2021</a:t>
            </a:r>
            <a:endParaRPr lang="en-GB" sz="1000" dirty="0">
              <a:solidFill>
                <a:schemeClr val="tx2"/>
              </a:solidFill>
              <a:latin typeface="Century Gothic" panose="020B0502020202020204" pitchFamily="34" charset="0"/>
            </a:endParaRPr>
          </a:p>
        </p:txBody>
      </p:sp>
      <p:grpSp>
        <p:nvGrpSpPr>
          <p:cNvPr id="9" name="Group 8">
            <a:extLst>
              <a:ext uri="{FF2B5EF4-FFF2-40B4-BE49-F238E27FC236}">
                <a16:creationId xmlns:a16="http://schemas.microsoft.com/office/drawing/2014/main" id="{420A435E-2E0A-007D-53BB-DCCDB1715C2E}"/>
              </a:ext>
            </a:extLst>
          </p:cNvPr>
          <p:cNvGrpSpPr/>
          <p:nvPr/>
        </p:nvGrpSpPr>
        <p:grpSpPr>
          <a:xfrm>
            <a:off x="7322752" y="2093390"/>
            <a:ext cx="4605894" cy="3423842"/>
            <a:chOff x="7754034" y="2165855"/>
            <a:chExt cx="3255329" cy="3409806"/>
          </a:xfrm>
        </p:grpSpPr>
        <p:grpSp>
          <p:nvGrpSpPr>
            <p:cNvPr id="25" name="Group 24">
              <a:extLst>
                <a:ext uri="{FF2B5EF4-FFF2-40B4-BE49-F238E27FC236}">
                  <a16:creationId xmlns:a16="http://schemas.microsoft.com/office/drawing/2014/main" id="{95C0F7E9-9C3E-C629-75B9-A5CAE4C452E4}"/>
                </a:ext>
              </a:extLst>
            </p:cNvPr>
            <p:cNvGrpSpPr/>
            <p:nvPr/>
          </p:nvGrpSpPr>
          <p:grpSpPr>
            <a:xfrm>
              <a:off x="7754035" y="2615426"/>
              <a:ext cx="3255328" cy="2960235"/>
              <a:chOff x="7248627" y="1908925"/>
              <a:chExt cx="4118925" cy="3833264"/>
            </a:xfrm>
          </p:grpSpPr>
          <p:pic>
            <p:nvPicPr>
              <p:cNvPr id="17" name="Picture 16">
                <a:extLst>
                  <a:ext uri="{FF2B5EF4-FFF2-40B4-BE49-F238E27FC236}">
                    <a16:creationId xmlns:a16="http://schemas.microsoft.com/office/drawing/2014/main" id="{E91D8888-9C53-90DA-055C-F05F0CF54CBD}"/>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rcRect t="-1" b="24045"/>
              <a:stretch/>
            </p:blipFill>
            <p:spPr>
              <a:xfrm>
                <a:off x="7248627" y="1908925"/>
                <a:ext cx="4118925" cy="3833264"/>
              </a:xfrm>
              <a:prstGeom prst="rect">
                <a:avLst/>
              </a:prstGeom>
              <a:ln w="3175">
                <a:solidFill>
                  <a:schemeClr val="tx1"/>
                </a:solidFill>
              </a:ln>
            </p:spPr>
          </p:pic>
          <p:sp>
            <p:nvSpPr>
              <p:cNvPr id="20" name="TextBox 19">
                <a:extLst>
                  <a:ext uri="{FF2B5EF4-FFF2-40B4-BE49-F238E27FC236}">
                    <a16:creationId xmlns:a16="http://schemas.microsoft.com/office/drawing/2014/main" id="{FAC83322-4421-6EC2-D054-6E489EC28BB6}"/>
                  </a:ext>
                </a:extLst>
              </p:cNvPr>
              <p:cNvSpPr txBox="1"/>
              <p:nvPr/>
            </p:nvSpPr>
            <p:spPr>
              <a:xfrm>
                <a:off x="9330813" y="3154946"/>
                <a:ext cx="351597" cy="203200"/>
              </a:xfrm>
              <a:prstGeom prst="rect">
                <a:avLst/>
              </a:prstGeom>
              <a:noFill/>
              <a:ln w="3175">
                <a:solidFill>
                  <a:srgbClr val="D90429"/>
                </a:solidFill>
              </a:ln>
            </p:spPr>
            <p:txBody>
              <a:bodyPr wrap="square" rtlCol="0">
                <a:spAutoFit/>
              </a:bodyPr>
              <a:lstStyle/>
              <a:p>
                <a:endParaRPr lang="en-GB" dirty="0"/>
              </a:p>
            </p:txBody>
          </p:sp>
        </p:grpSp>
        <p:sp>
          <p:nvSpPr>
            <p:cNvPr id="4" name="TextBox 3">
              <a:extLst>
                <a:ext uri="{FF2B5EF4-FFF2-40B4-BE49-F238E27FC236}">
                  <a16:creationId xmlns:a16="http://schemas.microsoft.com/office/drawing/2014/main" id="{DB7D7E95-B682-6E2F-53DC-D593F629DBB9}"/>
                </a:ext>
              </a:extLst>
            </p:cNvPr>
            <p:cNvSpPr txBox="1"/>
            <p:nvPr/>
          </p:nvSpPr>
          <p:spPr>
            <a:xfrm>
              <a:off x="7754034" y="2165855"/>
              <a:ext cx="3255328" cy="521075"/>
            </a:xfrm>
            <a:prstGeom prst="rect">
              <a:avLst/>
            </a:prstGeom>
            <a:noFill/>
          </p:spPr>
          <p:txBody>
            <a:bodyPr wrap="square" rtlCol="0">
              <a:spAutoFit/>
            </a:bodyPr>
            <a:lstStyle/>
            <a:p>
              <a:pPr algn="ctr"/>
              <a:r>
                <a:rPr lang="en-US" sz="1400" b="1" dirty="0">
                  <a:solidFill>
                    <a:schemeClr val="tx2"/>
                  </a:solidFill>
                  <a:latin typeface="Century Gothic" panose="020B0502020202020204" pitchFamily="34" charset="0"/>
                </a:rPr>
                <a:t>Amongst the best on Satisfaction with Healthcare: Spend vs Access</a:t>
              </a:r>
              <a:endParaRPr lang="en-GB" sz="1400" b="1" dirty="0">
                <a:solidFill>
                  <a:schemeClr val="tx2"/>
                </a:solidFill>
                <a:latin typeface="Century Gothic" panose="020B0502020202020204" pitchFamily="34" charset="0"/>
              </a:endParaRPr>
            </a:p>
          </p:txBody>
        </p:sp>
      </p:grpSp>
      <p:grpSp>
        <p:nvGrpSpPr>
          <p:cNvPr id="10" name="Group 9">
            <a:extLst>
              <a:ext uri="{FF2B5EF4-FFF2-40B4-BE49-F238E27FC236}">
                <a16:creationId xmlns:a16="http://schemas.microsoft.com/office/drawing/2014/main" id="{DECD316D-907D-9664-6DAE-161C02C46907}"/>
              </a:ext>
            </a:extLst>
          </p:cNvPr>
          <p:cNvGrpSpPr/>
          <p:nvPr/>
        </p:nvGrpSpPr>
        <p:grpSpPr>
          <a:xfrm>
            <a:off x="130469" y="44624"/>
            <a:ext cx="11931062" cy="330178"/>
            <a:chOff x="141602" y="218502"/>
            <a:chExt cx="11724275" cy="282059"/>
          </a:xfrm>
        </p:grpSpPr>
        <p:grpSp>
          <p:nvGrpSpPr>
            <p:cNvPr id="16" name="Group 15">
              <a:extLst>
                <a:ext uri="{FF2B5EF4-FFF2-40B4-BE49-F238E27FC236}">
                  <a16:creationId xmlns:a16="http://schemas.microsoft.com/office/drawing/2014/main" id="{033A59AB-682E-CCF7-BEEF-FC961A272AE6}"/>
                </a:ext>
              </a:extLst>
            </p:cNvPr>
            <p:cNvGrpSpPr/>
            <p:nvPr/>
          </p:nvGrpSpPr>
          <p:grpSpPr>
            <a:xfrm>
              <a:off x="141602" y="250416"/>
              <a:ext cx="11720398" cy="235974"/>
              <a:chOff x="0" y="269928"/>
              <a:chExt cx="11720398" cy="235974"/>
            </a:xfrm>
          </p:grpSpPr>
          <p:grpSp>
            <p:nvGrpSpPr>
              <p:cNvPr id="28" name="Group 27">
                <a:extLst>
                  <a:ext uri="{FF2B5EF4-FFF2-40B4-BE49-F238E27FC236}">
                    <a16:creationId xmlns:a16="http://schemas.microsoft.com/office/drawing/2014/main" id="{5FEFA59C-647B-136C-AF0B-3F8A6AF8859D}"/>
                  </a:ext>
                </a:extLst>
              </p:cNvPr>
              <p:cNvGrpSpPr/>
              <p:nvPr/>
            </p:nvGrpSpPr>
            <p:grpSpPr>
              <a:xfrm>
                <a:off x="0" y="269928"/>
                <a:ext cx="9819117" cy="235974"/>
                <a:chOff x="572877" y="222123"/>
                <a:chExt cx="9348254" cy="115950"/>
              </a:xfrm>
            </p:grpSpPr>
            <p:sp>
              <p:nvSpPr>
                <p:cNvPr id="30" name="TextBox 29">
                  <a:extLst>
                    <a:ext uri="{FF2B5EF4-FFF2-40B4-BE49-F238E27FC236}">
                      <a16:creationId xmlns:a16="http://schemas.microsoft.com/office/drawing/2014/main" id="{FA965392-33D7-75C6-D8D8-320AF9527EB8}"/>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31" name="TextBox 14">
                  <a:extLst>
                    <a:ext uri="{FF2B5EF4-FFF2-40B4-BE49-F238E27FC236}">
                      <a16:creationId xmlns:a16="http://schemas.microsoft.com/office/drawing/2014/main" id="{FCECFEBB-0491-314E-A8AD-4D925ABD3773}"/>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2" name="TextBox 20">
                  <a:extLst>
                    <a:ext uri="{FF2B5EF4-FFF2-40B4-BE49-F238E27FC236}">
                      <a16:creationId xmlns:a16="http://schemas.microsoft.com/office/drawing/2014/main" id="{3D63C7B2-9063-341A-E656-E663C727D8F1}"/>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33" name="Straight Connector 23">
                  <a:extLst>
                    <a:ext uri="{FF2B5EF4-FFF2-40B4-BE49-F238E27FC236}">
                      <a16:creationId xmlns:a16="http://schemas.microsoft.com/office/drawing/2014/main" id="{F172656A-9B3F-D35F-8B4B-C93F3BF0173C}"/>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4" name="TextBox 30">
                  <a:extLst>
                    <a:ext uri="{FF2B5EF4-FFF2-40B4-BE49-F238E27FC236}">
                      <a16:creationId xmlns:a16="http://schemas.microsoft.com/office/drawing/2014/main" id="{3A4A6038-53F0-056E-C64E-AD849106F0C2}"/>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35" name="TextBox 30">
                  <a:extLst>
                    <a:ext uri="{FF2B5EF4-FFF2-40B4-BE49-F238E27FC236}">
                      <a16:creationId xmlns:a16="http://schemas.microsoft.com/office/drawing/2014/main" id="{AF705D5A-D635-6995-D7B7-908CC17098AA}"/>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30">
                  <a:extLst>
                    <a:ext uri="{FF2B5EF4-FFF2-40B4-BE49-F238E27FC236}">
                      <a16:creationId xmlns:a16="http://schemas.microsoft.com/office/drawing/2014/main" id="{DD979529-F69B-2EDE-FE3F-41A93772D480}"/>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9" name="TextBox 29">
                <a:extLst>
                  <a:ext uri="{FF2B5EF4-FFF2-40B4-BE49-F238E27FC236}">
                    <a16:creationId xmlns:a16="http://schemas.microsoft.com/office/drawing/2014/main" id="{03DED844-7787-C39E-D7DE-1A7315027F70}"/>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18" name="Straight Connector 23">
              <a:extLst>
                <a:ext uri="{FF2B5EF4-FFF2-40B4-BE49-F238E27FC236}">
                  <a16:creationId xmlns:a16="http://schemas.microsoft.com/office/drawing/2014/main" id="{6DD81C82-DA85-9AF4-82F6-8C9DFAA1C5A7}"/>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9" name="Straight Connector 23">
              <a:extLst>
                <a:ext uri="{FF2B5EF4-FFF2-40B4-BE49-F238E27FC236}">
                  <a16:creationId xmlns:a16="http://schemas.microsoft.com/office/drawing/2014/main" id="{5BBBED8D-ABA2-6BC4-4154-E0D834E4A54D}"/>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1" name="Straight Connector 23">
              <a:extLst>
                <a:ext uri="{FF2B5EF4-FFF2-40B4-BE49-F238E27FC236}">
                  <a16:creationId xmlns:a16="http://schemas.microsoft.com/office/drawing/2014/main" id="{9FAEDBC2-A7A4-F5B7-B7A6-995EBED9D5A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2" name="Straight Connector 23">
              <a:extLst>
                <a:ext uri="{FF2B5EF4-FFF2-40B4-BE49-F238E27FC236}">
                  <a16:creationId xmlns:a16="http://schemas.microsoft.com/office/drawing/2014/main" id="{34BBDEEB-1D86-6F5D-A5F7-59CBFBF50DD3}"/>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3" name="Straight Connector 23">
              <a:extLst>
                <a:ext uri="{FF2B5EF4-FFF2-40B4-BE49-F238E27FC236}">
                  <a16:creationId xmlns:a16="http://schemas.microsoft.com/office/drawing/2014/main" id="{7E3725D6-6E73-0474-29D0-E15393F9F99D}"/>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7" name="Straight Connector 23">
              <a:extLst>
                <a:ext uri="{FF2B5EF4-FFF2-40B4-BE49-F238E27FC236}">
                  <a16:creationId xmlns:a16="http://schemas.microsoft.com/office/drawing/2014/main" id="{C4A2182C-918D-9A63-4240-A3DA33D7C63A}"/>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A5A7D72C-7275-9CF4-B72A-436C511689E6}"/>
              </a:ext>
            </a:extLst>
          </p:cNvPr>
          <p:cNvSpPr txBox="1"/>
          <p:nvPr/>
        </p:nvSpPr>
        <p:spPr>
          <a:xfrm>
            <a:off x="519570" y="2093390"/>
            <a:ext cx="5075310" cy="276999"/>
          </a:xfrm>
          <a:prstGeom prst="rect">
            <a:avLst/>
          </a:prstGeom>
          <a:noFill/>
        </p:spPr>
        <p:txBody>
          <a:bodyPr wrap="square" rtlCol="0">
            <a:spAutoFit/>
          </a:bodyPr>
          <a:lstStyle/>
          <a:p>
            <a:pPr algn="ctr"/>
            <a:r>
              <a:rPr lang="en-US" sz="1200" b="1" dirty="0">
                <a:solidFill>
                  <a:schemeClr val="tx2"/>
                </a:solidFill>
                <a:latin typeface="Century Gothic" panose="020B0502020202020204" pitchFamily="34" charset="0"/>
              </a:rPr>
              <a:t>7</a:t>
            </a:r>
            <a:r>
              <a:rPr lang="en-US" sz="1200" b="1" baseline="30000" dirty="0">
                <a:solidFill>
                  <a:schemeClr val="tx2"/>
                </a:solidFill>
                <a:latin typeface="Century Gothic" panose="020B0502020202020204" pitchFamily="34" charset="0"/>
              </a:rPr>
              <a:t>th</a:t>
            </a:r>
            <a:r>
              <a:rPr lang="en-US" sz="1200" b="1" dirty="0">
                <a:solidFill>
                  <a:schemeClr val="tx2"/>
                </a:solidFill>
                <a:latin typeface="Century Gothic" panose="020B0502020202020204" pitchFamily="34" charset="0"/>
              </a:rPr>
              <a:t> on Healthcare Budget as % GDP</a:t>
            </a:r>
            <a:endParaRPr lang="en-GB" sz="1200" b="1"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953085615"/>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0" y="771220"/>
            <a:ext cx="12192000" cy="859708"/>
          </a:xfrm>
        </p:spPr>
        <p:txBody>
          <a:bodyPr vert="horz" lIns="91440" tIns="45720" rIns="91440" bIns="45720" rtlCol="0" anchor="ctr">
            <a:normAutofit/>
          </a:bodyPr>
          <a:lstStyle/>
          <a:p>
            <a:r>
              <a:rPr lang="en-US" sz="2400" b="1" kern="1200" dirty="0">
                <a:solidFill>
                  <a:schemeClr val="tx2"/>
                </a:solidFill>
                <a:latin typeface="Century Gothic" panose="020B0502020202020204" pitchFamily="34" charset="0"/>
                <a:cs typeface="Poppins" panose="00000500000000000000" pitchFamily="2" charset="0"/>
              </a:rPr>
              <a:t>Covid 19 Pandemic Response:  </a:t>
            </a:r>
            <a:r>
              <a:rPr lang="en-US" sz="2400" b="1" dirty="0">
                <a:solidFill>
                  <a:schemeClr val="tx2"/>
                </a:solidFill>
                <a:latin typeface="Century Gothic" panose="020B0502020202020204" pitchFamily="34" charset="0"/>
                <a:cs typeface="Poppins" panose="00000500000000000000" pitchFamily="2" charset="0"/>
              </a:rPr>
              <a:t>Canada is </a:t>
            </a:r>
            <a:r>
              <a:rPr lang="en-US" sz="2400" b="1" kern="1200" dirty="0">
                <a:solidFill>
                  <a:schemeClr val="tx2"/>
                </a:solidFill>
                <a:latin typeface="Century Gothic" panose="020B0502020202020204" pitchFamily="34" charset="0"/>
                <a:cs typeface="Poppins" panose="00000500000000000000" pitchFamily="2" charset="0"/>
              </a:rPr>
              <a:t>least impacted in morbidity and 2</a:t>
            </a:r>
            <a:r>
              <a:rPr lang="en-US" sz="2400" b="1" kern="1200" baseline="30000" dirty="0">
                <a:solidFill>
                  <a:schemeClr val="tx2"/>
                </a:solidFill>
                <a:latin typeface="Century Gothic" panose="020B0502020202020204" pitchFamily="34" charset="0"/>
                <a:cs typeface="Poppins" panose="00000500000000000000" pitchFamily="2" charset="0"/>
              </a:rPr>
              <a:t>nd</a:t>
            </a:r>
            <a:r>
              <a:rPr lang="en-US" sz="2400" b="1" kern="1200" dirty="0">
                <a:solidFill>
                  <a:schemeClr val="tx2"/>
                </a:solidFill>
                <a:latin typeface="Century Gothic" panose="020B0502020202020204" pitchFamily="34" charset="0"/>
                <a:cs typeface="Poppins" panose="00000500000000000000" pitchFamily="2" charset="0"/>
              </a:rPr>
              <a:t> least in Mortality among G7 Nations</a:t>
            </a:r>
          </a:p>
        </p:txBody>
      </p:sp>
      <p:sp>
        <p:nvSpPr>
          <p:cNvPr id="23" name="TextBox 22">
            <a:extLst>
              <a:ext uri="{FF2B5EF4-FFF2-40B4-BE49-F238E27FC236}">
                <a16:creationId xmlns:a16="http://schemas.microsoft.com/office/drawing/2014/main" id="{3CD2204D-0686-FE4E-1AC4-169D5BF6E54A}"/>
              </a:ext>
            </a:extLst>
          </p:cNvPr>
          <p:cNvSpPr txBox="1"/>
          <p:nvPr/>
        </p:nvSpPr>
        <p:spPr>
          <a:xfrm>
            <a:off x="214802" y="6171973"/>
            <a:ext cx="4383188" cy="861774"/>
          </a:xfrm>
          <a:prstGeom prst="rect">
            <a:avLst/>
          </a:prstGeom>
          <a:noFill/>
        </p:spPr>
        <p:txBody>
          <a:bodyPr wrap="square" rtlCol="0">
            <a:spAutoFit/>
          </a:bodyPr>
          <a:lstStyle/>
          <a:p>
            <a:r>
              <a:rPr lang="en-US" sz="1000" dirty="0">
                <a:solidFill>
                  <a:schemeClr val="tx2"/>
                </a:solidFill>
                <a:latin typeface="Poppins" panose="00000500000000000000" pitchFamily="2" charset="0"/>
                <a:cs typeface="Poppins" panose="00000500000000000000" pitchFamily="2" charset="0"/>
              </a:rPr>
              <a:t>Sources: </a:t>
            </a:r>
          </a:p>
          <a:p>
            <a:r>
              <a:rPr lang="en-US" sz="1000" dirty="0">
                <a:solidFill>
                  <a:schemeClr val="tx2"/>
                </a:solidFill>
                <a:latin typeface="Poppins" panose="00000500000000000000" pitchFamily="2" charset="0"/>
                <a:cs typeface="Poppins" panose="00000500000000000000" pitchFamily="2" charset="0"/>
              </a:rPr>
              <a:t>Canada Public Health Agency </a:t>
            </a:r>
          </a:p>
          <a:p>
            <a:r>
              <a:rPr lang="en-US" sz="1000" dirty="0">
                <a:solidFill>
                  <a:schemeClr val="tx2"/>
                </a:solidFill>
                <a:latin typeface="Poppins" panose="00000500000000000000" pitchFamily="2" charset="0"/>
                <a:cs typeface="Poppins" panose="00000500000000000000" pitchFamily="2" charset="0"/>
              </a:rPr>
              <a:t> WHO Covid Data</a:t>
            </a:r>
          </a:p>
          <a:p>
            <a:r>
              <a:rPr lang="en-US" sz="1000" dirty="0">
                <a:solidFill>
                  <a:schemeClr val="tx2"/>
                </a:solidFill>
                <a:latin typeface="Poppins" panose="00000500000000000000" pitchFamily="2" charset="0"/>
                <a:cs typeface="Poppins" panose="00000500000000000000" pitchFamily="2" charset="0"/>
              </a:rPr>
              <a:t>Our World in Data</a:t>
            </a:r>
          </a:p>
          <a:p>
            <a:endParaRPr lang="en-GB" sz="1000" dirty="0">
              <a:solidFill>
                <a:schemeClr val="tx2"/>
              </a:solidFill>
              <a:latin typeface="Poppins" panose="00000500000000000000" pitchFamily="2" charset="0"/>
              <a:cs typeface="Poppins" panose="00000500000000000000" pitchFamily="2" charset="0"/>
            </a:endParaRPr>
          </a:p>
        </p:txBody>
      </p:sp>
      <p:grpSp>
        <p:nvGrpSpPr>
          <p:cNvPr id="50" name="Group 49">
            <a:extLst>
              <a:ext uri="{FF2B5EF4-FFF2-40B4-BE49-F238E27FC236}">
                <a16:creationId xmlns:a16="http://schemas.microsoft.com/office/drawing/2014/main" id="{1DB61D36-3371-0D87-2CEF-68375F82A6E5}"/>
              </a:ext>
            </a:extLst>
          </p:cNvPr>
          <p:cNvGrpSpPr/>
          <p:nvPr/>
        </p:nvGrpSpPr>
        <p:grpSpPr>
          <a:xfrm>
            <a:off x="7044152" y="2004062"/>
            <a:ext cx="4584529" cy="3198756"/>
            <a:chOff x="6932838" y="1958436"/>
            <a:chExt cx="5051893" cy="4065572"/>
          </a:xfrm>
        </p:grpSpPr>
        <p:grpSp>
          <p:nvGrpSpPr>
            <p:cNvPr id="29" name="Group 28">
              <a:extLst>
                <a:ext uri="{FF2B5EF4-FFF2-40B4-BE49-F238E27FC236}">
                  <a16:creationId xmlns:a16="http://schemas.microsoft.com/office/drawing/2014/main" id="{90F3FE4D-2715-91AC-74D8-F41792D16B00}"/>
                </a:ext>
              </a:extLst>
            </p:cNvPr>
            <p:cNvGrpSpPr/>
            <p:nvPr/>
          </p:nvGrpSpPr>
          <p:grpSpPr>
            <a:xfrm>
              <a:off x="6932838" y="2360976"/>
              <a:ext cx="5051893" cy="3663032"/>
              <a:chOff x="6750318" y="1941797"/>
              <a:chExt cx="5051893" cy="3663032"/>
            </a:xfrm>
          </p:grpSpPr>
          <p:grpSp>
            <p:nvGrpSpPr>
              <p:cNvPr id="28" name="Group 27">
                <a:extLst>
                  <a:ext uri="{FF2B5EF4-FFF2-40B4-BE49-F238E27FC236}">
                    <a16:creationId xmlns:a16="http://schemas.microsoft.com/office/drawing/2014/main" id="{03680B98-AC99-DDAD-57A4-BC549F4BDF7D}"/>
                  </a:ext>
                </a:extLst>
              </p:cNvPr>
              <p:cNvGrpSpPr/>
              <p:nvPr/>
            </p:nvGrpSpPr>
            <p:grpSpPr>
              <a:xfrm>
                <a:off x="6856979" y="1941797"/>
                <a:ext cx="4945232" cy="3663032"/>
                <a:chOff x="6888088" y="1942057"/>
                <a:chExt cx="4945232" cy="3663032"/>
              </a:xfrm>
            </p:grpSpPr>
            <p:grpSp>
              <p:nvGrpSpPr>
                <p:cNvPr id="21" name="Group 20">
                  <a:extLst>
                    <a:ext uri="{FF2B5EF4-FFF2-40B4-BE49-F238E27FC236}">
                      <a16:creationId xmlns:a16="http://schemas.microsoft.com/office/drawing/2014/main" id="{5E31CA5F-2E36-3B97-584A-1C5021A2E6F7}"/>
                    </a:ext>
                  </a:extLst>
                </p:cNvPr>
                <p:cNvGrpSpPr/>
                <p:nvPr/>
              </p:nvGrpSpPr>
              <p:grpSpPr>
                <a:xfrm>
                  <a:off x="6888088" y="1942057"/>
                  <a:ext cx="2858650" cy="2016619"/>
                  <a:chOff x="23656" y="237008"/>
                  <a:chExt cx="4877113" cy="2951321"/>
                </a:xfrm>
              </p:grpSpPr>
              <p:pic>
                <p:nvPicPr>
                  <p:cNvPr id="4" name="Picture 3">
                    <a:extLst>
                      <a:ext uri="{FF2B5EF4-FFF2-40B4-BE49-F238E27FC236}">
                        <a16:creationId xmlns:a16="http://schemas.microsoft.com/office/drawing/2014/main" id="{8E89BCF1-A5CD-3C0E-B491-5112EB9A7D9A}"/>
                      </a:ext>
                    </a:extLst>
                  </p:cNvPr>
                  <p:cNvPicPr>
                    <a:picLocks noChangeAspect="1"/>
                  </p:cNvPicPr>
                  <p:nvPr/>
                </p:nvPicPr>
                <p:blipFill rotWithShape="1">
                  <a:blip r:embed="rId3"/>
                  <a:srcRect r="4556"/>
                  <a:stretch/>
                </p:blipFill>
                <p:spPr>
                  <a:xfrm>
                    <a:off x="71645" y="355107"/>
                    <a:ext cx="4829124" cy="2833222"/>
                  </a:xfrm>
                  <a:prstGeom prst="rect">
                    <a:avLst/>
                  </a:prstGeom>
                </p:spPr>
              </p:pic>
              <p:sp>
                <p:nvSpPr>
                  <p:cNvPr id="10" name="TextBox 9">
                    <a:extLst>
                      <a:ext uri="{FF2B5EF4-FFF2-40B4-BE49-F238E27FC236}">
                        <a16:creationId xmlns:a16="http://schemas.microsoft.com/office/drawing/2014/main" id="{9F398653-CDAC-CEA9-1438-65A710DF54F9}"/>
                      </a:ext>
                    </a:extLst>
                  </p:cNvPr>
                  <p:cNvSpPr txBox="1"/>
                  <p:nvPr/>
                </p:nvSpPr>
                <p:spPr>
                  <a:xfrm>
                    <a:off x="23656" y="908694"/>
                    <a:ext cx="1501195" cy="371606"/>
                  </a:xfrm>
                  <a:prstGeom prst="rect">
                    <a:avLst/>
                  </a:prstGeom>
                  <a:noFill/>
                </p:spPr>
                <p:txBody>
                  <a:bodyPr wrap="square" rtlCol="0">
                    <a:spAutoFit/>
                  </a:bodyPr>
                  <a:lstStyle/>
                  <a:p>
                    <a:pPr algn="ctr"/>
                    <a:r>
                      <a:rPr lang="en-US" sz="1050" dirty="0">
                        <a:solidFill>
                          <a:schemeClr val="tx2"/>
                        </a:solidFill>
                        <a:latin typeface="Poppins" panose="00000500000000000000" pitchFamily="2" charset="0"/>
                        <a:cs typeface="Poppins" panose="00000500000000000000" pitchFamily="2" charset="0"/>
                      </a:rPr>
                      <a:t>US</a:t>
                    </a:r>
                    <a:endParaRPr lang="en-GB" sz="1050" dirty="0">
                      <a:solidFill>
                        <a:schemeClr val="tx2"/>
                      </a:solidFill>
                      <a:latin typeface="Poppins" panose="00000500000000000000" pitchFamily="2" charset="0"/>
                      <a:cs typeface="Poppins" panose="00000500000000000000" pitchFamily="2" charset="0"/>
                    </a:endParaRPr>
                  </a:p>
                </p:txBody>
              </p:sp>
              <p:sp>
                <p:nvSpPr>
                  <p:cNvPr id="5" name="Oval 4">
                    <a:extLst>
                      <a:ext uri="{FF2B5EF4-FFF2-40B4-BE49-F238E27FC236}">
                        <a16:creationId xmlns:a16="http://schemas.microsoft.com/office/drawing/2014/main" id="{079F26D7-350F-1463-29AB-A19322B0A826}"/>
                      </a:ext>
                    </a:extLst>
                  </p:cNvPr>
                  <p:cNvSpPr/>
                  <p:nvPr/>
                </p:nvSpPr>
                <p:spPr>
                  <a:xfrm>
                    <a:off x="125349" y="237008"/>
                    <a:ext cx="2280486" cy="743017"/>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50" dirty="0">
                      <a:solidFill>
                        <a:schemeClr val="tx2"/>
                      </a:solidFill>
                      <a:latin typeface="Century Gothic" panose="020B0502020202020204" pitchFamily="34" charset="0"/>
                      <a:cs typeface="Poppins" panose="00000500000000000000" pitchFamily="2" charset="0"/>
                    </a:endParaRPr>
                  </a:p>
                  <a:p>
                    <a:r>
                      <a:rPr lang="en-US" sz="1050" dirty="0">
                        <a:solidFill>
                          <a:schemeClr val="tx2"/>
                        </a:solidFill>
                        <a:latin typeface="Century Gothic" panose="020B0502020202020204" pitchFamily="34" charset="0"/>
                        <a:cs typeface="Poppins" panose="00000500000000000000" pitchFamily="2" charset="0"/>
                      </a:rPr>
                      <a:t>Canada</a:t>
                    </a:r>
                    <a:endParaRPr lang="en-GB" sz="1050" dirty="0">
                      <a:solidFill>
                        <a:schemeClr val="tx2"/>
                      </a:solidFill>
                      <a:latin typeface="Century Gothic" panose="020B0502020202020204" pitchFamily="34" charset="0"/>
                      <a:cs typeface="Poppins" panose="00000500000000000000" pitchFamily="2" charset="0"/>
                    </a:endParaRPr>
                  </a:p>
                </p:txBody>
              </p:sp>
            </p:grpSp>
            <p:pic>
              <p:nvPicPr>
                <p:cNvPr id="16" name="Picture 15">
                  <a:extLst>
                    <a:ext uri="{FF2B5EF4-FFF2-40B4-BE49-F238E27FC236}">
                      <a16:creationId xmlns:a16="http://schemas.microsoft.com/office/drawing/2014/main" id="{53098D85-D9E2-40AE-19D3-FCF43CF7EEC9}"/>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Lst>
                </a:blip>
                <a:srcRect t="1456" b="1741"/>
                <a:stretch/>
              </p:blipFill>
              <p:spPr>
                <a:xfrm>
                  <a:off x="9552383" y="4045052"/>
                  <a:ext cx="2280937" cy="1560037"/>
                </a:xfrm>
                <a:prstGeom prst="rect">
                  <a:avLst/>
                </a:prstGeom>
              </p:spPr>
            </p:pic>
          </p:grpSp>
          <p:sp>
            <p:nvSpPr>
              <p:cNvPr id="27" name="Oval 26">
                <a:extLst>
                  <a:ext uri="{FF2B5EF4-FFF2-40B4-BE49-F238E27FC236}">
                    <a16:creationId xmlns:a16="http://schemas.microsoft.com/office/drawing/2014/main" id="{2197ADEF-DB8E-4003-F986-3C4113B4329A}"/>
                  </a:ext>
                </a:extLst>
              </p:cNvPr>
              <p:cNvSpPr/>
              <p:nvPr/>
            </p:nvSpPr>
            <p:spPr>
              <a:xfrm>
                <a:off x="6750318" y="2062964"/>
                <a:ext cx="1502941" cy="40399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2"/>
                  </a:solidFill>
                  <a:latin typeface="Century Gothic" panose="020B0502020202020204" pitchFamily="34" charset="0"/>
                  <a:cs typeface="Poppins" panose="00000500000000000000" pitchFamily="2" charset="0"/>
                </a:endParaRPr>
              </a:p>
            </p:txBody>
          </p:sp>
        </p:grpSp>
        <p:sp>
          <p:nvSpPr>
            <p:cNvPr id="31" name="TextBox 30">
              <a:extLst>
                <a:ext uri="{FF2B5EF4-FFF2-40B4-BE49-F238E27FC236}">
                  <a16:creationId xmlns:a16="http://schemas.microsoft.com/office/drawing/2014/main" id="{D2DD9EF6-157C-5D2E-57D1-ACA9EDDFA092}"/>
                </a:ext>
              </a:extLst>
            </p:cNvPr>
            <p:cNvSpPr txBox="1"/>
            <p:nvPr/>
          </p:nvSpPr>
          <p:spPr>
            <a:xfrm>
              <a:off x="8191367" y="1958436"/>
              <a:ext cx="2565944" cy="307777"/>
            </a:xfrm>
            <a:prstGeom prst="rect">
              <a:avLst/>
            </a:prstGeom>
            <a:noFill/>
          </p:spPr>
          <p:txBody>
            <a:bodyPr wrap="square" rtlCol="0">
              <a:spAutoFit/>
            </a:bodyPr>
            <a:lstStyle/>
            <a:p>
              <a:pPr algn="ctr"/>
              <a:r>
                <a:rPr lang="en-US" sz="1400" b="1" dirty="0">
                  <a:solidFill>
                    <a:schemeClr val="tx2"/>
                  </a:solidFill>
                  <a:latin typeface="Century Gothic" panose="020B0502020202020204" pitchFamily="34" charset="0"/>
                </a:rPr>
                <a:t>Mortality : No. of Deaths</a:t>
              </a:r>
              <a:endParaRPr lang="en-GB" sz="1400" b="1" dirty="0">
                <a:solidFill>
                  <a:schemeClr val="tx2"/>
                </a:solidFill>
                <a:latin typeface="Century Gothic" panose="020B0502020202020204" pitchFamily="34" charset="0"/>
              </a:endParaRPr>
            </a:p>
          </p:txBody>
        </p:sp>
      </p:grpSp>
      <p:grpSp>
        <p:nvGrpSpPr>
          <p:cNvPr id="51" name="Group 50">
            <a:extLst>
              <a:ext uri="{FF2B5EF4-FFF2-40B4-BE49-F238E27FC236}">
                <a16:creationId xmlns:a16="http://schemas.microsoft.com/office/drawing/2014/main" id="{D6E254F7-BB87-11A8-1CD7-83658B97CD60}"/>
              </a:ext>
            </a:extLst>
          </p:cNvPr>
          <p:cNvGrpSpPr/>
          <p:nvPr/>
        </p:nvGrpSpPr>
        <p:grpSpPr>
          <a:xfrm>
            <a:off x="368754" y="1968036"/>
            <a:ext cx="4394815" cy="3549196"/>
            <a:chOff x="365604" y="1968036"/>
            <a:chExt cx="5585241" cy="4066830"/>
          </a:xfrm>
        </p:grpSpPr>
        <p:grpSp>
          <p:nvGrpSpPr>
            <p:cNvPr id="30" name="Group 29">
              <a:extLst>
                <a:ext uri="{FF2B5EF4-FFF2-40B4-BE49-F238E27FC236}">
                  <a16:creationId xmlns:a16="http://schemas.microsoft.com/office/drawing/2014/main" id="{9349F02F-7447-96D8-C8FF-F19123F43E2F}"/>
                </a:ext>
              </a:extLst>
            </p:cNvPr>
            <p:cNvGrpSpPr/>
            <p:nvPr/>
          </p:nvGrpSpPr>
          <p:grpSpPr>
            <a:xfrm>
              <a:off x="365604" y="2496477"/>
              <a:ext cx="5585241" cy="3538389"/>
              <a:chOff x="200026" y="2074722"/>
              <a:chExt cx="5585241" cy="3538389"/>
            </a:xfrm>
          </p:grpSpPr>
          <p:grpSp>
            <p:nvGrpSpPr>
              <p:cNvPr id="22" name="Group 21">
                <a:extLst>
                  <a:ext uri="{FF2B5EF4-FFF2-40B4-BE49-F238E27FC236}">
                    <a16:creationId xmlns:a16="http://schemas.microsoft.com/office/drawing/2014/main" id="{566A8B08-2097-7CE9-5E61-3F16B479478E}"/>
                  </a:ext>
                </a:extLst>
              </p:cNvPr>
              <p:cNvGrpSpPr/>
              <p:nvPr/>
            </p:nvGrpSpPr>
            <p:grpSpPr>
              <a:xfrm>
                <a:off x="200026" y="2074722"/>
                <a:ext cx="2845298" cy="1811060"/>
                <a:chOff x="7238495" y="2374535"/>
                <a:chExt cx="2764623" cy="1669988"/>
              </a:xfrm>
            </p:grpSpPr>
            <p:grpSp>
              <p:nvGrpSpPr>
                <p:cNvPr id="17" name="Group 16">
                  <a:extLst>
                    <a:ext uri="{FF2B5EF4-FFF2-40B4-BE49-F238E27FC236}">
                      <a16:creationId xmlns:a16="http://schemas.microsoft.com/office/drawing/2014/main" id="{6B761C0F-54B7-6A96-0F69-FB74AA47788F}"/>
                    </a:ext>
                  </a:extLst>
                </p:cNvPr>
                <p:cNvGrpSpPr/>
                <p:nvPr/>
              </p:nvGrpSpPr>
              <p:grpSpPr>
                <a:xfrm>
                  <a:off x="7238495" y="2374535"/>
                  <a:ext cx="2764623" cy="1669988"/>
                  <a:chOff x="-213550" y="1871039"/>
                  <a:chExt cx="5451304" cy="3451327"/>
                </a:xfrm>
              </p:grpSpPr>
              <p:pic>
                <p:nvPicPr>
                  <p:cNvPr id="19" name="Picture 18">
                    <a:extLst>
                      <a:ext uri="{FF2B5EF4-FFF2-40B4-BE49-F238E27FC236}">
                        <a16:creationId xmlns:a16="http://schemas.microsoft.com/office/drawing/2014/main" id="{A05F43A3-2025-9C4B-B378-C7B04A53F2A1}"/>
                      </a:ext>
                    </a:extLst>
                  </p:cNvPr>
                  <p:cNvPicPr>
                    <a:picLocks noChangeAspect="1"/>
                  </p:cNvPicPr>
                  <p:nvPr/>
                </p:nvPicPr>
                <p:blipFill>
                  <a:blip r:embed="rId6"/>
                  <a:stretch>
                    <a:fillRect/>
                  </a:stretch>
                </p:blipFill>
                <p:spPr>
                  <a:xfrm>
                    <a:off x="174171" y="2056653"/>
                    <a:ext cx="5063583" cy="3265713"/>
                  </a:xfrm>
                  <a:prstGeom prst="rect">
                    <a:avLst/>
                  </a:prstGeom>
                </p:spPr>
              </p:pic>
              <p:sp>
                <p:nvSpPr>
                  <p:cNvPr id="20" name="Oval 19">
                    <a:extLst>
                      <a:ext uri="{FF2B5EF4-FFF2-40B4-BE49-F238E27FC236}">
                        <a16:creationId xmlns:a16="http://schemas.microsoft.com/office/drawing/2014/main" id="{6BC6055A-CFFA-D5BB-400C-DCF496383D99}"/>
                      </a:ext>
                    </a:extLst>
                  </p:cNvPr>
                  <p:cNvSpPr/>
                  <p:nvPr/>
                </p:nvSpPr>
                <p:spPr>
                  <a:xfrm>
                    <a:off x="-213550" y="1871039"/>
                    <a:ext cx="2963511" cy="834936"/>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2"/>
                      </a:solidFill>
                      <a:latin typeface="Century Gothic" panose="020B0502020202020204" pitchFamily="34" charset="0"/>
                      <a:cs typeface="Poppins" panose="00000500000000000000" pitchFamily="2" charset="0"/>
                    </a:endParaRPr>
                  </a:p>
                  <a:p>
                    <a:r>
                      <a:rPr lang="en-US" sz="1200" dirty="0">
                        <a:solidFill>
                          <a:schemeClr val="tx2"/>
                        </a:solidFill>
                        <a:latin typeface="Century Gothic" panose="020B0502020202020204" pitchFamily="34" charset="0"/>
                        <a:cs typeface="Poppins" panose="00000500000000000000" pitchFamily="2" charset="0"/>
                      </a:rPr>
                      <a:t>Canada</a:t>
                    </a:r>
                    <a:endParaRPr lang="en-GB" sz="1200" dirty="0">
                      <a:solidFill>
                        <a:schemeClr val="tx2"/>
                      </a:solidFill>
                      <a:latin typeface="Century Gothic" panose="020B0502020202020204" pitchFamily="34" charset="0"/>
                      <a:cs typeface="Poppins" panose="00000500000000000000" pitchFamily="2" charset="0"/>
                    </a:endParaRPr>
                  </a:p>
                </p:txBody>
              </p:sp>
            </p:grpSp>
            <p:sp>
              <p:nvSpPr>
                <p:cNvPr id="18" name="TextBox 17">
                  <a:extLst>
                    <a:ext uri="{FF2B5EF4-FFF2-40B4-BE49-F238E27FC236}">
                      <a16:creationId xmlns:a16="http://schemas.microsoft.com/office/drawing/2014/main" id="{126968DF-3924-538E-469C-61464B53C5B0}"/>
                    </a:ext>
                  </a:extLst>
                </p:cNvPr>
                <p:cNvSpPr txBox="1"/>
                <p:nvPr/>
              </p:nvSpPr>
              <p:spPr>
                <a:xfrm>
                  <a:off x="7360042" y="2688721"/>
                  <a:ext cx="1017805" cy="307777"/>
                </a:xfrm>
                <a:prstGeom prst="rect">
                  <a:avLst/>
                </a:prstGeom>
                <a:noFill/>
              </p:spPr>
              <p:txBody>
                <a:bodyPr wrap="square" rtlCol="0">
                  <a:spAutoFit/>
                </a:bodyPr>
                <a:lstStyle/>
                <a:p>
                  <a:pPr algn="ctr"/>
                  <a:r>
                    <a:rPr lang="en-US" sz="1400" dirty="0">
                      <a:solidFill>
                        <a:schemeClr val="tx2"/>
                      </a:solidFill>
                      <a:latin typeface="Century Gothic" panose="020B0502020202020204" pitchFamily="34" charset="0"/>
                      <a:cs typeface="Poppins" panose="00000500000000000000" pitchFamily="2" charset="0"/>
                    </a:rPr>
                    <a:t>US</a:t>
                  </a:r>
                  <a:endParaRPr lang="en-GB" sz="1400" dirty="0">
                    <a:solidFill>
                      <a:schemeClr val="tx2"/>
                    </a:solidFill>
                    <a:latin typeface="Century Gothic" panose="020B0502020202020204" pitchFamily="34" charset="0"/>
                    <a:cs typeface="Poppins" panose="00000500000000000000" pitchFamily="2" charset="0"/>
                  </a:endParaRPr>
                </a:p>
              </p:txBody>
            </p:sp>
          </p:grpSp>
          <p:grpSp>
            <p:nvGrpSpPr>
              <p:cNvPr id="24" name="Group 23">
                <a:extLst>
                  <a:ext uri="{FF2B5EF4-FFF2-40B4-BE49-F238E27FC236}">
                    <a16:creationId xmlns:a16="http://schemas.microsoft.com/office/drawing/2014/main" id="{BE054FA1-EE5E-0977-1B63-9AEC221DDEF4}"/>
                  </a:ext>
                </a:extLst>
              </p:cNvPr>
              <p:cNvGrpSpPr/>
              <p:nvPr/>
            </p:nvGrpSpPr>
            <p:grpSpPr>
              <a:xfrm>
                <a:off x="3197786" y="3967608"/>
                <a:ext cx="2587481" cy="1645503"/>
                <a:chOff x="7952781" y="2625947"/>
                <a:chExt cx="2587481" cy="1645503"/>
              </a:xfrm>
            </p:grpSpPr>
            <p:pic>
              <p:nvPicPr>
                <p:cNvPr id="25" name="Picture 24">
                  <a:extLst>
                    <a:ext uri="{FF2B5EF4-FFF2-40B4-BE49-F238E27FC236}">
                      <a16:creationId xmlns:a16="http://schemas.microsoft.com/office/drawing/2014/main" id="{106D7B69-7206-6EA1-3B5A-577DF5BF5A7B}"/>
                    </a:ext>
                  </a:extLst>
                </p:cNvPr>
                <p:cNvPicPr>
                  <a:picLocks noChangeAspect="1"/>
                </p:cNvPicPr>
                <p:nvPr/>
              </p:nvPicPr>
              <p:blipFill rotWithShape="1">
                <a:blip r:embed="rId7"/>
                <a:srcRect t="-430"/>
                <a:stretch/>
              </p:blipFill>
              <p:spPr>
                <a:xfrm>
                  <a:off x="7952781" y="2625947"/>
                  <a:ext cx="2587481" cy="1645503"/>
                </a:xfrm>
                <a:prstGeom prst="rect">
                  <a:avLst/>
                </a:prstGeom>
              </p:spPr>
            </p:pic>
            <p:sp>
              <p:nvSpPr>
                <p:cNvPr id="26" name="Rectangle 25">
                  <a:extLst>
                    <a:ext uri="{FF2B5EF4-FFF2-40B4-BE49-F238E27FC236}">
                      <a16:creationId xmlns:a16="http://schemas.microsoft.com/office/drawing/2014/main" id="{26E5B76D-22C3-E248-12E1-F64A61FE7343}"/>
                    </a:ext>
                  </a:extLst>
                </p:cNvPr>
                <p:cNvSpPr/>
                <p:nvPr/>
              </p:nvSpPr>
              <p:spPr>
                <a:xfrm>
                  <a:off x="9246521" y="4061038"/>
                  <a:ext cx="1293741" cy="175982"/>
                </a:xfrm>
                <a:prstGeom prst="rect">
                  <a:avLst/>
                </a:prstGeom>
                <a:noFill/>
                <a:ln w="28575">
                  <a:solidFill>
                    <a:srgbClr val="EF2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2" name="TextBox 31">
              <a:extLst>
                <a:ext uri="{FF2B5EF4-FFF2-40B4-BE49-F238E27FC236}">
                  <a16:creationId xmlns:a16="http://schemas.microsoft.com/office/drawing/2014/main" id="{6F38BD90-05FD-6B0E-20AF-2779642C6E66}"/>
                </a:ext>
              </a:extLst>
            </p:cNvPr>
            <p:cNvSpPr txBox="1"/>
            <p:nvPr/>
          </p:nvSpPr>
          <p:spPr>
            <a:xfrm>
              <a:off x="1017889" y="1968036"/>
              <a:ext cx="3048217" cy="307777"/>
            </a:xfrm>
            <a:prstGeom prst="rect">
              <a:avLst/>
            </a:prstGeom>
            <a:noFill/>
          </p:spPr>
          <p:txBody>
            <a:bodyPr wrap="square" rtlCol="0">
              <a:spAutoFit/>
            </a:bodyPr>
            <a:lstStyle/>
            <a:p>
              <a:pPr algn="ctr"/>
              <a:r>
                <a:rPr lang="en-US" sz="1400" b="1" dirty="0">
                  <a:solidFill>
                    <a:schemeClr val="tx2"/>
                  </a:solidFill>
                  <a:latin typeface="Century Gothic" panose="020B0502020202020204" pitchFamily="34" charset="0"/>
                </a:rPr>
                <a:t>Morbidity; No of Covid 19 cases  </a:t>
              </a:r>
              <a:endParaRPr lang="en-GB" sz="1400" b="1" dirty="0">
                <a:solidFill>
                  <a:schemeClr val="tx2"/>
                </a:solidFill>
                <a:latin typeface="Century Gothic" panose="020B0502020202020204" pitchFamily="34" charset="0"/>
              </a:endParaRPr>
            </a:p>
          </p:txBody>
        </p:sp>
      </p:grpSp>
      <p:grpSp>
        <p:nvGrpSpPr>
          <p:cNvPr id="33" name="Group 32">
            <a:extLst>
              <a:ext uri="{FF2B5EF4-FFF2-40B4-BE49-F238E27FC236}">
                <a16:creationId xmlns:a16="http://schemas.microsoft.com/office/drawing/2014/main" id="{BAF42D44-7C75-2B3C-725D-012E3CC7A738}"/>
              </a:ext>
            </a:extLst>
          </p:cNvPr>
          <p:cNvGrpSpPr/>
          <p:nvPr/>
        </p:nvGrpSpPr>
        <p:grpSpPr>
          <a:xfrm>
            <a:off x="130469" y="44624"/>
            <a:ext cx="11931062" cy="330178"/>
            <a:chOff x="141602" y="218502"/>
            <a:chExt cx="11724275" cy="282059"/>
          </a:xfrm>
        </p:grpSpPr>
        <p:grpSp>
          <p:nvGrpSpPr>
            <p:cNvPr id="34" name="Group 33">
              <a:extLst>
                <a:ext uri="{FF2B5EF4-FFF2-40B4-BE49-F238E27FC236}">
                  <a16:creationId xmlns:a16="http://schemas.microsoft.com/office/drawing/2014/main" id="{668BE359-3604-7947-5482-1038EA20EC01}"/>
                </a:ext>
              </a:extLst>
            </p:cNvPr>
            <p:cNvGrpSpPr/>
            <p:nvPr/>
          </p:nvGrpSpPr>
          <p:grpSpPr>
            <a:xfrm>
              <a:off x="141602" y="250416"/>
              <a:ext cx="11720398" cy="235974"/>
              <a:chOff x="0" y="269928"/>
              <a:chExt cx="11720398" cy="235974"/>
            </a:xfrm>
          </p:grpSpPr>
          <p:grpSp>
            <p:nvGrpSpPr>
              <p:cNvPr id="41" name="Group 40">
                <a:extLst>
                  <a:ext uri="{FF2B5EF4-FFF2-40B4-BE49-F238E27FC236}">
                    <a16:creationId xmlns:a16="http://schemas.microsoft.com/office/drawing/2014/main" id="{ECCB37DD-15E5-6797-357E-D8E43663A05B}"/>
                  </a:ext>
                </a:extLst>
              </p:cNvPr>
              <p:cNvGrpSpPr/>
              <p:nvPr/>
            </p:nvGrpSpPr>
            <p:grpSpPr>
              <a:xfrm>
                <a:off x="0" y="269928"/>
                <a:ext cx="9819117" cy="235974"/>
                <a:chOff x="572877" y="222123"/>
                <a:chExt cx="9348254" cy="115950"/>
              </a:xfrm>
            </p:grpSpPr>
            <p:sp>
              <p:nvSpPr>
                <p:cNvPr id="43" name="TextBox 42">
                  <a:extLst>
                    <a:ext uri="{FF2B5EF4-FFF2-40B4-BE49-F238E27FC236}">
                      <a16:creationId xmlns:a16="http://schemas.microsoft.com/office/drawing/2014/main" id="{0C51499A-B57A-B872-F654-E28DAF94C3F5}"/>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44" name="TextBox 14">
                  <a:extLst>
                    <a:ext uri="{FF2B5EF4-FFF2-40B4-BE49-F238E27FC236}">
                      <a16:creationId xmlns:a16="http://schemas.microsoft.com/office/drawing/2014/main" id="{5C954107-A01A-DD2A-1AE7-9363624E3551}"/>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45" name="TextBox 20">
                  <a:extLst>
                    <a:ext uri="{FF2B5EF4-FFF2-40B4-BE49-F238E27FC236}">
                      <a16:creationId xmlns:a16="http://schemas.microsoft.com/office/drawing/2014/main" id="{0A51FE72-D129-70E4-32EB-DDFC9AEB903B}"/>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46" name="Straight Connector 23">
                  <a:extLst>
                    <a:ext uri="{FF2B5EF4-FFF2-40B4-BE49-F238E27FC236}">
                      <a16:creationId xmlns:a16="http://schemas.microsoft.com/office/drawing/2014/main" id="{6D2A9F59-82D2-7063-6E9A-B27DAD4F83BA}"/>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47" name="TextBox 30">
                  <a:extLst>
                    <a:ext uri="{FF2B5EF4-FFF2-40B4-BE49-F238E27FC236}">
                      <a16:creationId xmlns:a16="http://schemas.microsoft.com/office/drawing/2014/main" id="{99EC368C-6373-C40E-C0CF-F7141330D886}"/>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48" name="TextBox 30">
                  <a:extLst>
                    <a:ext uri="{FF2B5EF4-FFF2-40B4-BE49-F238E27FC236}">
                      <a16:creationId xmlns:a16="http://schemas.microsoft.com/office/drawing/2014/main" id="{756546F5-2239-2EA0-6F86-2A08ECEF3E11}"/>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49" name="TextBox 30">
                  <a:extLst>
                    <a:ext uri="{FF2B5EF4-FFF2-40B4-BE49-F238E27FC236}">
                      <a16:creationId xmlns:a16="http://schemas.microsoft.com/office/drawing/2014/main" id="{BF4807EA-1483-E370-AD26-FCC957CAA2FA}"/>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42" name="TextBox 29">
                <a:extLst>
                  <a:ext uri="{FF2B5EF4-FFF2-40B4-BE49-F238E27FC236}">
                    <a16:creationId xmlns:a16="http://schemas.microsoft.com/office/drawing/2014/main" id="{330D6920-B23D-4E35-A6FA-D5AF2925010A}"/>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35" name="Straight Connector 23">
              <a:extLst>
                <a:ext uri="{FF2B5EF4-FFF2-40B4-BE49-F238E27FC236}">
                  <a16:creationId xmlns:a16="http://schemas.microsoft.com/office/drawing/2014/main" id="{487357BB-A10B-8738-762D-A214285B845C}"/>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6" name="Straight Connector 23">
              <a:extLst>
                <a:ext uri="{FF2B5EF4-FFF2-40B4-BE49-F238E27FC236}">
                  <a16:creationId xmlns:a16="http://schemas.microsoft.com/office/drawing/2014/main" id="{D02BC86F-F4C7-BB4B-5DBD-B93ED7AF2E4A}"/>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7" name="Straight Connector 23">
              <a:extLst>
                <a:ext uri="{FF2B5EF4-FFF2-40B4-BE49-F238E27FC236}">
                  <a16:creationId xmlns:a16="http://schemas.microsoft.com/office/drawing/2014/main" id="{17097D5A-4B0F-3BF1-BA87-AD579A30A8C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8" name="Straight Connector 23">
              <a:extLst>
                <a:ext uri="{FF2B5EF4-FFF2-40B4-BE49-F238E27FC236}">
                  <a16:creationId xmlns:a16="http://schemas.microsoft.com/office/drawing/2014/main" id="{DCE74966-4658-A0A0-E219-EB2DCE1B07FA}"/>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9" name="Straight Connector 23">
              <a:extLst>
                <a:ext uri="{FF2B5EF4-FFF2-40B4-BE49-F238E27FC236}">
                  <a16:creationId xmlns:a16="http://schemas.microsoft.com/office/drawing/2014/main" id="{906163B3-5C99-4D3C-F8F7-AFB0F294957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0" name="Straight Connector 23">
              <a:extLst>
                <a:ext uri="{FF2B5EF4-FFF2-40B4-BE49-F238E27FC236}">
                  <a16:creationId xmlns:a16="http://schemas.microsoft.com/office/drawing/2014/main" id="{56C36458-44EC-55C3-2D4E-0E28311821B9}"/>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4569162"/>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3CD2204D-0686-FE4E-1AC4-169D5BF6E54A}"/>
              </a:ext>
            </a:extLst>
          </p:cNvPr>
          <p:cNvSpPr txBox="1"/>
          <p:nvPr/>
        </p:nvSpPr>
        <p:spPr>
          <a:xfrm>
            <a:off x="0" y="6627167"/>
            <a:ext cx="5951984" cy="276999"/>
          </a:xfrm>
          <a:prstGeom prst="rect">
            <a:avLst/>
          </a:prstGeom>
          <a:noFill/>
        </p:spPr>
        <p:txBody>
          <a:bodyPr wrap="square" rtlCol="0">
            <a:spAutoFit/>
          </a:bodyPr>
          <a:lstStyle/>
          <a:p>
            <a:r>
              <a:rPr lang="en-US" sz="1200" dirty="0">
                <a:solidFill>
                  <a:schemeClr val="tx2"/>
                </a:solidFill>
                <a:latin typeface="Poppins" panose="00000500000000000000" pitchFamily="2" charset="0"/>
                <a:cs typeface="Poppins" panose="00000500000000000000" pitchFamily="2" charset="0"/>
              </a:rPr>
              <a:t>Picture Credit:  Fraser Institute Report, Waiting Your Turn 2022</a:t>
            </a:r>
            <a:endParaRPr lang="en-GB" sz="1200" dirty="0">
              <a:solidFill>
                <a:schemeClr val="tx2"/>
              </a:solidFill>
              <a:latin typeface="Poppins" panose="00000500000000000000" pitchFamily="2" charset="0"/>
              <a:cs typeface="Poppins" panose="00000500000000000000" pitchFamily="2" charset="0"/>
            </a:endParaRPr>
          </a:p>
        </p:txBody>
      </p:sp>
      <p:pic>
        <p:nvPicPr>
          <p:cNvPr id="20" name="Picture 19">
            <a:extLst>
              <a:ext uri="{FF2B5EF4-FFF2-40B4-BE49-F238E27FC236}">
                <a16:creationId xmlns:a16="http://schemas.microsoft.com/office/drawing/2014/main" id="{23186D52-DE11-1C29-6A9E-0B0F118B3407}"/>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0"/>
                    </a14:imgEffect>
                    <a14:imgEffect>
                      <a14:brightnessContrast contrast="40000"/>
                    </a14:imgEffect>
                  </a14:imgLayer>
                </a14:imgProps>
              </a:ext>
            </a:extLst>
          </a:blip>
          <a:srcRect l="14850" t="37529" r="14850" b="21949"/>
          <a:stretch/>
        </p:blipFill>
        <p:spPr>
          <a:xfrm>
            <a:off x="1" y="1700808"/>
            <a:ext cx="12191999" cy="4882842"/>
          </a:xfrm>
          <a:prstGeom prst="rect">
            <a:avLst/>
          </a:prstGeom>
        </p:spPr>
      </p:pic>
      <p:sp>
        <p:nvSpPr>
          <p:cNvPr id="19" name="TextBox 18">
            <a:extLst>
              <a:ext uri="{FF2B5EF4-FFF2-40B4-BE49-F238E27FC236}">
                <a16:creationId xmlns:a16="http://schemas.microsoft.com/office/drawing/2014/main" id="{1FA0328C-E27A-24C4-25F7-97FEC1E9F471}"/>
              </a:ext>
            </a:extLst>
          </p:cNvPr>
          <p:cNvSpPr txBox="1"/>
          <p:nvPr/>
        </p:nvSpPr>
        <p:spPr>
          <a:xfrm>
            <a:off x="2" y="869932"/>
            <a:ext cx="12191998" cy="461665"/>
          </a:xfrm>
          <a:prstGeom prst="rect">
            <a:avLst/>
          </a:prstGeom>
          <a:solidFill>
            <a:schemeClr val="bg1"/>
          </a:solidFill>
        </p:spPr>
        <p:txBody>
          <a:bodyPr wrap="square" rtlCol="0">
            <a:spAutoFit/>
          </a:bodyPr>
          <a:lstStyle/>
          <a:p>
            <a:pPr algn="ctr"/>
            <a:r>
              <a:rPr lang="en-US" sz="2400" b="1" dirty="0">
                <a:solidFill>
                  <a:schemeClr val="tx2"/>
                </a:solidFill>
                <a:latin typeface="Century Gothic" panose="020B0502020202020204" pitchFamily="34" charset="0"/>
                <a:cs typeface="Poppins" panose="00000500000000000000" pitchFamily="2" charset="0"/>
              </a:rPr>
              <a:t>Agony of Long Wait times for healthcare services in recent Years</a:t>
            </a:r>
            <a:endParaRPr lang="en-GB" sz="2400" b="1" dirty="0">
              <a:solidFill>
                <a:schemeClr val="tx2"/>
              </a:solidFill>
              <a:latin typeface="Century Gothic" panose="020B0502020202020204" pitchFamily="34" charset="0"/>
              <a:cs typeface="Poppins" panose="00000500000000000000" pitchFamily="2" charset="0"/>
            </a:endParaRPr>
          </a:p>
        </p:txBody>
      </p:sp>
      <p:grpSp>
        <p:nvGrpSpPr>
          <p:cNvPr id="2" name="Group 1">
            <a:extLst>
              <a:ext uri="{FF2B5EF4-FFF2-40B4-BE49-F238E27FC236}">
                <a16:creationId xmlns:a16="http://schemas.microsoft.com/office/drawing/2014/main" id="{25C8A9F9-471C-189B-5CC5-DF870C0FD768}"/>
              </a:ext>
            </a:extLst>
          </p:cNvPr>
          <p:cNvGrpSpPr/>
          <p:nvPr/>
        </p:nvGrpSpPr>
        <p:grpSpPr>
          <a:xfrm>
            <a:off x="130469" y="44624"/>
            <a:ext cx="11931062" cy="330178"/>
            <a:chOff x="141602" y="218502"/>
            <a:chExt cx="11724275" cy="282059"/>
          </a:xfrm>
        </p:grpSpPr>
        <p:grpSp>
          <p:nvGrpSpPr>
            <p:cNvPr id="4" name="Group 3">
              <a:extLst>
                <a:ext uri="{FF2B5EF4-FFF2-40B4-BE49-F238E27FC236}">
                  <a16:creationId xmlns:a16="http://schemas.microsoft.com/office/drawing/2014/main" id="{20D1181E-9C93-22BB-7090-1E77E52D9E1C}"/>
                </a:ext>
              </a:extLst>
            </p:cNvPr>
            <p:cNvGrpSpPr/>
            <p:nvPr/>
          </p:nvGrpSpPr>
          <p:grpSpPr>
            <a:xfrm>
              <a:off x="141602" y="250416"/>
              <a:ext cx="11720398" cy="235974"/>
              <a:chOff x="0" y="269928"/>
              <a:chExt cx="11720398" cy="235974"/>
            </a:xfrm>
          </p:grpSpPr>
          <p:grpSp>
            <p:nvGrpSpPr>
              <p:cNvPr id="21" name="Group 20">
                <a:extLst>
                  <a:ext uri="{FF2B5EF4-FFF2-40B4-BE49-F238E27FC236}">
                    <a16:creationId xmlns:a16="http://schemas.microsoft.com/office/drawing/2014/main" id="{91393069-0829-6C09-35F4-82AE0FF86031}"/>
                  </a:ext>
                </a:extLst>
              </p:cNvPr>
              <p:cNvGrpSpPr/>
              <p:nvPr/>
            </p:nvGrpSpPr>
            <p:grpSpPr>
              <a:xfrm>
                <a:off x="0" y="269928"/>
                <a:ext cx="9819117" cy="235974"/>
                <a:chOff x="572877" y="222123"/>
                <a:chExt cx="9348254" cy="115950"/>
              </a:xfrm>
            </p:grpSpPr>
            <p:sp>
              <p:nvSpPr>
                <p:cNvPr id="24" name="TextBox 23">
                  <a:extLst>
                    <a:ext uri="{FF2B5EF4-FFF2-40B4-BE49-F238E27FC236}">
                      <a16:creationId xmlns:a16="http://schemas.microsoft.com/office/drawing/2014/main" id="{2293B26A-8FF2-6D73-0508-2D466394464D}"/>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25" name="TextBox 14">
                  <a:extLst>
                    <a:ext uri="{FF2B5EF4-FFF2-40B4-BE49-F238E27FC236}">
                      <a16:creationId xmlns:a16="http://schemas.microsoft.com/office/drawing/2014/main" id="{978A10E2-E01E-5CFE-E813-BF2D9A3B3B38}"/>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6" name="TextBox 20">
                  <a:extLst>
                    <a:ext uri="{FF2B5EF4-FFF2-40B4-BE49-F238E27FC236}">
                      <a16:creationId xmlns:a16="http://schemas.microsoft.com/office/drawing/2014/main" id="{44F0E1EB-9D2F-7D67-9C6D-D81BFFED7F8F}"/>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7" name="Straight Connector 23">
                  <a:extLst>
                    <a:ext uri="{FF2B5EF4-FFF2-40B4-BE49-F238E27FC236}">
                      <a16:creationId xmlns:a16="http://schemas.microsoft.com/office/drawing/2014/main" id="{26685746-FB72-F89F-B43E-9E769DBCFA48}"/>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8" name="TextBox 30">
                  <a:extLst>
                    <a:ext uri="{FF2B5EF4-FFF2-40B4-BE49-F238E27FC236}">
                      <a16:creationId xmlns:a16="http://schemas.microsoft.com/office/drawing/2014/main" id="{4AB0F8B5-DCA0-9A55-3255-27AF20AFFE1A}"/>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9" name="TextBox 30">
                  <a:extLst>
                    <a:ext uri="{FF2B5EF4-FFF2-40B4-BE49-F238E27FC236}">
                      <a16:creationId xmlns:a16="http://schemas.microsoft.com/office/drawing/2014/main" id="{CF6199CD-B3BF-E991-55F5-9491CC9729BD}"/>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0" name="TextBox 30">
                  <a:extLst>
                    <a:ext uri="{FF2B5EF4-FFF2-40B4-BE49-F238E27FC236}">
                      <a16:creationId xmlns:a16="http://schemas.microsoft.com/office/drawing/2014/main" id="{24AA24F3-2094-1ECF-F993-665D8E66B092}"/>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2" name="TextBox 29">
                <a:extLst>
                  <a:ext uri="{FF2B5EF4-FFF2-40B4-BE49-F238E27FC236}">
                    <a16:creationId xmlns:a16="http://schemas.microsoft.com/office/drawing/2014/main" id="{465A6142-B718-49E9-508C-DBDBBC666388}"/>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 name="Straight Connector 23">
              <a:extLst>
                <a:ext uri="{FF2B5EF4-FFF2-40B4-BE49-F238E27FC236}">
                  <a16:creationId xmlns:a16="http://schemas.microsoft.com/office/drawing/2014/main" id="{9FD27392-8D23-F9A1-2AA3-D64AD6133906}"/>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2FC13AD5-186D-2D26-7007-3032918634B2}"/>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C9B27866-CBB9-6519-F4D0-DAEE3CF3B5B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6" name="Straight Connector 23">
              <a:extLst>
                <a:ext uri="{FF2B5EF4-FFF2-40B4-BE49-F238E27FC236}">
                  <a16:creationId xmlns:a16="http://schemas.microsoft.com/office/drawing/2014/main" id="{7F6B0670-3B47-C336-C491-8E50FC93D8A1}"/>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7" name="Straight Connector 23">
              <a:extLst>
                <a:ext uri="{FF2B5EF4-FFF2-40B4-BE49-F238E27FC236}">
                  <a16:creationId xmlns:a16="http://schemas.microsoft.com/office/drawing/2014/main" id="{7E86908E-5362-1C55-D930-7D63DA3A09AD}"/>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8" name="Straight Connector 23">
              <a:extLst>
                <a:ext uri="{FF2B5EF4-FFF2-40B4-BE49-F238E27FC236}">
                  <a16:creationId xmlns:a16="http://schemas.microsoft.com/office/drawing/2014/main" id="{BA06DCD1-1B7F-DED3-015B-48AC1A541081}"/>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859947"/>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B42EFAE-016E-0BBB-B89E-63B574E0843F}"/>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489985" y="1164973"/>
            <a:ext cx="9212029" cy="4793833"/>
          </a:xfrm>
          <a:prstGeom prst="rect">
            <a:avLst/>
          </a:prstGeom>
          <a:solidFill>
            <a:schemeClr val="bg1">
              <a:lumMod val="85000"/>
            </a:schemeClr>
          </a:solidFill>
        </p:spPr>
      </p:pic>
      <p:sp>
        <p:nvSpPr>
          <p:cNvPr id="2" name="Oval 1">
            <a:extLst>
              <a:ext uri="{FF2B5EF4-FFF2-40B4-BE49-F238E27FC236}">
                <a16:creationId xmlns:a16="http://schemas.microsoft.com/office/drawing/2014/main" id="{95BBBE06-6E1B-DB42-3170-F8965FED16F0}"/>
              </a:ext>
            </a:extLst>
          </p:cNvPr>
          <p:cNvSpPr/>
          <p:nvPr/>
        </p:nvSpPr>
        <p:spPr>
          <a:xfrm>
            <a:off x="4149279" y="2276872"/>
            <a:ext cx="5504705" cy="1800200"/>
          </a:xfrm>
          <a:prstGeom prst="ellipse">
            <a:avLst/>
          </a:prstGeom>
          <a:noFill/>
          <a:ln w="38100">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498DA564-C83F-7578-69A3-AE2D5091E660}"/>
              </a:ext>
            </a:extLst>
          </p:cNvPr>
          <p:cNvSpPr/>
          <p:nvPr/>
        </p:nvSpPr>
        <p:spPr>
          <a:xfrm>
            <a:off x="2283581" y="3717032"/>
            <a:ext cx="5504705" cy="1800200"/>
          </a:xfrm>
          <a:prstGeom prst="ellipse">
            <a:avLst/>
          </a:prstGeom>
          <a:noFill/>
          <a:ln w="38100">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95248634-A2EB-7AB0-46F0-6B62C35E239B}"/>
              </a:ext>
            </a:extLst>
          </p:cNvPr>
          <p:cNvSpPr txBox="1"/>
          <p:nvPr/>
        </p:nvSpPr>
        <p:spPr>
          <a:xfrm>
            <a:off x="263352" y="6597353"/>
            <a:ext cx="10153128" cy="276999"/>
          </a:xfrm>
          <a:prstGeom prst="rect">
            <a:avLst/>
          </a:prstGeom>
          <a:noFill/>
        </p:spPr>
        <p:txBody>
          <a:bodyPr wrap="square" rtlCol="0">
            <a:spAutoFit/>
          </a:bodyPr>
          <a:lstStyle/>
          <a:p>
            <a:r>
              <a:rPr lang="en-US" sz="1200" i="1" dirty="0">
                <a:solidFill>
                  <a:schemeClr val="tx2"/>
                </a:solidFill>
                <a:latin typeface="Century Gothic" panose="020B0502020202020204" pitchFamily="34" charset="0"/>
              </a:rPr>
              <a:t>Word Cloud based using Python and text corpus from Fraser Report’s Waiting Your Turn 2022</a:t>
            </a:r>
            <a:endParaRPr lang="en-GB" sz="1200" i="1" dirty="0">
              <a:solidFill>
                <a:schemeClr val="tx2"/>
              </a:solidFill>
              <a:latin typeface="Century Gothic" panose="020B0502020202020204" pitchFamily="34" charset="0"/>
            </a:endParaRPr>
          </a:p>
        </p:txBody>
      </p:sp>
      <p:grpSp>
        <p:nvGrpSpPr>
          <p:cNvPr id="5" name="Group 4">
            <a:extLst>
              <a:ext uri="{FF2B5EF4-FFF2-40B4-BE49-F238E27FC236}">
                <a16:creationId xmlns:a16="http://schemas.microsoft.com/office/drawing/2014/main" id="{698F7A2B-C4E0-3EA6-2949-D64FFE67AADD}"/>
              </a:ext>
            </a:extLst>
          </p:cNvPr>
          <p:cNvGrpSpPr/>
          <p:nvPr/>
        </p:nvGrpSpPr>
        <p:grpSpPr>
          <a:xfrm>
            <a:off x="130469" y="44624"/>
            <a:ext cx="11931062" cy="330178"/>
            <a:chOff x="141602" y="218502"/>
            <a:chExt cx="11724275" cy="282059"/>
          </a:xfrm>
        </p:grpSpPr>
        <p:grpSp>
          <p:nvGrpSpPr>
            <p:cNvPr id="6" name="Group 5">
              <a:extLst>
                <a:ext uri="{FF2B5EF4-FFF2-40B4-BE49-F238E27FC236}">
                  <a16:creationId xmlns:a16="http://schemas.microsoft.com/office/drawing/2014/main" id="{A1A44CB6-5561-BA83-8A7C-71DCBA463549}"/>
                </a:ext>
              </a:extLst>
            </p:cNvPr>
            <p:cNvGrpSpPr/>
            <p:nvPr/>
          </p:nvGrpSpPr>
          <p:grpSpPr>
            <a:xfrm>
              <a:off x="141602" y="250416"/>
              <a:ext cx="11720398" cy="235974"/>
              <a:chOff x="0" y="269928"/>
              <a:chExt cx="11720398" cy="235974"/>
            </a:xfrm>
          </p:grpSpPr>
          <p:grpSp>
            <p:nvGrpSpPr>
              <p:cNvPr id="13" name="Group 12">
                <a:extLst>
                  <a:ext uri="{FF2B5EF4-FFF2-40B4-BE49-F238E27FC236}">
                    <a16:creationId xmlns:a16="http://schemas.microsoft.com/office/drawing/2014/main" id="{0AF4FFEF-BFD4-89CA-07FD-12578599E804}"/>
                  </a:ext>
                </a:extLst>
              </p:cNvPr>
              <p:cNvGrpSpPr/>
              <p:nvPr/>
            </p:nvGrpSpPr>
            <p:grpSpPr>
              <a:xfrm>
                <a:off x="0" y="269928"/>
                <a:ext cx="9819117" cy="235974"/>
                <a:chOff x="572877" y="222123"/>
                <a:chExt cx="9348254" cy="115950"/>
              </a:xfrm>
            </p:grpSpPr>
            <p:sp>
              <p:nvSpPr>
                <p:cNvPr id="15" name="TextBox 14">
                  <a:extLst>
                    <a:ext uri="{FF2B5EF4-FFF2-40B4-BE49-F238E27FC236}">
                      <a16:creationId xmlns:a16="http://schemas.microsoft.com/office/drawing/2014/main" id="{1D67343A-0D04-1819-2F21-FA7798716A55}"/>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6" name="TextBox 14">
                  <a:extLst>
                    <a:ext uri="{FF2B5EF4-FFF2-40B4-BE49-F238E27FC236}">
                      <a16:creationId xmlns:a16="http://schemas.microsoft.com/office/drawing/2014/main" id="{C5D7F71E-4E49-C308-DE28-EA0492911D7A}"/>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7" name="TextBox 20">
                  <a:extLst>
                    <a:ext uri="{FF2B5EF4-FFF2-40B4-BE49-F238E27FC236}">
                      <a16:creationId xmlns:a16="http://schemas.microsoft.com/office/drawing/2014/main" id="{8143EE58-30BE-B44C-E2BA-DB102EFAEF34}"/>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8" name="Straight Connector 23">
                  <a:extLst>
                    <a:ext uri="{FF2B5EF4-FFF2-40B4-BE49-F238E27FC236}">
                      <a16:creationId xmlns:a16="http://schemas.microsoft.com/office/drawing/2014/main" id="{5002FB25-D4FF-ACD6-67E5-303534327424}"/>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9" name="TextBox 30">
                  <a:extLst>
                    <a:ext uri="{FF2B5EF4-FFF2-40B4-BE49-F238E27FC236}">
                      <a16:creationId xmlns:a16="http://schemas.microsoft.com/office/drawing/2014/main" id="{31D486D4-240C-D26C-A459-BFD6E030D14D}"/>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0" name="TextBox 30">
                  <a:extLst>
                    <a:ext uri="{FF2B5EF4-FFF2-40B4-BE49-F238E27FC236}">
                      <a16:creationId xmlns:a16="http://schemas.microsoft.com/office/drawing/2014/main" id="{D08B32CC-4A8C-C73B-D1E0-C1957A4F8686}"/>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1" name="TextBox 30">
                  <a:extLst>
                    <a:ext uri="{FF2B5EF4-FFF2-40B4-BE49-F238E27FC236}">
                      <a16:creationId xmlns:a16="http://schemas.microsoft.com/office/drawing/2014/main" id="{79A7A4F9-13BD-01C6-EF11-E1A5D3E9EF7D}"/>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4" name="TextBox 29">
                <a:extLst>
                  <a:ext uri="{FF2B5EF4-FFF2-40B4-BE49-F238E27FC236}">
                    <a16:creationId xmlns:a16="http://schemas.microsoft.com/office/drawing/2014/main" id="{1E48E1CC-A625-FB7F-AC60-13AF11CAEE2A}"/>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7" name="Straight Connector 23">
              <a:extLst>
                <a:ext uri="{FF2B5EF4-FFF2-40B4-BE49-F238E27FC236}">
                  <a16:creationId xmlns:a16="http://schemas.microsoft.com/office/drawing/2014/main" id="{4DB52A42-4BFC-E85E-BB73-42F1B550378B}"/>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43BBB619-EFF7-EA62-DF95-806C2018C99C}"/>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25EA934E-DFE1-73DF-2FAF-B5AEB5FD1E91}"/>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2666AD85-597B-4463-FD10-CA215338F907}"/>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0B15C7E1-CC45-1436-A0BA-AB881EDCE983}"/>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B9211D84-EAA3-6309-3E7A-80261034126E}"/>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795821"/>
      </p:ext>
    </p:extLst>
  </p:cSld>
  <p:clrMapOvr>
    <a:masterClrMapping/>
  </p:clrMapOvr>
  <mc:AlternateContent xmlns:mc="http://schemas.openxmlformats.org/markup-compatibility/2006" xmlns:p14="http://schemas.microsoft.com/office/powerpoint/2010/main">
    <mc:Choice Requires="p14">
      <p:transition spd="slow" p14:dur="2000" advTm="91818"/>
    </mc:Choice>
    <mc:Fallback xmlns="">
      <p:transition spd="slow" advTm="918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4572" y="949566"/>
            <a:ext cx="12192000" cy="859708"/>
          </a:xfrm>
        </p:spPr>
        <p:txBody>
          <a:bodyPr vert="horz" lIns="91440" tIns="45720" rIns="91440" bIns="45720" rtlCol="0" anchor="ctr">
            <a:noAutofit/>
          </a:bodyPr>
          <a:lstStyle/>
          <a:p>
            <a:r>
              <a:rPr lang="en-US" sz="2400" b="1" dirty="0">
                <a:solidFill>
                  <a:schemeClr val="tx2"/>
                </a:solidFill>
                <a:latin typeface="Century Gothic" panose="020B0502020202020204" pitchFamily="34" charset="0"/>
                <a:cs typeface="Poppins" panose="00000500000000000000" pitchFamily="2" charset="0"/>
              </a:rPr>
              <a:t>Out of 14 Medical Services impacted by Wait Time from 2008-2022, Diagnostic Imaging ( CT scan and MRI) accounts for over </a:t>
            </a:r>
            <a:r>
              <a:rPr lang="en-US" sz="2400" b="1" kern="1200" dirty="0">
                <a:solidFill>
                  <a:schemeClr val="tx2"/>
                </a:solidFill>
                <a:latin typeface="Century Gothic" panose="020B0502020202020204" pitchFamily="34" charset="0"/>
                <a:cs typeface="Poppins" panose="00000500000000000000" pitchFamily="2" charset="0"/>
              </a:rPr>
              <a:t>70%</a:t>
            </a:r>
          </a:p>
        </p:txBody>
      </p:sp>
      <p:pic>
        <p:nvPicPr>
          <p:cNvPr id="9" name="Picture 8">
            <a:extLst>
              <a:ext uri="{FF2B5EF4-FFF2-40B4-BE49-F238E27FC236}">
                <a16:creationId xmlns:a16="http://schemas.microsoft.com/office/drawing/2014/main" id="{9F9DB792-DD5D-F1A2-B6A1-640EE7AEF033}"/>
              </a:ext>
            </a:extLst>
          </p:cNvPr>
          <p:cNvPicPr>
            <a:picLocks noChangeAspect="1"/>
          </p:cNvPicPr>
          <p:nvPr/>
        </p:nvPicPr>
        <p:blipFill rotWithShape="1">
          <a:blip r:embed="rId3"/>
          <a:srcRect l="13698" t="10346" r="12513"/>
          <a:stretch/>
        </p:blipFill>
        <p:spPr>
          <a:xfrm>
            <a:off x="2999656" y="2027346"/>
            <a:ext cx="5908851" cy="4349721"/>
          </a:xfrm>
          <a:prstGeom prst="rect">
            <a:avLst/>
          </a:prstGeom>
        </p:spPr>
      </p:pic>
      <p:sp>
        <p:nvSpPr>
          <p:cNvPr id="10" name="TextBox 9">
            <a:extLst>
              <a:ext uri="{FF2B5EF4-FFF2-40B4-BE49-F238E27FC236}">
                <a16:creationId xmlns:a16="http://schemas.microsoft.com/office/drawing/2014/main" id="{D306B3A4-B057-B4AA-9058-F58D768DEB7F}"/>
              </a:ext>
            </a:extLst>
          </p:cNvPr>
          <p:cNvSpPr txBox="1"/>
          <p:nvPr/>
        </p:nvSpPr>
        <p:spPr>
          <a:xfrm>
            <a:off x="2639616" y="6586525"/>
            <a:ext cx="8064896" cy="261610"/>
          </a:xfrm>
          <a:prstGeom prst="rect">
            <a:avLst/>
          </a:prstGeom>
          <a:noFill/>
        </p:spPr>
        <p:txBody>
          <a:bodyPr wrap="square" rtlCol="0">
            <a:spAutoFit/>
          </a:bodyPr>
          <a:lstStyle/>
          <a:p>
            <a:r>
              <a:rPr lang="en-US" sz="1100" dirty="0">
                <a:solidFill>
                  <a:schemeClr val="tx2"/>
                </a:solidFill>
                <a:latin typeface="Century Gothic" panose="020B0502020202020204" pitchFamily="34" charset="0"/>
              </a:rPr>
              <a:t>Data Source: Canadian Institute for Health Information: Wait time Priority Procedures 2008-2002 </a:t>
            </a:r>
            <a:endParaRPr lang="en-GB" sz="1100" dirty="0">
              <a:solidFill>
                <a:schemeClr val="tx2"/>
              </a:solidFill>
              <a:latin typeface="Century Gothic" panose="020B0502020202020204" pitchFamily="34" charset="0"/>
            </a:endParaRPr>
          </a:p>
        </p:txBody>
      </p:sp>
      <p:grpSp>
        <p:nvGrpSpPr>
          <p:cNvPr id="4" name="Group 3">
            <a:extLst>
              <a:ext uri="{FF2B5EF4-FFF2-40B4-BE49-F238E27FC236}">
                <a16:creationId xmlns:a16="http://schemas.microsoft.com/office/drawing/2014/main" id="{1AC47BF2-1272-531C-A236-CE3BCA904C3E}"/>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99AE9694-6563-58C1-E484-140D0FF46250}"/>
                </a:ext>
              </a:extLst>
            </p:cNvPr>
            <p:cNvGrpSpPr/>
            <p:nvPr/>
          </p:nvGrpSpPr>
          <p:grpSpPr>
            <a:xfrm>
              <a:off x="141602" y="250416"/>
              <a:ext cx="11720398" cy="235974"/>
              <a:chOff x="0" y="269928"/>
              <a:chExt cx="11720398" cy="235974"/>
            </a:xfrm>
          </p:grpSpPr>
          <p:grpSp>
            <p:nvGrpSpPr>
              <p:cNvPr id="22" name="Group 21">
                <a:extLst>
                  <a:ext uri="{FF2B5EF4-FFF2-40B4-BE49-F238E27FC236}">
                    <a16:creationId xmlns:a16="http://schemas.microsoft.com/office/drawing/2014/main" id="{CF9E4300-38EC-FA31-2AE1-32B07B2CCE9A}"/>
                  </a:ext>
                </a:extLst>
              </p:cNvPr>
              <p:cNvGrpSpPr/>
              <p:nvPr/>
            </p:nvGrpSpPr>
            <p:grpSpPr>
              <a:xfrm>
                <a:off x="0" y="269928"/>
                <a:ext cx="9819117" cy="235974"/>
                <a:chOff x="572877" y="222123"/>
                <a:chExt cx="9348254" cy="115950"/>
              </a:xfrm>
            </p:grpSpPr>
            <p:sp>
              <p:nvSpPr>
                <p:cNvPr id="24" name="TextBox 23">
                  <a:extLst>
                    <a:ext uri="{FF2B5EF4-FFF2-40B4-BE49-F238E27FC236}">
                      <a16:creationId xmlns:a16="http://schemas.microsoft.com/office/drawing/2014/main" id="{8038D8ED-16B6-6FF8-395E-CF7AC6D431BC}"/>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25" name="TextBox 14">
                  <a:extLst>
                    <a:ext uri="{FF2B5EF4-FFF2-40B4-BE49-F238E27FC236}">
                      <a16:creationId xmlns:a16="http://schemas.microsoft.com/office/drawing/2014/main" id="{EB0BA1CD-28E2-418E-B89B-4D9AB283C78C}"/>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6" name="TextBox 20">
                  <a:extLst>
                    <a:ext uri="{FF2B5EF4-FFF2-40B4-BE49-F238E27FC236}">
                      <a16:creationId xmlns:a16="http://schemas.microsoft.com/office/drawing/2014/main" id="{8028235D-AA08-AD54-C701-54F7974E155C}"/>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7" name="Straight Connector 23">
                  <a:extLst>
                    <a:ext uri="{FF2B5EF4-FFF2-40B4-BE49-F238E27FC236}">
                      <a16:creationId xmlns:a16="http://schemas.microsoft.com/office/drawing/2014/main" id="{3972862E-4941-A4A8-6DB0-2770206EEE48}"/>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8" name="TextBox 30">
                  <a:extLst>
                    <a:ext uri="{FF2B5EF4-FFF2-40B4-BE49-F238E27FC236}">
                      <a16:creationId xmlns:a16="http://schemas.microsoft.com/office/drawing/2014/main" id="{53269D47-A063-0322-F0EF-5C875A12EE37}"/>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9" name="TextBox 30">
                  <a:extLst>
                    <a:ext uri="{FF2B5EF4-FFF2-40B4-BE49-F238E27FC236}">
                      <a16:creationId xmlns:a16="http://schemas.microsoft.com/office/drawing/2014/main" id="{95570A93-947D-CA40-1CD6-2359AB9CF8C2}"/>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0" name="TextBox 30">
                  <a:extLst>
                    <a:ext uri="{FF2B5EF4-FFF2-40B4-BE49-F238E27FC236}">
                      <a16:creationId xmlns:a16="http://schemas.microsoft.com/office/drawing/2014/main" id="{28124D64-6D12-7B45-BA63-D95FEF0FA815}"/>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3" name="TextBox 29">
                <a:extLst>
                  <a:ext uri="{FF2B5EF4-FFF2-40B4-BE49-F238E27FC236}">
                    <a16:creationId xmlns:a16="http://schemas.microsoft.com/office/drawing/2014/main" id="{ABAEDAF9-AA0C-8979-4710-B40B4159588F}"/>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16" name="Straight Connector 23">
              <a:extLst>
                <a:ext uri="{FF2B5EF4-FFF2-40B4-BE49-F238E27FC236}">
                  <a16:creationId xmlns:a16="http://schemas.microsoft.com/office/drawing/2014/main" id="{81B3408B-46FA-63C0-C61B-D1B969C220C1}"/>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7" name="Straight Connector 23">
              <a:extLst>
                <a:ext uri="{FF2B5EF4-FFF2-40B4-BE49-F238E27FC236}">
                  <a16:creationId xmlns:a16="http://schemas.microsoft.com/office/drawing/2014/main" id="{0EC1F789-68A2-8702-9E18-99A41D3150B3}"/>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8" name="Straight Connector 23">
              <a:extLst>
                <a:ext uri="{FF2B5EF4-FFF2-40B4-BE49-F238E27FC236}">
                  <a16:creationId xmlns:a16="http://schemas.microsoft.com/office/drawing/2014/main" id="{96B2AF5F-F416-B104-3378-E7D827C46D13}"/>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9" name="Straight Connector 23">
              <a:extLst>
                <a:ext uri="{FF2B5EF4-FFF2-40B4-BE49-F238E27FC236}">
                  <a16:creationId xmlns:a16="http://schemas.microsoft.com/office/drawing/2014/main" id="{8F3E802A-B69A-619F-43C0-01E345D2BDC6}"/>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0" name="Straight Connector 23">
              <a:extLst>
                <a:ext uri="{FF2B5EF4-FFF2-40B4-BE49-F238E27FC236}">
                  <a16:creationId xmlns:a16="http://schemas.microsoft.com/office/drawing/2014/main" id="{2EDCE5F2-E206-CB79-A996-46C39C62275D}"/>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1" name="Straight Connector 23">
              <a:extLst>
                <a:ext uri="{FF2B5EF4-FFF2-40B4-BE49-F238E27FC236}">
                  <a16:creationId xmlns:a16="http://schemas.microsoft.com/office/drawing/2014/main" id="{02D88343-A885-D0A3-2634-10479E87BF23}"/>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06921"/>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5E30452-13EA-8206-C53D-F46CFC025DC0}"/>
              </a:ext>
            </a:extLst>
          </p:cNvPr>
          <p:cNvGrpSpPr/>
          <p:nvPr/>
        </p:nvGrpSpPr>
        <p:grpSpPr>
          <a:xfrm>
            <a:off x="3618567" y="1640502"/>
            <a:ext cx="7132201" cy="4198570"/>
            <a:chOff x="1712042" y="1802903"/>
            <a:chExt cx="7948932" cy="4473773"/>
          </a:xfrm>
        </p:grpSpPr>
        <p:pic>
          <p:nvPicPr>
            <p:cNvPr id="21" name="Picture 20">
              <a:extLst>
                <a:ext uri="{FF2B5EF4-FFF2-40B4-BE49-F238E27FC236}">
                  <a16:creationId xmlns:a16="http://schemas.microsoft.com/office/drawing/2014/main" id="{1897A4D1-BFFD-2185-0C2A-4C603B8E8B2E}"/>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brightnessContrast contrast="40000"/>
                      </a14:imgEffect>
                    </a14:imgLayer>
                  </a14:imgProps>
                </a:ext>
              </a:extLst>
            </a:blip>
            <a:srcRect l="1869" t="9251"/>
            <a:stretch/>
          </p:blipFill>
          <p:spPr>
            <a:xfrm>
              <a:off x="1847528" y="1802903"/>
              <a:ext cx="7813446" cy="4473773"/>
            </a:xfrm>
            <a:prstGeom prst="rect">
              <a:avLst/>
            </a:prstGeom>
          </p:spPr>
        </p:pic>
        <p:cxnSp>
          <p:nvCxnSpPr>
            <p:cNvPr id="5" name="Straight Connector 4">
              <a:extLst>
                <a:ext uri="{FF2B5EF4-FFF2-40B4-BE49-F238E27FC236}">
                  <a16:creationId xmlns:a16="http://schemas.microsoft.com/office/drawing/2014/main" id="{AD742359-34FD-99E3-D567-8DDEC7AD84EE}"/>
                </a:ext>
              </a:extLst>
            </p:cNvPr>
            <p:cNvCxnSpPr>
              <a:cxnSpLocks/>
            </p:cNvCxnSpPr>
            <p:nvPr/>
          </p:nvCxnSpPr>
          <p:spPr>
            <a:xfrm>
              <a:off x="1712042" y="4181359"/>
              <a:ext cx="491399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A296C2-E3FD-9B82-3D57-0FFA41180E38}"/>
                </a:ext>
              </a:extLst>
            </p:cNvPr>
            <p:cNvCxnSpPr>
              <a:cxnSpLocks/>
            </p:cNvCxnSpPr>
            <p:nvPr/>
          </p:nvCxnSpPr>
          <p:spPr>
            <a:xfrm>
              <a:off x="1712042" y="5489468"/>
              <a:ext cx="491399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13322E-36A7-8099-6C5D-3C5789FB10E7}"/>
                </a:ext>
              </a:extLst>
            </p:cNvPr>
            <p:cNvCxnSpPr>
              <a:cxnSpLocks/>
            </p:cNvCxnSpPr>
            <p:nvPr/>
          </p:nvCxnSpPr>
          <p:spPr>
            <a:xfrm>
              <a:off x="1712042" y="5955975"/>
              <a:ext cx="491399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0" y="771220"/>
            <a:ext cx="12192000" cy="859708"/>
          </a:xfrm>
        </p:spPr>
        <p:txBody>
          <a:bodyPr vert="horz" lIns="91440" tIns="45720" rIns="91440" bIns="45720" rtlCol="0" anchor="ctr">
            <a:normAutofit/>
          </a:bodyPr>
          <a:lstStyle/>
          <a:p>
            <a:r>
              <a:rPr lang="en-US" sz="2400" b="1" dirty="0">
                <a:solidFill>
                  <a:schemeClr val="tx2"/>
                </a:solidFill>
                <a:latin typeface="Century Gothic" panose="020B0502020202020204" pitchFamily="34" charset="0"/>
                <a:cs typeface="Poppins" panose="00000500000000000000" pitchFamily="2" charset="0"/>
              </a:rPr>
              <a:t>MRI records the Worst Wait Time in the most critical healthcare service Category : Diagnostic Imaging !</a:t>
            </a:r>
            <a:endParaRPr lang="en-US" sz="2400" b="1" kern="1200" dirty="0">
              <a:solidFill>
                <a:schemeClr val="tx2"/>
              </a:solidFill>
              <a:latin typeface="Century Gothic" panose="020B0502020202020204" pitchFamily="34" charset="0"/>
              <a:cs typeface="Poppins" panose="00000500000000000000" pitchFamily="2" charset="0"/>
            </a:endParaRPr>
          </a:p>
        </p:txBody>
      </p:sp>
      <p:sp>
        <p:nvSpPr>
          <p:cNvPr id="17" name="TextBox 16">
            <a:extLst>
              <a:ext uri="{FF2B5EF4-FFF2-40B4-BE49-F238E27FC236}">
                <a16:creationId xmlns:a16="http://schemas.microsoft.com/office/drawing/2014/main" id="{3C76B505-645B-2EC7-3103-C04A619A930E}"/>
              </a:ext>
            </a:extLst>
          </p:cNvPr>
          <p:cNvSpPr txBox="1"/>
          <p:nvPr/>
        </p:nvSpPr>
        <p:spPr>
          <a:xfrm>
            <a:off x="1026620" y="3712458"/>
            <a:ext cx="3378243" cy="246221"/>
          </a:xfrm>
          <a:prstGeom prst="rect">
            <a:avLst/>
          </a:prstGeom>
          <a:noFill/>
        </p:spPr>
        <p:txBody>
          <a:bodyPr wrap="square" rtlCol="0">
            <a:spAutoFit/>
          </a:bodyPr>
          <a:lstStyle/>
          <a:p>
            <a:r>
              <a:rPr lang="en-US" sz="1000" b="1" dirty="0">
                <a:solidFill>
                  <a:schemeClr val="tx2"/>
                </a:solidFill>
                <a:latin typeface="Century Gothic" panose="020B0502020202020204" pitchFamily="34" charset="0"/>
              </a:rPr>
              <a:t>Scheduled cases (Non-Urgent): 30 Days</a:t>
            </a:r>
            <a:endParaRPr lang="en-GB" sz="1000" b="1" dirty="0">
              <a:solidFill>
                <a:schemeClr val="tx2"/>
              </a:solidFill>
              <a:latin typeface="Century Gothic" panose="020B0502020202020204" pitchFamily="34" charset="0"/>
            </a:endParaRPr>
          </a:p>
        </p:txBody>
      </p:sp>
      <p:sp>
        <p:nvSpPr>
          <p:cNvPr id="18" name="TextBox 17">
            <a:extLst>
              <a:ext uri="{FF2B5EF4-FFF2-40B4-BE49-F238E27FC236}">
                <a16:creationId xmlns:a16="http://schemas.microsoft.com/office/drawing/2014/main" id="{5FA6F4DD-EEF6-727B-0D8D-C713BD7CB464}"/>
              </a:ext>
            </a:extLst>
          </p:cNvPr>
          <p:cNvSpPr txBox="1"/>
          <p:nvPr/>
        </p:nvSpPr>
        <p:spPr>
          <a:xfrm>
            <a:off x="951143" y="4928016"/>
            <a:ext cx="2242285" cy="246221"/>
          </a:xfrm>
          <a:prstGeom prst="rect">
            <a:avLst/>
          </a:prstGeom>
          <a:noFill/>
        </p:spPr>
        <p:txBody>
          <a:bodyPr wrap="square" rtlCol="0">
            <a:spAutoFit/>
          </a:bodyPr>
          <a:lstStyle/>
          <a:p>
            <a:r>
              <a:rPr lang="en-US" sz="1000" b="1" dirty="0">
                <a:solidFill>
                  <a:schemeClr val="tx2"/>
                </a:solidFill>
                <a:latin typeface="Century Gothic" panose="020B0502020202020204" pitchFamily="34" charset="0"/>
              </a:rPr>
              <a:t>Urgent Cases: 7 Days Max  </a:t>
            </a:r>
            <a:endParaRPr lang="en-GB" sz="1000" b="1" dirty="0">
              <a:solidFill>
                <a:schemeClr val="tx2"/>
              </a:solidFill>
              <a:latin typeface="Century Gothic" panose="020B0502020202020204" pitchFamily="34" charset="0"/>
            </a:endParaRPr>
          </a:p>
        </p:txBody>
      </p:sp>
      <p:sp>
        <p:nvSpPr>
          <p:cNvPr id="22" name="TextBox 21">
            <a:extLst>
              <a:ext uri="{FF2B5EF4-FFF2-40B4-BE49-F238E27FC236}">
                <a16:creationId xmlns:a16="http://schemas.microsoft.com/office/drawing/2014/main" id="{62A9E79F-A6DD-10DC-EC5B-F2AF9E3288A5}"/>
              </a:ext>
            </a:extLst>
          </p:cNvPr>
          <p:cNvSpPr txBox="1"/>
          <p:nvPr/>
        </p:nvSpPr>
        <p:spPr>
          <a:xfrm>
            <a:off x="941604" y="5388271"/>
            <a:ext cx="2676963" cy="261610"/>
          </a:xfrm>
          <a:prstGeom prst="rect">
            <a:avLst/>
          </a:prstGeom>
          <a:noFill/>
        </p:spPr>
        <p:txBody>
          <a:bodyPr wrap="square" rtlCol="0">
            <a:spAutoFit/>
          </a:bodyPr>
          <a:lstStyle/>
          <a:p>
            <a:r>
              <a:rPr lang="en-US" sz="1100" b="1" dirty="0">
                <a:solidFill>
                  <a:schemeClr val="tx2"/>
                </a:solidFill>
                <a:latin typeface="Century Gothic" panose="020B0502020202020204" pitchFamily="34" charset="0"/>
              </a:rPr>
              <a:t>Emergency Cases: Max 24h </a:t>
            </a:r>
            <a:endParaRPr lang="en-GB" sz="1100" b="1" dirty="0">
              <a:solidFill>
                <a:schemeClr val="tx2"/>
              </a:solidFill>
              <a:latin typeface="Century Gothic" panose="020B0502020202020204" pitchFamily="34" charset="0"/>
            </a:endParaRPr>
          </a:p>
        </p:txBody>
      </p:sp>
      <p:sp>
        <p:nvSpPr>
          <p:cNvPr id="23" name="TextBox 22">
            <a:extLst>
              <a:ext uri="{FF2B5EF4-FFF2-40B4-BE49-F238E27FC236}">
                <a16:creationId xmlns:a16="http://schemas.microsoft.com/office/drawing/2014/main" id="{AAF56681-D848-9298-608E-9D50CFFE675D}"/>
              </a:ext>
            </a:extLst>
          </p:cNvPr>
          <p:cNvSpPr txBox="1"/>
          <p:nvPr/>
        </p:nvSpPr>
        <p:spPr>
          <a:xfrm>
            <a:off x="276873" y="6550550"/>
            <a:ext cx="5701898" cy="261610"/>
          </a:xfrm>
          <a:prstGeom prst="rect">
            <a:avLst/>
          </a:prstGeom>
          <a:noFill/>
        </p:spPr>
        <p:txBody>
          <a:bodyPr wrap="square" rtlCol="0">
            <a:spAutoFit/>
          </a:bodyPr>
          <a:lstStyle/>
          <a:p>
            <a:r>
              <a:rPr lang="en-US" sz="1100" dirty="0">
                <a:solidFill>
                  <a:schemeClr val="tx2"/>
                </a:solidFill>
                <a:latin typeface="Century Gothic" panose="020B0502020202020204" pitchFamily="34" charset="0"/>
              </a:rPr>
              <a:t>Source: 2005 Benchmark Days by Canadian Radiologist Association (CAR)</a:t>
            </a:r>
            <a:endParaRPr lang="en-GB" sz="1100" dirty="0">
              <a:solidFill>
                <a:schemeClr val="tx2"/>
              </a:solidFill>
              <a:latin typeface="Century Gothic" panose="020B0502020202020204" pitchFamily="34" charset="0"/>
            </a:endParaRPr>
          </a:p>
        </p:txBody>
      </p:sp>
      <p:sp>
        <p:nvSpPr>
          <p:cNvPr id="29" name="TextBox 28">
            <a:extLst>
              <a:ext uri="{FF2B5EF4-FFF2-40B4-BE49-F238E27FC236}">
                <a16:creationId xmlns:a16="http://schemas.microsoft.com/office/drawing/2014/main" id="{9DBC9650-FBF4-F410-3F85-B18A8774194C}"/>
              </a:ext>
            </a:extLst>
          </p:cNvPr>
          <p:cNvSpPr txBox="1"/>
          <p:nvPr/>
        </p:nvSpPr>
        <p:spPr>
          <a:xfrm>
            <a:off x="5807969" y="6536408"/>
            <a:ext cx="6384032" cy="261610"/>
          </a:xfrm>
          <a:prstGeom prst="rect">
            <a:avLst/>
          </a:prstGeom>
          <a:noFill/>
        </p:spPr>
        <p:txBody>
          <a:bodyPr wrap="square" rtlCol="0">
            <a:spAutoFit/>
          </a:bodyPr>
          <a:lstStyle/>
          <a:p>
            <a:r>
              <a:rPr lang="en-US" sz="1100" dirty="0">
                <a:solidFill>
                  <a:schemeClr val="tx2"/>
                </a:solidFill>
                <a:latin typeface="Century Gothic" panose="020B0502020202020204" pitchFamily="34" charset="0"/>
              </a:rPr>
              <a:t>Dat Source: Canadian Institute for Health Information: Wait time Priority Procedures, 2023</a:t>
            </a:r>
            <a:endParaRPr lang="en-GB" sz="1100" dirty="0">
              <a:solidFill>
                <a:schemeClr val="tx2"/>
              </a:solidFill>
              <a:latin typeface="Century Gothic" panose="020B0502020202020204" pitchFamily="34" charset="0"/>
            </a:endParaRPr>
          </a:p>
        </p:txBody>
      </p:sp>
      <p:grpSp>
        <p:nvGrpSpPr>
          <p:cNvPr id="16" name="Group 15">
            <a:extLst>
              <a:ext uri="{FF2B5EF4-FFF2-40B4-BE49-F238E27FC236}">
                <a16:creationId xmlns:a16="http://schemas.microsoft.com/office/drawing/2014/main" id="{9C567DD1-A1C6-F05F-0AC2-04C9270BAC71}"/>
              </a:ext>
            </a:extLst>
          </p:cNvPr>
          <p:cNvGrpSpPr/>
          <p:nvPr/>
        </p:nvGrpSpPr>
        <p:grpSpPr>
          <a:xfrm>
            <a:off x="130469" y="44624"/>
            <a:ext cx="11931062" cy="330178"/>
            <a:chOff x="141602" y="218502"/>
            <a:chExt cx="11724275" cy="282059"/>
          </a:xfrm>
        </p:grpSpPr>
        <p:grpSp>
          <p:nvGrpSpPr>
            <p:cNvPr id="19" name="Group 18">
              <a:extLst>
                <a:ext uri="{FF2B5EF4-FFF2-40B4-BE49-F238E27FC236}">
                  <a16:creationId xmlns:a16="http://schemas.microsoft.com/office/drawing/2014/main" id="{F0A7EBEB-52C3-71EE-01D5-6B46BB3619DF}"/>
                </a:ext>
              </a:extLst>
            </p:cNvPr>
            <p:cNvGrpSpPr/>
            <p:nvPr/>
          </p:nvGrpSpPr>
          <p:grpSpPr>
            <a:xfrm>
              <a:off x="141602" y="250416"/>
              <a:ext cx="11720398" cy="235974"/>
              <a:chOff x="0" y="269928"/>
              <a:chExt cx="11720398" cy="235974"/>
            </a:xfrm>
          </p:grpSpPr>
          <p:grpSp>
            <p:nvGrpSpPr>
              <p:cNvPr id="32" name="Group 31">
                <a:extLst>
                  <a:ext uri="{FF2B5EF4-FFF2-40B4-BE49-F238E27FC236}">
                    <a16:creationId xmlns:a16="http://schemas.microsoft.com/office/drawing/2014/main" id="{80794957-EE4C-5AFA-D924-2EE65AEB471C}"/>
                  </a:ext>
                </a:extLst>
              </p:cNvPr>
              <p:cNvGrpSpPr/>
              <p:nvPr/>
            </p:nvGrpSpPr>
            <p:grpSpPr>
              <a:xfrm>
                <a:off x="0" y="269928"/>
                <a:ext cx="9819117" cy="235974"/>
                <a:chOff x="572877" y="222123"/>
                <a:chExt cx="9348254" cy="115950"/>
              </a:xfrm>
            </p:grpSpPr>
            <p:sp>
              <p:nvSpPr>
                <p:cNvPr id="34" name="TextBox 33">
                  <a:extLst>
                    <a:ext uri="{FF2B5EF4-FFF2-40B4-BE49-F238E27FC236}">
                      <a16:creationId xmlns:a16="http://schemas.microsoft.com/office/drawing/2014/main" id="{21A2EAD6-9DB8-13A0-151E-F74501B436DE}"/>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35" name="TextBox 14">
                  <a:extLst>
                    <a:ext uri="{FF2B5EF4-FFF2-40B4-BE49-F238E27FC236}">
                      <a16:creationId xmlns:a16="http://schemas.microsoft.com/office/drawing/2014/main" id="{22EA8752-1836-DFBB-0FD9-2CAAF6ABBFF0}"/>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20">
                  <a:extLst>
                    <a:ext uri="{FF2B5EF4-FFF2-40B4-BE49-F238E27FC236}">
                      <a16:creationId xmlns:a16="http://schemas.microsoft.com/office/drawing/2014/main" id="{DA5F0691-6391-91CF-4D2F-16F08B654E86}"/>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37" name="Straight Connector 23">
                  <a:extLst>
                    <a:ext uri="{FF2B5EF4-FFF2-40B4-BE49-F238E27FC236}">
                      <a16:creationId xmlns:a16="http://schemas.microsoft.com/office/drawing/2014/main" id="{A74F2813-8667-A783-EA92-F3B22BB4D2D0}"/>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8" name="TextBox 30">
                  <a:extLst>
                    <a:ext uri="{FF2B5EF4-FFF2-40B4-BE49-F238E27FC236}">
                      <a16:creationId xmlns:a16="http://schemas.microsoft.com/office/drawing/2014/main" id="{7845C9A0-17B7-8761-AA86-965F2F849186}"/>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39" name="TextBox 30">
                  <a:extLst>
                    <a:ext uri="{FF2B5EF4-FFF2-40B4-BE49-F238E27FC236}">
                      <a16:creationId xmlns:a16="http://schemas.microsoft.com/office/drawing/2014/main" id="{B872F708-C94F-AF17-D7B1-962DB694144D}"/>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40" name="TextBox 30">
                  <a:extLst>
                    <a:ext uri="{FF2B5EF4-FFF2-40B4-BE49-F238E27FC236}">
                      <a16:creationId xmlns:a16="http://schemas.microsoft.com/office/drawing/2014/main" id="{0A8A96FA-39DD-050A-6F7A-1A954EA6E32C}"/>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33" name="TextBox 29">
                <a:extLst>
                  <a:ext uri="{FF2B5EF4-FFF2-40B4-BE49-F238E27FC236}">
                    <a16:creationId xmlns:a16="http://schemas.microsoft.com/office/drawing/2014/main" id="{211A0586-50F0-3900-C826-42EE22B38329}"/>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20" name="Straight Connector 23">
              <a:extLst>
                <a:ext uri="{FF2B5EF4-FFF2-40B4-BE49-F238E27FC236}">
                  <a16:creationId xmlns:a16="http://schemas.microsoft.com/office/drawing/2014/main" id="{FC612F79-28D8-C657-9FB2-533E20AB4326}"/>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D5EEE3-345C-D0E8-B485-4EDCE06B0FC2}"/>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5" name="Straight Connector 23">
              <a:extLst>
                <a:ext uri="{FF2B5EF4-FFF2-40B4-BE49-F238E27FC236}">
                  <a16:creationId xmlns:a16="http://schemas.microsoft.com/office/drawing/2014/main" id="{48C1B2B1-0FD5-2B25-2F2B-5B876774DA85}"/>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6" name="Straight Connector 23">
              <a:extLst>
                <a:ext uri="{FF2B5EF4-FFF2-40B4-BE49-F238E27FC236}">
                  <a16:creationId xmlns:a16="http://schemas.microsoft.com/office/drawing/2014/main" id="{246BE03B-FEE0-4260-DDA4-25E9609E7862}"/>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7" name="Straight Connector 23">
              <a:extLst>
                <a:ext uri="{FF2B5EF4-FFF2-40B4-BE49-F238E27FC236}">
                  <a16:creationId xmlns:a16="http://schemas.microsoft.com/office/drawing/2014/main" id="{1CD357F3-763D-B486-A60E-F34E8D391E12}"/>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8" name="Straight Connector 23">
              <a:extLst>
                <a:ext uri="{FF2B5EF4-FFF2-40B4-BE49-F238E27FC236}">
                  <a16:creationId xmlns:a16="http://schemas.microsoft.com/office/drawing/2014/main" id="{16356041-6387-FFF9-4E92-3BABC3096A91}"/>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pic>
        <p:nvPicPr>
          <p:cNvPr id="50" name="Graphic 49" descr="Badge 1 outline">
            <a:extLst>
              <a:ext uri="{FF2B5EF4-FFF2-40B4-BE49-F238E27FC236}">
                <a16:creationId xmlns:a16="http://schemas.microsoft.com/office/drawing/2014/main" id="{A0DAB5A6-12ED-751D-DF83-C895846C13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195" y="5352449"/>
            <a:ext cx="333254" cy="333254"/>
          </a:xfrm>
          <a:prstGeom prst="rect">
            <a:avLst/>
          </a:prstGeom>
        </p:spPr>
      </p:pic>
      <p:pic>
        <p:nvPicPr>
          <p:cNvPr id="54" name="Graphic 53" descr="Badge outline">
            <a:extLst>
              <a:ext uri="{FF2B5EF4-FFF2-40B4-BE49-F238E27FC236}">
                <a16:creationId xmlns:a16="http://schemas.microsoft.com/office/drawing/2014/main" id="{79207808-9C20-9FB8-906D-454EAF5289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747" y="4843681"/>
            <a:ext cx="377702" cy="377702"/>
          </a:xfrm>
          <a:prstGeom prst="rect">
            <a:avLst/>
          </a:prstGeom>
        </p:spPr>
      </p:pic>
      <p:pic>
        <p:nvPicPr>
          <p:cNvPr id="56" name="Graphic 55" descr="Badge 3 outline">
            <a:extLst>
              <a:ext uri="{FF2B5EF4-FFF2-40B4-BE49-F238E27FC236}">
                <a16:creationId xmlns:a16="http://schemas.microsoft.com/office/drawing/2014/main" id="{BAC740E5-FD19-99FC-034D-DB3A2E23AE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4195" y="3646428"/>
            <a:ext cx="378280" cy="378280"/>
          </a:xfrm>
          <a:prstGeom prst="rect">
            <a:avLst/>
          </a:prstGeom>
        </p:spPr>
      </p:pic>
      <p:sp>
        <p:nvSpPr>
          <p:cNvPr id="57" name="TextBox 56">
            <a:extLst>
              <a:ext uri="{FF2B5EF4-FFF2-40B4-BE49-F238E27FC236}">
                <a16:creationId xmlns:a16="http://schemas.microsoft.com/office/drawing/2014/main" id="{3EDF66DC-087A-9B24-BF79-05314DBD9FDC}"/>
              </a:ext>
            </a:extLst>
          </p:cNvPr>
          <p:cNvSpPr txBox="1"/>
          <p:nvPr/>
        </p:nvSpPr>
        <p:spPr>
          <a:xfrm>
            <a:off x="6672064" y="2065776"/>
            <a:ext cx="1355595" cy="3437590"/>
          </a:xfrm>
          <a:prstGeom prst="rect">
            <a:avLst/>
          </a:prstGeom>
          <a:noFill/>
          <a:ln w="38100">
            <a:solidFill>
              <a:schemeClr val="tx2"/>
            </a:solidFill>
          </a:ln>
        </p:spPr>
        <p:txBody>
          <a:bodyPr wrap="square" rtlCol="0">
            <a:spAutoFit/>
          </a:bodyPr>
          <a:lstStyle/>
          <a:p>
            <a:endParaRPr lang="en-GB" dirty="0"/>
          </a:p>
        </p:txBody>
      </p:sp>
    </p:spTree>
    <p:extLst>
      <p:ext uri="{BB962C8B-B14F-4D97-AF65-F5344CB8AC3E}">
        <p14:creationId xmlns:p14="http://schemas.microsoft.com/office/powerpoint/2010/main" val="2793769654"/>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12937</TotalTime>
  <Words>2925</Words>
  <Application>Microsoft Office PowerPoint</Application>
  <PresentationFormat>Widescreen</PresentationFormat>
  <Paragraphs>450</Paragraphs>
  <Slides>18</Slides>
  <Notes>18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AdobeTextPro-Regular</vt:lpstr>
      <vt:lpstr>Arial</vt:lpstr>
      <vt:lpstr>Calibri</vt:lpstr>
      <vt:lpstr>Calibri Light</vt:lpstr>
      <vt:lpstr>Century Gothic</vt:lpstr>
      <vt:lpstr>Lato Light</vt:lpstr>
      <vt:lpstr>Poppins</vt:lpstr>
      <vt:lpstr>Wingdings</vt:lpstr>
      <vt:lpstr>Office Theme</vt:lpstr>
      <vt:lpstr>  BAN 240 -Business Analytics Capstone</vt:lpstr>
      <vt:lpstr>PowerPoint Presentation</vt:lpstr>
      <vt:lpstr>PowerPoint Presentation</vt:lpstr>
      <vt:lpstr>Ranks amongst the best globally based on % GDP &amp; Satisfaction with Access</vt:lpstr>
      <vt:lpstr>Covid 19 Pandemic Response:  Canada is least impacted in morbidity and 2nd least in Mortality among G7 Nations</vt:lpstr>
      <vt:lpstr>PowerPoint Presentation</vt:lpstr>
      <vt:lpstr>PowerPoint Presentation</vt:lpstr>
      <vt:lpstr>Out of 14 Medical Services impacted by Wait Time from 2008-2022, Diagnostic Imaging ( CT scan and MRI) accounts for over 70%</vt:lpstr>
      <vt:lpstr>MRI records the Worst Wait Time in the most critical healthcare service Category : Diagnostic Imaging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Analysis</dc:title>
  <dc:creator>Dio Elikem T. Tay</dc:creator>
  <cp:lastModifiedBy>Dio Elikem T. Tay</cp:lastModifiedBy>
  <cp:revision>11</cp:revision>
  <cp:lastPrinted>2023-03-22T16:46:05Z</cp:lastPrinted>
  <dcterms:created xsi:type="dcterms:W3CDTF">2023-03-07T13:09:52Z</dcterms:created>
  <dcterms:modified xsi:type="dcterms:W3CDTF">2024-10-23T08:10:08Z</dcterms:modified>
</cp:coreProperties>
</file>