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40"/>
  </p:notesMasterIdLst>
  <p:sldIdLst>
    <p:sldId id="271" r:id="rId5"/>
    <p:sldId id="295" r:id="rId6"/>
    <p:sldId id="273" r:id="rId7"/>
    <p:sldId id="274" r:id="rId8"/>
    <p:sldId id="296" r:id="rId9"/>
    <p:sldId id="289" r:id="rId10"/>
    <p:sldId id="290" r:id="rId11"/>
    <p:sldId id="297" r:id="rId12"/>
    <p:sldId id="291" r:id="rId13"/>
    <p:sldId id="298" r:id="rId14"/>
    <p:sldId id="299" r:id="rId15"/>
    <p:sldId id="300" r:id="rId16"/>
    <p:sldId id="301" r:id="rId17"/>
    <p:sldId id="302" r:id="rId18"/>
    <p:sldId id="283" r:id="rId19"/>
    <p:sldId id="304" r:id="rId20"/>
    <p:sldId id="305" r:id="rId21"/>
    <p:sldId id="306" r:id="rId22"/>
    <p:sldId id="307" r:id="rId23"/>
    <p:sldId id="310" r:id="rId24"/>
    <p:sldId id="311" r:id="rId25"/>
    <p:sldId id="312" r:id="rId26"/>
    <p:sldId id="308" r:id="rId27"/>
    <p:sldId id="309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0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32795" autoAdjust="0"/>
  </p:normalViewPr>
  <p:slideViewPr>
    <p:cSldViewPr snapToGrid="0">
      <p:cViewPr varScale="1">
        <p:scale>
          <a:sx n="29" d="100"/>
          <a:sy n="29" d="100"/>
        </p:scale>
        <p:origin x="273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EC99A-66AB-446F-85DB-9EA06C01C8D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69E31-1FEF-4B4A-8D81-0D67568F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1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53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/>
              <a:t>.Mas de un millón de solicitudes pueden ser procesadas por segundo, claro dependiendo de que tan buena sea nuestra configuración.</a:t>
            </a:r>
          </a:p>
          <a:p>
            <a:endParaRPr lang="es-ES" sz="1200" dirty="0"/>
          </a:p>
          <a:p>
            <a:r>
              <a:rPr lang="es-ES" sz="1200" dirty="0"/>
              <a:t>Ya se ha hablado suficiente de ASP.NET Core y sus principios.</a:t>
            </a:r>
            <a:endParaRPr lang="es-DO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12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/>
              <a:t>.Con net </a:t>
            </a:r>
            <a:r>
              <a:rPr lang="es-ES" sz="1200" dirty="0" err="1"/>
              <a:t>core</a:t>
            </a:r>
            <a:r>
              <a:rPr lang="es-ES" sz="1200" dirty="0"/>
              <a:t> instalado y nuestro </a:t>
            </a:r>
            <a:r>
              <a:rPr lang="es-ES" sz="1200" dirty="0" err="1"/>
              <a:t>enviroment</a:t>
            </a:r>
            <a:r>
              <a:rPr lang="es-ES" sz="1200" dirty="0"/>
              <a:t> configurado, es momento de optar por un servidor WEB.</a:t>
            </a:r>
            <a:endParaRPr lang="es-DO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58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45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75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85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78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67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Anteriormente</a:t>
            </a:r>
            <a:r>
              <a:rPr lang="en-US" dirty="0"/>
              <a:t> se ha </a:t>
            </a:r>
            <a:r>
              <a:rPr lang="en-US" dirty="0" err="1"/>
              <a:t>dicho</a:t>
            </a:r>
            <a:r>
              <a:rPr lang="en-US" dirty="0"/>
              <a:t> que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aplicacion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core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aplicacion</a:t>
            </a:r>
            <a:r>
              <a:rPr lang="en-US" dirty="0"/>
              <a:t> de </a:t>
            </a:r>
            <a:r>
              <a:rPr lang="en-US" dirty="0" err="1"/>
              <a:t>linea</a:t>
            </a:r>
            <a:r>
              <a:rPr lang="en-US" dirty="0"/>
              <a:t> de commando,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ahora</a:t>
            </a:r>
            <a:r>
              <a:rPr lang="en-US" dirty="0"/>
              <a:t> no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salida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acostumbrados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aplicaciones</a:t>
            </a:r>
            <a:r>
              <a:rPr lang="en-US" dirty="0"/>
              <a:t> de </a:t>
            </a:r>
            <a:r>
              <a:rPr lang="en-US" dirty="0" err="1"/>
              <a:t>consola</a:t>
            </a:r>
            <a:r>
              <a:rPr lang="en-US" dirty="0"/>
              <a:t>, lo que se </a:t>
            </a:r>
            <a:r>
              <a:rPr lang="en-US" dirty="0" err="1"/>
              <a:t>desea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procesar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petivcion</a:t>
            </a:r>
            <a:r>
              <a:rPr lang="en-US" dirty="0"/>
              <a:t> http y para </a:t>
            </a:r>
            <a:r>
              <a:rPr lang="en-US" dirty="0" err="1"/>
              <a:t>ello</a:t>
            </a:r>
            <a:r>
              <a:rPr lang="en-US" dirty="0"/>
              <a:t> temenos que realizer dos </a:t>
            </a:r>
            <a:r>
              <a:rPr lang="en-US" dirty="0" err="1"/>
              <a:t>pasos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ello</a:t>
            </a:r>
            <a:r>
              <a:rPr lang="en-US" dirty="0"/>
              <a:t> </a:t>
            </a:r>
            <a:r>
              <a:rPr lang="en-US" dirty="0" err="1"/>
              <a:t>debemos</a:t>
            </a:r>
            <a:r>
              <a:rPr lang="en-US" dirty="0"/>
              <a:t> de </a:t>
            </a:r>
            <a:r>
              <a:rPr lang="en-US" dirty="0" err="1"/>
              <a:t>construir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servidor</a:t>
            </a:r>
            <a:r>
              <a:rPr lang="en-US" dirty="0"/>
              <a:t> web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Program.cs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97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Porque</a:t>
            </a:r>
            <a:r>
              <a:rPr lang="en-US" dirty="0"/>
              <a:t> no </a:t>
            </a:r>
            <a:r>
              <a:rPr lang="en-US" dirty="0" err="1"/>
              <a:t>deberiamos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Kestrel ?</a:t>
            </a:r>
          </a:p>
          <a:p>
            <a:endParaRPr lang="en-US" dirty="0"/>
          </a:p>
          <a:p>
            <a:r>
              <a:rPr lang="en-US" dirty="0"/>
              <a:t>Lo que </a:t>
            </a:r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que </a:t>
            </a:r>
            <a:r>
              <a:rPr lang="en-US" dirty="0" err="1"/>
              <a:t>es</a:t>
            </a:r>
            <a:r>
              <a:rPr lang="en-US" dirty="0"/>
              <a:t> tan </a:t>
            </a:r>
            <a:r>
              <a:rPr lang="en-US" dirty="0" err="1"/>
              <a:t>minimalista</a:t>
            </a:r>
            <a:r>
              <a:rPr lang="en-US" dirty="0"/>
              <a:t> que </a:t>
            </a:r>
            <a:r>
              <a:rPr lang="en-US" dirty="0" err="1"/>
              <a:t>carece</a:t>
            </a:r>
            <a:r>
              <a:rPr lang="en-US" dirty="0"/>
              <a:t> de </a:t>
            </a:r>
            <a:r>
              <a:rPr lang="en-US" dirty="0" err="1"/>
              <a:t>muchas</a:t>
            </a:r>
            <a:r>
              <a:rPr lang="en-US" dirty="0"/>
              <a:t> </a:t>
            </a:r>
            <a:r>
              <a:rPr lang="en-US" dirty="0" err="1"/>
              <a:t>caracteristicas</a:t>
            </a:r>
            <a:r>
              <a:rPr lang="en-US" dirty="0"/>
              <a:t> </a:t>
            </a:r>
            <a:r>
              <a:rPr lang="en-US" dirty="0" err="1"/>
              <a:t>avanzadas</a:t>
            </a:r>
            <a:r>
              <a:rPr lang="en-US" dirty="0"/>
              <a:t> que temenos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servidores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Kestrel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dirigido</a:t>
            </a:r>
            <a:r>
              <a:rPr lang="en-US" dirty="0"/>
              <a:t> para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utlizado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facil</a:t>
            </a:r>
            <a:r>
              <a:rPr lang="en-US" dirty="0"/>
              <a:t> y </a:t>
            </a:r>
            <a:r>
              <a:rPr lang="en-US" dirty="0" err="1"/>
              <a:t>rapido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no para </a:t>
            </a:r>
            <a:r>
              <a:rPr lang="en-US" dirty="0" err="1"/>
              <a:t>implementacion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a gran </a:t>
            </a:r>
            <a:r>
              <a:rPr lang="en-US" dirty="0" err="1"/>
              <a:t>escala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63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 </a:t>
            </a:r>
            <a:r>
              <a:rPr lang="es-ES" dirty="0" err="1"/>
              <a:t>Kestrel</a:t>
            </a:r>
            <a:r>
              <a:rPr lang="es-ES" dirty="0"/>
              <a:t> es relativamente nuevo y todavía no tiene un complemento completo de defensas contra ataques. Esto incluye ciertas defensas  pero no se limita a tiempos de espera apropiados, límites de tamaño y límites de conexión concurrentes.</a:t>
            </a:r>
          </a:p>
          <a:p>
            <a:endParaRPr lang="es-ES" dirty="0"/>
          </a:p>
          <a:p>
            <a:r>
              <a:rPr lang="es-ES" dirty="0"/>
              <a:t>Otro escenario que requiere un proxy inverso es cuando tiene varias aplicaciones que comparten el mismo puerto que se ejecuta en un único servidor. Eso no funciona con </a:t>
            </a:r>
            <a:r>
              <a:rPr lang="es-ES" dirty="0" err="1"/>
              <a:t>Kestrel</a:t>
            </a:r>
            <a:r>
              <a:rPr lang="es-ES" dirty="0"/>
              <a:t> directamente porque </a:t>
            </a:r>
            <a:r>
              <a:rPr lang="es-ES" dirty="0" err="1"/>
              <a:t>Kestrel</a:t>
            </a:r>
            <a:r>
              <a:rPr lang="es-ES" dirty="0"/>
              <a:t> no admite compartir un puerto entre múltiples procesos. Cuando configura </a:t>
            </a:r>
            <a:r>
              <a:rPr lang="es-ES" dirty="0" err="1"/>
              <a:t>Kestrel</a:t>
            </a:r>
            <a:r>
              <a:rPr lang="es-ES" dirty="0"/>
              <a:t> para que escuche en un puerto, maneja todo el tráfico de ese puerto independientemente del encabezado del host. Un proxy inverso que puede compartir puertos debe enviar a </a:t>
            </a:r>
            <a:r>
              <a:rPr lang="es-ES" dirty="0" err="1"/>
              <a:t>Kestrel</a:t>
            </a:r>
            <a:r>
              <a:rPr lang="es-ES" dirty="0"/>
              <a:t> en un puerto único.</a:t>
            </a:r>
          </a:p>
          <a:p>
            <a:endParaRPr lang="es-ES" dirty="0"/>
          </a:p>
          <a:p>
            <a:r>
              <a:rPr lang="es-ES" dirty="0"/>
              <a:t>Incluso si no se requiere un servidor proxy inverso, el uso de uno puede simplificar el equilibrio de carga y la configuración de SSL; sólo el servidor proxy inverso requiere un certificado SSL y ese servidor puede comunicarse con los servidores de aplicaciones en la red interna mediante HTTP simple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8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76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31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18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05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Microsoft.AspNetCore.Http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PackageReference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Include="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Microsoft.AspNetCore.Server.Kestrel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Version="1.1.1" /&gt;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PackageReference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Include="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Microsoft.Extensions.Configuration.Json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Version="1.1.1" /&gt;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PackageReference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Include="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Microsoft.AspNetCore.Mvc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Version="1.1.1" /&gt;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PackageReference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Include="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Microsoft.AspNetCore.StaticFiles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Version="1.1.1" /&gt;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DotNetCliToolReference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Include="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Microsoft.DotNet.Watcher.Tools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Version="1.0.0" /&gt;</a:t>
            </a:r>
          </a:p>
          <a:p>
            <a:endParaRPr lang="en-US" dirty="0"/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Configure(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IApplicationBuilder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IHostingEnvironment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app.Run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(context)=&gt;await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context.Response.WriteAsync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Mundo"));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  <a:p>
            <a:r>
              <a:rPr lang="en-US" dirty="0" err="1"/>
              <a:t>app.Map</a:t>
            </a:r>
            <a:r>
              <a:rPr lang="en-US" dirty="0"/>
              <a:t>("/map2", HandleMapTest2);            </a:t>
            </a:r>
          </a:p>
          <a:p>
            <a:r>
              <a:rPr lang="en-US" dirty="0" err="1"/>
              <a:t>app.MapWhen</a:t>
            </a:r>
            <a:r>
              <a:rPr lang="en-US" dirty="0"/>
              <a:t>(context =&gt; </a:t>
            </a:r>
            <a:r>
              <a:rPr lang="en-US" dirty="0" err="1"/>
              <a:t>context.Request.Query.ContainsKey</a:t>
            </a:r>
            <a:r>
              <a:rPr lang="en-US" dirty="0"/>
              <a:t>("branch"), </a:t>
            </a:r>
            <a:r>
              <a:rPr lang="en-US" dirty="0" err="1"/>
              <a:t>HandleBranch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private static void </a:t>
            </a:r>
            <a:r>
              <a:rPr lang="en-US" dirty="0" err="1"/>
              <a:t>HandleBranch</a:t>
            </a:r>
            <a:r>
              <a:rPr lang="en-US" dirty="0"/>
              <a:t>(</a:t>
            </a:r>
            <a:r>
              <a:rPr lang="en-US" dirty="0" err="1"/>
              <a:t>IApplicationBuilder</a:t>
            </a:r>
            <a:r>
              <a:rPr lang="en-US" dirty="0"/>
              <a:t> app)        </a:t>
            </a:r>
          </a:p>
          <a:p>
            <a:r>
              <a:rPr lang="en-US" dirty="0"/>
              <a:t>{            </a:t>
            </a:r>
          </a:p>
          <a:p>
            <a:r>
              <a:rPr lang="en-US" dirty="0"/>
              <a:t>	</a:t>
            </a:r>
            <a:r>
              <a:rPr lang="en-US" dirty="0" err="1"/>
              <a:t>app.Run</a:t>
            </a:r>
            <a:r>
              <a:rPr lang="en-US" dirty="0"/>
              <a:t>(</a:t>
            </a:r>
            <a:r>
              <a:rPr lang="en-US" dirty="0" err="1"/>
              <a:t>async</a:t>
            </a:r>
            <a:r>
              <a:rPr lang="en-US" dirty="0"/>
              <a:t> context =&gt;   {                </a:t>
            </a:r>
          </a:p>
          <a:p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branchVer</a:t>
            </a:r>
            <a:r>
              <a:rPr lang="en-US" dirty="0"/>
              <a:t> = </a:t>
            </a:r>
            <a:r>
              <a:rPr lang="en-US" dirty="0" err="1"/>
              <a:t>context.Request.Query</a:t>
            </a:r>
            <a:r>
              <a:rPr lang="en-US" dirty="0"/>
              <a:t>["branch"];                </a:t>
            </a:r>
          </a:p>
          <a:p>
            <a:r>
              <a:rPr lang="en-US" dirty="0"/>
              <a:t>		await </a:t>
            </a:r>
            <a:r>
              <a:rPr lang="en-US" dirty="0" err="1"/>
              <a:t>context.Response.WriteAsync</a:t>
            </a:r>
            <a:r>
              <a:rPr lang="en-US" dirty="0"/>
              <a:t>($"Branch used = {</a:t>
            </a:r>
            <a:r>
              <a:rPr lang="en-US" dirty="0" err="1"/>
              <a:t>branchVer</a:t>
            </a:r>
            <a:r>
              <a:rPr lang="en-US" dirty="0"/>
              <a:t>}");            </a:t>
            </a:r>
          </a:p>
          <a:p>
            <a:r>
              <a:rPr lang="en-US" dirty="0"/>
              <a:t>	});        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52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42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70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Hasta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era </a:t>
            </a:r>
            <a:r>
              <a:rPr lang="en-US" dirty="0" err="1"/>
              <a:t>conocido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TagHelper</a:t>
            </a:r>
            <a:r>
              <a:rPr lang="en-US" dirty="0"/>
              <a:t>.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el </a:t>
            </a:r>
            <a:r>
              <a:rPr lang="en-US" dirty="0" err="1"/>
              <a:t>propio</a:t>
            </a:r>
            <a:r>
              <a:rPr lang="en-US" dirty="0"/>
              <a:t> </a:t>
            </a:r>
            <a:r>
              <a:rPr lang="en-US" dirty="0" err="1"/>
              <a:t>tagHelper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38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86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Microsoft.AspNetCore.Http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PackageReference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Include="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Microsoft.AspNetCore.Server.Kestrel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Version="1.1.1" /&gt;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PackageReference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Include="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Microsoft.Extensions.Configuration.Json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Version="1.1.1" /&gt;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PackageReference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Include="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Microsoft.AspNetCore.Mvc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Version="1.1.1" /&gt;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PackageReference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Include="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Microsoft.AspNetCore.StaticFiles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Version="1.1.1" /&gt;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DotNetCliToolReference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Include="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Microsoft.DotNet.Watcher.Tools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Version="1.0.0" /&gt;</a:t>
            </a:r>
          </a:p>
          <a:p>
            <a:endParaRPr lang="en-US" dirty="0"/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Configure(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IApplicationBuilder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IHostingEnvironment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app.Run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(context)=&gt;await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context.Response.WriteAsync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Mundo"));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  <a:p>
            <a:r>
              <a:rPr lang="en-US" dirty="0" err="1"/>
              <a:t>app.Map</a:t>
            </a:r>
            <a:r>
              <a:rPr lang="en-US" dirty="0"/>
              <a:t>("/map2", HandleMapTest2);            </a:t>
            </a:r>
          </a:p>
          <a:p>
            <a:r>
              <a:rPr lang="en-US" dirty="0" err="1"/>
              <a:t>app.MapWhen</a:t>
            </a:r>
            <a:r>
              <a:rPr lang="en-US" dirty="0"/>
              <a:t>(context =&gt; </a:t>
            </a:r>
            <a:r>
              <a:rPr lang="en-US" dirty="0" err="1"/>
              <a:t>context.Request.Query.ContainsKey</a:t>
            </a:r>
            <a:r>
              <a:rPr lang="en-US" dirty="0"/>
              <a:t>("branch"), </a:t>
            </a:r>
            <a:r>
              <a:rPr lang="en-US" dirty="0" err="1"/>
              <a:t>HandleBranch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private static void </a:t>
            </a:r>
            <a:r>
              <a:rPr lang="en-US" dirty="0" err="1"/>
              <a:t>HandleBranch</a:t>
            </a:r>
            <a:r>
              <a:rPr lang="en-US" dirty="0"/>
              <a:t>(</a:t>
            </a:r>
            <a:r>
              <a:rPr lang="en-US" dirty="0" err="1"/>
              <a:t>IApplicationBuilder</a:t>
            </a:r>
            <a:r>
              <a:rPr lang="en-US" dirty="0"/>
              <a:t> app)        </a:t>
            </a:r>
          </a:p>
          <a:p>
            <a:r>
              <a:rPr lang="en-US" dirty="0"/>
              <a:t>{            </a:t>
            </a:r>
          </a:p>
          <a:p>
            <a:r>
              <a:rPr lang="en-US" dirty="0"/>
              <a:t>	</a:t>
            </a:r>
            <a:r>
              <a:rPr lang="en-US" dirty="0" err="1"/>
              <a:t>app.Run</a:t>
            </a:r>
            <a:r>
              <a:rPr lang="en-US" dirty="0"/>
              <a:t>(</a:t>
            </a:r>
            <a:r>
              <a:rPr lang="en-US" dirty="0" err="1"/>
              <a:t>async</a:t>
            </a:r>
            <a:r>
              <a:rPr lang="en-US" dirty="0"/>
              <a:t> context =&gt;   {                </a:t>
            </a:r>
          </a:p>
          <a:p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branchVer</a:t>
            </a:r>
            <a:r>
              <a:rPr lang="en-US" dirty="0"/>
              <a:t> = </a:t>
            </a:r>
            <a:r>
              <a:rPr lang="en-US" dirty="0" err="1"/>
              <a:t>context.Request.Query</a:t>
            </a:r>
            <a:r>
              <a:rPr lang="en-US" dirty="0"/>
              <a:t>["branch"];                </a:t>
            </a:r>
          </a:p>
          <a:p>
            <a:r>
              <a:rPr lang="en-US" dirty="0"/>
              <a:t>		await </a:t>
            </a:r>
            <a:r>
              <a:rPr lang="en-US" dirty="0" err="1"/>
              <a:t>context.Response.WriteAsync</a:t>
            </a:r>
            <a:r>
              <a:rPr lang="en-US" dirty="0"/>
              <a:t>($"Branch used = {</a:t>
            </a:r>
            <a:r>
              <a:rPr lang="en-US" dirty="0" err="1"/>
              <a:t>branchVer</a:t>
            </a:r>
            <a:r>
              <a:rPr lang="en-US" dirty="0"/>
              <a:t>}");            </a:t>
            </a:r>
          </a:p>
          <a:p>
            <a:r>
              <a:rPr lang="en-US" dirty="0"/>
              <a:t>	});        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14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68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66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5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69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/>
              <a:t>.NET Framework para desarrollo de aplicaciones, es la base de las tecnologías de Microsoft desde hace mas de 15 a</a:t>
            </a:r>
            <a:r>
              <a:rPr lang="es-DO" sz="1200" dirty="0" err="1"/>
              <a:t>ños</a:t>
            </a:r>
            <a:r>
              <a:rPr lang="es-DO" sz="1200" dirty="0"/>
              <a:t>.</a:t>
            </a:r>
          </a:p>
          <a:p>
            <a:endParaRPr lang="es-DO" sz="1200" dirty="0"/>
          </a:p>
          <a:p>
            <a:r>
              <a:rPr lang="es-DO" sz="1200" dirty="0"/>
              <a:t>La nueva versión </a:t>
            </a:r>
            <a:r>
              <a:rPr lang="es-DO" sz="1200" dirty="0" err="1"/>
              <a:t>.Net</a:t>
            </a:r>
            <a:r>
              <a:rPr lang="es-DO" sz="1200" dirty="0"/>
              <a:t> Core estaba prevista ser </a:t>
            </a:r>
            <a:r>
              <a:rPr lang="es-DO" sz="1200" dirty="0" err="1"/>
              <a:t>.Net</a:t>
            </a:r>
            <a:r>
              <a:rPr lang="es-DO" sz="1200" dirty="0"/>
              <a:t> Framework 5.0 pero esta no existe como tal, la nueva tecnología Net Core se diferenciaba tanto en sus fundamentos que Microsoft mejor decidió nombrarla con el nombre de Net Core.</a:t>
            </a:r>
          </a:p>
          <a:p>
            <a:endParaRPr lang="es-DO" sz="1200" dirty="0"/>
          </a:p>
          <a:p>
            <a:r>
              <a:rPr lang="es-DO" sz="1200" dirty="0"/>
              <a:t>Particularidades.</a:t>
            </a:r>
          </a:p>
          <a:p>
            <a:endParaRPr lang="es-DO" sz="1200" dirty="0"/>
          </a:p>
          <a:p>
            <a:r>
              <a:rPr lang="es-DO" sz="1200" dirty="0"/>
              <a:t>CRL = </a:t>
            </a:r>
            <a:r>
              <a:rPr lang="es-DO" sz="1200" dirty="0" err="1"/>
              <a:t>Commom</a:t>
            </a:r>
            <a:r>
              <a:rPr lang="es-DO" sz="1200" dirty="0"/>
              <a:t> </a:t>
            </a:r>
            <a:r>
              <a:rPr lang="es-DO" sz="1200" dirty="0" err="1"/>
              <a:t>Language</a:t>
            </a:r>
            <a:r>
              <a:rPr lang="es-DO" sz="1200" dirty="0"/>
              <a:t> </a:t>
            </a:r>
            <a:r>
              <a:rPr lang="es-DO" sz="1200" dirty="0" err="1"/>
              <a:t>Runtime</a:t>
            </a:r>
            <a:endParaRPr lang="es-DO" sz="1200" dirty="0"/>
          </a:p>
          <a:p>
            <a:r>
              <a:rPr lang="es-DO" sz="1200" dirty="0"/>
              <a:t>FCL = Framework </a:t>
            </a:r>
            <a:r>
              <a:rPr lang="es-DO" sz="1200" dirty="0" err="1"/>
              <a:t>Class</a:t>
            </a:r>
            <a:r>
              <a:rPr lang="es-DO" sz="1200" dirty="0"/>
              <a:t> Library</a:t>
            </a:r>
          </a:p>
          <a:p>
            <a:endParaRPr lang="es-DO" sz="1200" dirty="0"/>
          </a:p>
          <a:p>
            <a:r>
              <a:rPr lang="es-DO" sz="1200" dirty="0"/>
              <a:t>Es Open </a:t>
            </a:r>
            <a:r>
              <a:rPr lang="es-DO" sz="1200" dirty="0" err="1"/>
              <a:t>Source</a:t>
            </a:r>
            <a:r>
              <a:rPr lang="es-DO" sz="1200" dirty="0"/>
              <a:t>, puedes encontrar todos los códigos en 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78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/>
              <a:t>.</a:t>
            </a:r>
            <a:endParaRPr lang="es-DO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74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98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/>
              <a:t>.</a:t>
            </a:r>
            <a:endParaRPr lang="es-DO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9E31-1FEF-4B4A-8D81-0D67568F04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2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0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4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5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4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6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5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8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3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2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4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t.net/)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5717" y="6258505"/>
            <a:ext cx="7052088" cy="52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tabLst>
                <a:tab pos="2971800" algn="ctr"/>
                <a:tab pos="5943600" algn="r"/>
              </a:tabLst>
            </a:pPr>
            <a:r>
              <a:rPr lang="es-DO" sz="12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Av. Buenaventura de Freites #1D, Jardines del Norte, Santo Domingo, República Dominicana</a:t>
            </a:r>
            <a:endParaRPr lang="en-US" sz="1200" dirty="0">
              <a:solidFill>
                <a:schemeClr val="bg1"/>
              </a:solidFill>
              <a:effectLst/>
              <a:latin typeface="Trebuchet MS" panose="020B0603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DO" sz="14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809-518-2345 | </a:t>
            </a:r>
            <a:r>
              <a:rPr lang="es-DO" sz="1400" u="sng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ventas@solvex.com.do</a:t>
            </a:r>
            <a:r>
              <a:rPr lang="es-DO" sz="14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| solvex.com.do</a:t>
            </a: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80EEC4-221E-41C0-A98B-6D5DCEB58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29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Trebuchet MS" panose="020B0603020202020204" pitchFamily="34" charset="0"/>
              </a:rPr>
              <a:t>Qué diferencias hay con respecto a ASP.NET 4.x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A77EDF-8D10-4FAD-B71A-26D94D8CC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3798"/>
              </p:ext>
            </p:extLst>
          </p:nvPr>
        </p:nvGraphicFramePr>
        <p:xfrm>
          <a:off x="1313278" y="1812890"/>
          <a:ext cx="9639006" cy="4377324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2030230">
                  <a:extLst>
                    <a:ext uri="{9D8B030D-6E8A-4147-A177-3AD203B41FA5}">
                      <a16:colId xmlns:a16="http://schemas.microsoft.com/office/drawing/2014/main" val="3371823884"/>
                    </a:ext>
                  </a:extLst>
                </a:gridCol>
                <a:gridCol w="7608776">
                  <a:extLst>
                    <a:ext uri="{9D8B030D-6E8A-4147-A177-3AD203B41FA5}">
                      <a16:colId xmlns:a16="http://schemas.microsoft.com/office/drawing/2014/main" val="607248083"/>
                    </a:ext>
                  </a:extLst>
                </a:gridCol>
              </a:tblGrid>
              <a:tr h="811164">
                <a:tc>
                  <a:txBody>
                    <a:bodyPr/>
                    <a:lstStyle/>
                    <a:p>
                      <a:pPr algn="l"/>
                      <a:br>
                        <a:rPr lang="en-US" dirty="0"/>
                      </a:br>
                      <a:r>
                        <a:rPr lang="en-US" b="1" dirty="0" err="1"/>
                        <a:t>Independencia</a:t>
                      </a:r>
                      <a:r>
                        <a:rPr lang="en-US" b="1" dirty="0"/>
                        <a:t> de </a:t>
                      </a:r>
                      <a:r>
                        <a:rPr lang="en-US" b="1" dirty="0" err="1"/>
                        <a:t>plataforma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• Desarrollo y despliegue en Windows, Mac y Linux</a:t>
                      </a:r>
                    </a:p>
                    <a:p>
                      <a:r>
                        <a:rPr lang="es-ES" dirty="0"/>
                        <a:t>• IIS ya no es obligatorio (</a:t>
                      </a:r>
                      <a:r>
                        <a:rPr lang="es-ES" dirty="0" err="1"/>
                        <a:t>Kestrel</a:t>
                      </a:r>
                      <a:r>
                        <a:rPr lang="es-ES" dirty="0"/>
                        <a:t> así como un servidor web independiente)</a:t>
                      </a:r>
                    </a:p>
                    <a:p>
                      <a:r>
                        <a:rPr lang="es-ES" dirty="0"/>
                        <a:t>• Soporte total para Cloud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695485"/>
                  </a:ext>
                </a:extLst>
              </a:tr>
              <a:tr h="811164">
                <a:tc>
                  <a:txBody>
                    <a:bodyPr/>
                    <a:lstStyle/>
                    <a:p>
                      <a:pPr algn="l"/>
                      <a:br>
                        <a:rPr lang="en-US"/>
                      </a:br>
                      <a:r>
                        <a:rPr lang="en-US" b="1"/>
                        <a:t>Inicio</a:t>
                      </a:r>
                      <a:r>
                        <a:rPr lang="en-US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• Inicio por línea de comandos y </a:t>
                      </a:r>
                      <a:r>
                        <a:rPr lang="es-ES" dirty="0" err="1"/>
                        <a:t>Program.Main</a:t>
                      </a:r>
                      <a:r>
                        <a:rPr lang="es-ES" dirty="0"/>
                        <a:t>()</a:t>
                      </a:r>
                    </a:p>
                    <a:p>
                      <a:r>
                        <a:rPr lang="es-ES" dirty="0"/>
                        <a:t>• </a:t>
                      </a:r>
                      <a:r>
                        <a:rPr lang="es-ES" dirty="0" err="1"/>
                        <a:t>App_Start</a:t>
                      </a:r>
                      <a:r>
                        <a:rPr lang="es-ES" dirty="0"/>
                        <a:t> y </a:t>
                      </a:r>
                      <a:r>
                        <a:rPr lang="es-ES" dirty="0" err="1"/>
                        <a:t>Global.asax</a:t>
                      </a:r>
                      <a:r>
                        <a:rPr lang="es-ES" dirty="0"/>
                        <a:t> sustituidos por </a:t>
                      </a:r>
                      <a:r>
                        <a:rPr lang="es-ES" dirty="0" err="1"/>
                        <a:t>Startup.cs</a:t>
                      </a:r>
                      <a:endParaRPr lang="es-ES" dirty="0"/>
                    </a:p>
                    <a:p>
                      <a:r>
                        <a:rPr lang="es-ES" dirty="0"/>
                        <a:t>• Configuración mediante ficheros JSON/XML (se pueden sobrecargar)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624438"/>
                  </a:ext>
                </a:extLst>
              </a:tr>
              <a:tr h="811164">
                <a:tc>
                  <a:txBody>
                    <a:bodyPr/>
                    <a:lstStyle/>
                    <a:p>
                      <a:pPr algn="l"/>
                      <a:br>
                        <a:rPr lang="en-US" b="1" dirty="0"/>
                      </a:br>
                      <a:r>
                        <a:rPr lang="en-US" b="1" dirty="0"/>
                        <a:t>Request Pipeline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• Middleware escribe/lee (Dependency Injection)</a:t>
                      </a:r>
                    </a:p>
                    <a:p>
                      <a:r>
                        <a:rPr lang="en-US" dirty="0"/>
                        <a:t>• MVC </a:t>
                      </a:r>
                      <a:r>
                        <a:rPr lang="en-US" dirty="0" err="1"/>
                        <a:t>también</a:t>
                      </a:r>
                      <a:r>
                        <a:rPr lang="en-US" dirty="0"/>
                        <a:t> solo middleware</a:t>
                      </a:r>
                    </a:p>
                    <a:p>
                      <a:r>
                        <a:rPr lang="en-US" dirty="0"/>
                        <a:t>• </a:t>
                      </a:r>
                      <a:r>
                        <a:rPr lang="en-US" dirty="0" err="1"/>
                        <a:t>Básico</a:t>
                      </a:r>
                      <a:r>
                        <a:rPr lang="en-US" dirty="0"/>
                        <a:t> y modular (sin </a:t>
                      </a:r>
                      <a:r>
                        <a:rPr lang="en-US" dirty="0" err="1"/>
                        <a:t>partes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innecesarias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424925"/>
                  </a:ext>
                </a:extLst>
              </a:tr>
              <a:tr h="811164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r>
                        <a:rPr lang="en-US" b="1" dirty="0" err="1"/>
                        <a:t>Rendimiento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• Más rápido que </a:t>
                      </a:r>
                      <a:r>
                        <a:rPr lang="es-ES" dirty="0" err="1"/>
                        <a:t>NodeJS</a:t>
                      </a:r>
                      <a:r>
                        <a:rPr lang="es-ES" dirty="0"/>
                        <a:t>, MUCHO más rápido que ASP.NET 4.6</a:t>
                      </a:r>
                    </a:p>
                    <a:p>
                      <a:r>
                        <a:rPr lang="es-ES" dirty="0"/>
                        <a:t>• Pequeña ventaja en Windows con respecto a Linux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58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Trebuchet MS" panose="020B0603020202020204" pitchFamily="34" charset="0"/>
              </a:rPr>
              <a:t>Aumento del rendimiento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A8F86-C2C2-4A13-994A-15DC85BDF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623" y="1593466"/>
            <a:ext cx="9781953" cy="491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4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Trebuchet MS" panose="020B0603020202020204" pitchFamily="34" charset="0"/>
              </a:rPr>
              <a:t>Configuración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9F02BA3-C357-4FE4-A4BA-F1180F67B281}"/>
              </a:ext>
            </a:extLst>
          </p:cNvPr>
          <p:cNvSpPr>
            <a:spLocks noGrp="1"/>
          </p:cNvSpPr>
          <p:nvPr/>
        </p:nvSpPr>
        <p:spPr>
          <a:xfrm>
            <a:off x="1313911" y="1537790"/>
            <a:ext cx="10360637" cy="4905958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es-ES" sz="2800" dirty="0"/>
              <a:t>1. </a:t>
            </a:r>
            <a:r>
              <a:rPr lang="es-ES" sz="2800" b="1" dirty="0"/>
              <a:t>Instalar .NET Core (</a:t>
            </a:r>
            <a:r>
              <a:rPr lang="es-ES" sz="2800" dirty="0">
                <a:hlinkClick r:id="rId5"/>
              </a:rPr>
              <a:t>https://dot.net/</a:t>
            </a:r>
            <a:r>
              <a:rPr lang="es-ES" sz="2800" b="1" dirty="0"/>
              <a:t>)</a:t>
            </a:r>
          </a:p>
          <a:p>
            <a:pPr marL="228600" lvl="1" indent="0">
              <a:spcBef>
                <a:spcPts val="1200"/>
              </a:spcBef>
              <a:buNone/>
            </a:pPr>
            <a:r>
              <a:rPr lang="es-ES" sz="2800" dirty="0"/>
              <a:t>– Seleccionar “Cross-</a:t>
            </a:r>
            <a:r>
              <a:rPr lang="es-ES" sz="2800" dirty="0" err="1"/>
              <a:t>Platform</a:t>
            </a:r>
            <a:r>
              <a:rPr lang="es-ES" sz="2800" dirty="0"/>
              <a:t> Server Apps”</a:t>
            </a:r>
          </a:p>
          <a:p>
            <a:pPr marL="228600" lvl="1" indent="0">
              <a:spcBef>
                <a:spcPts val="1200"/>
              </a:spcBef>
              <a:buNone/>
            </a:pPr>
            <a:r>
              <a:rPr lang="es-ES" sz="2800" dirty="0"/>
              <a:t>– Elegir sistema operativo</a:t>
            </a:r>
          </a:p>
          <a:p>
            <a:pPr marL="228600" lvl="1" indent="0">
              <a:spcBef>
                <a:spcPts val="1200"/>
              </a:spcBef>
              <a:buNone/>
            </a:pPr>
            <a:r>
              <a:rPr lang="es-ES" sz="2800" dirty="0"/>
              <a:t>– Seguir instrucciones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s-ES" sz="2800" dirty="0"/>
              <a:t>2. </a:t>
            </a:r>
            <a:r>
              <a:rPr lang="es-ES" sz="2800" b="1" dirty="0"/>
              <a:t>Configurar entorno de desarrollo</a:t>
            </a:r>
          </a:p>
          <a:p>
            <a:pPr marL="228600" lvl="1" indent="0">
              <a:spcBef>
                <a:spcPts val="1200"/>
              </a:spcBef>
              <a:buNone/>
            </a:pPr>
            <a:r>
              <a:rPr lang="es-ES" sz="2800" dirty="0"/>
              <a:t>– Visual Studio 2015 + .NET Core Tools</a:t>
            </a:r>
          </a:p>
          <a:p>
            <a:pPr marL="228600" lvl="1" indent="0">
              <a:spcBef>
                <a:spcPts val="1200"/>
              </a:spcBef>
              <a:buNone/>
            </a:pPr>
            <a:r>
              <a:rPr lang="es-ES" sz="2800" dirty="0"/>
              <a:t>	• Ahora también disponible para Mac (</a:t>
            </a:r>
            <a:r>
              <a:rPr lang="es-ES" sz="2800" dirty="0" err="1"/>
              <a:t>Preview</a:t>
            </a:r>
            <a:r>
              <a:rPr lang="es-ES" sz="2800" dirty="0"/>
              <a:t>)</a:t>
            </a:r>
          </a:p>
          <a:p>
            <a:pPr marL="228600" lvl="1" indent="0">
              <a:spcBef>
                <a:spcPts val="1200"/>
              </a:spcBef>
              <a:buNone/>
            </a:pPr>
            <a:r>
              <a:rPr lang="es-ES" sz="2800" dirty="0"/>
              <a:t>– Visual Studio </a:t>
            </a:r>
            <a:r>
              <a:rPr lang="es-ES" sz="2800" dirty="0" err="1"/>
              <a:t>Code</a:t>
            </a:r>
            <a:endParaRPr lang="es-ES" sz="2800" dirty="0"/>
          </a:p>
          <a:p>
            <a:pPr marL="228600" lvl="1" indent="0">
              <a:spcBef>
                <a:spcPts val="1200"/>
              </a:spcBef>
              <a:buNone/>
            </a:pPr>
            <a:r>
              <a:rPr lang="es-ES" sz="2800" dirty="0"/>
              <a:t>– Editor de texto favorito (</a:t>
            </a:r>
            <a:r>
              <a:rPr lang="es-ES" sz="2800" dirty="0" err="1"/>
              <a:t>Notepad</a:t>
            </a:r>
            <a:r>
              <a:rPr lang="es-ES" sz="2800" dirty="0"/>
              <a:t>++, </a:t>
            </a:r>
            <a:r>
              <a:rPr lang="es-ES" sz="2800" dirty="0" err="1"/>
              <a:t>Emacs</a:t>
            </a:r>
            <a:r>
              <a:rPr lang="es-ES" sz="2800" dirty="0"/>
              <a:t>, …)</a:t>
            </a:r>
            <a:endParaRPr lang="en-US" sz="28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1373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Trebuchet MS" panose="020B0603020202020204" pitchFamily="34" charset="0"/>
              </a:rPr>
              <a:t>Hosting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9F02BA3-C357-4FE4-A4BA-F1180F67B281}"/>
              </a:ext>
            </a:extLst>
          </p:cNvPr>
          <p:cNvSpPr>
            <a:spLocks noGrp="1"/>
          </p:cNvSpPr>
          <p:nvPr/>
        </p:nvSpPr>
        <p:spPr>
          <a:xfrm>
            <a:off x="1313911" y="1718549"/>
            <a:ext cx="10360637" cy="4364272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es-ES" sz="2800" b="1" dirty="0"/>
              <a:t>Servidores web posibles:</a:t>
            </a:r>
          </a:p>
          <a:p>
            <a:pPr marL="228600" lvl="1" indent="0">
              <a:spcBef>
                <a:spcPts val="1200"/>
              </a:spcBef>
              <a:buNone/>
            </a:pPr>
            <a:r>
              <a:rPr lang="es-ES" sz="2800" dirty="0"/>
              <a:t>• IIS</a:t>
            </a:r>
          </a:p>
          <a:p>
            <a:pPr marL="228600" lvl="1" indent="0">
              <a:spcBef>
                <a:spcPts val="1200"/>
              </a:spcBef>
              <a:buNone/>
            </a:pPr>
            <a:r>
              <a:rPr lang="es-ES" sz="2800" dirty="0"/>
              <a:t>• Servidor web integrado</a:t>
            </a:r>
          </a:p>
          <a:p>
            <a:pPr marL="457200" lvl="2" indent="0">
              <a:spcBef>
                <a:spcPts val="1200"/>
              </a:spcBef>
              <a:buNone/>
            </a:pPr>
            <a:r>
              <a:rPr lang="es-ES" sz="2800" dirty="0"/>
              <a:t>– </a:t>
            </a:r>
            <a:r>
              <a:rPr lang="es-ES" sz="2800" dirty="0" err="1"/>
              <a:t>Kestrel</a:t>
            </a:r>
            <a:endParaRPr lang="es-ES" sz="2800" dirty="0"/>
          </a:p>
          <a:p>
            <a:pPr marL="457200" lvl="2" indent="0">
              <a:spcBef>
                <a:spcPts val="1200"/>
              </a:spcBef>
              <a:buNone/>
            </a:pPr>
            <a:r>
              <a:rPr lang="es-ES" sz="2800" dirty="0"/>
              <a:t>– </a:t>
            </a:r>
            <a:r>
              <a:rPr lang="es-ES" sz="2800" dirty="0" err="1"/>
              <a:t>WebListener</a:t>
            </a:r>
            <a:endParaRPr lang="es-ES" sz="2800" dirty="0"/>
          </a:p>
          <a:p>
            <a:pPr marL="228600" lvl="1" indent="0">
              <a:spcBef>
                <a:spcPts val="1200"/>
              </a:spcBef>
              <a:buNone/>
            </a:pPr>
            <a:r>
              <a:rPr lang="es-ES" sz="2800" dirty="0"/>
              <a:t>• Servidor de terceros</a:t>
            </a:r>
          </a:p>
          <a:p>
            <a:pPr marL="457200" lvl="2" indent="0">
              <a:spcBef>
                <a:spcPts val="1200"/>
              </a:spcBef>
              <a:buNone/>
            </a:pPr>
            <a:r>
              <a:rPr lang="es-ES" sz="2800" dirty="0"/>
              <a:t>– Apache</a:t>
            </a:r>
          </a:p>
          <a:p>
            <a:pPr marL="457200" lvl="2" indent="0">
              <a:spcBef>
                <a:spcPts val="1200"/>
              </a:spcBef>
              <a:buNone/>
            </a:pPr>
            <a:r>
              <a:rPr lang="es-ES" sz="2800" dirty="0"/>
              <a:t>– …</a:t>
            </a:r>
            <a:endParaRPr lang="en-US" sz="28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7225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Trebuchet MS" panose="020B0603020202020204" pitchFamily="34" charset="0"/>
              </a:rPr>
              <a:t>Línea de comandos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9F02BA3-C357-4FE4-A4BA-F1180F67B281}"/>
              </a:ext>
            </a:extLst>
          </p:cNvPr>
          <p:cNvSpPr>
            <a:spLocks noGrp="1"/>
          </p:cNvSpPr>
          <p:nvPr/>
        </p:nvSpPr>
        <p:spPr>
          <a:xfrm>
            <a:off x="1133158" y="2197014"/>
            <a:ext cx="10360637" cy="3280898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es-ES" sz="2800" b="1" dirty="0"/>
              <a:t>Crear un proyecto en línea de comandos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s-ES" sz="2800" dirty="0"/>
              <a:t>Seleccionar directorio                                                cd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s-ES" sz="2800" dirty="0"/>
              <a:t>Mostrar información de .NET                                   </a:t>
            </a:r>
            <a:r>
              <a:rPr lang="es-ES" sz="2800" dirty="0" err="1"/>
              <a:t>dotnet</a:t>
            </a:r>
            <a:endParaRPr lang="es-ES" sz="2800" dirty="0"/>
          </a:p>
          <a:p>
            <a:pPr marL="0" lvl="0" indent="0">
              <a:spcBef>
                <a:spcPts val="1200"/>
              </a:spcBef>
              <a:buNone/>
            </a:pPr>
            <a:r>
              <a:rPr lang="es-ES" sz="2800" dirty="0"/>
              <a:t>Crear nuevo proyecto                                                </a:t>
            </a:r>
            <a:r>
              <a:rPr lang="es-ES" sz="2800" dirty="0" err="1"/>
              <a:t>dotnet</a:t>
            </a:r>
            <a:r>
              <a:rPr lang="es-ES" sz="2800" dirty="0"/>
              <a:t> new  **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s-ES" sz="2800" dirty="0"/>
              <a:t>Restaurar librerías                                                      </a:t>
            </a:r>
            <a:r>
              <a:rPr lang="es-ES" sz="2800" dirty="0" err="1"/>
              <a:t>dotnet</a:t>
            </a:r>
            <a:r>
              <a:rPr lang="es-ES" sz="2800" dirty="0"/>
              <a:t> </a:t>
            </a:r>
            <a:r>
              <a:rPr lang="es-ES" sz="2800" dirty="0" err="1"/>
              <a:t>restore</a:t>
            </a:r>
            <a:endParaRPr lang="es-ES" sz="2800" dirty="0"/>
          </a:p>
          <a:p>
            <a:pPr marL="0" lvl="0" indent="0">
              <a:spcBef>
                <a:spcPts val="1200"/>
              </a:spcBef>
              <a:buNone/>
            </a:pPr>
            <a:r>
              <a:rPr lang="es-ES" sz="2800" dirty="0"/>
              <a:t>Ejecutar proyecto                                                       </a:t>
            </a:r>
            <a:r>
              <a:rPr lang="es-ES" sz="2800" dirty="0" err="1"/>
              <a:t>dotnet</a:t>
            </a:r>
            <a:r>
              <a:rPr lang="es-ES" sz="2800" dirty="0"/>
              <a:t> run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9A1EA4-EBCF-4F52-B926-05552BE5A913}"/>
              </a:ext>
            </a:extLst>
          </p:cNvPr>
          <p:cNvCxnSpPr/>
          <p:nvPr/>
        </p:nvCxnSpPr>
        <p:spPr>
          <a:xfrm>
            <a:off x="6336513" y="3062177"/>
            <a:ext cx="932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4AF1C8-C703-4410-92B3-7BE3684CCAD6}"/>
              </a:ext>
            </a:extLst>
          </p:cNvPr>
          <p:cNvCxnSpPr/>
          <p:nvPr/>
        </p:nvCxnSpPr>
        <p:spPr>
          <a:xfrm>
            <a:off x="6336513" y="3586717"/>
            <a:ext cx="932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F5F62E-F132-42E2-9D2F-7365CE7BC5C4}"/>
              </a:ext>
            </a:extLst>
          </p:cNvPr>
          <p:cNvCxnSpPr/>
          <p:nvPr/>
        </p:nvCxnSpPr>
        <p:spPr>
          <a:xfrm>
            <a:off x="6336513" y="4089991"/>
            <a:ext cx="932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B21FD-60C5-4C43-B643-1E9832A78A3A}"/>
              </a:ext>
            </a:extLst>
          </p:cNvPr>
          <p:cNvCxnSpPr/>
          <p:nvPr/>
        </p:nvCxnSpPr>
        <p:spPr>
          <a:xfrm>
            <a:off x="6336513" y="4614530"/>
            <a:ext cx="932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FA4268-2569-4250-BF7A-C46B813C6046}"/>
              </a:ext>
            </a:extLst>
          </p:cNvPr>
          <p:cNvCxnSpPr/>
          <p:nvPr/>
        </p:nvCxnSpPr>
        <p:spPr>
          <a:xfrm>
            <a:off x="6313476" y="5181600"/>
            <a:ext cx="932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28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5675" y="2655687"/>
            <a:ext cx="10393960" cy="109222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Demo </a:t>
            </a:r>
            <a:br>
              <a:rPr lang="en-US" sz="9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</a:b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(</a:t>
            </a:r>
            <a:r>
              <a:rPr lang="en-US" sz="2800" b="1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Crear</a:t>
            </a: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 Proyecto con CLI)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B311BB2-8B47-4302-8612-F76E8453CDC5}"/>
              </a:ext>
            </a:extLst>
          </p:cNvPr>
          <p:cNvSpPr/>
          <p:nvPr/>
        </p:nvSpPr>
        <p:spPr>
          <a:xfrm>
            <a:off x="9691" y="6385511"/>
            <a:ext cx="4164746" cy="50270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José Rafael Aquino | </a:t>
            </a:r>
            <a:r>
              <a:rPr lang="en-US" sz="2000" b="1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Solvex</a:t>
            </a:r>
            <a:endParaRPr lang="en-US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1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6038" y="2646642"/>
            <a:ext cx="11112925" cy="109222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4800" dirty="0"/>
              <a:t>02 | Inicio y middleware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7B3B509-BD6F-4EB6-A9B0-8B4C459A7A42}"/>
              </a:ext>
            </a:extLst>
          </p:cNvPr>
          <p:cNvSpPr/>
          <p:nvPr/>
        </p:nvSpPr>
        <p:spPr>
          <a:xfrm>
            <a:off x="9691" y="6385511"/>
            <a:ext cx="4164746" cy="50270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José Rafael Aquino | </a:t>
            </a:r>
            <a:r>
              <a:rPr lang="en-US" sz="2000" b="1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Solvex</a:t>
            </a:r>
            <a:endParaRPr lang="en-US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rebuchet MS" panose="020B0603020202020204" pitchFamily="34" charset="0"/>
            </a:endParaRPr>
          </a:p>
        </p:txBody>
      </p:sp>
      <p:pic>
        <p:nvPicPr>
          <p:cNvPr id="2050" name="Picture 2" descr="Resultado de imagen para microsoft">
            <a:extLst>
              <a:ext uri="{FF2B5EF4-FFF2-40B4-BE49-F238E27FC236}">
                <a16:creationId xmlns:a16="http://schemas.microsoft.com/office/drawing/2014/main" id="{336B4B20-3D15-490D-97CF-E13D1338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226" y="2217814"/>
            <a:ext cx="1477108" cy="54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35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Temario</a:t>
            </a: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F55F6C7-3373-4A26-8E19-C5304DE6D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116132"/>
              </p:ext>
            </p:extLst>
          </p:nvPr>
        </p:nvGraphicFramePr>
        <p:xfrm>
          <a:off x="838200" y="1825625"/>
          <a:ext cx="10515600" cy="2912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881382565"/>
                    </a:ext>
                  </a:extLst>
                </a:gridCol>
              </a:tblGrid>
              <a:tr h="787916">
                <a:tc>
                  <a:txBody>
                    <a:bodyPr/>
                    <a:lstStyle/>
                    <a:p>
                      <a:r>
                        <a:rPr lang="en-US" sz="2800" dirty="0" err="1"/>
                        <a:t>Introducción</a:t>
                      </a:r>
                      <a:r>
                        <a:rPr lang="en-US" sz="2800" dirty="0"/>
                        <a:t> a ASP.NET 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658"/>
                  </a:ext>
                </a:extLst>
              </a:tr>
              <a:tr h="708276">
                <a:tc>
                  <a:txBody>
                    <a:bodyPr/>
                    <a:lstStyle/>
                    <a:p>
                      <a:r>
                        <a:rPr lang="es-ES" sz="2400" dirty="0"/>
                        <a:t>01 | ¿Qué es ASP.NET Core?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902930"/>
                  </a:ext>
                </a:extLst>
              </a:tr>
              <a:tr h="708276">
                <a:tc>
                  <a:txBody>
                    <a:bodyPr/>
                    <a:lstStyle/>
                    <a:p>
                      <a:r>
                        <a:rPr lang="en-US" sz="2400" b="1" dirty="0"/>
                        <a:t>02 | </a:t>
                      </a:r>
                      <a:r>
                        <a:rPr lang="en-US" sz="2400" b="1" dirty="0" err="1"/>
                        <a:t>Inicio</a:t>
                      </a:r>
                      <a:r>
                        <a:rPr lang="en-US" sz="2400" b="1" dirty="0"/>
                        <a:t> y middleware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36428"/>
                  </a:ext>
                </a:extLst>
              </a:tr>
              <a:tr h="708276">
                <a:tc>
                  <a:txBody>
                    <a:bodyPr/>
                    <a:lstStyle/>
                    <a:p>
                      <a:r>
                        <a:rPr lang="en-US" sz="2400" dirty="0"/>
                        <a:t>03 | ¿</a:t>
                      </a:r>
                      <a:r>
                        <a:rPr lang="en-US" sz="2400" dirty="0" err="1"/>
                        <a:t>Cómo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funciona</a:t>
                      </a:r>
                      <a:r>
                        <a:rPr lang="en-US" sz="2400" dirty="0"/>
                        <a:t> MVC?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036457"/>
                  </a:ext>
                </a:extLst>
              </a:tr>
            </a:tbl>
          </a:graphicData>
        </a:graphic>
      </p:graphicFrame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190F9BDC-5713-4294-8694-942B51F3F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912" y="2663046"/>
            <a:ext cx="494990" cy="494990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7FE65C47-2C28-499A-8DEF-36F82F44A3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912" y="3380825"/>
            <a:ext cx="494990" cy="49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9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Descripción</a:t>
            </a:r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 del </a:t>
            </a:r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módulo</a:t>
            </a: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29" name="Title 1">
            <a:extLst>
              <a:ext uri="{FF2B5EF4-FFF2-40B4-BE49-F238E27FC236}">
                <a16:creationId xmlns:a16="http://schemas.microsoft.com/office/drawing/2014/main" id="{CEA6CE62-0E45-48C3-8ECA-9851F2F5FD7A}"/>
              </a:ext>
            </a:extLst>
          </p:cNvPr>
          <p:cNvSpPr txBox="1">
            <a:spLocks/>
          </p:cNvSpPr>
          <p:nvPr/>
        </p:nvSpPr>
        <p:spPr>
          <a:xfrm>
            <a:off x="283555" y="2127222"/>
            <a:ext cx="11663281" cy="2961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rgbClr val="025E9D"/>
                </a:solidFill>
                <a:latin typeface="Trebuchet MS" panose="020B0603020202020204" pitchFamily="34" charset="0"/>
              </a:rPr>
              <a:t>¿Cómo inicio una aplicación?</a:t>
            </a:r>
            <a:br>
              <a:rPr lang="es-ES" sz="3200" b="1" dirty="0">
                <a:solidFill>
                  <a:srgbClr val="025E9D"/>
                </a:solidFill>
                <a:latin typeface="Trebuchet MS" panose="020B0603020202020204" pitchFamily="34" charset="0"/>
              </a:rPr>
            </a:br>
            <a:endParaRPr lang="es-ES" sz="3200" b="1" dirty="0">
              <a:solidFill>
                <a:srgbClr val="025E9D"/>
              </a:solidFill>
              <a:latin typeface="Trebuchet MS" panose="020B0603020202020204" pitchFamily="34" charset="0"/>
            </a:endParaRPr>
          </a:p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rgbClr val="025E9D"/>
                </a:solidFill>
                <a:latin typeface="Trebuchet MS" panose="020B0603020202020204" pitchFamily="34" charset="0"/>
              </a:rPr>
              <a:t> ¿Cómo configuro una aplicación?</a:t>
            </a:r>
            <a:br>
              <a:rPr lang="es-ES" sz="3200" b="1" dirty="0">
                <a:solidFill>
                  <a:srgbClr val="025E9D"/>
                </a:solidFill>
                <a:latin typeface="Trebuchet MS" panose="020B0603020202020204" pitchFamily="34" charset="0"/>
              </a:rPr>
            </a:br>
            <a:endParaRPr lang="es-ES" sz="3200" b="1" dirty="0">
              <a:solidFill>
                <a:srgbClr val="025E9D"/>
              </a:solidFill>
              <a:latin typeface="Trebuchet MS" panose="020B0603020202020204" pitchFamily="34" charset="0"/>
            </a:endParaRPr>
          </a:p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rgbClr val="025E9D"/>
                </a:solidFill>
                <a:latin typeface="Trebuchet MS" panose="020B0603020202020204" pitchFamily="34" charset="0"/>
              </a:rPr>
              <a:t> ¿Cómo uso el middleware?</a:t>
            </a:r>
          </a:p>
          <a:p>
            <a:pPr marL="571500" indent="-571500" algn="ctr">
              <a:buFont typeface="Wingdings" panose="05000000000000000000" pitchFamily="2" charset="2"/>
              <a:buChar char="Ø"/>
            </a:pPr>
            <a:endParaRPr lang="es-ES" sz="3200" b="1" dirty="0">
              <a:solidFill>
                <a:srgbClr val="025E9D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59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sz="49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Inicio</a:t>
            </a:r>
            <a:b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F20D540-4EB4-4707-B12C-374C805BDFD8}"/>
              </a:ext>
            </a:extLst>
          </p:cNvPr>
          <p:cNvSpPr>
            <a:spLocks noGrp="1"/>
          </p:cNvSpPr>
          <p:nvPr/>
        </p:nvSpPr>
        <p:spPr>
          <a:xfrm>
            <a:off x="1313911" y="1622853"/>
            <a:ext cx="10360637" cy="4364272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>
              <a:spcBef>
                <a:spcPts val="1200"/>
              </a:spcBef>
              <a:buAutoNum type="arabicPeriod"/>
            </a:pPr>
            <a:r>
              <a:rPr lang="es-ES" sz="2800" b="1" dirty="0"/>
              <a:t>Montar web host</a:t>
            </a:r>
          </a:p>
          <a:p>
            <a:pPr marL="228600" lvl="1" indent="0">
              <a:spcBef>
                <a:spcPts val="1200"/>
              </a:spcBef>
              <a:buNone/>
            </a:pPr>
            <a:r>
              <a:rPr lang="en-US" sz="2800" dirty="0"/>
              <a:t>– </a:t>
            </a:r>
            <a:r>
              <a:rPr lang="en-US" sz="2800" dirty="0" err="1"/>
              <a:t>Seleccionar</a:t>
            </a:r>
            <a:r>
              <a:rPr lang="en-US" sz="2800" dirty="0"/>
              <a:t> </a:t>
            </a:r>
            <a:r>
              <a:rPr lang="en-US" sz="2800" dirty="0" err="1"/>
              <a:t>servidor</a:t>
            </a:r>
            <a:r>
              <a:rPr lang="en-US" sz="2800" dirty="0"/>
              <a:t> web</a:t>
            </a:r>
          </a:p>
          <a:p>
            <a:pPr marL="228600" lvl="1" indent="0">
              <a:spcBef>
                <a:spcPts val="1200"/>
              </a:spcBef>
              <a:buNone/>
            </a:pPr>
            <a:r>
              <a:rPr lang="en-US" sz="2800" dirty="0"/>
              <a:t>– </a:t>
            </a:r>
            <a:r>
              <a:rPr lang="en-US" sz="2800" dirty="0" err="1"/>
              <a:t>Seleccionar</a:t>
            </a:r>
            <a:r>
              <a:rPr lang="en-US" sz="2800" dirty="0"/>
              <a:t> </a:t>
            </a:r>
            <a:r>
              <a:rPr lang="en-US" sz="2800" dirty="0" err="1"/>
              <a:t>directorio</a:t>
            </a:r>
            <a:r>
              <a:rPr lang="en-US" sz="2800" dirty="0"/>
              <a:t> </a:t>
            </a:r>
            <a:r>
              <a:rPr lang="en-US" sz="2800" dirty="0" err="1"/>
              <a:t>raíz</a:t>
            </a:r>
            <a:r>
              <a:rPr lang="en-US" sz="2800" dirty="0"/>
              <a:t> </a:t>
            </a:r>
          </a:p>
          <a:p>
            <a:pPr marL="228600" lvl="1" indent="0">
              <a:spcBef>
                <a:spcPts val="1200"/>
              </a:spcBef>
              <a:buNone/>
            </a:pPr>
            <a:r>
              <a:rPr lang="en-US" sz="2800" dirty="0"/>
              <a:t>– </a:t>
            </a:r>
            <a:r>
              <a:rPr lang="en-US" sz="2800" dirty="0" err="1"/>
              <a:t>Llamar</a:t>
            </a:r>
            <a:r>
              <a:rPr lang="en-US" sz="2800" dirty="0"/>
              <a:t> a </a:t>
            </a:r>
            <a:r>
              <a:rPr lang="en-US" sz="2800" dirty="0" err="1"/>
              <a:t>Startup.cs</a:t>
            </a:r>
            <a:r>
              <a:rPr lang="en-US" sz="2800" dirty="0"/>
              <a:t> 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s-ES" sz="2800" dirty="0"/>
              <a:t>2. </a:t>
            </a:r>
            <a:r>
              <a:rPr lang="es-ES" sz="2800" b="1" dirty="0"/>
              <a:t>Configurar</a:t>
            </a:r>
          </a:p>
          <a:p>
            <a:pPr marL="228600" lvl="1" indent="0">
              <a:spcBef>
                <a:spcPts val="1200"/>
              </a:spcBef>
              <a:buNone/>
            </a:pPr>
            <a:r>
              <a:rPr lang="en-US" sz="2800" dirty="0"/>
              <a:t>– </a:t>
            </a:r>
            <a:r>
              <a:rPr lang="en-US" sz="2800" dirty="0" err="1"/>
              <a:t>Cargar</a:t>
            </a:r>
            <a:r>
              <a:rPr lang="en-US" sz="2800" dirty="0"/>
              <a:t> </a:t>
            </a:r>
            <a:r>
              <a:rPr lang="en-US" sz="2800" dirty="0" err="1"/>
              <a:t>ficheros</a:t>
            </a:r>
            <a:r>
              <a:rPr lang="en-US" sz="2800" dirty="0"/>
              <a:t> de </a:t>
            </a:r>
            <a:r>
              <a:rPr lang="en-US" sz="2800" dirty="0" err="1"/>
              <a:t>configuración</a:t>
            </a:r>
            <a:endParaRPr lang="en-US" sz="2800" dirty="0"/>
          </a:p>
          <a:p>
            <a:pPr marL="228600" lvl="1" indent="0">
              <a:spcBef>
                <a:spcPts val="1200"/>
              </a:spcBef>
              <a:buNone/>
            </a:pPr>
            <a:r>
              <a:rPr lang="en-US" sz="2800" dirty="0"/>
              <a:t>– </a:t>
            </a:r>
            <a:r>
              <a:rPr lang="en-US" sz="2800" dirty="0" err="1"/>
              <a:t>Montar</a:t>
            </a:r>
            <a:r>
              <a:rPr lang="en-US" sz="2800" dirty="0"/>
              <a:t> </a:t>
            </a:r>
            <a:r>
              <a:rPr lang="en-US" sz="2800" dirty="0" err="1"/>
              <a:t>servicios</a:t>
            </a:r>
            <a:r>
              <a:rPr lang="en-US" sz="2800" dirty="0"/>
              <a:t> </a:t>
            </a:r>
          </a:p>
          <a:p>
            <a:pPr marL="228600" lvl="1" indent="0">
              <a:spcBef>
                <a:spcPts val="1200"/>
              </a:spcBef>
              <a:buNone/>
            </a:pPr>
            <a:r>
              <a:rPr lang="en-US" sz="2800" dirty="0"/>
              <a:t>– </a:t>
            </a:r>
            <a:r>
              <a:rPr lang="en-US" sz="2800" dirty="0" err="1"/>
              <a:t>Montar</a:t>
            </a:r>
            <a:r>
              <a:rPr lang="en-US" sz="2800" dirty="0"/>
              <a:t> middleware</a:t>
            </a:r>
            <a:endParaRPr lang="en-US" sz="28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8FBE9B-D1A5-4D23-87BD-BBB582EFB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0565" y="1690688"/>
            <a:ext cx="3829826" cy="367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1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6038" y="2646642"/>
            <a:ext cx="11112925" cy="109222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Getting Started with ASP.NET Core in Visual Studio 2017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7B3B509-BD6F-4EB6-A9B0-8B4C459A7A42}"/>
              </a:ext>
            </a:extLst>
          </p:cNvPr>
          <p:cNvSpPr/>
          <p:nvPr/>
        </p:nvSpPr>
        <p:spPr>
          <a:xfrm>
            <a:off x="2700846" y="3919635"/>
            <a:ext cx="11112925" cy="96622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Por: José Rafael Aquino</a:t>
            </a:r>
          </a:p>
        </p:txBody>
      </p:sp>
    </p:spTree>
    <p:extLst>
      <p:ext uri="{BB962C8B-B14F-4D97-AF65-F5344CB8AC3E}">
        <p14:creationId xmlns:p14="http://schemas.microsoft.com/office/powerpoint/2010/main" val="1734260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sz="49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Servidor</a:t>
            </a:r>
            <a:r>
              <a:rPr lang="en-US" sz="4900" b="1" dirty="0">
                <a:solidFill>
                  <a:schemeClr val="bg1"/>
                </a:solidFill>
                <a:latin typeface="Trebuchet MS" panose="020B0603020202020204" pitchFamily="34" charset="0"/>
              </a:rPr>
              <a:t> web </a:t>
            </a:r>
            <a:r>
              <a:rPr lang="en-US" sz="49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propio</a:t>
            </a:r>
            <a:r>
              <a:rPr lang="en-US" sz="4900" b="1" dirty="0">
                <a:solidFill>
                  <a:schemeClr val="bg1"/>
                </a:solidFill>
                <a:latin typeface="Trebuchet MS" panose="020B0603020202020204" pitchFamily="34" charset="0"/>
              </a:rPr>
              <a:t>: Kestrel</a:t>
            </a:r>
            <a:br>
              <a:rPr lang="en-US" sz="4900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br>
              <a:rPr lang="en-US" sz="4900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F20D540-4EB4-4707-B12C-374C805BDFD8}"/>
              </a:ext>
            </a:extLst>
          </p:cNvPr>
          <p:cNvSpPr>
            <a:spLocks noGrp="1"/>
          </p:cNvSpPr>
          <p:nvPr/>
        </p:nvSpPr>
        <p:spPr>
          <a:xfrm>
            <a:off x="1254369" y="1750445"/>
            <a:ext cx="10420179" cy="2043636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pt-BR" sz="2800" dirty="0"/>
              <a:t>Servidor web HTTP/HTTPS minimalista integrado</a:t>
            </a:r>
            <a:br>
              <a:rPr lang="pt-BR" sz="2800" dirty="0"/>
            </a:br>
            <a:r>
              <a:rPr lang="es-ES" sz="2800" dirty="0"/>
              <a:t> </a:t>
            </a:r>
            <a:r>
              <a:rPr lang="es-ES" sz="2800" b="1" dirty="0"/>
              <a:t> + </a:t>
            </a:r>
            <a:r>
              <a:rPr lang="es-ES" sz="2800" dirty="0"/>
              <a:t>Independiente de la plataforma y eficiente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s-ES" sz="2800" dirty="0"/>
              <a:t> </a:t>
            </a:r>
            <a:r>
              <a:rPr lang="es-ES" sz="2800" b="1" dirty="0"/>
              <a:t> - </a:t>
            </a:r>
            <a:r>
              <a:rPr lang="es-ES" sz="2800" dirty="0"/>
              <a:t>Sin características de seguridad o fiabilidad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s-ES" sz="2800" dirty="0">
                <a:sym typeface="Wingdings" panose="05000000000000000000" pitchFamily="2" charset="2"/>
              </a:rPr>
              <a:t>     </a:t>
            </a:r>
            <a:r>
              <a:rPr lang="es-ES" sz="2800" dirty="0"/>
              <a:t> Usar un proxy (IIS, </a:t>
            </a:r>
            <a:r>
              <a:rPr lang="es-ES" sz="2800" dirty="0" err="1"/>
              <a:t>Ngnix</a:t>
            </a:r>
            <a:r>
              <a:rPr lang="es-ES" sz="2800" dirty="0"/>
              <a:t>, </a:t>
            </a:r>
            <a:r>
              <a:rPr lang="es-ES" sz="2800" dirty="0" err="1"/>
              <a:t>HAProxy</a:t>
            </a:r>
            <a:r>
              <a:rPr lang="es-ES" sz="2800" dirty="0"/>
              <a:t>, Apache, etc.)</a:t>
            </a:r>
            <a:endParaRPr lang="en-US" sz="28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16F6F0-0225-48BD-B76D-37FAFFB01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784" y="3853838"/>
            <a:ext cx="5593740" cy="227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sz="49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Servidor</a:t>
            </a:r>
            <a:r>
              <a:rPr lang="en-US" sz="4900" b="1" dirty="0">
                <a:solidFill>
                  <a:schemeClr val="bg1"/>
                </a:solidFill>
                <a:latin typeface="Trebuchet MS" panose="020B0603020202020204" pitchFamily="34" charset="0"/>
              </a:rPr>
              <a:t> web </a:t>
            </a:r>
            <a:r>
              <a:rPr lang="en-US" sz="49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propio</a:t>
            </a:r>
            <a:r>
              <a:rPr lang="en-US" sz="4900" b="1" dirty="0">
                <a:solidFill>
                  <a:schemeClr val="bg1"/>
                </a:solidFill>
                <a:latin typeface="Trebuchet MS" panose="020B0603020202020204" pitchFamily="34" charset="0"/>
              </a:rPr>
              <a:t>: Kestrel</a:t>
            </a:r>
            <a:br>
              <a:rPr lang="en-US" sz="4900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br>
              <a:rPr lang="en-US" sz="4900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A34B8BB-702A-4956-A78F-296FD10753C0}"/>
              </a:ext>
            </a:extLst>
          </p:cNvPr>
          <p:cNvSpPr>
            <a:spLocks noGrp="1"/>
          </p:cNvSpPr>
          <p:nvPr/>
        </p:nvSpPr>
        <p:spPr>
          <a:xfrm>
            <a:off x="1254369" y="1750445"/>
            <a:ext cx="10420179" cy="1348061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es-ES" sz="2800" dirty="0"/>
              <a:t>Si su aplicación acepta peticiones sólo de una red interna, puede usar </a:t>
            </a:r>
            <a:r>
              <a:rPr lang="es-ES" sz="2800" dirty="0" err="1"/>
              <a:t>Kestrel</a:t>
            </a:r>
            <a:r>
              <a:rPr lang="es-ES" sz="2800" dirty="0"/>
              <a:t> por sí mismo.</a:t>
            </a:r>
            <a:br>
              <a:rPr lang="pt-BR" sz="2800" dirty="0"/>
            </a:br>
            <a:endParaRPr lang="en-US" sz="28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6403A9-A718-495D-9691-9D046DCD9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912" y="2800350"/>
            <a:ext cx="5210175" cy="1257300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8254482-571F-4E84-B811-A81D11494703}"/>
              </a:ext>
            </a:extLst>
          </p:cNvPr>
          <p:cNvSpPr>
            <a:spLocks noGrp="1"/>
          </p:cNvSpPr>
          <p:nvPr/>
        </p:nvSpPr>
        <p:spPr>
          <a:xfrm>
            <a:off x="1125415" y="3887891"/>
            <a:ext cx="10420179" cy="1348061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es-ES" sz="2800" dirty="0"/>
              <a:t>Si expone su aplicación a Internet, debe utilizar IIS, </a:t>
            </a:r>
            <a:r>
              <a:rPr lang="es-ES" sz="2800" dirty="0" err="1"/>
              <a:t>Nginx</a:t>
            </a:r>
            <a:r>
              <a:rPr lang="es-ES" sz="2800" dirty="0"/>
              <a:t> o Apache como servidor proxy inverso.</a:t>
            </a:r>
            <a:br>
              <a:rPr lang="pt-BR" sz="2800" dirty="0"/>
            </a:br>
            <a:endParaRPr lang="en-US" sz="28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376B3-364E-46A8-846F-2D14F0831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6441" y="4864939"/>
            <a:ext cx="78581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4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Ficheros</a:t>
            </a:r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 de </a:t>
            </a:r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configuración</a:t>
            </a: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A34B8BB-702A-4956-A78F-296FD10753C0}"/>
              </a:ext>
            </a:extLst>
          </p:cNvPr>
          <p:cNvSpPr>
            <a:spLocks noGrp="1"/>
          </p:cNvSpPr>
          <p:nvPr/>
        </p:nvSpPr>
        <p:spPr>
          <a:xfrm>
            <a:off x="1254369" y="2381817"/>
            <a:ext cx="10420179" cy="2739211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es-ES" sz="2800" dirty="0">
                <a:solidFill>
                  <a:srgbClr val="FF0000"/>
                </a:solidFill>
              </a:rPr>
              <a:t>• No más </a:t>
            </a:r>
            <a:r>
              <a:rPr lang="es-ES" sz="2800" dirty="0" err="1">
                <a:solidFill>
                  <a:srgbClr val="FF0000"/>
                </a:solidFill>
              </a:rPr>
              <a:t>web.config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s-ES" sz="2800" dirty="0"/>
              <a:t>• JSON, XML, INI, … 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s-ES" sz="2800" dirty="0"/>
              <a:t>• </a:t>
            </a:r>
            <a:r>
              <a:rPr lang="es-ES" sz="2800" dirty="0" err="1"/>
              <a:t>Sobrescribible</a:t>
            </a:r>
            <a:r>
              <a:rPr lang="es-ES" sz="2800" dirty="0"/>
              <a:t> 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s-ES" sz="2800" dirty="0"/>
              <a:t>• Es posible tener múltiple ficheros 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s-ES" sz="2800" dirty="0"/>
              <a:t>	– p.ej. uno por entorno</a:t>
            </a:r>
            <a:endParaRPr lang="en-US" sz="28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F36D7-95D7-4E3E-9D75-BF0CA0BBB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4621" y="1795087"/>
            <a:ext cx="3619500" cy="2600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2C41EB-8EE1-4A29-9AEC-D4B0A7784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3571" y="4670902"/>
            <a:ext cx="51816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9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sz="4900" b="1" dirty="0">
                <a:solidFill>
                  <a:schemeClr val="bg1"/>
                </a:solidFill>
                <a:latin typeface="Trebuchet MS" panose="020B0603020202020204" pitchFamily="34" charset="0"/>
              </a:rPr>
              <a:t>Middleware</a:t>
            </a:r>
            <a:br>
              <a:rPr lang="en-US" sz="4900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F20D540-4EB4-4707-B12C-374C805BDFD8}"/>
              </a:ext>
            </a:extLst>
          </p:cNvPr>
          <p:cNvSpPr>
            <a:spLocks noGrp="1"/>
          </p:cNvSpPr>
          <p:nvPr/>
        </p:nvSpPr>
        <p:spPr>
          <a:xfrm>
            <a:off x="1313911" y="1750445"/>
            <a:ext cx="10360637" cy="1114151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es-ES" sz="2800" dirty="0"/>
              <a:t>• ASP.NET Core usa un </a:t>
            </a:r>
            <a:r>
              <a:rPr lang="es-ES" sz="2800" dirty="0" err="1"/>
              <a:t>Request</a:t>
            </a:r>
            <a:r>
              <a:rPr lang="es-ES" sz="2800" dirty="0"/>
              <a:t> Pipeline 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s-ES" sz="2800" dirty="0"/>
              <a:t>• Middleware lee y escribe directamente en el Pipeline</a:t>
            </a:r>
            <a:endParaRPr lang="en-US" sz="28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F3A78-0FB0-4D08-99DA-68D617531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7678" y="3005384"/>
            <a:ext cx="3349791" cy="3298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A7036B-CBD1-47AB-B937-2C9142BB07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577" y="3005384"/>
            <a:ext cx="4452255" cy="305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5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27591" y="6525590"/>
            <a:ext cx="12542086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sz="4900" b="1" dirty="0">
                <a:solidFill>
                  <a:schemeClr val="bg1"/>
                </a:solidFill>
                <a:latin typeface="Trebuchet MS" panose="020B0603020202020204" pitchFamily="34" charset="0"/>
              </a:rPr>
              <a:t>Middleware</a:t>
            </a:r>
            <a:br>
              <a:rPr lang="en-US" sz="4900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1E9B12-2B71-4E04-AF42-C2C15AA0F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87830"/>
            <a:ext cx="1219200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79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5675" y="2655687"/>
            <a:ext cx="10393960" cy="109222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Demo </a:t>
            </a:r>
            <a:br>
              <a:rPr lang="en-US" sz="9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</a:br>
            <a:r>
              <a:rPr lang="es-E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(Configurar y preparar una app) </a:t>
            </a:r>
            <a:endParaRPr lang="en-US" sz="2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rebuchet MS" panose="020B0603020202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B311BB2-8B47-4302-8612-F76E8453CDC5}"/>
              </a:ext>
            </a:extLst>
          </p:cNvPr>
          <p:cNvSpPr/>
          <p:nvPr/>
        </p:nvSpPr>
        <p:spPr>
          <a:xfrm>
            <a:off x="9691" y="6385511"/>
            <a:ext cx="4164746" cy="50270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José Rafael Aquino | </a:t>
            </a:r>
            <a:r>
              <a:rPr lang="en-US" sz="2000" b="1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Solvex</a:t>
            </a:r>
            <a:endParaRPr lang="en-US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681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6038" y="2646642"/>
            <a:ext cx="11112925" cy="109222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4800" dirty="0"/>
              <a:t>03 | ¿Cómo funciona MVC?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7B3B509-BD6F-4EB6-A9B0-8B4C459A7A42}"/>
              </a:ext>
            </a:extLst>
          </p:cNvPr>
          <p:cNvSpPr/>
          <p:nvPr/>
        </p:nvSpPr>
        <p:spPr>
          <a:xfrm>
            <a:off x="9691" y="6385511"/>
            <a:ext cx="4164746" cy="50270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José Rafael Aquino | </a:t>
            </a:r>
            <a:r>
              <a:rPr lang="en-US" sz="2000" b="1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Solvex</a:t>
            </a:r>
            <a:endParaRPr lang="en-US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rebuchet MS" panose="020B0603020202020204" pitchFamily="34" charset="0"/>
            </a:endParaRPr>
          </a:p>
        </p:txBody>
      </p:sp>
      <p:pic>
        <p:nvPicPr>
          <p:cNvPr id="2050" name="Picture 2" descr="Resultado de imagen para microsoft">
            <a:extLst>
              <a:ext uri="{FF2B5EF4-FFF2-40B4-BE49-F238E27FC236}">
                <a16:creationId xmlns:a16="http://schemas.microsoft.com/office/drawing/2014/main" id="{336B4B20-3D15-490D-97CF-E13D1338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251" y="2217814"/>
            <a:ext cx="1477108" cy="54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78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Temario</a:t>
            </a: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F55F6C7-3373-4A26-8E19-C5304DE6D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841198"/>
              </p:ext>
            </p:extLst>
          </p:nvPr>
        </p:nvGraphicFramePr>
        <p:xfrm>
          <a:off x="838200" y="1825625"/>
          <a:ext cx="10515600" cy="2912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881382565"/>
                    </a:ext>
                  </a:extLst>
                </a:gridCol>
              </a:tblGrid>
              <a:tr h="787916">
                <a:tc>
                  <a:txBody>
                    <a:bodyPr/>
                    <a:lstStyle/>
                    <a:p>
                      <a:r>
                        <a:rPr lang="en-US" sz="2800" dirty="0" err="1"/>
                        <a:t>Introducción</a:t>
                      </a:r>
                      <a:r>
                        <a:rPr lang="en-US" sz="2800" dirty="0"/>
                        <a:t> a ASP.NET 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658"/>
                  </a:ext>
                </a:extLst>
              </a:tr>
              <a:tr h="708276">
                <a:tc>
                  <a:txBody>
                    <a:bodyPr/>
                    <a:lstStyle/>
                    <a:p>
                      <a:r>
                        <a:rPr lang="es-ES" sz="2400" dirty="0"/>
                        <a:t>01 | ¿Qué es ASP.NET Core?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902930"/>
                  </a:ext>
                </a:extLst>
              </a:tr>
              <a:tr h="708276">
                <a:tc>
                  <a:txBody>
                    <a:bodyPr/>
                    <a:lstStyle/>
                    <a:p>
                      <a:r>
                        <a:rPr lang="en-US" sz="2400" b="0" dirty="0"/>
                        <a:t>02 | </a:t>
                      </a:r>
                      <a:r>
                        <a:rPr lang="en-US" sz="2400" b="0" dirty="0" err="1"/>
                        <a:t>Inicio</a:t>
                      </a:r>
                      <a:r>
                        <a:rPr lang="en-US" sz="2400" b="0" dirty="0"/>
                        <a:t> y middleware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36428"/>
                  </a:ext>
                </a:extLst>
              </a:tr>
              <a:tr h="708276">
                <a:tc>
                  <a:txBody>
                    <a:bodyPr/>
                    <a:lstStyle/>
                    <a:p>
                      <a:r>
                        <a:rPr lang="en-US" sz="2400" dirty="0"/>
                        <a:t>03 | ¿</a:t>
                      </a:r>
                      <a:r>
                        <a:rPr lang="en-US" sz="2400" dirty="0" err="1"/>
                        <a:t>Cómo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funciona</a:t>
                      </a:r>
                      <a:r>
                        <a:rPr lang="en-US" sz="2400" dirty="0"/>
                        <a:t> MVC?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657"/>
                  </a:ext>
                </a:extLst>
              </a:tr>
            </a:tbl>
          </a:graphicData>
        </a:graphic>
      </p:graphicFrame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190F9BDC-5713-4294-8694-942B51F3F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912" y="2663046"/>
            <a:ext cx="494990" cy="494990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7FE65C47-2C28-499A-8DEF-36F82F44A3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912" y="3380825"/>
            <a:ext cx="494990" cy="494990"/>
          </a:xfrm>
          <a:prstGeom prst="rect">
            <a:avLst/>
          </a:prstGeom>
        </p:spPr>
      </p:pic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8EC68147-F7BC-46A1-8107-C03127E824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912" y="4131045"/>
            <a:ext cx="494990" cy="49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2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Descripción</a:t>
            </a:r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 del </a:t>
            </a:r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módulo</a:t>
            </a: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29" name="Title 1">
            <a:extLst>
              <a:ext uri="{FF2B5EF4-FFF2-40B4-BE49-F238E27FC236}">
                <a16:creationId xmlns:a16="http://schemas.microsoft.com/office/drawing/2014/main" id="{CEA6CE62-0E45-48C3-8ECA-9851F2F5FD7A}"/>
              </a:ext>
            </a:extLst>
          </p:cNvPr>
          <p:cNvSpPr txBox="1">
            <a:spLocks/>
          </p:cNvSpPr>
          <p:nvPr/>
        </p:nvSpPr>
        <p:spPr>
          <a:xfrm>
            <a:off x="283555" y="2127222"/>
            <a:ext cx="11663281" cy="2961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rgbClr val="025E9D"/>
                </a:solidFill>
                <a:latin typeface="Trebuchet MS" panose="020B0603020202020204" pitchFamily="34" charset="0"/>
              </a:rPr>
              <a:t>¿Qué es el patrón MVC?</a:t>
            </a:r>
            <a:br>
              <a:rPr lang="es-ES" sz="3200" b="1" dirty="0">
                <a:solidFill>
                  <a:srgbClr val="025E9D"/>
                </a:solidFill>
                <a:latin typeface="Trebuchet MS" panose="020B0603020202020204" pitchFamily="34" charset="0"/>
              </a:rPr>
            </a:br>
            <a:endParaRPr lang="es-ES" sz="3200" b="1" dirty="0">
              <a:solidFill>
                <a:srgbClr val="025E9D"/>
              </a:solidFill>
              <a:latin typeface="Trebuchet MS" panose="020B0603020202020204" pitchFamily="34" charset="0"/>
            </a:endParaRPr>
          </a:p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rgbClr val="025E9D"/>
                </a:solidFill>
                <a:latin typeface="Trebuchet MS" panose="020B0603020202020204" pitchFamily="34" charset="0"/>
              </a:rPr>
              <a:t>¿Cómo se usa MVC en ASP.NET Core?</a:t>
            </a:r>
            <a:br>
              <a:rPr lang="es-ES" sz="3200" b="1" dirty="0">
                <a:solidFill>
                  <a:srgbClr val="025E9D"/>
                </a:solidFill>
                <a:latin typeface="Trebuchet MS" panose="020B0603020202020204" pitchFamily="34" charset="0"/>
              </a:rPr>
            </a:br>
            <a:endParaRPr lang="es-ES" sz="3200" b="1" dirty="0">
              <a:solidFill>
                <a:srgbClr val="025E9D"/>
              </a:solidFill>
              <a:latin typeface="Trebuchet MS" panose="020B0603020202020204" pitchFamily="34" charset="0"/>
            </a:endParaRPr>
          </a:p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rgbClr val="025E9D"/>
                </a:solidFill>
                <a:latin typeface="Trebuchet MS" panose="020B0603020202020204" pitchFamily="34" charset="0"/>
              </a:rPr>
              <a:t>¿Cómo funciona el enrutamiento?</a:t>
            </a:r>
          </a:p>
        </p:txBody>
      </p:sp>
    </p:spTree>
    <p:extLst>
      <p:ext uri="{BB962C8B-B14F-4D97-AF65-F5344CB8AC3E}">
        <p14:creationId xmlns:p14="http://schemas.microsoft.com/office/powerpoint/2010/main" val="396749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s-ES" b="1" dirty="0">
                <a:solidFill>
                  <a:schemeClr val="bg1"/>
                </a:solidFill>
                <a:latin typeface="Trebuchet MS" panose="020B0603020202020204" pitchFamily="34" charset="0"/>
              </a:rPr>
              <a:t>El patrón de diseño MVC (teoría)</a:t>
            </a:r>
            <a:br>
              <a:rPr lang="es-ES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9B6F7D-D7F0-49AB-AA1E-FF77C1690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2" y="1579371"/>
            <a:ext cx="9708444" cy="484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1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Temario</a:t>
            </a: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F55F6C7-3373-4A26-8E19-C5304DE6D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244332"/>
              </p:ext>
            </p:extLst>
          </p:nvPr>
        </p:nvGraphicFramePr>
        <p:xfrm>
          <a:off x="838200" y="1825625"/>
          <a:ext cx="10515600" cy="2912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881382565"/>
                    </a:ext>
                  </a:extLst>
                </a:gridCol>
              </a:tblGrid>
              <a:tr h="787916">
                <a:tc>
                  <a:txBody>
                    <a:bodyPr/>
                    <a:lstStyle/>
                    <a:p>
                      <a:r>
                        <a:rPr lang="en-US" sz="2800" dirty="0" err="1"/>
                        <a:t>Introducción</a:t>
                      </a:r>
                      <a:r>
                        <a:rPr lang="en-US" sz="2800" dirty="0"/>
                        <a:t> a ASP.NET 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658"/>
                  </a:ext>
                </a:extLst>
              </a:tr>
              <a:tr h="708276">
                <a:tc>
                  <a:txBody>
                    <a:bodyPr/>
                    <a:lstStyle/>
                    <a:p>
                      <a:r>
                        <a:rPr lang="es-ES" sz="2400" b="1" dirty="0"/>
                        <a:t>01 | ¿Qué es ASP.NET Core? 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902930"/>
                  </a:ext>
                </a:extLst>
              </a:tr>
              <a:tr h="708276">
                <a:tc>
                  <a:txBody>
                    <a:bodyPr/>
                    <a:lstStyle/>
                    <a:p>
                      <a:r>
                        <a:rPr lang="en-US" sz="2400" dirty="0"/>
                        <a:t>02 | </a:t>
                      </a:r>
                      <a:r>
                        <a:rPr lang="en-US" sz="2400" dirty="0" err="1"/>
                        <a:t>Inicio</a:t>
                      </a:r>
                      <a:r>
                        <a:rPr lang="en-US" sz="2400" dirty="0"/>
                        <a:t> y middleware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36428"/>
                  </a:ext>
                </a:extLst>
              </a:tr>
              <a:tr h="708276">
                <a:tc>
                  <a:txBody>
                    <a:bodyPr/>
                    <a:lstStyle/>
                    <a:p>
                      <a:r>
                        <a:rPr lang="en-US" sz="2400" dirty="0"/>
                        <a:t>03 | ¿</a:t>
                      </a:r>
                      <a:r>
                        <a:rPr lang="en-US" sz="2400" dirty="0" err="1"/>
                        <a:t>Cómo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funciona</a:t>
                      </a:r>
                      <a:r>
                        <a:rPr lang="en-US" sz="2400" dirty="0"/>
                        <a:t> MVC?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036457"/>
                  </a:ext>
                </a:extLst>
              </a:tr>
            </a:tbl>
          </a:graphicData>
        </a:graphic>
      </p:graphicFrame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190F9BDC-5713-4294-8694-942B51F3F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912" y="2663046"/>
            <a:ext cx="494990" cy="49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0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s-ES" b="1" dirty="0">
                <a:solidFill>
                  <a:schemeClr val="bg1"/>
                </a:solidFill>
                <a:latin typeface="Trebuchet MS" panose="020B0603020202020204" pitchFamily="34" charset="0"/>
              </a:rPr>
              <a:t>El patrón de diseño MVC (práctica)</a:t>
            </a:r>
            <a:br>
              <a:rPr lang="es-ES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C51A5-736D-4147-9415-65747581B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981" y="1654157"/>
            <a:ext cx="9076267" cy="475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93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s-ES" b="1" dirty="0">
                <a:solidFill>
                  <a:schemeClr val="bg1"/>
                </a:solidFill>
                <a:latin typeface="Trebuchet MS" panose="020B0603020202020204" pitchFamily="34" charset="0"/>
              </a:rPr>
              <a:t>El patrón de diseño MVC (práctica)</a:t>
            </a:r>
            <a:br>
              <a:rPr lang="es-ES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A535DC-18EA-4578-BE4E-51DEF1C4F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84100"/>
            <a:ext cx="12192000" cy="48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76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Razor</a:t>
            </a:r>
            <a:r>
              <a:rPr lang="es-ES" b="1" dirty="0">
                <a:solidFill>
                  <a:schemeClr val="bg1"/>
                </a:solidFill>
                <a:latin typeface="Trebuchet MS" panose="020B0603020202020204" pitchFamily="34" charset="0"/>
              </a:rPr>
              <a:t> + Tag </a:t>
            </a:r>
            <a:r>
              <a:rPr lang="es-E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Helper</a:t>
            </a:r>
            <a:endParaRPr lang="es-ES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26380-618D-46BE-B48E-E7FED4160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178" y="1629257"/>
            <a:ext cx="10340622" cy="455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0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s-ES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s-ES" b="1" dirty="0">
                <a:solidFill>
                  <a:schemeClr val="bg1"/>
                </a:solidFill>
                <a:latin typeface="Trebuchet MS" panose="020B0603020202020204" pitchFamily="34" charset="0"/>
              </a:rPr>
              <a:t>Principios básicos de ASP.NET MVC</a:t>
            </a:r>
            <a:br>
              <a:rPr lang="es-ES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endParaRPr lang="es-ES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0E94A-F14C-442E-9D0C-5095E4153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51114"/>
            <a:ext cx="9043458" cy="480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6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5675" y="2655687"/>
            <a:ext cx="10393960" cy="109222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Demo </a:t>
            </a:r>
            <a:br>
              <a:rPr lang="en-US" sz="9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</a:br>
            <a:r>
              <a:rPr lang="es-E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(MVC App) </a:t>
            </a:r>
            <a:endParaRPr lang="en-US" sz="2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rebuchet MS" panose="020B0603020202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B311BB2-8B47-4302-8612-F76E8453CDC5}"/>
              </a:ext>
            </a:extLst>
          </p:cNvPr>
          <p:cNvSpPr/>
          <p:nvPr/>
        </p:nvSpPr>
        <p:spPr>
          <a:xfrm>
            <a:off x="9691" y="6385511"/>
            <a:ext cx="4164746" cy="50270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José Rafael Aquino | </a:t>
            </a:r>
            <a:r>
              <a:rPr lang="en-US" sz="2000" b="1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Solvex</a:t>
            </a:r>
            <a:endParaRPr lang="en-US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824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5675" y="2655687"/>
            <a:ext cx="10393960" cy="109222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Gracias!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B8B056C-6ADF-4026-8455-2FC77C5D1823}"/>
              </a:ext>
            </a:extLst>
          </p:cNvPr>
          <p:cNvSpPr/>
          <p:nvPr/>
        </p:nvSpPr>
        <p:spPr>
          <a:xfrm>
            <a:off x="-1118049" y="6403601"/>
            <a:ext cx="6035039" cy="75807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jose.aquino@solvex.com.do</a:t>
            </a:r>
          </a:p>
        </p:txBody>
      </p:sp>
    </p:spTree>
    <p:extLst>
      <p:ext uri="{BB962C8B-B14F-4D97-AF65-F5344CB8AC3E}">
        <p14:creationId xmlns:p14="http://schemas.microsoft.com/office/powerpoint/2010/main" val="399353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Expectativas</a:t>
            </a: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9CDE3-78F4-40FC-912D-48113224D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Dirigido a</a:t>
            </a:r>
          </a:p>
          <a:p>
            <a:pPr marL="0" indent="0">
              <a:buNone/>
            </a:pPr>
            <a:r>
              <a:rPr lang="es-ES" dirty="0"/>
              <a:t>• Desarrolladores ASP.NET</a:t>
            </a:r>
          </a:p>
          <a:p>
            <a:pPr marL="0" indent="0">
              <a:buNone/>
            </a:pPr>
            <a:r>
              <a:rPr lang="es-ES" dirty="0"/>
              <a:t>• Desarrolladores web que quieren pasarse a ASP.NET (Core)</a:t>
            </a:r>
          </a:p>
          <a:p>
            <a:pPr marL="0" indent="0">
              <a:buNone/>
            </a:pPr>
            <a:r>
              <a:rPr lang="es-ES" dirty="0"/>
              <a:t>• Interés general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Conocimientos previos</a:t>
            </a:r>
          </a:p>
          <a:p>
            <a:pPr marL="0" indent="0">
              <a:buNone/>
            </a:pPr>
            <a:r>
              <a:rPr lang="es-ES" dirty="0"/>
              <a:t>• Ninguno es necesario</a:t>
            </a:r>
          </a:p>
          <a:p>
            <a:pPr marL="0" indent="0">
              <a:buNone/>
            </a:pPr>
            <a:r>
              <a:rPr lang="es-ES" dirty="0"/>
              <a:t>• Experiencia con C# es útil</a:t>
            </a:r>
            <a:endParaRPr lang="en-US" dirty="0"/>
          </a:p>
        </p:txBody>
      </p:sp>
      <p:pic>
        <p:nvPicPr>
          <p:cNvPr id="1026" name="Picture 2" descr="Resultado de imagen para expectativas">
            <a:extLst>
              <a:ext uri="{FF2B5EF4-FFF2-40B4-BE49-F238E27FC236}">
                <a16:creationId xmlns:a16="http://schemas.microsoft.com/office/drawing/2014/main" id="{234CFEBD-6853-43EC-ABB7-2A1B60213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3753815"/>
            <a:ext cx="28575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9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6038" y="2646642"/>
            <a:ext cx="11112925" cy="109222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4800" dirty="0"/>
              <a:t>01 | ¿Qué es ASP.NET Core?</a:t>
            </a:r>
            <a:endParaRPr lang="en-US" sz="4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rebuchet MS" panose="020B0603020202020204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7B3B509-BD6F-4EB6-A9B0-8B4C459A7A42}"/>
              </a:ext>
            </a:extLst>
          </p:cNvPr>
          <p:cNvSpPr/>
          <p:nvPr/>
        </p:nvSpPr>
        <p:spPr>
          <a:xfrm>
            <a:off x="9691" y="6385511"/>
            <a:ext cx="4164746" cy="50270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José Rafael Aquino | </a:t>
            </a:r>
            <a:r>
              <a:rPr lang="en-US" sz="2000" b="1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Solvex</a:t>
            </a:r>
            <a:endParaRPr lang="en-US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rebuchet MS" panose="020B0603020202020204" pitchFamily="34" charset="0"/>
            </a:endParaRPr>
          </a:p>
        </p:txBody>
      </p:sp>
      <p:pic>
        <p:nvPicPr>
          <p:cNvPr id="2050" name="Picture 2" descr="Resultado de imagen para microsoft">
            <a:extLst>
              <a:ext uri="{FF2B5EF4-FFF2-40B4-BE49-F238E27FC236}">
                <a16:creationId xmlns:a16="http://schemas.microsoft.com/office/drawing/2014/main" id="{336B4B20-3D15-490D-97CF-E13D1338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991" y="2217814"/>
            <a:ext cx="1477108" cy="54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40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Descripción</a:t>
            </a:r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 del </a:t>
            </a:r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módulo</a:t>
            </a: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29" name="Title 1">
            <a:extLst>
              <a:ext uri="{FF2B5EF4-FFF2-40B4-BE49-F238E27FC236}">
                <a16:creationId xmlns:a16="http://schemas.microsoft.com/office/drawing/2014/main" id="{CEA6CE62-0E45-48C3-8ECA-9851F2F5FD7A}"/>
              </a:ext>
            </a:extLst>
          </p:cNvPr>
          <p:cNvSpPr txBox="1">
            <a:spLocks/>
          </p:cNvSpPr>
          <p:nvPr/>
        </p:nvSpPr>
        <p:spPr>
          <a:xfrm>
            <a:off x="283555" y="2127222"/>
            <a:ext cx="11663281" cy="2961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rgbClr val="025E9D"/>
                </a:solidFill>
                <a:latin typeface="Trebuchet MS" panose="020B0603020202020204" pitchFamily="34" charset="0"/>
              </a:rPr>
              <a:t>¿Qué son .NET Core y ASP.NET Core?</a:t>
            </a:r>
            <a:br>
              <a:rPr lang="es-ES" sz="3200" b="1" dirty="0">
                <a:solidFill>
                  <a:srgbClr val="025E9D"/>
                </a:solidFill>
                <a:latin typeface="Trebuchet MS" panose="020B0603020202020204" pitchFamily="34" charset="0"/>
              </a:rPr>
            </a:br>
            <a:endParaRPr lang="es-ES" sz="3200" b="1" dirty="0">
              <a:solidFill>
                <a:srgbClr val="025E9D"/>
              </a:solidFill>
              <a:latin typeface="Trebuchet MS" panose="020B0603020202020204" pitchFamily="34" charset="0"/>
            </a:endParaRPr>
          </a:p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rgbClr val="025E9D"/>
                </a:solidFill>
                <a:latin typeface="Trebuchet MS" panose="020B0603020202020204" pitchFamily="34" charset="0"/>
              </a:rPr>
              <a:t> ¿Qué diferencias hay con respecto a ASP.NET 4.x?</a:t>
            </a:r>
            <a:br>
              <a:rPr lang="es-ES" sz="3200" b="1" dirty="0">
                <a:solidFill>
                  <a:srgbClr val="025E9D"/>
                </a:solidFill>
                <a:latin typeface="Trebuchet MS" panose="020B0603020202020204" pitchFamily="34" charset="0"/>
              </a:rPr>
            </a:br>
            <a:endParaRPr lang="es-ES" sz="3200" b="1" dirty="0">
              <a:solidFill>
                <a:srgbClr val="025E9D"/>
              </a:solidFill>
              <a:latin typeface="Trebuchet MS" panose="020B0603020202020204" pitchFamily="34" charset="0"/>
            </a:endParaRPr>
          </a:p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rgbClr val="025E9D"/>
                </a:solidFill>
                <a:latin typeface="Trebuchet MS" panose="020B0603020202020204" pitchFamily="34" charset="0"/>
              </a:rPr>
              <a:t> ¿Cómo se configura ASP.NET Core?</a:t>
            </a:r>
          </a:p>
        </p:txBody>
      </p:sp>
    </p:spTree>
    <p:extLst>
      <p:ext uri="{BB962C8B-B14F-4D97-AF65-F5344CB8AC3E}">
        <p14:creationId xmlns:p14="http://schemas.microsoft.com/office/powerpoint/2010/main" val="124123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Trebuchet MS" panose="020B0603020202020204" pitchFamily="34" charset="0"/>
              </a:rPr>
              <a:t>.NET Core</a:t>
            </a:r>
          </a:p>
        </p:txBody>
      </p:sp>
      <p:sp>
        <p:nvSpPr>
          <p:cNvPr id="127" name="Text Placeholder 3">
            <a:extLst>
              <a:ext uri="{FF2B5EF4-FFF2-40B4-BE49-F238E27FC236}">
                <a16:creationId xmlns:a16="http://schemas.microsoft.com/office/drawing/2014/main" id="{0D82A349-1D83-41FB-B536-7C20C2FBE387}"/>
              </a:ext>
            </a:extLst>
          </p:cNvPr>
          <p:cNvSpPr>
            <a:spLocks noGrp="1"/>
          </p:cNvSpPr>
          <p:nvPr/>
        </p:nvSpPr>
        <p:spPr>
          <a:xfrm>
            <a:off x="1558461" y="2734269"/>
            <a:ext cx="9467348" cy="3613297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es-ES" sz="3200" b="1" dirty="0"/>
              <a:t>Particularidades: 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s-ES" sz="3200" dirty="0"/>
              <a:t>• Independencia de plataforma (incl. Mac y Linux) 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s-ES" sz="3200" dirty="0"/>
              <a:t>• Versiones propias de CLR, FCL y .NET </a:t>
            </a:r>
            <a:r>
              <a:rPr lang="es-ES" sz="3200" dirty="0" err="1"/>
              <a:t>runtime</a:t>
            </a:r>
            <a:r>
              <a:rPr lang="es-ES" sz="3200" dirty="0"/>
              <a:t> 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s-ES" sz="3200" dirty="0"/>
              <a:t>• Contiene un subconjunto de la .NET Framework API 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s-ES" sz="3200" dirty="0"/>
              <a:t>• Cada app es una aplicación en línea de comandos 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s-ES" sz="3200" dirty="0"/>
              <a:t>• Open </a:t>
            </a:r>
            <a:r>
              <a:rPr lang="es-ES" sz="3200" dirty="0" err="1"/>
              <a:t>Source</a:t>
            </a:r>
            <a:endParaRPr lang="en-US" sz="32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5EA57FE-1582-450B-AB9F-F465E26D9C1C}"/>
              </a:ext>
            </a:extLst>
          </p:cNvPr>
          <p:cNvSpPr>
            <a:spLocks noGrp="1"/>
          </p:cNvSpPr>
          <p:nvPr/>
        </p:nvSpPr>
        <p:spPr>
          <a:xfrm>
            <a:off x="1558461" y="1928381"/>
            <a:ext cx="8370730" cy="627864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es-ES" sz="3200" dirty="0"/>
              <a:t>.NET Core es la continuación de .NET Framework</a:t>
            </a:r>
            <a:endParaRPr lang="en-US" sz="32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2948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Trebuchet MS" panose="020B0603020202020204" pitchFamily="34" charset="0"/>
              </a:rPr>
              <a:t>ASP.NET Core</a:t>
            </a:r>
          </a:p>
        </p:txBody>
      </p:sp>
      <p:sp>
        <p:nvSpPr>
          <p:cNvPr id="127" name="Text Placeholder 3">
            <a:extLst>
              <a:ext uri="{FF2B5EF4-FFF2-40B4-BE49-F238E27FC236}">
                <a16:creationId xmlns:a16="http://schemas.microsoft.com/office/drawing/2014/main" id="{0D82A349-1D83-41FB-B536-7C20C2FBE387}"/>
              </a:ext>
            </a:extLst>
          </p:cNvPr>
          <p:cNvSpPr>
            <a:spLocks noGrp="1"/>
          </p:cNvSpPr>
          <p:nvPr/>
        </p:nvSpPr>
        <p:spPr>
          <a:xfrm>
            <a:off x="1558461" y="2734269"/>
            <a:ext cx="9467348" cy="2419124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es-ES" sz="3200" b="1" dirty="0"/>
              <a:t>Particularidades: 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sz="3200" dirty="0"/>
              <a:t>• </a:t>
            </a:r>
            <a:r>
              <a:rPr lang="es-ES" sz="3200" dirty="0"/>
              <a:t>Independiente de IIS (servidor web propio) 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s-ES" sz="3200" dirty="0"/>
              <a:t>• Nueva web </a:t>
            </a:r>
            <a:r>
              <a:rPr lang="es-ES" sz="3200" dirty="0" err="1"/>
              <a:t>stack</a:t>
            </a:r>
            <a:r>
              <a:rPr lang="es-ES" sz="3200" dirty="0"/>
              <a:t> (más a continuación) 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s-ES" sz="3200" dirty="0"/>
              <a:t>• Se ejecuta bajo .NET Framework y .NET Core</a:t>
            </a:r>
            <a:endParaRPr lang="en-US" sz="32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5EA57FE-1582-450B-AB9F-F465E26D9C1C}"/>
              </a:ext>
            </a:extLst>
          </p:cNvPr>
          <p:cNvSpPr>
            <a:spLocks noGrp="1"/>
          </p:cNvSpPr>
          <p:nvPr/>
        </p:nvSpPr>
        <p:spPr>
          <a:xfrm>
            <a:off x="1558460" y="1928381"/>
            <a:ext cx="9890589" cy="627864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es-ES" sz="3200" dirty="0"/>
              <a:t>ASP.NET Core es el nuevo framework web bajo .NET Core</a:t>
            </a:r>
            <a:endParaRPr lang="en-US" sz="32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8955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04775" y="6525590"/>
            <a:ext cx="12519270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Trebuchet MS" panose="020B0603020202020204" pitchFamily="34" charset="0"/>
              </a:rPr>
              <a:t>Qué diferencias hay con respecto a ASP.NET 4.x</a:t>
            </a: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3074" name="Picture 2" descr="Resultado de imagen para aspnet 4.6 and aspnet core">
            <a:extLst>
              <a:ext uri="{FF2B5EF4-FFF2-40B4-BE49-F238E27FC236}">
                <a16:creationId xmlns:a16="http://schemas.microsoft.com/office/drawing/2014/main" id="{E35043D3-E631-426C-94DD-41CE79783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4100"/>
            <a:ext cx="12191999" cy="494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25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a66d7d3-e3f4-498f-81bd-508c931af228">
      <UserInfo>
        <DisplayName>Rene Gonzalez</DisplayName>
        <AccountId>20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B35F50CC994B40B086EABF3C1A50BF" ma:contentTypeVersion="3" ma:contentTypeDescription="Create a new document." ma:contentTypeScope="" ma:versionID="7de5003205059ce869196002469dfcc8">
  <xsd:schema xmlns:xsd="http://www.w3.org/2001/XMLSchema" xmlns:xs="http://www.w3.org/2001/XMLSchema" xmlns:p="http://schemas.microsoft.com/office/2006/metadata/properties" xmlns:ns2="9a66d7d3-e3f4-498f-81bd-508c931af228" targetNamespace="http://schemas.microsoft.com/office/2006/metadata/properties" ma:root="true" ma:fieldsID="b1ceb0ef9e8f2b51b98a872ac9da5dd0" ns2:_="">
    <xsd:import namespace="9a66d7d3-e3f4-498f-81bd-508c931af2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6d7d3-e3f4-498f-81bd-508c931af2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604531-CC24-42B0-BFE7-BE47005E67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B74A65-21A6-4C9B-988B-1AA5565569E5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a66d7d3-e3f4-498f-81bd-508c931af228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FBB7B15-1615-463B-9D40-72A816EE17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66d7d3-e3f4-498f-81bd-508c931af2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1411</Words>
  <Application>Microsoft Office PowerPoint</Application>
  <PresentationFormat>Widescreen</PresentationFormat>
  <Paragraphs>250</Paragraphs>
  <Slides>35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Temario</vt:lpstr>
      <vt:lpstr>Expectativas</vt:lpstr>
      <vt:lpstr>PowerPoint Presentation</vt:lpstr>
      <vt:lpstr>Descripción del módulo</vt:lpstr>
      <vt:lpstr>.NET Core</vt:lpstr>
      <vt:lpstr>ASP.NET Core</vt:lpstr>
      <vt:lpstr>Qué diferencias hay con respecto a ASP.NET 4.x</vt:lpstr>
      <vt:lpstr>Qué diferencias hay con respecto a ASP.NET 4.x</vt:lpstr>
      <vt:lpstr>Aumento del rendimiento</vt:lpstr>
      <vt:lpstr>Configuración</vt:lpstr>
      <vt:lpstr>Hosting</vt:lpstr>
      <vt:lpstr>Línea de comandos</vt:lpstr>
      <vt:lpstr>PowerPoint Presentation</vt:lpstr>
      <vt:lpstr>PowerPoint Presentation</vt:lpstr>
      <vt:lpstr>Temario</vt:lpstr>
      <vt:lpstr>Descripción del módulo</vt:lpstr>
      <vt:lpstr> Inicio </vt:lpstr>
      <vt:lpstr>   Servidor web propio: Kestrel   </vt:lpstr>
      <vt:lpstr>   Servidor web propio: Kestrel   </vt:lpstr>
      <vt:lpstr>Ficheros de configuración</vt:lpstr>
      <vt:lpstr>  Middleware  </vt:lpstr>
      <vt:lpstr>  Middleware  </vt:lpstr>
      <vt:lpstr>PowerPoint Presentation</vt:lpstr>
      <vt:lpstr>PowerPoint Presentation</vt:lpstr>
      <vt:lpstr>Temario</vt:lpstr>
      <vt:lpstr>Descripción del módulo</vt:lpstr>
      <vt:lpstr> El patrón de diseño MVC (teoría) </vt:lpstr>
      <vt:lpstr> El patrón de diseño MVC (práctica) </vt:lpstr>
      <vt:lpstr> El patrón de diseño MVC (práctica) </vt:lpstr>
      <vt:lpstr>Razor + Tag Helper</vt:lpstr>
      <vt:lpstr> Principios básicos de ASP.NET MVC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Evelin Guerra Pamplona</dc:creator>
  <cp:lastModifiedBy> </cp:lastModifiedBy>
  <cp:revision>78</cp:revision>
  <dcterms:created xsi:type="dcterms:W3CDTF">2016-07-06T01:38:20Z</dcterms:created>
  <dcterms:modified xsi:type="dcterms:W3CDTF">2017-05-19T14:30:03Z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0x01010089B35F50CC994B40B086EABF3C1A50BF</vt:lpwstr>
  </property>
</Properties>
</file>