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Encode Sans ExtraLight"/>
      <p:regular r:id="rId15"/>
      <p:bold r:id="rId16"/>
    </p:embeddedFont>
    <p:embeddedFont>
      <p:font typeface="Encode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EncodeSansExtraLight-regular.fntdata"/><Relationship Id="rId14" Type="http://schemas.openxmlformats.org/officeDocument/2006/relationships/slide" Target="slides/slide8.xml"/><Relationship Id="rId17" Type="http://schemas.openxmlformats.org/officeDocument/2006/relationships/font" Target="fonts/EncodeSans-regular.fntdata"/><Relationship Id="rId16" Type="http://schemas.openxmlformats.org/officeDocument/2006/relationships/font" Target="fonts/EncodeSansExtra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Encode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949ce7fc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949ce7fc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949ce7fc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949ce7fc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949ce7fcd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949ce7fc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949ce7fcd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949ce7fcd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949ce7fcd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949ce7fcd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949ce7fcd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949ce7fcd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H matrix check : compara os bits de paridade com a matriz H para detetar o bit errado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6205f1c1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6205f1c1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6205f1c1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6205f1c1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BA3B2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3493950"/>
            <a:ext cx="9144000" cy="16494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3747300" y="3493900"/>
            <a:ext cx="1649400" cy="16494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lvl="1" rtl="0" algn="r">
              <a:buNone/>
              <a:defRPr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lvl="2" rtl="0" algn="r">
              <a:buNone/>
              <a:defRPr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lvl="3" rtl="0" algn="r">
              <a:buNone/>
              <a:defRPr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lvl="4" rtl="0" algn="r">
              <a:buNone/>
              <a:defRPr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lvl="5" rtl="0" algn="r">
              <a:buNone/>
              <a:defRPr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lvl="6" rtl="0" algn="r">
              <a:buNone/>
              <a:defRPr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lvl="7" rtl="0" algn="r">
              <a:buNone/>
              <a:defRPr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lvl="8" rtl="0" algn="r">
              <a:buNone/>
              <a:defRPr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BA3B2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4044100"/>
            <a:ext cx="9144000" cy="10992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" name="Google Shape;61;p15"/>
          <p:cNvSpPr/>
          <p:nvPr/>
        </p:nvSpPr>
        <p:spPr>
          <a:xfrm>
            <a:off x="4022400" y="4044100"/>
            <a:ext cx="1099200" cy="10992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/>
        </p:txBody>
      </p:sp>
      <p:cxnSp>
        <p:nvCxnSpPr>
          <p:cNvPr id="64" name="Google Shape;64;p15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lvl="1" rtl="0" algn="r">
              <a:buNone/>
              <a:defRPr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lvl="2" rtl="0" algn="r">
              <a:buNone/>
              <a:defRPr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lvl="3" rtl="0" algn="r">
              <a:buNone/>
              <a:defRPr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lvl="4" rtl="0" algn="r">
              <a:buNone/>
              <a:defRPr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lvl="5" rtl="0" algn="r">
              <a:buNone/>
              <a:defRPr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lvl="6" rtl="0" algn="r">
              <a:buNone/>
              <a:defRPr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lvl="7" rtl="0" algn="r">
              <a:buNone/>
              <a:defRPr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lvl="8" rtl="0" algn="r">
              <a:buNone/>
              <a:defRPr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" name="Google Shape;68;p16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6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▪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8pPr>
            <a:lvl9pPr indent="-419100" lvl="8" marL="41148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9pPr>
          </a:lstStyle>
          <a:p/>
        </p:txBody>
      </p:sp>
      <p:sp>
        <p:nvSpPr>
          <p:cNvPr id="71" name="Google Shape;71;p16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6800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b="1" sz="6800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7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75" name="Google Shape;75;p17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76" name="Google Shape;76;p1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" name="Google Shape;77;p17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8" name="Google Shape;78;p17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9" name="Google Shape;79;p17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hort + 1 column + image">
  <p:cSld name="TITLE_AND_BODY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8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84" name="Google Shape;84;p18"/>
            <p:cNvCxnSpPr/>
            <p:nvPr/>
          </p:nvCxnSpPr>
          <p:spPr>
            <a:xfrm>
              <a:off x="-11050" y="887200"/>
              <a:ext cx="43122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85" name="Google Shape;85;p18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" name="Google Shape;86;p18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7" name="Google Shape;87;p18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8" name="Google Shape;88;p18"/>
          <p:cNvSpPr txBox="1"/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549600" y="1200150"/>
            <a:ext cx="37404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9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93" name="Google Shape;93;p19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94" name="Google Shape;94;p19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6" name="Google Shape;96;p19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0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103" name="Google Shape;103;p20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104" name="Google Shape;104;p20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" name="Google Shape;105;p20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6" name="Google Shape;106;p20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7" name="Google Shape;107;p20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109" name="Google Shape;109;p20"/>
          <p:cNvSpPr txBox="1"/>
          <p:nvPr>
            <p:ph idx="2" type="body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110" name="Google Shape;110;p20"/>
          <p:cNvSpPr txBox="1"/>
          <p:nvPr>
            <p:ph idx="3" type="body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1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114" name="Google Shape;114;p21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115" name="Google Shape;115;p21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7" name="Google Shape;117;p21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8" name="Google Shape;118;p21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57200" y="0"/>
            <a:ext cx="8229600" cy="8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cxnSp>
        <p:nvCxnSpPr>
          <p:cNvPr id="125" name="Google Shape;125;p22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" name="Google Shape;128;p23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BA3B2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6" name="Google Shape;136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7" name="Google Shape;13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27272D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rtl="0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rtl="0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rtl="0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rtl="0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rtl="0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rtl="0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rtl="0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ctrTitle"/>
          </p:nvPr>
        </p:nvSpPr>
        <p:spPr>
          <a:xfrm>
            <a:off x="1507200" y="2191000"/>
            <a:ext cx="61296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ACA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Assignment 1</a:t>
            </a:r>
            <a:endParaRPr/>
          </a:p>
        </p:txBody>
      </p:sp>
      <p:sp>
        <p:nvSpPr>
          <p:cNvPr id="143" name="Google Shape;143;p26"/>
          <p:cNvSpPr txBox="1"/>
          <p:nvPr/>
        </p:nvSpPr>
        <p:spPr>
          <a:xfrm>
            <a:off x="2354700" y="3957325"/>
            <a:ext cx="44346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Presented by</a:t>
            </a:r>
            <a:r>
              <a:rPr lang="pt-PT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:</a:t>
            </a:r>
            <a:endParaRPr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Diogo Guedes, nºmec: 76318 MIECT</a:t>
            </a:r>
            <a:endParaRPr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Miguel Carvalho, nºmec: 80169 MIECT</a:t>
            </a:r>
            <a:endParaRPr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</a:rPr>
              <a:t>For the practical assignment we were tasked with creating 2 different circuits using VHDL, one for an </a:t>
            </a:r>
            <a:r>
              <a:rPr lang="pt-PT">
                <a:solidFill>
                  <a:schemeClr val="lt1"/>
                </a:solidFill>
              </a:rPr>
              <a:t>encoder</a:t>
            </a:r>
            <a:r>
              <a:rPr lang="pt-PT">
                <a:solidFill>
                  <a:schemeClr val="lt1"/>
                </a:solidFill>
              </a:rPr>
              <a:t> and another for a decoder.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</a:rPr>
              <a:t>We started by choosing which circuit would be implemented in a sequential and combinatorial way.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50" name="Google Shape;150;p27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/>
              <a:t>Introduction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56" name="Google Shape;156;p28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/>
              <a:t>Encoder - Sequential</a:t>
            </a:r>
            <a:endParaRPr sz="2400"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0975"/>
            <a:ext cx="7993900" cy="368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875" y="992100"/>
            <a:ext cx="7609400" cy="360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400">
                <a:solidFill>
                  <a:schemeClr val="lt1"/>
                </a:solidFill>
              </a:rPr>
              <a:t>To encode a given message “m” with 11 bits to an encoded message “x” with 15 bits: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</a:pPr>
            <a:r>
              <a:rPr lang="pt-PT" sz="1400">
                <a:solidFill>
                  <a:schemeClr val="lt1"/>
                </a:solidFill>
              </a:rPr>
              <a:t>The Control Unit (4 bit counter + ROM) is </a:t>
            </a:r>
            <a:r>
              <a:rPr lang="pt-PT" sz="1400">
                <a:solidFill>
                  <a:schemeClr val="lt1"/>
                </a:solidFill>
              </a:rPr>
              <a:t>responsible</a:t>
            </a:r>
            <a:r>
              <a:rPr lang="pt-PT" sz="1400">
                <a:solidFill>
                  <a:schemeClr val="lt1"/>
                </a:solidFill>
              </a:rPr>
              <a:t> for keeping track of the number of bits already encoded and sending the correct control bits to the designated components for each bit that is encoded. 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</a:pPr>
            <a:r>
              <a:rPr lang="pt-PT" sz="1400">
                <a:solidFill>
                  <a:schemeClr val="lt1"/>
                </a:solidFill>
              </a:rPr>
              <a:t>After the original message is fully encoded, the first 11 bits are at the output, the rest of the bits will be redundant bits generated by the following equations: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▫"/>
            </a:pPr>
            <a:r>
              <a:rPr lang="pt-PT" sz="1400">
                <a:solidFill>
                  <a:schemeClr val="lt1"/>
                </a:solidFill>
              </a:rPr>
              <a:t>p1 = x1 ⨁ x2 ⨁ x5 ⨁ x8 ⨁ x9 ⨁ x10 ⨁ x11 ⨁ x12</a:t>
            </a:r>
            <a:endParaRPr sz="900">
              <a:solidFill>
                <a:srgbClr val="333333"/>
              </a:solidFill>
              <a:highlight>
                <a:srgbClr val="FAFA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▫"/>
            </a:pPr>
            <a:r>
              <a:rPr lang="pt-PT" sz="1400">
                <a:solidFill>
                  <a:schemeClr val="lt1"/>
                </a:solidFill>
              </a:rPr>
              <a:t>p2 = x1 ⨁ x4 ⨁ x6 ⨁ x7 ⨁ x9 ⨁ x10 ⨁ x11 ⨁ x13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▫"/>
            </a:pPr>
            <a:r>
              <a:rPr lang="pt-PT" sz="1400">
                <a:solidFill>
                  <a:schemeClr val="lt1"/>
                </a:solidFill>
              </a:rPr>
              <a:t>p3 = x3 ⨁ x5 ⨁ x6 ⨁ x7 ⨁ x8 ⨁ x10 ⨁ x11 ⨁ x14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▫"/>
            </a:pPr>
            <a:r>
              <a:rPr lang="pt-PT" sz="1400">
                <a:solidFill>
                  <a:schemeClr val="lt1"/>
                </a:solidFill>
              </a:rPr>
              <a:t>p4 = x2 ⨁ x3 ⨁ x4 ⨁ x7 ⨁ x8 ⨁ x9 ⨁ x11 ⨁ x15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64" name="Google Shape;164;p29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65" name="Google Shape;165;p29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/>
              <a:t>Encoder - Sequential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71" name="Google Shape;171;p30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/>
              <a:t>De</a:t>
            </a:r>
            <a:r>
              <a:rPr lang="pt-PT" sz="2400"/>
              <a:t>coder - Combinatorial</a:t>
            </a:r>
            <a:endParaRPr sz="2400"/>
          </a:p>
        </p:txBody>
      </p:sp>
      <p:grpSp>
        <p:nvGrpSpPr>
          <p:cNvPr id="172" name="Google Shape;172;p30"/>
          <p:cNvGrpSpPr/>
          <p:nvPr/>
        </p:nvGrpSpPr>
        <p:grpSpPr>
          <a:xfrm>
            <a:off x="1249524" y="1013819"/>
            <a:ext cx="6644954" cy="3412742"/>
            <a:chOff x="1639750" y="1181150"/>
            <a:chExt cx="5834025" cy="2996262"/>
          </a:xfrm>
        </p:grpSpPr>
        <p:pic>
          <p:nvPicPr>
            <p:cNvPr id="173" name="Google Shape;173;p30"/>
            <p:cNvPicPr preferRelativeResize="0"/>
            <p:nvPr/>
          </p:nvPicPr>
          <p:blipFill rotWithShape="1">
            <a:blip r:embed="rId3">
              <a:alphaModFix/>
            </a:blip>
            <a:srcRect b="22263" l="19484" r="20041" t="22230"/>
            <a:stretch/>
          </p:blipFill>
          <p:spPr>
            <a:xfrm>
              <a:off x="1639750" y="1219238"/>
              <a:ext cx="5729827" cy="2958174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74" name="Google Shape;174;p30"/>
            <p:cNvSpPr/>
            <p:nvPr/>
          </p:nvSpPr>
          <p:spPr>
            <a:xfrm>
              <a:off x="2025425" y="2585075"/>
              <a:ext cx="3384600" cy="1565700"/>
            </a:xfrm>
            <a:prstGeom prst="roundRect">
              <a:avLst>
                <a:gd fmla="val 10863" name="adj"/>
              </a:avLst>
            </a:prstGeom>
            <a:noFill/>
            <a:ln cap="flat" cmpd="sng" w="19050">
              <a:solidFill>
                <a:srgbClr val="E0666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0"/>
            <p:cNvSpPr txBox="1"/>
            <p:nvPr/>
          </p:nvSpPr>
          <p:spPr>
            <a:xfrm>
              <a:off x="2708350" y="2298575"/>
              <a:ext cx="1918800" cy="2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000">
                  <a:solidFill>
                    <a:srgbClr val="E06666"/>
                  </a:solidFill>
                </a:rPr>
                <a:t>Parity check</a:t>
              </a:r>
              <a:endParaRPr sz="1000">
                <a:solidFill>
                  <a:srgbClr val="E06666"/>
                </a:solidFill>
              </a:endParaRPr>
            </a:p>
          </p:txBody>
        </p:sp>
        <p:sp>
          <p:nvSpPr>
            <p:cNvPr id="176" name="Google Shape;176;p30"/>
            <p:cNvSpPr/>
            <p:nvPr/>
          </p:nvSpPr>
          <p:spPr>
            <a:xfrm>
              <a:off x="5716375" y="1251575"/>
              <a:ext cx="508200" cy="2899200"/>
            </a:xfrm>
            <a:prstGeom prst="roundRect">
              <a:avLst>
                <a:gd fmla="val 10863" name="adj"/>
              </a:avLst>
            </a:prstGeom>
            <a:noFill/>
            <a:ln cap="flat" cmpd="sng" w="19050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0"/>
            <p:cNvSpPr txBox="1"/>
            <p:nvPr/>
          </p:nvSpPr>
          <p:spPr>
            <a:xfrm>
              <a:off x="4572000" y="1181150"/>
              <a:ext cx="1215900" cy="3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000">
                  <a:solidFill>
                    <a:srgbClr val="3C78D8"/>
                  </a:solidFill>
                </a:rPr>
                <a:t>H matrix check</a:t>
              </a:r>
              <a:endParaRPr sz="1000">
                <a:solidFill>
                  <a:srgbClr val="3C78D8"/>
                </a:solidFill>
              </a:endParaRPr>
            </a:p>
          </p:txBody>
        </p:sp>
        <p:sp>
          <p:nvSpPr>
            <p:cNvPr id="178" name="Google Shape;178;p30"/>
            <p:cNvSpPr/>
            <p:nvPr/>
          </p:nvSpPr>
          <p:spPr>
            <a:xfrm>
              <a:off x="6345025" y="1395425"/>
              <a:ext cx="427200" cy="2571600"/>
            </a:xfrm>
            <a:prstGeom prst="roundRect">
              <a:avLst>
                <a:gd fmla="val 10863" name="adj"/>
              </a:avLst>
            </a:prstGeom>
            <a:noFill/>
            <a:ln cap="flat" cmpd="sng" w="19050">
              <a:solidFill>
                <a:srgbClr val="C27BA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0"/>
            <p:cNvSpPr txBox="1"/>
            <p:nvPr/>
          </p:nvSpPr>
          <p:spPr>
            <a:xfrm>
              <a:off x="6702175" y="2521775"/>
              <a:ext cx="771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900">
                  <a:solidFill>
                    <a:srgbClr val="C27BA0"/>
                  </a:solidFill>
                </a:rPr>
                <a:t>1-bit error correction</a:t>
              </a:r>
              <a:endParaRPr sz="900">
                <a:solidFill>
                  <a:srgbClr val="C27BA0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400">
                <a:solidFill>
                  <a:schemeClr val="lt1"/>
                </a:solidFill>
              </a:rPr>
              <a:t>To decode a given message, the decoder was split into 3 parts: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pt-PT" sz="1400">
                <a:solidFill>
                  <a:schemeClr val="lt1"/>
                </a:solidFill>
              </a:rPr>
              <a:t>the parity check “block”: which generates the check bits for the received message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pt-PT" sz="1400">
                <a:solidFill>
                  <a:schemeClr val="lt1"/>
                </a:solidFill>
              </a:rPr>
              <a:t>the H matrix check “block”: finds the wrong bit in the message, making the corresponding AND gate to output the value  ‘1’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pt-PT" sz="1400">
                <a:solidFill>
                  <a:schemeClr val="lt1"/>
                </a:solidFill>
              </a:rPr>
              <a:t>the 1-bit error correction “block”: flips the </a:t>
            </a:r>
            <a:r>
              <a:rPr lang="pt-PT" sz="1400">
                <a:solidFill>
                  <a:schemeClr val="lt1"/>
                </a:solidFill>
              </a:rPr>
              <a:t>erroneous</a:t>
            </a:r>
            <a:r>
              <a:rPr lang="pt-PT" sz="1400">
                <a:solidFill>
                  <a:schemeClr val="lt1"/>
                </a:solidFill>
              </a:rPr>
              <a:t> bit and outputs the decoded and error free message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85" name="Google Shape;185;p31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86" name="Google Shape;186;p31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/>
              <a:t>De</a:t>
            </a:r>
            <a:r>
              <a:rPr lang="pt-PT" sz="2400"/>
              <a:t>coder - Combinatorial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idx="4294967295" type="ctrTitle"/>
          </p:nvPr>
        </p:nvSpPr>
        <p:spPr>
          <a:xfrm>
            <a:off x="1507200" y="2191000"/>
            <a:ext cx="61296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200"/>
              <a:t> </a:t>
            </a:r>
            <a:endParaRPr sz="5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200"/>
              <a:t>EXTRA</a:t>
            </a:r>
            <a:endParaRPr sz="5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225" y="1059663"/>
            <a:ext cx="1545525" cy="32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3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/>
              <a:t>Matriz A</a:t>
            </a:r>
            <a:r>
              <a:rPr baseline="30000" lang="pt-PT" sz="2400"/>
              <a:t>T</a:t>
            </a:r>
            <a:endParaRPr baseline="30000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