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8" r:id="rId10"/>
    <p:sldId id="276" r:id="rId11"/>
    <p:sldId id="277" r:id="rId12"/>
    <p:sldId id="280" r:id="rId13"/>
    <p:sldId id="285" r:id="rId14"/>
    <p:sldId id="284" r:id="rId15"/>
    <p:sldId id="264" r:id="rId16"/>
    <p:sldId id="273" r:id="rId17"/>
    <p:sldId id="274" r:id="rId18"/>
    <p:sldId id="282" r:id="rId19"/>
    <p:sldId id="283" r:id="rId20"/>
    <p:sldId id="279" r:id="rId21"/>
    <p:sldId id="265" r:id="rId22"/>
    <p:sldId id="266" r:id="rId23"/>
    <p:sldId id="267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FADCA8-4FF1-4AAF-B1A8-A193111A7216}">
  <a:tblStyle styleId="{5BFADCA8-4FF1-4AAF-B1A8-A193111A7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50B9D8-5236-435C-A8CE-1650D2E910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31d41f3d9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31d41f3d9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1d41f3d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31d41f3d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1d41f3d9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31d41f3d9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1d41f3d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1d41f3d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943b19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943b19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1d41f3d9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1d41f3d9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8ef1c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8ef1c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8ef1c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8ef1c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41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8ef1c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8ef1c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5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8ef1c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8ef1c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27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8ef1c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8ef1c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4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4" b="1" i="0">
                <a:solidFill>
                  <a:srgbClr val="06366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54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4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Requisitos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António Morais</a:t>
            </a:r>
            <a:endParaRPr sz="1800"/>
          </a:p>
          <a:p>
            <a:pPr marL="0" indent="0" algn="l"/>
            <a:r>
              <a:rPr lang="en" sz="1800" err="1"/>
              <a:t>Inês</a:t>
            </a:r>
            <a:r>
              <a:rPr lang="en" sz="1800"/>
              <a:t> Gonçalves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Maria Rodrigues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Pedro Gonçalves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Sara Mendes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DA1FC70-58E6-4CA3-8106-F45BE9B5C13C}"/>
              </a:ext>
            </a:extLst>
          </p:cNvPr>
          <p:cNvSpPr txBox="1"/>
          <p:nvPr/>
        </p:nvSpPr>
        <p:spPr>
          <a:xfrm>
            <a:off x="634042" y="3860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5.</a:t>
            </a:r>
            <a:r>
              <a:rPr lang="pt-PT" sz="1600"/>
              <a:t> Página de Marcadores</a:t>
            </a:r>
            <a:endParaRPr lang="pt-PT" sz="1000" i="1"/>
          </a:p>
        </p:txBody>
      </p:sp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51C0570-597B-4462-B001-8A2D2915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98" y="337567"/>
            <a:ext cx="3347048" cy="37027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F53EE8-3C25-4479-B10E-591090192FC9}"/>
              </a:ext>
            </a:extLst>
          </p:cNvPr>
          <p:cNvSpPr txBox="1"/>
          <p:nvPr/>
        </p:nvSpPr>
        <p:spPr>
          <a:xfrm>
            <a:off x="634897" y="902933"/>
            <a:ext cx="3094761" cy="40370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2070" marR="5715">
              <a:spcAft>
                <a:spcPts val="6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5.1</a:t>
            </a:r>
            <a:r>
              <a:rPr lang="en-US" sz="850">
                <a:latin typeface="arial"/>
                <a:ea typeface="roboto"/>
                <a:cs typeface="arial"/>
              </a:rPr>
              <a:t>  </a:t>
            </a:r>
            <a:r>
              <a:rPr lang="en-US" sz="850" err="1">
                <a:latin typeface="arial"/>
                <a:ea typeface="roboto"/>
                <a:cs typeface="arial"/>
              </a:rPr>
              <a:t>Gerenciador</a:t>
            </a:r>
            <a:r>
              <a:rPr lang="en-US" sz="850">
                <a:latin typeface="arial"/>
                <a:ea typeface="roboto"/>
                <a:cs typeface="arial"/>
              </a:rPr>
              <a:t> de marcadores (</a:t>
            </a:r>
            <a:r>
              <a:rPr lang="en-US" sz="850" i="1">
                <a:latin typeface="arial"/>
                <a:ea typeface="roboto"/>
                <a:cs typeface="arial"/>
              </a:rPr>
              <a:t>bookmarks</a:t>
            </a:r>
            <a:r>
              <a:rPr lang="en-US" sz="850">
                <a:latin typeface="arial"/>
                <a:ea typeface="roboto"/>
                <a:cs typeface="arial"/>
              </a:rPr>
              <a:t>).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5.1.1</a:t>
            </a:r>
            <a:r>
              <a:rPr lang="en-US" sz="850">
                <a:latin typeface="arial"/>
                <a:ea typeface="roboto"/>
                <a:cs typeface="arial"/>
              </a:rPr>
              <a:t>  </a:t>
            </a:r>
            <a:r>
              <a:rPr lang="en-US" sz="850" err="1">
                <a:latin typeface="arial"/>
                <a:ea typeface="roboto"/>
                <a:cs typeface="arial"/>
              </a:rPr>
              <a:t>Secção</a:t>
            </a:r>
            <a:r>
              <a:rPr lang="en-US" sz="850">
                <a:latin typeface="arial"/>
                <a:ea typeface="roboto"/>
                <a:cs typeface="arial"/>
              </a:rPr>
              <a:t> de pastas de 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É </a:t>
            </a:r>
            <a:r>
              <a:rPr lang="en-US" sz="850" err="1">
                <a:latin typeface="arial"/>
                <a:ea typeface="roboto"/>
                <a:cs typeface="arial"/>
              </a:rPr>
              <a:t>possível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criar</a:t>
            </a:r>
            <a:r>
              <a:rPr lang="en-US" sz="850">
                <a:latin typeface="arial"/>
                <a:ea typeface="roboto"/>
                <a:cs typeface="arial"/>
              </a:rPr>
              <a:t> e </a:t>
            </a:r>
            <a:r>
              <a:rPr lang="en-US" sz="850" err="1">
                <a:latin typeface="arial"/>
                <a:ea typeface="roboto"/>
                <a:cs typeface="arial"/>
              </a:rPr>
              <a:t>apagar</a:t>
            </a:r>
            <a:r>
              <a:rPr lang="en-US" sz="850">
                <a:latin typeface="arial"/>
                <a:ea typeface="roboto"/>
                <a:cs typeface="arial"/>
              </a:rPr>
              <a:t> pastas, e </a:t>
            </a:r>
            <a:r>
              <a:rPr lang="en-US" sz="850" err="1">
                <a:latin typeface="arial"/>
                <a:ea typeface="roboto"/>
                <a:cs typeface="arial"/>
              </a:rPr>
              <a:t>renomeá</a:t>
            </a:r>
            <a:r>
              <a:rPr lang="en-US" sz="850">
                <a:latin typeface="arial"/>
                <a:ea typeface="roboto"/>
                <a:cs typeface="arial"/>
              </a:rPr>
              <a:t>-las.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Para </a:t>
            </a:r>
            <a:r>
              <a:rPr lang="en-US" sz="850" err="1">
                <a:latin typeface="arial"/>
                <a:ea typeface="roboto"/>
                <a:cs typeface="arial"/>
              </a:rPr>
              <a:t>ver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os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 de </a:t>
            </a:r>
            <a:r>
              <a:rPr lang="en-US" sz="850" err="1">
                <a:latin typeface="arial"/>
                <a:ea typeface="roboto"/>
                <a:cs typeface="arial"/>
              </a:rPr>
              <a:t>uma</a:t>
            </a:r>
            <a:r>
              <a:rPr lang="en-US" sz="850">
                <a:latin typeface="arial"/>
                <a:ea typeface="roboto"/>
                <a:cs typeface="arial"/>
              </a:rPr>
              <a:t> pasta </a:t>
            </a:r>
            <a:r>
              <a:rPr lang="en-US" sz="850" err="1">
                <a:latin typeface="arial"/>
                <a:ea typeface="roboto"/>
                <a:cs typeface="arial"/>
              </a:rPr>
              <a:t>basta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clicar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nela</a:t>
            </a:r>
            <a:r>
              <a:rPr lang="en-US" sz="850">
                <a:latin typeface="arial"/>
                <a:ea typeface="roboto"/>
                <a:cs typeface="arial"/>
              </a:rPr>
              <a:t>, e </a:t>
            </a:r>
            <a:r>
              <a:rPr lang="en-US" sz="850" err="1">
                <a:latin typeface="arial"/>
                <a:ea typeface="roboto"/>
                <a:cs typeface="arial"/>
              </a:rPr>
              <a:t>os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aparecem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na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secção</a:t>
            </a:r>
            <a:r>
              <a:rPr lang="en-US" sz="850">
                <a:latin typeface="arial"/>
                <a:ea typeface="roboto"/>
                <a:cs typeface="arial"/>
              </a:rPr>
              <a:t> do </a:t>
            </a:r>
            <a:r>
              <a:rPr lang="en-US" sz="850" err="1">
                <a:latin typeface="arial"/>
                <a:ea typeface="roboto"/>
                <a:cs typeface="arial"/>
              </a:rPr>
              <a:t>lado</a:t>
            </a:r>
            <a:r>
              <a:rPr lang="en-US" sz="850">
                <a:latin typeface="arial"/>
                <a:ea typeface="roboto"/>
                <a:cs typeface="arial"/>
              </a:rPr>
              <a:t> (5.1.2).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5.1.2</a:t>
            </a:r>
            <a:r>
              <a:rPr lang="en-US" sz="850">
                <a:latin typeface="arial"/>
                <a:ea typeface="roboto"/>
                <a:cs typeface="arial"/>
              </a:rPr>
              <a:t>  Caixa dos Bookmarks (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).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err="1">
                <a:latin typeface="arial"/>
                <a:ea typeface="roboto"/>
                <a:cs typeface="arial"/>
              </a:rPr>
              <a:t>Contém</a:t>
            </a:r>
            <a:r>
              <a:rPr lang="en-US" sz="850">
                <a:latin typeface="arial"/>
                <a:ea typeface="roboto"/>
                <a:cs typeface="arial"/>
              </a:rPr>
              <a:t> bookmarks </a:t>
            </a:r>
            <a:r>
              <a:rPr lang="en-US" sz="850" err="1">
                <a:latin typeface="arial"/>
                <a:ea typeface="roboto"/>
                <a:cs typeface="arial"/>
              </a:rPr>
              <a:t>criados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pelo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utilizador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err="1">
                <a:latin typeface="arial"/>
                <a:ea typeface="roboto"/>
                <a:cs typeface="arial"/>
              </a:rPr>
              <a:t>Os</a:t>
            </a:r>
            <a:r>
              <a:rPr lang="en-US" sz="850">
                <a:latin typeface="arial"/>
                <a:ea typeface="roboto"/>
                <a:cs typeface="arial"/>
              </a:rPr>
              <a:t> bookmarks </a:t>
            </a:r>
            <a:r>
              <a:rPr lang="en-US" sz="850" err="1">
                <a:latin typeface="arial"/>
                <a:ea typeface="roboto"/>
                <a:cs typeface="arial"/>
              </a:rPr>
              <a:t>organizam</a:t>
            </a:r>
            <a:r>
              <a:rPr lang="en-US" sz="850">
                <a:latin typeface="arial"/>
                <a:ea typeface="roboto"/>
                <a:cs typeface="arial"/>
              </a:rPr>
              <a:t>-se </a:t>
            </a:r>
            <a:r>
              <a:rPr lang="en-US" sz="850" err="1">
                <a:latin typeface="arial"/>
                <a:ea typeface="roboto"/>
                <a:cs typeface="arial"/>
              </a:rPr>
              <a:t>em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duas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colunas</a:t>
            </a:r>
            <a:r>
              <a:rPr lang="en-US" sz="850">
                <a:latin typeface="arial"/>
                <a:ea typeface="roboto"/>
                <a:cs typeface="arial"/>
              </a:rPr>
              <a:t> que </a:t>
            </a:r>
            <a:r>
              <a:rPr lang="en-US" sz="850" err="1">
                <a:latin typeface="arial"/>
                <a:ea typeface="roboto"/>
                <a:cs typeface="arial"/>
              </a:rPr>
              <a:t>vão</a:t>
            </a:r>
            <a:r>
              <a:rPr lang="en-US" sz="850">
                <a:latin typeface="arial"/>
                <a:ea typeface="roboto"/>
                <a:cs typeface="arial"/>
              </a:rPr>
              <a:t> crescendo </a:t>
            </a:r>
            <a:r>
              <a:rPr lang="en-US" sz="850" err="1">
                <a:latin typeface="arial"/>
                <a:ea typeface="roboto"/>
                <a:cs typeface="arial"/>
              </a:rPr>
              <a:t>simultaneamente</a:t>
            </a:r>
            <a:r>
              <a:rPr lang="en-US" sz="850">
                <a:latin typeface="arial"/>
                <a:ea typeface="roboto"/>
                <a:cs typeface="arial"/>
              </a:rPr>
              <a:t> - </a:t>
            </a:r>
            <a:r>
              <a:rPr lang="en-US" sz="850" err="1">
                <a:latin typeface="arial"/>
                <a:ea typeface="roboto"/>
                <a:cs typeface="arial"/>
              </a:rPr>
              <a:t>só</a:t>
            </a:r>
            <a:r>
              <a:rPr lang="en-US" sz="850">
                <a:latin typeface="arial"/>
                <a:ea typeface="roboto"/>
                <a:cs typeface="arial"/>
              </a:rPr>
              <a:t> é </a:t>
            </a:r>
            <a:r>
              <a:rPr lang="en-US" sz="850" err="1">
                <a:latin typeface="arial"/>
                <a:ea typeface="roboto"/>
                <a:cs typeface="arial"/>
              </a:rPr>
              <a:t>acrescentado</a:t>
            </a:r>
            <a:r>
              <a:rPr lang="en-US" sz="850">
                <a:latin typeface="arial"/>
                <a:ea typeface="roboto"/>
                <a:cs typeface="arial"/>
              </a:rPr>
              <a:t> um bookmark </a:t>
            </a:r>
            <a:r>
              <a:rPr lang="en-US" sz="850" err="1">
                <a:latin typeface="arial"/>
                <a:ea typeface="roboto"/>
                <a:cs typeface="arial"/>
              </a:rPr>
              <a:t>na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coluna</a:t>
            </a:r>
            <a:r>
              <a:rPr lang="en-US" sz="850">
                <a:latin typeface="arial"/>
                <a:ea typeface="roboto"/>
                <a:cs typeface="arial"/>
              </a:rPr>
              <a:t> da </a:t>
            </a:r>
            <a:r>
              <a:rPr lang="en-US" sz="850" err="1">
                <a:latin typeface="arial"/>
                <a:ea typeface="roboto"/>
                <a:cs typeface="arial"/>
              </a:rPr>
              <a:t>esquerda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quando</a:t>
            </a:r>
            <a:r>
              <a:rPr lang="en-US" sz="850">
                <a:latin typeface="arial"/>
                <a:ea typeface="roboto"/>
                <a:cs typeface="arial"/>
              </a:rPr>
              <a:t> a da </a:t>
            </a:r>
            <a:r>
              <a:rPr lang="en-US" sz="850" err="1">
                <a:latin typeface="arial"/>
                <a:ea typeface="roboto"/>
                <a:cs typeface="arial"/>
              </a:rPr>
              <a:t>direita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tem</a:t>
            </a:r>
            <a:r>
              <a:rPr lang="en-US" sz="850">
                <a:latin typeface="arial"/>
                <a:ea typeface="roboto"/>
                <a:cs typeface="arial"/>
              </a:rPr>
              <a:t> o </a:t>
            </a:r>
            <a:r>
              <a:rPr lang="en-US" sz="850" err="1">
                <a:latin typeface="arial"/>
                <a:ea typeface="roboto"/>
                <a:cs typeface="arial"/>
              </a:rPr>
              <a:t>mesmo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número</a:t>
            </a:r>
            <a:r>
              <a:rPr lang="en-US" sz="850">
                <a:latin typeface="arial"/>
                <a:ea typeface="roboto"/>
                <a:cs typeface="arial"/>
              </a:rPr>
              <a:t> de 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até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ao</a:t>
            </a:r>
            <a:r>
              <a:rPr lang="en-US" sz="850">
                <a:latin typeface="arial"/>
                <a:ea typeface="roboto"/>
                <a:cs typeface="arial"/>
              </a:rPr>
              <a:t> momento.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5.1.3 </a:t>
            </a:r>
            <a:r>
              <a:rPr lang="en-US" sz="850">
                <a:latin typeface="arial"/>
                <a:ea typeface="roboto"/>
                <a:cs typeface="arial"/>
              </a:rPr>
              <a:t> Barra de </a:t>
            </a:r>
            <a:r>
              <a:rPr lang="en-US" sz="850" err="1">
                <a:latin typeface="arial"/>
                <a:ea typeface="roboto"/>
                <a:cs typeface="arial"/>
              </a:rPr>
              <a:t>Pesquisa</a:t>
            </a:r>
            <a:r>
              <a:rPr lang="en-US" sz="850">
                <a:latin typeface="arial"/>
                <a:ea typeface="roboto"/>
                <a:cs typeface="arial"/>
              </a:rPr>
              <a:t> de 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Permite a </a:t>
            </a:r>
            <a:r>
              <a:rPr lang="en-US" sz="850" err="1">
                <a:latin typeface="arial"/>
                <a:ea typeface="roboto"/>
                <a:cs typeface="arial"/>
              </a:rPr>
              <a:t>procura</a:t>
            </a:r>
            <a:r>
              <a:rPr lang="en-US" sz="850">
                <a:latin typeface="arial"/>
                <a:ea typeface="roboto"/>
                <a:cs typeface="arial"/>
              </a:rPr>
              <a:t> de </a:t>
            </a:r>
            <a:r>
              <a:rPr lang="en-US" sz="850" err="1">
                <a:latin typeface="arial"/>
                <a:ea typeface="roboto"/>
                <a:cs typeface="arial"/>
              </a:rPr>
              <a:t>marcadores</a:t>
            </a:r>
            <a:r>
              <a:rPr lang="en-US" sz="850">
                <a:latin typeface="arial"/>
                <a:ea typeface="roboto"/>
                <a:cs typeface="arial"/>
              </a:rPr>
              <a:t> OU pastas.</a:t>
            </a:r>
            <a:endParaRPr lang="pt-PT">
              <a:ea typeface="roboto"/>
            </a:endParaRPr>
          </a:p>
          <a:p>
            <a:pPr marL="52070" marR="5715">
              <a:spcAft>
                <a:spcPts val="8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5.2</a:t>
            </a:r>
            <a:r>
              <a:rPr lang="en-US" sz="850">
                <a:latin typeface="arial"/>
                <a:ea typeface="roboto"/>
                <a:cs typeface="arial"/>
              </a:rPr>
              <a:t>  Secção de Pesquisa e Acesso aos Marcadores (</a:t>
            </a:r>
            <a:r>
              <a:rPr lang="en-US" sz="850" i="1">
                <a:latin typeface="arial"/>
                <a:ea typeface="roboto"/>
                <a:cs typeface="arial"/>
              </a:rPr>
              <a:t>Search Bookmarks</a:t>
            </a:r>
            <a:r>
              <a:rPr lang="en-US" sz="850">
                <a:latin typeface="arial"/>
                <a:ea typeface="roboto"/>
                <a:cs typeface="arial"/>
              </a:rPr>
              <a:t>).</a:t>
            </a:r>
          </a:p>
          <a:p>
            <a:pPr marL="52070" marR="5715">
              <a:spcAft>
                <a:spcPts val="8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5.3</a:t>
            </a:r>
            <a:r>
              <a:rPr lang="en-US" sz="850">
                <a:latin typeface="arial"/>
                <a:ea typeface="roboto"/>
                <a:cs typeface="arial"/>
              </a:rPr>
              <a:t>  Caixa que contém a barra de pesquisa e resultados da mesma.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Permite ao utilizador procurar marcadores (dentro dos que tem) segundo os interesses (ex: o utilizador procura por "#chemistry #biology" e surgem na caixa os marcadores "Biologia", "Quimica" e "BioQ"), ou seja, surgem os marcadores que tiverem associados os interesses (</a:t>
            </a:r>
            <a:r>
              <a:rPr lang="en-US" sz="850" i="1">
                <a:latin typeface="arial"/>
                <a:ea typeface="roboto"/>
                <a:cs typeface="arial"/>
              </a:rPr>
              <a:t>hashtags</a:t>
            </a:r>
            <a:r>
              <a:rPr lang="en-US" sz="850">
                <a:latin typeface="arial"/>
                <a:ea typeface="roboto"/>
                <a:cs typeface="arial"/>
              </a:rPr>
              <a:t>) pesquisados.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Os marcadores que surgem caixa abaixo (resultados da pesquisa) são hiperligações para as páginas cujos urls têm associados.</a:t>
            </a:r>
            <a:endParaRPr lang="en-US"/>
          </a:p>
          <a:p>
            <a:pPr>
              <a:spcAft>
                <a:spcPts val="800"/>
              </a:spcAft>
            </a:pPr>
            <a:endParaRPr lang="en-US" sz="850">
              <a:latin typeface="arial"/>
              <a:ea typeface="roboto"/>
              <a:cs typeface="arial"/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90E0E11-E437-4B89-B951-765E4FADEA1B}"/>
              </a:ext>
            </a:extLst>
          </p:cNvPr>
          <p:cNvCxnSpPr>
            <a:cxnSpLocks/>
          </p:cNvCxnSpPr>
          <p:nvPr/>
        </p:nvCxnSpPr>
        <p:spPr>
          <a:xfrm flipH="1" flipV="1">
            <a:off x="4765273" y="426562"/>
            <a:ext cx="434847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E99746-7FD2-412A-A8F0-63515D96E223}"/>
              </a:ext>
            </a:extLst>
          </p:cNvPr>
          <p:cNvSpPr txBox="1"/>
          <p:nvPr/>
        </p:nvSpPr>
        <p:spPr>
          <a:xfrm>
            <a:off x="4206815" y="309353"/>
            <a:ext cx="69083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534E5C-1913-4642-9D43-3C38DDDC7747}"/>
              </a:ext>
            </a:extLst>
          </p:cNvPr>
          <p:cNvSpPr txBox="1"/>
          <p:nvPr/>
        </p:nvSpPr>
        <p:spPr>
          <a:xfrm>
            <a:off x="8315144" y="341701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3. 2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83E4C0F6-F5A3-4D7C-8644-D2F7DD63A009}"/>
              </a:ext>
            </a:extLst>
          </p:cNvPr>
          <p:cNvCxnSpPr>
            <a:cxnSpLocks/>
          </p:cNvCxnSpPr>
          <p:nvPr/>
        </p:nvCxnSpPr>
        <p:spPr>
          <a:xfrm flipH="1" flipV="1">
            <a:off x="8021744" y="437345"/>
            <a:ext cx="434847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D984F-5DCF-4A35-BBC0-5870F5726573}"/>
              </a:ext>
            </a:extLst>
          </p:cNvPr>
          <p:cNvSpPr txBox="1"/>
          <p:nvPr/>
        </p:nvSpPr>
        <p:spPr>
          <a:xfrm>
            <a:off x="4077419" y="1279824"/>
            <a:ext cx="69083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5. 1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1A2E15EB-7B90-4DC7-8EC8-3E5DBC29D738}"/>
              </a:ext>
            </a:extLst>
          </p:cNvPr>
          <p:cNvCxnSpPr>
            <a:cxnSpLocks/>
          </p:cNvCxnSpPr>
          <p:nvPr/>
        </p:nvCxnSpPr>
        <p:spPr>
          <a:xfrm flipH="1" flipV="1">
            <a:off x="4646660" y="1418599"/>
            <a:ext cx="930865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DDCE6B-07F6-458F-B458-0A8FC208B922}"/>
              </a:ext>
            </a:extLst>
          </p:cNvPr>
          <p:cNvSpPr/>
          <p:nvPr/>
        </p:nvSpPr>
        <p:spPr>
          <a:xfrm>
            <a:off x="4977442" y="340743"/>
            <a:ext cx="3383711" cy="42571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1C979264-9601-431E-91AD-AFB479F8A7D5}"/>
              </a:ext>
            </a:extLst>
          </p:cNvPr>
          <p:cNvCxnSpPr>
            <a:cxnSpLocks/>
          </p:cNvCxnSpPr>
          <p:nvPr/>
        </p:nvCxnSpPr>
        <p:spPr>
          <a:xfrm flipH="1" flipV="1">
            <a:off x="4646660" y="2518467"/>
            <a:ext cx="117887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5D77C280-9428-4C8F-9DB9-EF5C67123DAF}"/>
              </a:ext>
            </a:extLst>
          </p:cNvPr>
          <p:cNvCxnSpPr>
            <a:cxnSpLocks/>
          </p:cNvCxnSpPr>
          <p:nvPr/>
        </p:nvCxnSpPr>
        <p:spPr>
          <a:xfrm flipH="1" flipV="1">
            <a:off x="7655122" y="1310768"/>
            <a:ext cx="801469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98D67B9-68CA-4E81-A275-00CCF99A299B}"/>
              </a:ext>
            </a:extLst>
          </p:cNvPr>
          <p:cNvCxnSpPr>
            <a:cxnSpLocks/>
          </p:cNvCxnSpPr>
          <p:nvPr/>
        </p:nvCxnSpPr>
        <p:spPr>
          <a:xfrm flipH="1" flipV="1">
            <a:off x="4646660" y="1882268"/>
            <a:ext cx="1135742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CD1D1930-3C3A-404B-8736-20191410F40A}"/>
              </a:ext>
            </a:extLst>
          </p:cNvPr>
          <p:cNvCxnSpPr>
            <a:cxnSpLocks/>
          </p:cNvCxnSpPr>
          <p:nvPr/>
        </p:nvCxnSpPr>
        <p:spPr>
          <a:xfrm flipH="1" flipV="1">
            <a:off x="7525725" y="1828353"/>
            <a:ext cx="930865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3B9D133A-EF8C-4AF8-8F06-233B6D1D6089}"/>
              </a:ext>
            </a:extLst>
          </p:cNvPr>
          <p:cNvCxnSpPr>
            <a:cxnSpLocks/>
          </p:cNvCxnSpPr>
          <p:nvPr/>
        </p:nvCxnSpPr>
        <p:spPr>
          <a:xfrm flipH="1" flipV="1">
            <a:off x="4646659" y="3618334"/>
            <a:ext cx="1135742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395DDDB-FFF2-4F1E-8942-9A36AAA04BEA}"/>
              </a:ext>
            </a:extLst>
          </p:cNvPr>
          <p:cNvSpPr txBox="1"/>
          <p:nvPr/>
        </p:nvSpPr>
        <p:spPr>
          <a:xfrm>
            <a:off x="4077418" y="1754277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97148D-C7A5-4CCA-894C-4E8956359814}"/>
              </a:ext>
            </a:extLst>
          </p:cNvPr>
          <p:cNvSpPr txBox="1"/>
          <p:nvPr/>
        </p:nvSpPr>
        <p:spPr>
          <a:xfrm>
            <a:off x="8390625" y="1171994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66CA466-955A-47AA-AA5B-24A3291D8DF6}"/>
              </a:ext>
            </a:extLst>
          </p:cNvPr>
          <p:cNvSpPr txBox="1"/>
          <p:nvPr/>
        </p:nvSpPr>
        <p:spPr>
          <a:xfrm>
            <a:off x="8390625" y="1689578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4890F9-C3C2-468C-9203-8A56705A8AF7}"/>
              </a:ext>
            </a:extLst>
          </p:cNvPr>
          <p:cNvSpPr txBox="1"/>
          <p:nvPr/>
        </p:nvSpPr>
        <p:spPr>
          <a:xfrm>
            <a:off x="4109768" y="2379692"/>
            <a:ext cx="69083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5. 2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530CCA-9CD7-408D-9E68-75988CED9F7A}"/>
              </a:ext>
            </a:extLst>
          </p:cNvPr>
          <p:cNvSpPr txBox="1"/>
          <p:nvPr/>
        </p:nvSpPr>
        <p:spPr>
          <a:xfrm>
            <a:off x="4077419" y="3479559"/>
            <a:ext cx="69083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5. 3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A7CB14-F350-4600-B36B-C339ACA6EBA8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3166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50A7C9B-FF29-457B-9869-B4DD77D36B54}"/>
              </a:ext>
            </a:extLst>
          </p:cNvPr>
          <p:cNvSpPr txBox="1"/>
          <p:nvPr/>
        </p:nvSpPr>
        <p:spPr>
          <a:xfrm>
            <a:off x="634042" y="386031"/>
            <a:ext cx="38754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5.</a:t>
            </a:r>
            <a:r>
              <a:rPr lang="pt-PT" sz="1600"/>
              <a:t> Página de Marcadores   </a:t>
            </a:r>
            <a:r>
              <a:rPr lang="pt-PT" sz="1000" i="1">
                <a:solidFill>
                  <a:schemeClr val="bg1">
                    <a:lumMod val="50000"/>
                  </a:schemeClr>
                </a:solidFill>
              </a:rPr>
              <a:t>continuação</a:t>
            </a:r>
          </a:p>
          <a:p>
            <a:endParaRPr lang="pt-PT" sz="16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89D8E6-7809-443A-8B5F-52667E76F36D}"/>
              </a:ext>
            </a:extLst>
          </p:cNvPr>
          <p:cNvSpPr txBox="1"/>
          <p:nvPr/>
        </p:nvSpPr>
        <p:spPr>
          <a:xfrm>
            <a:off x="634897" y="1086243"/>
            <a:ext cx="2943799" cy="28777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en-US" sz="950" b="1">
                <a:latin typeface="arial"/>
                <a:ea typeface="roboto"/>
                <a:cs typeface="arial"/>
              </a:rPr>
              <a:t>5.1.1.a</a:t>
            </a:r>
            <a:r>
              <a:rPr lang="en-US" sz="950">
                <a:latin typeface="arial"/>
                <a:ea typeface="roboto"/>
                <a:cs typeface="arial"/>
              </a:rPr>
              <a:t>  Pasta </a:t>
            </a:r>
            <a:r>
              <a:rPr lang="en-US" sz="950" err="1">
                <a:latin typeface="arial"/>
                <a:ea typeface="roboto"/>
                <a:cs typeface="arial"/>
              </a:rPr>
              <a:t>geral</a:t>
            </a:r>
            <a:r>
              <a:rPr lang="en-US" sz="950">
                <a:latin typeface="arial"/>
                <a:ea typeface="roboto"/>
                <a:cs typeface="arial"/>
              </a:rPr>
              <a:t> (</a:t>
            </a:r>
            <a:r>
              <a:rPr lang="en-US" sz="950" i="1">
                <a:latin typeface="arial"/>
                <a:ea typeface="roboto"/>
                <a:cs typeface="arial"/>
              </a:rPr>
              <a:t>All</a:t>
            </a:r>
            <a:r>
              <a:rPr lang="en-US" sz="950">
                <a:latin typeface="arial"/>
                <a:ea typeface="roboto"/>
                <a:cs typeface="arial"/>
              </a:rPr>
              <a:t>). </a:t>
            </a:r>
            <a:r>
              <a:rPr lang="en-US" sz="950" err="1">
                <a:latin typeface="arial"/>
                <a:ea typeface="roboto"/>
                <a:cs typeface="arial"/>
              </a:rPr>
              <a:t>Contém</a:t>
            </a:r>
            <a:r>
              <a:rPr lang="en-US" sz="950">
                <a:latin typeface="arial"/>
                <a:ea typeface="roboto"/>
                <a:cs typeface="arial"/>
              </a:rPr>
              <a:t> </a:t>
            </a:r>
            <a:r>
              <a:rPr lang="en-US" sz="950" err="1">
                <a:latin typeface="arial"/>
                <a:ea typeface="roboto"/>
                <a:cs typeface="arial"/>
              </a:rPr>
              <a:t>todos</a:t>
            </a:r>
            <a:r>
              <a:rPr lang="en-US" sz="950">
                <a:latin typeface="arial"/>
                <a:ea typeface="roboto"/>
                <a:cs typeface="arial"/>
              </a:rPr>
              <a:t> </a:t>
            </a:r>
            <a:r>
              <a:rPr lang="en-US" sz="950" err="1">
                <a:latin typeface="arial"/>
                <a:ea typeface="roboto"/>
                <a:cs typeface="arial"/>
              </a:rPr>
              <a:t>os</a:t>
            </a:r>
            <a:r>
              <a:rPr lang="en-US" sz="950">
                <a:latin typeface="arial"/>
                <a:ea typeface="roboto"/>
                <a:cs typeface="arial"/>
              </a:rPr>
              <a:t> </a:t>
            </a:r>
            <a:r>
              <a:rPr lang="en-US" sz="950" err="1">
                <a:latin typeface="arial"/>
                <a:ea typeface="roboto"/>
                <a:cs typeface="arial"/>
              </a:rPr>
              <a:t>marcadores</a:t>
            </a:r>
            <a:r>
              <a:rPr lang="en-US" sz="950">
                <a:latin typeface="arial"/>
                <a:ea typeface="roboto"/>
                <a:cs typeface="arial"/>
              </a:rPr>
              <a:t> do </a:t>
            </a:r>
            <a:r>
              <a:rPr lang="en-US" sz="950" err="1">
                <a:latin typeface="arial"/>
                <a:ea typeface="roboto"/>
                <a:cs typeface="arial"/>
              </a:rPr>
              <a:t>utilizador</a:t>
            </a:r>
            <a:r>
              <a:rPr lang="en-US" sz="950">
                <a:latin typeface="arial"/>
                <a:ea typeface="roboto"/>
                <a:cs typeface="arial"/>
              </a:rPr>
              <a:t>, </a:t>
            </a:r>
            <a:r>
              <a:rPr lang="en-US" sz="950" err="1">
                <a:latin typeface="arial"/>
                <a:ea typeface="roboto"/>
                <a:cs typeface="arial"/>
              </a:rPr>
              <a:t>obrigatoriamente</a:t>
            </a:r>
            <a:r>
              <a:rPr lang="en-US" sz="950">
                <a:latin typeface="arial"/>
                <a:cs typeface="arial"/>
              </a:rPr>
              <a:t>.</a:t>
            </a:r>
            <a:endParaRPr lang="pt-PT" sz="950">
              <a:ea typeface="roboto"/>
            </a:endParaRPr>
          </a:p>
          <a:p>
            <a:pPr>
              <a:spcAft>
                <a:spcPts val="300"/>
              </a:spcAft>
            </a:pPr>
            <a:r>
              <a:rPr lang="en-US" sz="950" b="1">
                <a:latin typeface="arial"/>
                <a:ea typeface="roboto"/>
                <a:cs typeface="arial"/>
              </a:rPr>
              <a:t>5.1.2.a</a:t>
            </a:r>
            <a:r>
              <a:rPr lang="en-US" sz="950">
                <a:latin typeface="arial"/>
                <a:ea typeface="roboto"/>
                <a:cs typeface="arial"/>
              </a:rPr>
              <a:t>  Marcador (</a:t>
            </a:r>
            <a:r>
              <a:rPr lang="en-US" sz="950" i="1">
                <a:latin typeface="arial"/>
                <a:ea typeface="roboto"/>
                <a:cs typeface="arial"/>
              </a:rPr>
              <a:t>bookmark</a:t>
            </a:r>
            <a:r>
              <a:rPr lang="en-US" sz="950">
                <a:latin typeface="arial"/>
                <a:ea typeface="roboto"/>
                <a:cs typeface="arial"/>
              </a:rPr>
              <a:t>).</a:t>
            </a:r>
            <a:br>
              <a:rPr lang="en-US" sz="950">
                <a:latin typeface="arial"/>
                <a:ea typeface="roboto"/>
                <a:cs typeface="arial"/>
              </a:rPr>
            </a:br>
            <a:r>
              <a:rPr lang="en-US" sz="950">
                <a:latin typeface="arial"/>
                <a:ea typeface="roboto"/>
                <a:cs typeface="arial"/>
              </a:rPr>
              <a:t>Tem que ter um nome/título, um url  para uma página externa, hashtags associados, e pode estar dentro de outras pastas à escolha do utilizador.</a:t>
            </a:r>
            <a:br>
              <a:rPr lang="en-US" sz="950">
                <a:latin typeface="arial"/>
                <a:ea typeface="roboto"/>
                <a:cs typeface="arial"/>
              </a:rPr>
            </a:br>
            <a:r>
              <a:rPr lang="en-US" sz="950">
                <a:latin typeface="arial"/>
                <a:ea typeface="roboto"/>
                <a:cs typeface="arial"/>
              </a:rPr>
              <a:t>Os ". . ."  ao lado de cada marcador são as Opções do Marcador (5.4).</a:t>
            </a:r>
          </a:p>
          <a:p>
            <a:pPr>
              <a:spcAft>
                <a:spcPts val="300"/>
              </a:spcAft>
            </a:pPr>
            <a:r>
              <a:rPr lang="en-US" sz="950" b="1">
                <a:latin typeface="arial"/>
                <a:ea typeface="roboto"/>
                <a:cs typeface="arial"/>
              </a:rPr>
              <a:t>5.1.2.b </a:t>
            </a:r>
            <a:r>
              <a:rPr lang="en-US" sz="950">
                <a:latin typeface="arial"/>
                <a:ea typeface="roboto"/>
                <a:cs typeface="arial"/>
              </a:rPr>
              <a:t> Barra de scroll da Caixa dos </a:t>
            </a:r>
            <a:r>
              <a:rPr lang="en-US" sz="950" err="1">
                <a:latin typeface="arial"/>
                <a:ea typeface="roboto"/>
                <a:cs typeface="arial"/>
              </a:rPr>
              <a:t>Marcadores</a:t>
            </a:r>
            <a:r>
              <a:rPr lang="en-US" sz="950">
                <a:latin typeface="arial"/>
                <a:ea typeface="roboto"/>
                <a:cs typeface="arial"/>
              </a:rPr>
              <a:t> (5.1).</a:t>
            </a:r>
            <a:br>
              <a:rPr lang="en-US" sz="950">
                <a:latin typeface="arial"/>
                <a:ea typeface="roboto"/>
                <a:cs typeface="arial"/>
              </a:rPr>
            </a:br>
            <a:r>
              <a:rPr lang="en-US" sz="950" err="1">
                <a:latin typeface="arial"/>
                <a:ea typeface="roboto"/>
                <a:cs typeface="arial"/>
              </a:rPr>
              <a:t>Só</a:t>
            </a:r>
            <a:r>
              <a:rPr lang="en-US" sz="950">
                <a:latin typeface="arial"/>
                <a:ea typeface="roboto"/>
                <a:cs typeface="arial"/>
              </a:rPr>
              <a:t> </a:t>
            </a:r>
            <a:r>
              <a:rPr lang="en-US" sz="950" err="1">
                <a:latin typeface="arial"/>
                <a:ea typeface="roboto"/>
                <a:cs typeface="arial"/>
              </a:rPr>
              <a:t>aparece</a:t>
            </a:r>
            <a:r>
              <a:rPr lang="en-US" sz="950">
                <a:latin typeface="arial"/>
                <a:ea typeface="roboto"/>
                <a:cs typeface="arial"/>
              </a:rPr>
              <a:t> </a:t>
            </a:r>
            <a:r>
              <a:rPr lang="en-US" sz="950" err="1">
                <a:latin typeface="arial"/>
                <a:ea typeface="roboto"/>
                <a:cs typeface="arial"/>
              </a:rPr>
              <a:t>quando</a:t>
            </a:r>
            <a:r>
              <a:rPr lang="en-US" sz="950">
                <a:latin typeface="arial"/>
                <a:ea typeface="roboto"/>
                <a:cs typeface="arial"/>
              </a:rPr>
              <a:t> as </a:t>
            </a:r>
            <a:r>
              <a:rPr lang="en-US" sz="950" err="1">
                <a:latin typeface="arial"/>
                <a:ea typeface="roboto"/>
                <a:cs typeface="arial"/>
              </a:rPr>
              <a:t>colunas</a:t>
            </a:r>
            <a:r>
              <a:rPr lang="en-US" sz="950">
                <a:latin typeface="arial"/>
                <a:ea typeface="roboto"/>
                <a:cs typeface="arial"/>
              </a:rPr>
              <a:t> dos </a:t>
            </a:r>
            <a:r>
              <a:rPr lang="en-US" sz="950" err="1">
                <a:latin typeface="arial"/>
                <a:ea typeface="roboto"/>
                <a:cs typeface="arial"/>
              </a:rPr>
              <a:t>marcadores</a:t>
            </a:r>
            <a:r>
              <a:rPr lang="en-US" sz="950">
                <a:latin typeface="arial"/>
                <a:ea typeface="roboto"/>
                <a:cs typeface="arial"/>
              </a:rPr>
              <a:t> </a:t>
            </a:r>
            <a:r>
              <a:rPr lang="en-US" sz="950" err="1">
                <a:latin typeface="arial"/>
                <a:ea typeface="roboto"/>
                <a:cs typeface="arial"/>
              </a:rPr>
              <a:t>são</a:t>
            </a:r>
            <a:r>
              <a:rPr lang="en-US" sz="950">
                <a:latin typeface="arial"/>
                <a:ea typeface="roboto"/>
                <a:cs typeface="arial"/>
              </a:rPr>
              <a:t> </a:t>
            </a:r>
            <a:r>
              <a:rPr lang="en-US" sz="950" err="1">
                <a:latin typeface="arial"/>
                <a:ea typeface="roboto"/>
                <a:cs typeface="arial"/>
              </a:rPr>
              <a:t>maiores</a:t>
            </a:r>
            <a:r>
              <a:rPr lang="en-US" sz="950">
                <a:latin typeface="arial"/>
                <a:ea typeface="roboto"/>
                <a:cs typeface="arial"/>
              </a:rPr>
              <a:t> que a </a:t>
            </a:r>
            <a:r>
              <a:rPr lang="en-US" sz="950" err="1">
                <a:latin typeface="arial"/>
                <a:ea typeface="roboto"/>
                <a:cs typeface="arial"/>
              </a:rPr>
              <a:t>altura</a:t>
            </a:r>
            <a:r>
              <a:rPr lang="en-US" sz="950">
                <a:latin typeface="arial"/>
                <a:ea typeface="roboto"/>
                <a:cs typeface="arial"/>
              </a:rPr>
              <a:t> da </a:t>
            </a:r>
            <a:r>
              <a:rPr lang="en-US" sz="950" err="1">
                <a:latin typeface="arial"/>
                <a:ea typeface="roboto"/>
                <a:cs typeface="arial"/>
              </a:rPr>
              <a:t>caixa</a:t>
            </a:r>
            <a:r>
              <a:rPr lang="en-US" sz="950">
                <a:latin typeface="arial"/>
                <a:ea typeface="roboto"/>
                <a:cs typeface="arial"/>
              </a:rPr>
              <a:t> dos </a:t>
            </a:r>
            <a:r>
              <a:rPr lang="en-US" sz="950" err="1">
                <a:latin typeface="arial"/>
                <a:ea typeface="roboto"/>
                <a:cs typeface="arial"/>
              </a:rPr>
              <a:t>marcadores</a:t>
            </a:r>
            <a:r>
              <a:rPr lang="en-US" sz="950">
                <a:latin typeface="arial"/>
                <a:ea typeface="roboto"/>
                <a:cs typeface="arial"/>
              </a:rPr>
              <a:t>.</a:t>
            </a:r>
            <a:endParaRPr lang="pt-PT" sz="950">
              <a:ea typeface="roboto"/>
            </a:endParaRPr>
          </a:p>
          <a:p>
            <a:pPr>
              <a:spcAft>
                <a:spcPts val="300"/>
              </a:spcAft>
            </a:pPr>
            <a:r>
              <a:rPr lang="en-US" sz="950" b="1">
                <a:latin typeface="arial"/>
                <a:ea typeface="roboto"/>
                <a:cs typeface="arial"/>
              </a:rPr>
              <a:t>5.1.2.c </a:t>
            </a:r>
            <a:r>
              <a:rPr lang="en-US" sz="950">
                <a:latin typeface="arial"/>
                <a:ea typeface="roboto"/>
                <a:cs typeface="arial"/>
              </a:rPr>
              <a:t> </a:t>
            </a:r>
            <a:r>
              <a:rPr lang="en-US" sz="950" err="1">
                <a:latin typeface="arial"/>
                <a:ea typeface="roboto"/>
                <a:cs typeface="arial"/>
              </a:rPr>
              <a:t>Botão</a:t>
            </a:r>
            <a:r>
              <a:rPr lang="en-US" sz="950">
                <a:latin typeface="arial"/>
                <a:ea typeface="roboto"/>
                <a:cs typeface="arial"/>
              </a:rPr>
              <a:t> de Criar </a:t>
            </a:r>
            <a:r>
              <a:rPr lang="en-US" sz="950" err="1">
                <a:latin typeface="arial"/>
                <a:ea typeface="roboto"/>
                <a:cs typeface="arial"/>
              </a:rPr>
              <a:t>Marcador</a:t>
            </a:r>
            <a:r>
              <a:rPr lang="en-US" sz="950">
                <a:latin typeface="arial"/>
                <a:ea typeface="roboto"/>
                <a:cs typeface="arial"/>
              </a:rPr>
              <a:t>.</a:t>
            </a:r>
            <a:br>
              <a:rPr lang="en-US" sz="950">
                <a:latin typeface="arial"/>
                <a:ea typeface="roboto"/>
                <a:cs typeface="arial"/>
              </a:rPr>
            </a:br>
            <a:r>
              <a:rPr lang="en-US" sz="950" err="1">
                <a:latin typeface="arial"/>
                <a:ea typeface="roboto"/>
                <a:cs typeface="arial"/>
              </a:rPr>
              <a:t>Depois</a:t>
            </a:r>
            <a:r>
              <a:rPr lang="en-US" sz="950">
                <a:latin typeface="arial"/>
                <a:ea typeface="roboto"/>
                <a:cs typeface="arial"/>
              </a:rPr>
              <a:t> de </a:t>
            </a:r>
            <a:r>
              <a:rPr lang="en-US" sz="950" err="1">
                <a:latin typeface="arial"/>
                <a:ea typeface="roboto"/>
                <a:cs typeface="arial"/>
              </a:rPr>
              <a:t>clicado</a:t>
            </a:r>
            <a:r>
              <a:rPr lang="en-US" sz="950">
                <a:latin typeface="arial"/>
                <a:ea typeface="roboto"/>
                <a:cs typeface="arial"/>
              </a:rPr>
              <a:t> </a:t>
            </a:r>
            <a:r>
              <a:rPr lang="en-US" sz="950" err="1">
                <a:latin typeface="arial"/>
                <a:ea typeface="roboto"/>
                <a:cs typeface="arial"/>
              </a:rPr>
              <a:t>produz</a:t>
            </a:r>
            <a:r>
              <a:rPr lang="en-US" sz="950">
                <a:latin typeface="arial"/>
                <a:ea typeface="roboto"/>
                <a:cs typeface="arial"/>
              </a:rPr>
              <a:t> o </a:t>
            </a:r>
            <a:r>
              <a:rPr lang="en-US" sz="950" err="1">
                <a:latin typeface="arial"/>
                <a:ea typeface="roboto"/>
                <a:cs typeface="arial"/>
              </a:rPr>
              <a:t>efeito</a:t>
            </a:r>
            <a:r>
              <a:rPr lang="en-US" sz="950">
                <a:latin typeface="arial"/>
                <a:ea typeface="roboto"/>
                <a:cs typeface="arial"/>
              </a:rPr>
              <a:t> da imagem na página seguinte, a </a:t>
            </a:r>
            <a:r>
              <a:rPr lang="en-US" sz="950" err="1">
                <a:latin typeface="arial"/>
                <a:ea typeface="roboto"/>
                <a:cs typeface="arial"/>
              </a:rPr>
              <a:t>caixa</a:t>
            </a:r>
            <a:r>
              <a:rPr lang="en-US" sz="950">
                <a:latin typeface="arial"/>
                <a:ea typeface="roboto"/>
                <a:cs typeface="arial"/>
              </a:rPr>
              <a:t> 5.4.</a:t>
            </a:r>
            <a:endParaRPr lang="pt-PT" sz="950">
              <a:ea typeface="roboto"/>
            </a:endParaRPr>
          </a:p>
          <a:p>
            <a:pPr>
              <a:spcAft>
                <a:spcPts val="300"/>
              </a:spcAft>
            </a:pPr>
            <a:endParaRPr lang="en-US" sz="950">
              <a:latin typeface="arial"/>
              <a:ea typeface="roboto"/>
              <a:cs typeface="arial"/>
            </a:endParaRPr>
          </a:p>
        </p:txBody>
      </p:sp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B1E95BE-6550-43F8-83AB-3DE5249D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38" y="1216906"/>
            <a:ext cx="3810718" cy="217053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9FB58EC-EE39-4F79-B1E4-5517F73E261B}"/>
              </a:ext>
            </a:extLst>
          </p:cNvPr>
          <p:cNvSpPr/>
          <p:nvPr/>
        </p:nvSpPr>
        <p:spPr>
          <a:xfrm>
            <a:off x="4761781" y="1214167"/>
            <a:ext cx="3815031" cy="217601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5F4ED73A-35EE-4997-A90E-0101EA02FF6D}"/>
              </a:ext>
            </a:extLst>
          </p:cNvPr>
          <p:cNvCxnSpPr>
            <a:cxnSpLocks/>
          </p:cNvCxnSpPr>
          <p:nvPr/>
        </p:nvCxnSpPr>
        <p:spPr>
          <a:xfrm flipH="1" flipV="1">
            <a:off x="4474131" y="2335155"/>
            <a:ext cx="53189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9CED4BA-F389-48AA-8825-8552DC20BB79}"/>
              </a:ext>
            </a:extLst>
          </p:cNvPr>
          <p:cNvCxnSpPr>
            <a:cxnSpLocks/>
          </p:cNvCxnSpPr>
          <p:nvPr/>
        </p:nvCxnSpPr>
        <p:spPr>
          <a:xfrm flipH="1" flipV="1">
            <a:off x="4474131" y="2615513"/>
            <a:ext cx="256988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366B2B03-BF5C-49C2-A008-473C5ED390EF}"/>
              </a:ext>
            </a:extLst>
          </p:cNvPr>
          <p:cNvCxnSpPr>
            <a:cxnSpLocks/>
          </p:cNvCxnSpPr>
          <p:nvPr/>
        </p:nvCxnSpPr>
        <p:spPr>
          <a:xfrm flipH="1">
            <a:off x="4474131" y="2984290"/>
            <a:ext cx="3540355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47B76DCD-2936-4001-AD9F-D42E0D6A21BF}"/>
              </a:ext>
            </a:extLst>
          </p:cNvPr>
          <p:cNvCxnSpPr>
            <a:cxnSpLocks/>
          </p:cNvCxnSpPr>
          <p:nvPr/>
        </p:nvCxnSpPr>
        <p:spPr>
          <a:xfrm flipH="1">
            <a:off x="4474131" y="2800978"/>
            <a:ext cx="3766798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2623D6-5058-4794-94E5-FC5530CF23B6}"/>
              </a:ext>
            </a:extLst>
          </p:cNvPr>
          <p:cNvSpPr txBox="1"/>
          <p:nvPr/>
        </p:nvSpPr>
        <p:spPr>
          <a:xfrm>
            <a:off x="3786277" y="2239512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1. 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D9C903-CE24-402E-BE38-338DF1E7A4C0}"/>
              </a:ext>
            </a:extLst>
          </p:cNvPr>
          <p:cNvSpPr txBox="1"/>
          <p:nvPr/>
        </p:nvSpPr>
        <p:spPr>
          <a:xfrm>
            <a:off x="3786277" y="2487521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2.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F09C18F-9F05-434A-BFB5-45C010C87028}"/>
              </a:ext>
            </a:extLst>
          </p:cNvPr>
          <p:cNvSpPr txBox="1"/>
          <p:nvPr/>
        </p:nvSpPr>
        <p:spPr>
          <a:xfrm>
            <a:off x="3786277" y="2681615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2. 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D26D6FA-D2F0-4365-8D2B-6E8EDB91176D}"/>
              </a:ext>
            </a:extLst>
          </p:cNvPr>
          <p:cNvSpPr txBox="1"/>
          <p:nvPr/>
        </p:nvSpPr>
        <p:spPr>
          <a:xfrm>
            <a:off x="3786277" y="2864926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1. 2. 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464139-6F1F-4B8C-B70D-BE6E61D570A1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4152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BE0E44-0AC0-4355-9F19-13753F428CA2}"/>
              </a:ext>
            </a:extLst>
          </p:cNvPr>
          <p:cNvSpPr txBox="1"/>
          <p:nvPr/>
        </p:nvSpPr>
        <p:spPr>
          <a:xfrm>
            <a:off x="634042" y="386031"/>
            <a:ext cx="38754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5.</a:t>
            </a:r>
            <a:r>
              <a:rPr lang="pt-PT" sz="1600"/>
              <a:t> Página de Marcadores   </a:t>
            </a:r>
            <a:r>
              <a:rPr lang="pt-PT" sz="1000" i="1">
                <a:solidFill>
                  <a:schemeClr val="bg1">
                    <a:lumMod val="50000"/>
                  </a:schemeClr>
                </a:solidFill>
              </a:rPr>
              <a:t>continuação</a:t>
            </a:r>
          </a:p>
          <a:p>
            <a:endParaRPr lang="pt-PT" sz="16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C62900-591E-4842-8D9E-4663CCB03653}"/>
              </a:ext>
            </a:extLst>
          </p:cNvPr>
          <p:cNvSpPr txBox="1"/>
          <p:nvPr/>
        </p:nvSpPr>
        <p:spPr>
          <a:xfrm>
            <a:off x="634897" y="849017"/>
            <a:ext cx="3202591" cy="51475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5.4 </a:t>
            </a:r>
            <a:r>
              <a:rPr lang="en-US" sz="850">
                <a:latin typeface="arial"/>
                <a:ea typeface="roboto"/>
                <a:cs typeface="arial"/>
              </a:rPr>
              <a:t> Opções do Marcador.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Quando o utilizador clica em ". . ."  abre o menu de opções do marcador respectivo, e fecha quando o utilizador clica em qualquer outro sitio da página sem ser o próprio menu e as suas opções.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5.4.1</a:t>
            </a:r>
            <a:r>
              <a:rPr lang="en-US" sz="850">
                <a:latin typeface="arial"/>
                <a:ea typeface="roboto"/>
                <a:cs typeface="arial"/>
              </a:rPr>
              <a:t>  Editar Marcador </a:t>
            </a:r>
            <a:r>
              <a:rPr lang="en-US" sz="850" i="1">
                <a:latin typeface="arial"/>
                <a:ea typeface="roboto"/>
                <a:cs typeface="arial"/>
              </a:rPr>
              <a:t>(Edit Bookmark).</a:t>
            </a:r>
            <a:br>
              <a:rPr lang="en-US" sz="850" i="1">
                <a:latin typeface="arial"/>
                <a:ea typeface="roboto"/>
                <a:cs typeface="arial"/>
              </a:rPr>
            </a:br>
            <a:r>
              <a:rPr lang="en-US" sz="850" i="1">
                <a:latin typeface="arial"/>
                <a:ea typeface="roboto"/>
                <a:cs typeface="arial"/>
              </a:rPr>
              <a:t>Abre o mesmo menu que o de Criar Marcador (5.5), </a:t>
            </a:r>
            <a:r>
              <a:rPr lang="en-US" sz="850">
                <a:latin typeface="arial"/>
                <a:ea typeface="roboto"/>
                <a:cs typeface="arial"/>
              </a:rPr>
              <a:t>explicado na segunda imagem.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5.4.2</a:t>
            </a:r>
            <a:r>
              <a:rPr lang="en-US" sz="850">
                <a:latin typeface="arial"/>
                <a:ea typeface="roboto"/>
                <a:cs typeface="arial"/>
              </a:rPr>
              <a:t>  Mover Marcador </a:t>
            </a:r>
            <a:r>
              <a:rPr lang="en-US" sz="850" i="1">
                <a:latin typeface="arial"/>
                <a:ea typeface="roboto"/>
                <a:cs typeface="arial"/>
              </a:rPr>
              <a:t>(Move to).</a:t>
            </a:r>
            <a:br>
              <a:rPr lang="en-US" sz="850" i="1">
                <a:latin typeface="arial"/>
                <a:ea typeface="roboto"/>
                <a:cs typeface="arial"/>
              </a:rPr>
            </a:br>
            <a:r>
              <a:rPr lang="en-US" sz="850" i="1">
                <a:latin typeface="arial"/>
                <a:ea typeface="roboto"/>
                <a:cs typeface="arial"/>
              </a:rPr>
              <a:t>Abre outro menu dropdown</a:t>
            </a:r>
            <a:r>
              <a:rPr lang="en-US" sz="850">
                <a:latin typeface="arial"/>
                <a:ea typeface="roboto"/>
                <a:cs typeface="arial"/>
              </a:rPr>
              <a:t> com as pastas do utilizador. Quando uma delas é clicada o marcador passa a integrar essa pasta.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5.4.3</a:t>
            </a:r>
            <a:r>
              <a:rPr lang="en-US" sz="850">
                <a:latin typeface="arial"/>
                <a:ea typeface="roboto"/>
                <a:cs typeface="arial"/>
              </a:rPr>
              <a:t> Eliminar Marcador (</a:t>
            </a:r>
            <a:r>
              <a:rPr lang="en-US" sz="850" i="1">
                <a:latin typeface="arial"/>
                <a:ea typeface="roboto"/>
                <a:cs typeface="arial"/>
              </a:rPr>
              <a:t>Delete Bookmark</a:t>
            </a:r>
            <a:r>
              <a:rPr lang="en-US" sz="850">
                <a:latin typeface="arial"/>
                <a:ea typeface="roboto"/>
                <a:cs typeface="arial"/>
              </a:rPr>
              <a:t>).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Ao ser clicado elimina o marcador.</a:t>
            </a:r>
            <a:endParaRPr lang="pt-PT">
              <a:ea typeface="roboto"/>
            </a:endParaRPr>
          </a:p>
          <a:p>
            <a:r>
              <a:rPr lang="en-US" sz="850" b="1">
                <a:latin typeface="arial"/>
                <a:ea typeface="roboto"/>
                <a:cs typeface="arial"/>
              </a:rPr>
              <a:t>5.5 </a:t>
            </a:r>
            <a:r>
              <a:rPr lang="en-US" sz="850">
                <a:latin typeface="arial"/>
                <a:ea typeface="roboto"/>
                <a:cs typeface="arial"/>
              </a:rPr>
              <a:t> Menu de Criar Marcador (o mesmo que Editar Marcador).</a:t>
            </a:r>
            <a:br>
              <a:rPr lang="en-US" sz="850">
                <a:latin typeface="arial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5.5.1</a:t>
            </a:r>
            <a:r>
              <a:rPr lang="en-US" sz="850">
                <a:latin typeface="arial"/>
                <a:ea typeface="roboto"/>
                <a:cs typeface="arial"/>
              </a:rPr>
              <a:t>  Menu dropdown para </a:t>
            </a:r>
            <a:r>
              <a:rPr lang="en-US" sz="850" err="1">
                <a:latin typeface="arial"/>
                <a:ea typeface="roboto"/>
                <a:cs typeface="arial"/>
              </a:rPr>
              <a:t>selecionar</a:t>
            </a:r>
            <a:r>
              <a:rPr lang="en-US" sz="850">
                <a:latin typeface="arial"/>
                <a:ea typeface="roboto"/>
                <a:cs typeface="arial"/>
              </a:rPr>
              <a:t> a pasta onde colocar o </a:t>
            </a:r>
            <a:r>
              <a:rPr lang="en-US" sz="850" err="1">
                <a:latin typeface="arial"/>
                <a:ea typeface="roboto"/>
                <a:cs typeface="arial"/>
              </a:rPr>
              <a:t>marcador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err="1">
                <a:latin typeface="arial"/>
                <a:ea typeface="roboto"/>
                <a:cs typeface="arial"/>
              </a:rPr>
              <a:t>Mesmo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selecionando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ou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não</a:t>
            </a:r>
            <a:r>
              <a:rPr lang="en-US" sz="850">
                <a:latin typeface="arial"/>
                <a:ea typeface="roboto"/>
                <a:cs typeface="arial"/>
              </a:rPr>
              <a:t>, </a:t>
            </a:r>
            <a:r>
              <a:rPr lang="en-US" sz="850" err="1">
                <a:latin typeface="arial"/>
                <a:ea typeface="roboto"/>
                <a:cs typeface="arial"/>
              </a:rPr>
              <a:t>uma</a:t>
            </a:r>
            <a:r>
              <a:rPr lang="en-US" sz="850">
                <a:latin typeface="arial"/>
                <a:ea typeface="roboto"/>
                <a:cs typeface="arial"/>
              </a:rPr>
              <a:t> pasta, o </a:t>
            </a:r>
            <a:r>
              <a:rPr lang="en-US" sz="850" err="1">
                <a:latin typeface="arial"/>
                <a:ea typeface="roboto"/>
                <a:cs typeface="arial"/>
              </a:rPr>
              <a:t>marcador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vai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sempre</a:t>
            </a:r>
            <a:r>
              <a:rPr lang="en-US" sz="850">
                <a:latin typeface="arial"/>
                <a:ea typeface="roboto"/>
                <a:cs typeface="arial"/>
              </a:rPr>
              <a:t> ser </a:t>
            </a:r>
            <a:r>
              <a:rPr lang="en-US" sz="850" err="1">
                <a:latin typeface="arial"/>
                <a:ea typeface="roboto"/>
                <a:cs typeface="arial"/>
              </a:rPr>
              <a:t>guardado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na</a:t>
            </a:r>
            <a:r>
              <a:rPr lang="en-US" sz="850">
                <a:latin typeface="arial"/>
                <a:ea typeface="roboto"/>
                <a:cs typeface="arial"/>
              </a:rPr>
              <a:t> pasta </a:t>
            </a:r>
            <a:r>
              <a:rPr lang="en-US" sz="850" err="1">
                <a:latin typeface="arial"/>
                <a:ea typeface="roboto"/>
                <a:cs typeface="arial"/>
              </a:rPr>
              <a:t>geral</a:t>
            </a:r>
            <a:r>
              <a:rPr lang="en-US" sz="850">
                <a:latin typeface="arial"/>
                <a:ea typeface="roboto"/>
                <a:cs typeface="arial"/>
              </a:rPr>
              <a:t> (5.1.1.a).</a:t>
            </a:r>
            <a:endParaRPr lang="en-US" sz="850">
              <a:ea typeface="roboto"/>
            </a:endParaRPr>
          </a:p>
          <a:p>
            <a:pPr>
              <a:spcAft>
                <a:spcPts val="3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5.5.2</a:t>
            </a:r>
            <a:r>
              <a:rPr lang="en-US" sz="850">
                <a:latin typeface="arial"/>
                <a:ea typeface="roboto"/>
                <a:cs typeface="arial"/>
              </a:rPr>
              <a:t>  Caixa de </a:t>
            </a:r>
            <a:r>
              <a:rPr lang="en-US" sz="850" err="1">
                <a:latin typeface="arial"/>
                <a:ea typeface="roboto"/>
                <a:cs typeface="arial"/>
              </a:rPr>
              <a:t>texto</a:t>
            </a:r>
            <a:r>
              <a:rPr lang="en-US" sz="850">
                <a:latin typeface="arial"/>
                <a:ea typeface="roboto"/>
                <a:cs typeface="arial"/>
              </a:rPr>
              <a:t> para o </a:t>
            </a:r>
            <a:r>
              <a:rPr lang="en-US" sz="850" err="1">
                <a:latin typeface="arial"/>
                <a:ea typeface="roboto"/>
                <a:cs typeface="arial"/>
              </a:rPr>
              <a:t>título</a:t>
            </a:r>
            <a:r>
              <a:rPr lang="en-US" sz="850">
                <a:latin typeface="arial"/>
                <a:ea typeface="roboto"/>
                <a:cs typeface="arial"/>
              </a:rPr>
              <a:t>/</a:t>
            </a:r>
            <a:r>
              <a:rPr lang="en-US" sz="850" err="1">
                <a:latin typeface="arial"/>
                <a:ea typeface="roboto"/>
                <a:cs typeface="arial"/>
              </a:rPr>
              <a:t>nome</a:t>
            </a:r>
            <a:r>
              <a:rPr lang="en-US" sz="850">
                <a:latin typeface="arial"/>
                <a:ea typeface="roboto"/>
                <a:cs typeface="arial"/>
              </a:rPr>
              <a:t> do marcador.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5.5.3</a:t>
            </a:r>
            <a:r>
              <a:rPr lang="en-US" sz="850">
                <a:latin typeface="arial"/>
                <a:ea typeface="roboto"/>
                <a:cs typeface="arial"/>
              </a:rPr>
              <a:t> </a:t>
            </a:r>
            <a:r>
              <a:rPr lang="en-US" sz="850">
                <a:latin typeface="arial"/>
                <a:cs typeface="arial"/>
              </a:rPr>
              <a:t>Caixa de texto para a url da página externa a ser guardada.</a:t>
            </a:r>
            <a:br>
              <a:rPr lang="en-US" sz="850">
                <a:latin typeface="arial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5.5.4 </a:t>
            </a:r>
            <a:r>
              <a:rPr lang="en-US" sz="850">
                <a:latin typeface="arial"/>
                <a:ea typeface="roboto"/>
                <a:cs typeface="arial"/>
              </a:rPr>
              <a:t> Caixa de </a:t>
            </a:r>
            <a:r>
              <a:rPr lang="en-US" sz="850" err="1">
                <a:latin typeface="arial"/>
                <a:ea typeface="roboto"/>
                <a:cs typeface="arial"/>
              </a:rPr>
              <a:t>texto</a:t>
            </a:r>
            <a:r>
              <a:rPr lang="en-US" sz="850">
                <a:latin typeface="arial"/>
                <a:ea typeface="roboto"/>
                <a:cs typeface="arial"/>
              </a:rPr>
              <a:t> para </a:t>
            </a:r>
            <a:r>
              <a:rPr lang="en-US" sz="850" err="1">
                <a:latin typeface="arial"/>
                <a:ea typeface="roboto"/>
                <a:cs typeface="arial"/>
              </a:rPr>
              <a:t>os</a:t>
            </a:r>
            <a:r>
              <a:rPr lang="en-US" sz="850">
                <a:latin typeface="arial"/>
                <a:ea typeface="roboto"/>
                <a:cs typeface="arial"/>
              </a:rPr>
              <a:t> hashtags </a:t>
            </a:r>
            <a:r>
              <a:rPr lang="en-US" sz="850" err="1">
                <a:latin typeface="arial"/>
                <a:ea typeface="roboto"/>
                <a:cs typeface="arial"/>
              </a:rPr>
              <a:t>associados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O </a:t>
            </a:r>
            <a:r>
              <a:rPr lang="en-US" sz="850" err="1">
                <a:latin typeface="arial"/>
                <a:ea typeface="roboto"/>
                <a:cs typeface="arial"/>
              </a:rPr>
              <a:t>utilizador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vai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escrevendo</a:t>
            </a:r>
            <a:r>
              <a:rPr lang="en-US" sz="850">
                <a:latin typeface="arial"/>
                <a:ea typeface="roboto"/>
                <a:cs typeface="arial"/>
              </a:rPr>
              <a:t> e </a:t>
            </a:r>
            <a:r>
              <a:rPr lang="en-US" sz="850" err="1">
                <a:latin typeface="arial"/>
                <a:ea typeface="roboto"/>
                <a:cs typeface="arial"/>
              </a:rPr>
              <a:t>cada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vez</a:t>
            </a:r>
            <a:r>
              <a:rPr lang="en-US" sz="850">
                <a:latin typeface="arial"/>
                <a:ea typeface="roboto"/>
                <a:cs typeface="arial"/>
              </a:rPr>
              <a:t> que </a:t>
            </a:r>
            <a:r>
              <a:rPr lang="en-US" sz="850" err="1">
                <a:latin typeface="arial"/>
                <a:ea typeface="roboto"/>
                <a:cs typeface="arial"/>
              </a:rPr>
              <a:t>dá</a:t>
            </a:r>
            <a:r>
              <a:rPr lang="en-US" sz="850">
                <a:latin typeface="arial"/>
                <a:ea typeface="roboto"/>
                <a:cs typeface="arial"/>
              </a:rPr>
              <a:t> um </a:t>
            </a:r>
            <a:r>
              <a:rPr lang="en-US" sz="850" err="1">
                <a:latin typeface="arial"/>
                <a:ea typeface="roboto"/>
                <a:cs typeface="arial"/>
              </a:rPr>
              <a:t>espaço</a:t>
            </a:r>
            <a:r>
              <a:rPr lang="en-US" sz="850">
                <a:latin typeface="arial"/>
                <a:ea typeface="roboto"/>
                <a:cs typeface="arial"/>
              </a:rPr>
              <a:t> e se o hashtag </a:t>
            </a:r>
            <a:r>
              <a:rPr lang="en-US" sz="850" err="1">
                <a:latin typeface="arial"/>
                <a:ea typeface="roboto"/>
                <a:cs typeface="arial"/>
              </a:rPr>
              <a:t>existir</a:t>
            </a:r>
            <a:r>
              <a:rPr lang="en-US" sz="850">
                <a:latin typeface="arial"/>
                <a:ea typeface="roboto"/>
                <a:cs typeface="arial"/>
              </a:rPr>
              <a:t>, o </a:t>
            </a:r>
            <a:r>
              <a:rPr lang="en-US" sz="850" err="1">
                <a:latin typeface="arial"/>
                <a:ea typeface="roboto"/>
                <a:cs typeface="arial"/>
              </a:rPr>
              <a:t>texto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fica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amarelo</a:t>
            </a:r>
            <a:r>
              <a:rPr lang="en-US" sz="850">
                <a:latin typeface="arial"/>
                <a:ea typeface="roboto"/>
                <a:cs typeface="arial"/>
              </a:rPr>
              <a:t> e </a:t>
            </a:r>
            <a:r>
              <a:rPr lang="en-US" sz="850" err="1">
                <a:latin typeface="arial"/>
                <a:ea typeface="roboto"/>
                <a:cs typeface="arial"/>
              </a:rPr>
              <a:t>válido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A </a:t>
            </a:r>
            <a:r>
              <a:rPr lang="en-US" sz="850" err="1">
                <a:latin typeface="arial"/>
                <a:ea typeface="roboto"/>
                <a:cs typeface="arial"/>
              </a:rPr>
              <a:t>linha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branca</a:t>
            </a:r>
            <a:r>
              <a:rPr lang="en-US" sz="850">
                <a:latin typeface="arial"/>
                <a:ea typeface="roboto"/>
                <a:cs typeface="arial"/>
              </a:rPr>
              <a:t> por </a:t>
            </a:r>
            <a:r>
              <a:rPr lang="en-US" sz="850" err="1">
                <a:latin typeface="arial"/>
                <a:ea typeface="roboto"/>
                <a:cs typeface="arial"/>
              </a:rPr>
              <a:t>baixo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vai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descendo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conforme</a:t>
            </a:r>
            <a:r>
              <a:rPr lang="en-US" sz="850">
                <a:latin typeface="arial"/>
                <a:ea typeface="roboto"/>
                <a:cs typeface="arial"/>
              </a:rPr>
              <a:t> as </a:t>
            </a:r>
            <a:r>
              <a:rPr lang="en-US" sz="850" err="1">
                <a:latin typeface="arial"/>
                <a:ea typeface="roboto"/>
                <a:cs typeface="arial"/>
              </a:rPr>
              <a:t>linhas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ocupadas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pelo</a:t>
            </a:r>
            <a:r>
              <a:rPr lang="en-US" sz="85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texto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endParaRPr lang="en-US" sz="850">
              <a:ea typeface="roboto"/>
            </a:endParaRPr>
          </a:p>
          <a:p>
            <a:pPr>
              <a:spcAft>
                <a:spcPts val="3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5.5.5</a:t>
            </a:r>
            <a:r>
              <a:rPr lang="en-US" sz="850">
                <a:latin typeface="arial"/>
                <a:ea typeface="roboto"/>
                <a:cs typeface="arial"/>
              </a:rPr>
              <a:t>  </a:t>
            </a:r>
            <a:r>
              <a:rPr lang="en-US" sz="850" err="1">
                <a:latin typeface="arial"/>
                <a:ea typeface="roboto"/>
                <a:cs typeface="arial"/>
              </a:rPr>
              <a:t>Botão</a:t>
            </a:r>
            <a:r>
              <a:rPr lang="en-US" sz="850">
                <a:latin typeface="arial"/>
                <a:ea typeface="roboto"/>
                <a:cs typeface="arial"/>
              </a:rPr>
              <a:t> de </a:t>
            </a:r>
            <a:r>
              <a:rPr lang="en-US" sz="850" err="1">
                <a:latin typeface="arial"/>
                <a:ea typeface="roboto"/>
                <a:cs typeface="arial"/>
              </a:rPr>
              <a:t>Guardar</a:t>
            </a:r>
            <a:r>
              <a:rPr lang="en-US" sz="850">
                <a:latin typeface="arial"/>
                <a:ea typeface="roboto"/>
                <a:cs typeface="arial"/>
              </a:rPr>
              <a:t> Marcador</a:t>
            </a:r>
            <a:r>
              <a:rPr lang="en-US" sz="850">
                <a:latin typeface="arial"/>
                <a:cs typeface="arial"/>
              </a:rPr>
              <a:t>.</a:t>
            </a:r>
          </a:p>
          <a:p>
            <a:pPr>
              <a:spcAft>
                <a:spcPts val="3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br>
              <a:rPr lang="en-US" sz="850" i="1">
                <a:latin typeface="arial"/>
                <a:ea typeface="roboto"/>
                <a:cs typeface="arial"/>
              </a:rPr>
            </a:b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 marL="52070" marR="5715">
              <a:spcAft>
                <a:spcPts val="3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850">
              <a:latin typeface="arial"/>
              <a:ea typeface="roboto"/>
              <a:cs typeface="arial"/>
            </a:endParaRPr>
          </a:p>
        </p:txBody>
      </p:sp>
      <p:pic>
        <p:nvPicPr>
          <p:cNvPr id="10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2A75EA8E-0D1C-48B3-A37E-03CDC092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66" y="2459049"/>
            <a:ext cx="3810718" cy="21986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BDB811E-4CA8-4817-A461-D37D14BFC6B5}"/>
              </a:ext>
            </a:extLst>
          </p:cNvPr>
          <p:cNvSpPr/>
          <p:nvPr/>
        </p:nvSpPr>
        <p:spPr>
          <a:xfrm>
            <a:off x="4934309" y="2454214"/>
            <a:ext cx="3815031" cy="217601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F4C4FAD1-A19C-47D8-A3D2-B2879C8D1649}"/>
              </a:ext>
            </a:extLst>
          </p:cNvPr>
          <p:cNvCxnSpPr>
            <a:cxnSpLocks/>
          </p:cNvCxnSpPr>
          <p:nvPr/>
        </p:nvCxnSpPr>
        <p:spPr>
          <a:xfrm flipH="1" flipV="1">
            <a:off x="4646658" y="3596768"/>
            <a:ext cx="1502366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AE07DB81-F393-4D5E-BFBA-0EF2ECB2D011}"/>
              </a:ext>
            </a:extLst>
          </p:cNvPr>
          <p:cNvCxnSpPr>
            <a:cxnSpLocks/>
          </p:cNvCxnSpPr>
          <p:nvPr/>
        </p:nvCxnSpPr>
        <p:spPr>
          <a:xfrm flipH="1" flipV="1">
            <a:off x="4646658" y="3855560"/>
            <a:ext cx="1502366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ED29C032-3ACC-4B61-A507-D6836CF05C4B}"/>
              </a:ext>
            </a:extLst>
          </p:cNvPr>
          <p:cNvCxnSpPr>
            <a:cxnSpLocks/>
          </p:cNvCxnSpPr>
          <p:nvPr/>
        </p:nvCxnSpPr>
        <p:spPr>
          <a:xfrm flipH="1" flipV="1">
            <a:off x="4646658" y="3370324"/>
            <a:ext cx="3162950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AFA536C9-7665-4440-B501-18CD14EB405A}"/>
              </a:ext>
            </a:extLst>
          </p:cNvPr>
          <p:cNvCxnSpPr>
            <a:cxnSpLocks/>
          </p:cNvCxnSpPr>
          <p:nvPr/>
        </p:nvCxnSpPr>
        <p:spPr>
          <a:xfrm flipH="1" flipV="1">
            <a:off x="4646658" y="4254532"/>
            <a:ext cx="3087469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AF392BE3-955E-4841-AA69-AC028A8E6EB9}"/>
              </a:ext>
            </a:extLst>
          </p:cNvPr>
          <p:cNvCxnSpPr>
            <a:cxnSpLocks/>
          </p:cNvCxnSpPr>
          <p:nvPr/>
        </p:nvCxnSpPr>
        <p:spPr>
          <a:xfrm flipH="1">
            <a:off x="7806083" y="3372480"/>
            <a:ext cx="3527" cy="224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F9DCAED-CF15-41B7-89F1-36FE450213C3}"/>
              </a:ext>
            </a:extLst>
          </p:cNvPr>
          <p:cNvSpPr txBox="1"/>
          <p:nvPr/>
        </p:nvSpPr>
        <p:spPr>
          <a:xfrm>
            <a:off x="3958804" y="3242332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5. 5. 1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39C4FBF-F4FF-46F8-9056-F056B8141023}"/>
              </a:ext>
            </a:extLst>
          </p:cNvPr>
          <p:cNvSpPr txBox="1"/>
          <p:nvPr/>
        </p:nvSpPr>
        <p:spPr>
          <a:xfrm>
            <a:off x="3958804" y="3468775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5. 5. 2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CB4993-3E8D-46C4-AEBD-17F0911BD201}"/>
              </a:ext>
            </a:extLst>
          </p:cNvPr>
          <p:cNvSpPr txBox="1"/>
          <p:nvPr/>
        </p:nvSpPr>
        <p:spPr>
          <a:xfrm>
            <a:off x="3958804" y="3738350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5. 5. 3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FE21CC9-A8EC-4E8E-AECC-DCF92FE41003}"/>
              </a:ext>
            </a:extLst>
          </p:cNvPr>
          <p:cNvSpPr txBox="1"/>
          <p:nvPr/>
        </p:nvSpPr>
        <p:spPr>
          <a:xfrm>
            <a:off x="3958803" y="4126539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5. 5. 5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56A0B2BF-7564-42B2-B8CE-056DCA03E42B}"/>
              </a:ext>
            </a:extLst>
          </p:cNvPr>
          <p:cNvCxnSpPr>
            <a:cxnSpLocks/>
          </p:cNvCxnSpPr>
          <p:nvPr/>
        </p:nvCxnSpPr>
        <p:spPr>
          <a:xfrm flipH="1">
            <a:off x="7396328" y="2984292"/>
            <a:ext cx="3527" cy="5046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28607C8F-BFD5-43E3-BDB5-4369F70959D2}"/>
              </a:ext>
            </a:extLst>
          </p:cNvPr>
          <p:cNvCxnSpPr>
            <a:cxnSpLocks/>
          </p:cNvCxnSpPr>
          <p:nvPr/>
        </p:nvCxnSpPr>
        <p:spPr>
          <a:xfrm flipH="1" flipV="1">
            <a:off x="4646658" y="2982135"/>
            <a:ext cx="2753196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88FFD56-0653-4F7E-8879-73A94AB5B7BB}"/>
              </a:ext>
            </a:extLst>
          </p:cNvPr>
          <p:cNvSpPr txBox="1"/>
          <p:nvPr/>
        </p:nvSpPr>
        <p:spPr>
          <a:xfrm>
            <a:off x="4066636" y="2854144"/>
            <a:ext cx="69083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5. 5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06AF698-2BF6-4282-A1F6-D35ACB2C94F3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13</a:t>
            </a:r>
          </a:p>
        </p:txBody>
      </p: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9EF6D507-85D5-460F-9AD7-8B88BA1AFBE2}"/>
              </a:ext>
            </a:extLst>
          </p:cNvPr>
          <p:cNvCxnSpPr>
            <a:cxnSpLocks/>
          </p:cNvCxnSpPr>
          <p:nvPr/>
        </p:nvCxnSpPr>
        <p:spPr>
          <a:xfrm flipH="1" flipV="1">
            <a:off x="4646658" y="4071220"/>
            <a:ext cx="1502366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A921C6E-24B8-4061-B4B6-B34C92F9C160}"/>
              </a:ext>
            </a:extLst>
          </p:cNvPr>
          <p:cNvSpPr txBox="1"/>
          <p:nvPr/>
        </p:nvSpPr>
        <p:spPr>
          <a:xfrm>
            <a:off x="3958803" y="3943227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5. 5. 4</a:t>
            </a:r>
          </a:p>
        </p:txBody>
      </p:sp>
      <p:pic>
        <p:nvPicPr>
          <p:cNvPr id="111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47D06CA-5973-402F-B064-4CBD4EA28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4" t="4520" r="11275" b="17514"/>
          <a:stretch/>
        </p:blipFill>
        <p:spPr>
          <a:xfrm>
            <a:off x="5257007" y="783312"/>
            <a:ext cx="3239519" cy="1484322"/>
          </a:xfrm>
          <a:prstGeom prst="rect">
            <a:avLst/>
          </a:prstGeom>
        </p:spPr>
      </p:pic>
      <p:sp>
        <p:nvSpPr>
          <p:cNvPr id="112" name="Retângulo 111">
            <a:extLst>
              <a:ext uri="{FF2B5EF4-FFF2-40B4-BE49-F238E27FC236}">
                <a16:creationId xmlns:a16="http://schemas.microsoft.com/office/drawing/2014/main" id="{82B481C3-7CA2-47ED-BC1D-6838AFE755EB}"/>
              </a:ext>
            </a:extLst>
          </p:cNvPr>
          <p:cNvSpPr/>
          <p:nvPr/>
        </p:nvSpPr>
        <p:spPr>
          <a:xfrm>
            <a:off x="5171535" y="728931"/>
            <a:ext cx="3405277" cy="159373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3EFDD366-258E-4260-AFBD-3BA94412071D}"/>
              </a:ext>
            </a:extLst>
          </p:cNvPr>
          <p:cNvCxnSpPr>
            <a:cxnSpLocks/>
          </p:cNvCxnSpPr>
          <p:nvPr/>
        </p:nvCxnSpPr>
        <p:spPr>
          <a:xfrm flipH="1">
            <a:off x="4851536" y="1614848"/>
            <a:ext cx="2009167" cy="194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1255032-5C57-4FF4-A40A-FB82EAEADBBD}"/>
              </a:ext>
            </a:extLst>
          </p:cNvPr>
          <p:cNvSpPr txBox="1"/>
          <p:nvPr/>
        </p:nvSpPr>
        <p:spPr>
          <a:xfrm>
            <a:off x="4228379" y="1506266"/>
            <a:ext cx="68005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5. 4. 1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B869E4DC-A60B-4E07-8CE1-C5EA29376B56}"/>
              </a:ext>
            </a:extLst>
          </p:cNvPr>
          <p:cNvSpPr txBox="1"/>
          <p:nvPr/>
        </p:nvSpPr>
        <p:spPr>
          <a:xfrm>
            <a:off x="4228379" y="1678794"/>
            <a:ext cx="68005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5. 4. 2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1806AE50-B409-40EF-A436-D941C2549C02}"/>
              </a:ext>
            </a:extLst>
          </p:cNvPr>
          <p:cNvSpPr txBox="1"/>
          <p:nvPr/>
        </p:nvSpPr>
        <p:spPr>
          <a:xfrm>
            <a:off x="4228379" y="1851322"/>
            <a:ext cx="68005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5. 4. 3</a:t>
            </a:r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F4925D36-125A-4109-AFA3-A388DDBE803E}"/>
              </a:ext>
            </a:extLst>
          </p:cNvPr>
          <p:cNvCxnSpPr>
            <a:cxnSpLocks/>
          </p:cNvCxnSpPr>
          <p:nvPr/>
        </p:nvCxnSpPr>
        <p:spPr>
          <a:xfrm flipH="1">
            <a:off x="6555252" y="1075698"/>
            <a:ext cx="3527" cy="224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unidirecional 122">
            <a:extLst>
              <a:ext uri="{FF2B5EF4-FFF2-40B4-BE49-F238E27FC236}">
                <a16:creationId xmlns:a16="http://schemas.microsoft.com/office/drawing/2014/main" id="{15749C9C-2A47-440F-B7BB-D73B9CA5117A}"/>
              </a:ext>
            </a:extLst>
          </p:cNvPr>
          <p:cNvCxnSpPr>
            <a:cxnSpLocks/>
          </p:cNvCxnSpPr>
          <p:nvPr/>
        </p:nvCxnSpPr>
        <p:spPr>
          <a:xfrm flipH="1">
            <a:off x="4829969" y="1064913"/>
            <a:ext cx="3400177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188A927B-71B9-47D3-B915-73F6EFB06661}"/>
              </a:ext>
            </a:extLst>
          </p:cNvPr>
          <p:cNvSpPr txBox="1"/>
          <p:nvPr/>
        </p:nvSpPr>
        <p:spPr>
          <a:xfrm>
            <a:off x="4249947" y="945550"/>
            <a:ext cx="69083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5. 4</a:t>
            </a:r>
          </a:p>
        </p:txBody>
      </p:sp>
      <p:cxnSp>
        <p:nvCxnSpPr>
          <p:cNvPr id="127" name="Conexão reta unidirecional 126">
            <a:extLst>
              <a:ext uri="{FF2B5EF4-FFF2-40B4-BE49-F238E27FC236}">
                <a16:creationId xmlns:a16="http://schemas.microsoft.com/office/drawing/2014/main" id="{D5BC4860-AF26-45D3-8F26-916C6FE3E3B2}"/>
              </a:ext>
            </a:extLst>
          </p:cNvPr>
          <p:cNvCxnSpPr>
            <a:cxnSpLocks/>
          </p:cNvCxnSpPr>
          <p:nvPr/>
        </p:nvCxnSpPr>
        <p:spPr>
          <a:xfrm>
            <a:off x="6914618" y="1075698"/>
            <a:ext cx="7256" cy="4399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xão reta unidirecional 127">
            <a:extLst>
              <a:ext uri="{FF2B5EF4-FFF2-40B4-BE49-F238E27FC236}">
                <a16:creationId xmlns:a16="http://schemas.microsoft.com/office/drawing/2014/main" id="{784B56A7-90AE-481A-9E9C-72E4A420D13F}"/>
              </a:ext>
            </a:extLst>
          </p:cNvPr>
          <p:cNvCxnSpPr>
            <a:cxnSpLocks/>
          </p:cNvCxnSpPr>
          <p:nvPr/>
        </p:nvCxnSpPr>
        <p:spPr>
          <a:xfrm flipH="1">
            <a:off x="8226619" y="1064915"/>
            <a:ext cx="3527" cy="224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unidirecional 128">
            <a:extLst>
              <a:ext uri="{FF2B5EF4-FFF2-40B4-BE49-F238E27FC236}">
                <a16:creationId xmlns:a16="http://schemas.microsoft.com/office/drawing/2014/main" id="{675F4A05-953F-450C-B78E-578CD64ACAA2}"/>
              </a:ext>
            </a:extLst>
          </p:cNvPr>
          <p:cNvCxnSpPr>
            <a:cxnSpLocks/>
          </p:cNvCxnSpPr>
          <p:nvPr/>
        </p:nvCxnSpPr>
        <p:spPr>
          <a:xfrm flipH="1">
            <a:off x="4851536" y="1755027"/>
            <a:ext cx="2009167" cy="194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unidirecional 130">
            <a:extLst>
              <a:ext uri="{FF2B5EF4-FFF2-40B4-BE49-F238E27FC236}">
                <a16:creationId xmlns:a16="http://schemas.microsoft.com/office/drawing/2014/main" id="{4FE7834B-BE59-4694-96A0-57115C8720AF}"/>
              </a:ext>
            </a:extLst>
          </p:cNvPr>
          <p:cNvCxnSpPr>
            <a:cxnSpLocks/>
          </p:cNvCxnSpPr>
          <p:nvPr/>
        </p:nvCxnSpPr>
        <p:spPr>
          <a:xfrm flipH="1">
            <a:off x="4851535" y="1916772"/>
            <a:ext cx="2009167" cy="194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1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23285E-57DC-4FA9-BBE8-939AF675EC73}"/>
              </a:ext>
            </a:extLst>
          </p:cNvPr>
          <p:cNvSpPr txBox="1"/>
          <p:nvPr/>
        </p:nvSpPr>
        <p:spPr>
          <a:xfrm>
            <a:off x="634042" y="386031"/>
            <a:ext cx="38754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6.</a:t>
            </a:r>
            <a:r>
              <a:rPr lang="pt-PT" sz="1600"/>
              <a:t> Página de Interesses </a:t>
            </a:r>
            <a:endParaRPr lang="pt-PT" sz="1000" i="1"/>
          </a:p>
          <a:p>
            <a:endParaRPr lang="pt-PT" sz="16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969E92-158B-4FA3-BA78-FE7C401A6EBD}"/>
              </a:ext>
            </a:extLst>
          </p:cNvPr>
          <p:cNvSpPr txBox="1"/>
          <p:nvPr/>
        </p:nvSpPr>
        <p:spPr>
          <a:xfrm>
            <a:off x="634897" y="999979"/>
            <a:ext cx="3202591" cy="23237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latin typeface="arial"/>
                <a:ea typeface="roboto"/>
                <a:cs typeface="arial"/>
              </a:rPr>
              <a:t>6.1 </a:t>
            </a:r>
            <a:r>
              <a:rPr lang="en-US" sz="1000" dirty="0">
                <a:latin typeface="arial"/>
                <a:ea typeface="roboto"/>
                <a:cs typeface="arial"/>
              </a:rPr>
              <a:t> Número de interesses adicionados.</a:t>
            </a:r>
            <a:br>
              <a:rPr lang="en-US" sz="1000" dirty="0">
                <a:latin typeface="arial"/>
                <a:ea typeface="roboto"/>
                <a:cs typeface="arial"/>
              </a:rPr>
            </a:br>
            <a:r>
              <a:rPr lang="en-US" sz="1000" b="1" dirty="0">
                <a:latin typeface="arial"/>
                <a:ea typeface="roboto"/>
                <a:cs typeface="arial"/>
              </a:rPr>
              <a:t>6.2</a:t>
            </a:r>
            <a:r>
              <a:rPr lang="en-US" sz="1000" dirty="0">
                <a:latin typeface="arial"/>
                <a:ea typeface="roboto"/>
                <a:cs typeface="arial"/>
              </a:rPr>
              <a:t>  Campo de texto para adicionar Interesses.</a:t>
            </a:r>
            <a:br>
              <a:rPr lang="en-US" sz="1000" dirty="0">
                <a:latin typeface="arial"/>
                <a:ea typeface="roboto"/>
                <a:cs typeface="arial"/>
              </a:rPr>
            </a:br>
            <a:r>
              <a:rPr lang="en-US" sz="1000" b="1" dirty="0">
                <a:latin typeface="arial"/>
                <a:ea typeface="roboto"/>
                <a:cs typeface="arial"/>
              </a:rPr>
              <a:t>6.3</a:t>
            </a:r>
            <a:r>
              <a:rPr lang="en-US" sz="1000" dirty="0">
                <a:latin typeface="arial"/>
                <a:ea typeface="roboto"/>
                <a:cs typeface="arial"/>
              </a:rPr>
              <a:t>  Lista de Interesses adicionados</a:t>
            </a:r>
            <a:r>
              <a:rPr lang="en-US" sz="1000" dirty="0">
                <a:latin typeface="arial"/>
                <a:cs typeface="arial"/>
              </a:rPr>
              <a:t>, dispostos em duas colunas por ordem alfabética. Para eliminar um interesse, </a:t>
            </a:r>
            <a:r>
              <a:rPr lang="en-US" sz="1000">
                <a:latin typeface="arial"/>
                <a:cs typeface="arial"/>
              </a:rPr>
              <a:t>clica-se no "x" à esquerda do interesse.</a:t>
            </a:r>
            <a:endParaRPr lang="pt-PT" sz="1000" dirty="0"/>
          </a:p>
          <a:p>
            <a:endParaRPr lang="en-US" sz="1000" dirty="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br>
              <a:rPr lang="en-US" sz="1000" i="1" dirty="0">
                <a:latin typeface="arial"/>
                <a:ea typeface="roboto"/>
                <a:cs typeface="arial"/>
              </a:rPr>
            </a:br>
            <a:endParaRPr lang="en-US" sz="100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1000">
              <a:latin typeface="arial"/>
              <a:ea typeface="roboto"/>
              <a:cs typeface="arial"/>
            </a:endParaRPr>
          </a:p>
          <a:p>
            <a:pPr marL="52070" marR="5715">
              <a:spcAft>
                <a:spcPts val="300"/>
              </a:spcAft>
            </a:pPr>
            <a:endParaRPr lang="en-US" sz="100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100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1000">
              <a:latin typeface="arial"/>
              <a:ea typeface="roboto"/>
              <a:cs typeface="arial"/>
            </a:endParaRPr>
          </a:p>
          <a:p>
            <a:pPr>
              <a:spcAft>
                <a:spcPts val="300"/>
              </a:spcAft>
            </a:pPr>
            <a:endParaRPr lang="en-US" sz="1000">
              <a:latin typeface="arial"/>
              <a:ea typeface="roboto"/>
              <a:cs typeface="arial"/>
            </a:endParaRPr>
          </a:p>
        </p:txBody>
      </p:sp>
      <p:pic>
        <p:nvPicPr>
          <p:cNvPr id="10" name="Imagem 10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41A49B9-8BF3-4163-9F22-5A7E17FD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24" y="847399"/>
            <a:ext cx="3400964" cy="368593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C87F406-43B3-4AF8-A4F8-B602701D6053}"/>
              </a:ext>
            </a:extLst>
          </p:cNvPr>
          <p:cNvSpPr/>
          <p:nvPr/>
        </p:nvSpPr>
        <p:spPr>
          <a:xfrm>
            <a:off x="4610818" y="815195"/>
            <a:ext cx="3405277" cy="371798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4096E40F-120B-481A-B705-1602573161D2}"/>
              </a:ext>
            </a:extLst>
          </p:cNvPr>
          <p:cNvCxnSpPr>
            <a:cxnSpLocks/>
          </p:cNvCxnSpPr>
          <p:nvPr/>
        </p:nvCxnSpPr>
        <p:spPr>
          <a:xfrm flipH="1" flipV="1">
            <a:off x="4431000" y="1806787"/>
            <a:ext cx="2666930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4EDDA9-4CDA-4F93-A2FD-49C759BD49CB}"/>
              </a:ext>
            </a:extLst>
          </p:cNvPr>
          <p:cNvSpPr txBox="1"/>
          <p:nvPr/>
        </p:nvSpPr>
        <p:spPr>
          <a:xfrm>
            <a:off x="3861758" y="1689579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6.1</a:t>
            </a:r>
            <a:endParaRPr lang="pt-PT" sz="1000" b="1" dirty="0">
              <a:latin typeface="roboto"/>
              <a:ea typeface="roboto"/>
            </a:endParaRP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77829D1F-3EAD-4FB3-9354-51BF16021BA5}"/>
              </a:ext>
            </a:extLst>
          </p:cNvPr>
          <p:cNvCxnSpPr>
            <a:cxnSpLocks/>
          </p:cNvCxnSpPr>
          <p:nvPr/>
        </p:nvCxnSpPr>
        <p:spPr>
          <a:xfrm flipH="1" flipV="1">
            <a:off x="4441783" y="2238107"/>
            <a:ext cx="941647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B3CADB-8B45-4E9F-B68C-3FC2AE59C650}"/>
              </a:ext>
            </a:extLst>
          </p:cNvPr>
          <p:cNvSpPr txBox="1"/>
          <p:nvPr/>
        </p:nvSpPr>
        <p:spPr>
          <a:xfrm>
            <a:off x="3872541" y="2099333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6.2</a:t>
            </a:r>
            <a:endParaRPr lang="pt-PT" sz="1000" b="1" dirty="0">
              <a:latin typeface="roboto"/>
              <a:ea typeface="roboto"/>
            </a:endParaRP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C0A91DA5-6A42-43BA-98A8-E3AE2F65E892}"/>
              </a:ext>
            </a:extLst>
          </p:cNvPr>
          <p:cNvCxnSpPr>
            <a:cxnSpLocks/>
          </p:cNvCxnSpPr>
          <p:nvPr/>
        </p:nvCxnSpPr>
        <p:spPr>
          <a:xfrm flipH="1">
            <a:off x="4441782" y="2628451"/>
            <a:ext cx="898515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06C67E-9F5E-445F-9736-8994DA1011E3}"/>
              </a:ext>
            </a:extLst>
          </p:cNvPr>
          <p:cNvSpPr txBox="1"/>
          <p:nvPr/>
        </p:nvSpPr>
        <p:spPr>
          <a:xfrm>
            <a:off x="3872540" y="2530654"/>
            <a:ext cx="690833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6.3</a:t>
            </a:r>
            <a:endParaRPr lang="pt-PT" sz="1000" b="1" dirty="0">
              <a:latin typeface="roboto"/>
              <a:ea typeface="roboto"/>
            </a:endParaRP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CAC4A86-15D6-451C-8F58-288437D35958}"/>
              </a:ext>
            </a:extLst>
          </p:cNvPr>
          <p:cNvCxnSpPr>
            <a:cxnSpLocks/>
          </p:cNvCxnSpPr>
          <p:nvPr/>
        </p:nvCxnSpPr>
        <p:spPr>
          <a:xfrm flipV="1">
            <a:off x="5318731" y="2550815"/>
            <a:ext cx="7258" cy="18676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9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6BC8-8DF2-4A04-8707-F8BC9CA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1110"/>
            <a:ext cx="8520600" cy="572700"/>
          </a:xfrm>
        </p:spPr>
        <p:txBody>
          <a:bodyPr/>
          <a:lstStyle/>
          <a:p>
            <a:pPr algn="ctr"/>
            <a:r>
              <a:rPr lang="pt-PT" sz="2800" b="0">
                <a:solidFill>
                  <a:schemeClr val="tx1"/>
                </a:solidFill>
                <a:latin typeface="arial"/>
                <a:cs typeface="arial"/>
              </a:rPr>
              <a:t>Tabela de Requisitos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DEE151D-97A7-45BF-AFD0-D75E72BE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3540" y="1605362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pt-PT" sz="2000" b="1" dirty="0">
                <a:solidFill>
                  <a:schemeClr val="tx1"/>
                </a:solidFill>
              </a:rPr>
              <a:t>1.</a:t>
            </a:r>
            <a:r>
              <a:rPr lang="pt-PT" sz="2000" dirty="0">
                <a:solidFill>
                  <a:schemeClr val="tx1"/>
                </a:solidFill>
              </a:rPr>
              <a:t> Login e Perfil de Utilizador</a:t>
            </a:r>
          </a:p>
          <a:p>
            <a:pPr>
              <a:buNone/>
            </a:pPr>
            <a:r>
              <a:rPr lang="pt-PT" sz="2000" b="1" dirty="0">
                <a:solidFill>
                  <a:schemeClr val="tx1"/>
                </a:solidFill>
              </a:rPr>
              <a:t>2.</a:t>
            </a:r>
            <a:r>
              <a:rPr lang="pt-PT" sz="2000" dirty="0">
                <a:solidFill>
                  <a:schemeClr val="tx1"/>
                </a:solidFill>
              </a:rPr>
              <a:t> Posts</a:t>
            </a:r>
          </a:p>
          <a:p>
            <a:pPr>
              <a:buNone/>
            </a:pPr>
            <a:r>
              <a:rPr lang="pt-PT" sz="2000" b="1" dirty="0">
                <a:solidFill>
                  <a:schemeClr val="tx1"/>
                </a:solidFill>
              </a:rPr>
              <a:t>3.</a:t>
            </a:r>
            <a:r>
              <a:rPr lang="pt-PT" sz="2000" dirty="0">
                <a:solidFill>
                  <a:schemeClr val="tx1"/>
                </a:solidFill>
              </a:rPr>
              <a:t> Feed de notícias</a:t>
            </a:r>
            <a:endParaRPr lang="pt-PT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PT" sz="2000" b="1" dirty="0">
                <a:solidFill>
                  <a:schemeClr val="tx1"/>
                </a:solidFill>
              </a:rPr>
              <a:t>4.</a:t>
            </a:r>
            <a:r>
              <a:rPr lang="pt-PT" sz="2000" dirty="0">
                <a:solidFill>
                  <a:schemeClr val="tx1"/>
                </a:solidFill>
              </a:rPr>
              <a:t> Interesses</a:t>
            </a:r>
          </a:p>
          <a:p>
            <a:pPr>
              <a:buNone/>
            </a:pPr>
            <a:r>
              <a:rPr lang="pt-PT" sz="2000" b="1" dirty="0">
                <a:solidFill>
                  <a:schemeClr val="tx1"/>
                </a:solidFill>
              </a:rPr>
              <a:t>5.</a:t>
            </a:r>
            <a:r>
              <a:rPr lang="pt-PT" sz="2000" dirty="0">
                <a:solidFill>
                  <a:schemeClr val="tx1"/>
                </a:solidFill>
              </a:rPr>
              <a:t> Bookmarks</a:t>
            </a:r>
            <a:endParaRPr lang="pt-PT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pt-PT" sz="2000" b="1" dirty="0">
                <a:solidFill>
                  <a:schemeClr val="tx1"/>
                </a:solidFill>
              </a:rPr>
              <a:t>6</a:t>
            </a:r>
            <a:r>
              <a:rPr lang="pt-PT" sz="2000" dirty="0">
                <a:solidFill>
                  <a:schemeClr val="tx1"/>
                </a:solidFill>
              </a:rPr>
              <a:t>. Ligação ao ORCID</a:t>
            </a:r>
          </a:p>
          <a:p>
            <a:pPr>
              <a:buNone/>
            </a:pPr>
            <a:r>
              <a:rPr lang="pt-PT" sz="2000" b="1" dirty="0">
                <a:solidFill>
                  <a:schemeClr val="tx1"/>
                </a:solidFill>
              </a:rPr>
              <a:t>7.</a:t>
            </a:r>
            <a:r>
              <a:rPr lang="pt-PT" sz="2000" dirty="0">
                <a:solidFill>
                  <a:schemeClr val="tx1"/>
                </a:solidFill>
              </a:rPr>
              <a:t> Não funcionais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46DCD3-8B8A-4C2E-A620-E7DE1DFBD1B7}"/>
              </a:ext>
            </a:extLst>
          </p:cNvPr>
          <p:cNvSpPr txBox="1"/>
          <p:nvPr/>
        </p:nvSpPr>
        <p:spPr>
          <a:xfrm>
            <a:off x="2286000" y="2343150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C01A93-1652-4F04-826C-42864DF231E2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1583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Requisitos</a:t>
            </a:r>
            <a:endParaRPr/>
          </a:p>
        </p:txBody>
      </p:sp>
      <p:graphicFrame>
        <p:nvGraphicFramePr>
          <p:cNvPr id="248" name="Google Shape;248;p27"/>
          <p:cNvGraphicFramePr/>
          <p:nvPr>
            <p:extLst>
              <p:ext uri="{D42A27DB-BD31-4B8C-83A1-F6EECF244321}">
                <p14:modId xmlns:p14="http://schemas.microsoft.com/office/powerpoint/2010/main" val="537943680"/>
              </p:ext>
            </p:extLst>
          </p:nvPr>
        </p:nvGraphicFramePr>
        <p:xfrm>
          <a:off x="735666" y="785617"/>
          <a:ext cx="8002828" cy="3881413"/>
        </p:xfrm>
        <a:graphic>
          <a:graphicData uri="http://schemas.openxmlformats.org/drawingml/2006/table">
            <a:tbl>
              <a:tblPr firstRow="1">
                <a:noFill/>
                <a:tableStyleId>{5BFADCA8-4FF1-4AAF-B1A8-A193111A7216}</a:tableStyleId>
              </a:tblPr>
              <a:tblGrid>
                <a:gridCol w="423252">
                  <a:extLst>
                    <a:ext uri="{9D8B030D-6E8A-4147-A177-3AD203B41FA5}">
                      <a16:colId xmlns:a16="http://schemas.microsoft.com/office/drawing/2014/main" val="1647199896"/>
                    </a:ext>
                  </a:extLst>
                </a:gridCol>
                <a:gridCol w="43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60">
                  <a:extLst>
                    <a:ext uri="{9D8B030D-6E8A-4147-A177-3AD203B41FA5}">
                      <a16:colId xmlns:a16="http://schemas.microsoft.com/office/drawing/2014/main" val="403494634"/>
                    </a:ext>
                  </a:extLst>
                </a:gridCol>
              </a:tblGrid>
              <a:tr h="4432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Nº</a:t>
                      </a:r>
                      <a:endParaRPr lang="pt-PT" sz="800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Lista de </a:t>
                      </a:r>
                      <a:r>
                        <a:rPr lang="en" sz="800" dirty="0" err="1"/>
                        <a:t>Requisitos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Status</a:t>
                      </a:r>
                      <a:endParaRPr sz="800" dirty="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Prioridade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Tipo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dirty="0"/>
                        <a:t>Sprint #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7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1.1</a:t>
                      </a:r>
                      <a:endParaRPr lang="pt-PT"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O </a:t>
                      </a:r>
                      <a:r>
                        <a:rPr lang="en" sz="800" dirty="0" err="1"/>
                        <a:t>utilizador</a:t>
                      </a: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tem</a:t>
                      </a:r>
                      <a:r>
                        <a:rPr lang="en" sz="800" dirty="0"/>
                        <a:t> a </a:t>
                      </a:r>
                      <a:r>
                        <a:rPr lang="en" sz="800" dirty="0" err="1"/>
                        <a:t>possibilidade</a:t>
                      </a:r>
                      <a:r>
                        <a:rPr lang="en" sz="800" dirty="0"/>
                        <a:t> de </a:t>
                      </a:r>
                      <a:r>
                        <a:rPr lang="en" sz="800" dirty="0" err="1"/>
                        <a:t>criar</a:t>
                      </a:r>
                      <a:r>
                        <a:rPr lang="en" sz="800" dirty="0"/>
                        <a:t> um </a:t>
                      </a:r>
                      <a:r>
                        <a:rPr lang="en" sz="800" dirty="0" err="1"/>
                        <a:t>perfil</a:t>
                      </a:r>
                      <a:r>
                        <a:rPr lang="en" sz="800" dirty="0"/>
                        <a:t> com dados </a:t>
                      </a:r>
                      <a:r>
                        <a:rPr lang="en" sz="800" dirty="0" err="1"/>
                        <a:t>pessoais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obrigatório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associar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o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perfil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uma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conta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do Twitter 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3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1.3</a:t>
                      </a:r>
                      <a:endParaRPr lang="pt-PT"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Deve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existir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um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botão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para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acesso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rápido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à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conta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do Twitter do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endParaRPr sz="800" b="0" i="0" u="none" strike="noStrike" noProof="0" dirty="0" err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1.4</a:t>
                      </a:r>
                      <a:endParaRPr lang="pt-PT"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tem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possibilidade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fazer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login 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800"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possível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editar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dados do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perfil</a:t>
                      </a:r>
                      <a:endParaRPr sz="800"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800"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perfis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ser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públicos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para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todos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utilizadores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b="0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Média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tem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possibilidade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fazer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posts 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Alta</a:t>
                      </a:r>
                      <a:endParaRPr sz="800"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Existência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de posts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linkáveis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b="0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Média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6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utilizadores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poder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escrever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e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criar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posts de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texto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numa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caixa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texto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até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140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carateres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Alta</a:t>
                      </a:r>
                      <a:endParaRPr sz="800"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A086E13-B58E-44C7-AACD-9563A23ACC33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Requisitos</a:t>
            </a:r>
            <a:endParaRPr/>
          </a:p>
        </p:txBody>
      </p:sp>
      <p:graphicFrame>
        <p:nvGraphicFramePr>
          <p:cNvPr id="248" name="Google Shape;248;p27"/>
          <p:cNvGraphicFramePr/>
          <p:nvPr>
            <p:extLst>
              <p:ext uri="{D42A27DB-BD31-4B8C-83A1-F6EECF244321}">
                <p14:modId xmlns:p14="http://schemas.microsoft.com/office/powerpoint/2010/main" val="2135062665"/>
              </p:ext>
            </p:extLst>
          </p:nvPr>
        </p:nvGraphicFramePr>
        <p:xfrm>
          <a:off x="606269" y="796400"/>
          <a:ext cx="8042313" cy="3592225"/>
        </p:xfrm>
        <a:graphic>
          <a:graphicData uri="http://schemas.openxmlformats.org/drawingml/2006/table">
            <a:tbl>
              <a:tblPr>
                <a:noFill/>
                <a:tableStyleId>{5BFADCA8-4FF1-4AAF-B1A8-A193111A7216}</a:tableStyleId>
              </a:tblPr>
              <a:tblGrid>
                <a:gridCol w="473328">
                  <a:extLst>
                    <a:ext uri="{9D8B030D-6E8A-4147-A177-3AD203B41FA5}">
                      <a16:colId xmlns:a16="http://schemas.microsoft.com/office/drawing/2014/main" val="3897829686"/>
                    </a:ext>
                  </a:extLst>
                </a:gridCol>
                <a:gridCol w="43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31214399"/>
                    </a:ext>
                  </a:extLst>
                </a:gridCol>
              </a:tblGrid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Nº</a:t>
                      </a:r>
                      <a:endParaRPr lang="pt-PT"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Lista de </a:t>
                      </a:r>
                      <a:r>
                        <a:rPr lang="en" sz="800" err="1"/>
                        <a:t>Requisitos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Prioridade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Tipo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/>
                        <a:t>Sprint #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O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 que um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cria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publicados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sua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conta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Twitter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associada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aparecem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na Feed de utilizadores que o seguem 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provenientes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do Twitter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linkáveis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remetem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para o post original no Twitter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2.6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provenientes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do Reddit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linkáveis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remetem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para o post original no reddit</a:t>
                      </a:r>
                      <a:endParaRPr lang="en"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53731323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 dirty="0"/>
                        <a:t>2.7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provenientes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do Twitter que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sejam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um link para um site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externo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encaminhar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para o site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externo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22027538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2.8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apresentar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imagem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contida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no link 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10890649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2.9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Existência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comentários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 </a:t>
                      </a:r>
                      <a:endParaRPr lang="en"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51171827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2.10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possibilidade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upvote a posts 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45351869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2.11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possibilidade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guardar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favorite a posts 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51936770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DFE0C5A4-D13C-4602-BC81-E9C879C43A4B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1415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Requisitos</a:t>
            </a:r>
            <a:endParaRPr/>
          </a:p>
        </p:txBody>
      </p:sp>
      <p:graphicFrame>
        <p:nvGraphicFramePr>
          <p:cNvPr id="248" name="Google Shape;248;p27"/>
          <p:cNvGraphicFramePr/>
          <p:nvPr>
            <p:extLst>
              <p:ext uri="{D42A27DB-BD31-4B8C-83A1-F6EECF244321}">
                <p14:modId xmlns:p14="http://schemas.microsoft.com/office/powerpoint/2010/main" val="1986638412"/>
              </p:ext>
            </p:extLst>
          </p:nvPr>
        </p:nvGraphicFramePr>
        <p:xfrm>
          <a:off x="606269" y="796400"/>
          <a:ext cx="8042313" cy="3658770"/>
        </p:xfrm>
        <a:graphic>
          <a:graphicData uri="http://schemas.openxmlformats.org/drawingml/2006/table">
            <a:tbl>
              <a:tblPr>
                <a:noFill/>
                <a:tableStyleId>{5BFADCA8-4FF1-4AAF-B1A8-A193111A7216}</a:tableStyleId>
              </a:tblPr>
              <a:tblGrid>
                <a:gridCol w="473328">
                  <a:extLst>
                    <a:ext uri="{9D8B030D-6E8A-4147-A177-3AD203B41FA5}">
                      <a16:colId xmlns:a16="http://schemas.microsoft.com/office/drawing/2014/main" val="3897829686"/>
                    </a:ext>
                  </a:extLst>
                </a:gridCol>
                <a:gridCol w="43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31214399"/>
                    </a:ext>
                  </a:extLst>
                </a:gridCol>
              </a:tblGrid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Nº</a:t>
                      </a:r>
                      <a:endParaRPr lang="pt-PT"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Lista de </a:t>
                      </a:r>
                      <a:r>
                        <a:rPr lang="en" sz="800" err="1"/>
                        <a:t>Requisitos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Prioridade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Tipo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/>
                        <a:t>Sprint #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 feed de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notícias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é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alimentado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pelos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posts do Twitter que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tenham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tags que 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segue (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utilizando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Twitter Search API)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en" sz="800" err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Funcional</a:t>
                      </a:r>
                      <a:endParaRPr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3.2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 feed de notícias é alimentado pelos últimos posts dos subreddits com o mesmo nome dos interesses do utilizador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en" sz="800" err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92557646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4.1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possibilidade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escolher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interesses 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en" sz="800" err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  <a:endParaRPr lang="en-US"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8297772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4.2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existir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uma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página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com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todos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interesses que 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segue 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  <a:endParaRPr lang="en-US"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0225694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4.3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possível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editar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interesses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1434394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4.4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Quando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adiciona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um interesse (ex: Art),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este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fica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associado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um subreddit com 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mesmo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do interesse (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neste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caso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r/Art)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  <a:endParaRPr lang="en" sz="800" b="0" i="0" u="none" strike="noStrike" noProof="0" err="1"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92007938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possível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fazer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bookmarks de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urls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  <a:endParaRPr lang="en" sz="800" b="0" i="0" u="none" strike="noStrike" noProof="0" err="1"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4682260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possível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tags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às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bookmarks 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  <a:endParaRPr lang="en" sz="800" b="0" i="0" u="none" strike="noStrike" noProof="0" err="1"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9897771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1E09BC1-055E-4DD4-9624-BD5C6FDA3DF1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7086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Requisitos</a:t>
            </a:r>
            <a:endParaRPr/>
          </a:p>
        </p:txBody>
      </p:sp>
      <p:graphicFrame>
        <p:nvGraphicFramePr>
          <p:cNvPr id="248" name="Google Shape;248;p27"/>
          <p:cNvGraphicFramePr/>
          <p:nvPr>
            <p:extLst>
              <p:ext uri="{D42A27DB-BD31-4B8C-83A1-F6EECF244321}">
                <p14:modId xmlns:p14="http://schemas.microsoft.com/office/powerpoint/2010/main" val="2570252584"/>
              </p:ext>
            </p:extLst>
          </p:nvPr>
        </p:nvGraphicFramePr>
        <p:xfrm>
          <a:off x="543732" y="763818"/>
          <a:ext cx="8042313" cy="3171600"/>
        </p:xfrm>
        <a:graphic>
          <a:graphicData uri="http://schemas.openxmlformats.org/drawingml/2006/table">
            <a:tbl>
              <a:tblPr>
                <a:noFill/>
                <a:tableStyleId>{5BFADCA8-4FF1-4AAF-B1A8-A193111A7216}</a:tableStyleId>
              </a:tblPr>
              <a:tblGrid>
                <a:gridCol w="473328">
                  <a:extLst>
                    <a:ext uri="{9D8B030D-6E8A-4147-A177-3AD203B41FA5}">
                      <a16:colId xmlns:a16="http://schemas.microsoft.com/office/drawing/2014/main" val="3897829686"/>
                    </a:ext>
                  </a:extLst>
                </a:gridCol>
                <a:gridCol w="43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31214399"/>
                    </a:ext>
                  </a:extLst>
                </a:gridCol>
              </a:tblGrid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Nº</a:t>
                      </a:r>
                      <a:endParaRPr lang="pt-PT"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Lista de </a:t>
                      </a:r>
                      <a:r>
                        <a:rPr lang="en" sz="800" err="1"/>
                        <a:t>Requisitos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Prioridade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Tipo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/>
                        <a:t>Sprint #</a:t>
                      </a:r>
                      <a:endParaRPr lang="pt-PT"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As bookmarks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ser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editáveis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removíveis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en" sz="800" err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Clicar nos bookmarks deve abrir o </a:t>
                      </a:r>
                      <a:r>
                        <a:rPr lang="pt-PT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URL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noutra janela do browser</a:t>
                      </a:r>
                      <a:endParaRPr lang="en"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en" sz="800" err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92557646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Todos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bookmarks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estar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disponíveis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numa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página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" sz="80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Baixa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8297772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possível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fazer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agrupamentos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bookmarks 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Baixa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0225694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As pastas de bookmarks devem ser editáveis (mudar nome e eliminar pasta) </a:t>
                      </a:r>
                      <a:endParaRPr lang="pt-PT" sz="8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1434394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ser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possível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filtrar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as bookmarks e as pastas de bookmarks pela tag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92007938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5.9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existir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um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botão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para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acesso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rápido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página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 bookmarks 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Média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Funcional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46822600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1E09BC1-055E-4DD4-9624-BD5C6FDA3DF1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3071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27">
            <a:extLst>
              <a:ext uri="{FF2B5EF4-FFF2-40B4-BE49-F238E27FC236}">
                <a16:creationId xmlns:a16="http://schemas.microsoft.com/office/drawing/2014/main" id="{E6FA5628-4B5E-4E5A-92DA-9BEE5CC29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Tabela de Requisitos</a:t>
            </a:r>
            <a:endParaRPr lang="pt-PT" sz="2800" dirty="0"/>
          </a:p>
        </p:txBody>
      </p:sp>
      <p:graphicFrame>
        <p:nvGraphicFramePr>
          <p:cNvPr id="6" name="Google Shape;248;p27">
            <a:extLst>
              <a:ext uri="{FF2B5EF4-FFF2-40B4-BE49-F238E27FC236}">
                <a16:creationId xmlns:a16="http://schemas.microsoft.com/office/drawing/2014/main" id="{7FCFDD6F-B401-459B-852C-519D67EED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238716"/>
              </p:ext>
            </p:extLst>
          </p:nvPr>
        </p:nvGraphicFramePr>
        <p:xfrm>
          <a:off x="645112" y="845029"/>
          <a:ext cx="8042312" cy="3342120"/>
        </p:xfrm>
        <a:graphic>
          <a:graphicData uri="http://schemas.openxmlformats.org/drawingml/2006/table">
            <a:tbl>
              <a:tblPr>
                <a:noFill/>
                <a:tableStyleId>{5BFADCA8-4FF1-4AAF-B1A8-A193111A7216}</a:tableStyleId>
              </a:tblPr>
              <a:tblGrid>
                <a:gridCol w="473327">
                  <a:extLst>
                    <a:ext uri="{9D8B030D-6E8A-4147-A177-3AD203B41FA5}">
                      <a16:colId xmlns:a16="http://schemas.microsoft.com/office/drawing/2014/main" val="3897829686"/>
                    </a:ext>
                  </a:extLst>
                </a:gridCol>
                <a:gridCol w="43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525">
                  <a:extLst>
                    <a:ext uri="{9D8B030D-6E8A-4147-A177-3AD203B41FA5}">
                      <a16:colId xmlns:a16="http://schemas.microsoft.com/office/drawing/2014/main" val="2031214399"/>
                    </a:ext>
                  </a:extLst>
                </a:gridCol>
              </a:tblGrid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Nº</a:t>
                      </a:r>
                      <a:endParaRPr lang="pt-PT"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Lista de </a:t>
                      </a:r>
                      <a:r>
                        <a:rPr lang="en" sz="800" err="1"/>
                        <a:t>Requisitos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Prioridade</a:t>
                      </a:r>
                      <a:endParaRPr sz="800" err="1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Tipo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/>
                        <a:t>Sprint #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6.1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associar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sua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conta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ORCID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obrigatoriamente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no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registo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4</a:t>
                      </a:r>
                      <a:endParaRPr lang="pt-PT"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61539251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6.2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São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necessários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o ORCID ID e a password ORCID para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fazer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login</a:t>
                      </a:r>
                      <a:endParaRPr lang="pt-PT" sz="800" i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4</a:t>
                      </a:r>
                      <a:endParaRPr lang="pt-PT"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63286088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6.3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err="1">
                          <a:latin typeface="Arial"/>
                        </a:rPr>
                        <a:t>Quando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o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utilizador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se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regista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, a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plataforma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retira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informação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de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perfil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 da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conta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 ORCID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associada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e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essa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informação</a:t>
                      </a:r>
                      <a:r>
                        <a:rPr lang="en" sz="800" b="0" i="0" u="none" strike="noStrike" noProof="0">
                          <a:latin typeface="Arial"/>
                        </a:rPr>
                        <a:t> é </a:t>
                      </a:r>
                      <a:r>
                        <a:rPr lang="en" sz="800" b="0" i="0" u="none" strike="noStrike" noProof="0" err="1">
                          <a:latin typeface="Arial"/>
                        </a:rPr>
                        <a:t>guardada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4</a:t>
                      </a:r>
                      <a:endParaRPr lang="pt-PT"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27022760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6.4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perfil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conter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: Nome, ORCID ID, País, E-mail e W</a:t>
                      </a:r>
                      <a:r>
                        <a:rPr lang="en" sz="800" b="0" i="1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ebsite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4</a:t>
                      </a:r>
                      <a:endParaRPr lang="pt-PT"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183572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6.5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 dirty="0">
                          <a:latin typeface="Arial"/>
                        </a:rPr>
                        <a:t>Existe um botão Update na página de Perfil que atualiza a informação do perfil de acordo com o que está naquele momento na conta ORCID</a:t>
                      </a:r>
                      <a:endParaRPr lang="pt-PT"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Alta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4</a:t>
                      </a:r>
                      <a:endParaRPr lang="pt-PT"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72405764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7.1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As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páginas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devem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demorar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no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máximo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3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segundos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carregar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Baixa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err="1"/>
                        <a:t>Não-Funcional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/>
                        <a:t>2</a:t>
                      </a:r>
                      <a:endParaRPr lang="pt-PT"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800"/>
                        <a:t>7.2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Deve haver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diferenciação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entre a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desktop e 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r>
                        <a:rPr lang="en" sz="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mobile 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>
                          <a:solidFill>
                            <a:schemeClr val="dk1"/>
                          </a:solidFill>
                        </a:rPr>
                        <a:t>Baixa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err="1"/>
                        <a:t>Não-Funcional</a:t>
                      </a:r>
                      <a:endParaRPr lang="pt-PT"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</a:t>
                      </a:r>
                      <a:endParaRPr lang="pt-PT"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9255764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D4CCE44-46D7-43EF-B9ED-03A80D62AC47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2472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 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AutoNum type="arabicPeriod"/>
            </a:pPr>
            <a:r>
              <a:rPr lang="en" err="1"/>
              <a:t>Introdução</a:t>
            </a:r>
            <a:r>
              <a:rPr lang="en"/>
              <a:t>                                                                                                 3</a:t>
            </a:r>
            <a:endParaRPr lang="pt-PT"/>
          </a:p>
          <a:p>
            <a:pPr algn="just">
              <a:buAutoNum type="arabicPeriod"/>
            </a:pPr>
            <a:r>
              <a:rPr lang="en" err="1"/>
              <a:t>Glossário</a:t>
            </a:r>
            <a:r>
              <a:rPr lang="en"/>
              <a:t>                                                                                                   4</a:t>
            </a:r>
            <a:endParaRPr/>
          </a:p>
          <a:p>
            <a:pPr algn="just">
              <a:buAutoNum type="arabicPeriod"/>
            </a:pPr>
            <a:r>
              <a:rPr lang="en" err="1"/>
              <a:t>Descrição</a:t>
            </a:r>
            <a:r>
              <a:rPr lang="en"/>
              <a:t> de Mockups                                                                              5</a:t>
            </a:r>
            <a:endParaRPr/>
          </a:p>
          <a:p>
            <a:pPr algn="just">
              <a:lnSpc>
                <a:spcPct val="114999"/>
              </a:lnSpc>
              <a:buAutoNum type="arabicPeriod"/>
            </a:pPr>
            <a:r>
              <a:rPr lang="en" err="1"/>
              <a:t>Tabela</a:t>
            </a:r>
            <a:r>
              <a:rPr lang="en"/>
              <a:t> de </a:t>
            </a:r>
            <a:r>
              <a:rPr lang="en" err="1"/>
              <a:t>Requisitos</a:t>
            </a:r>
            <a:r>
              <a:rPr lang="en"/>
              <a:t>                                                                                14</a:t>
            </a:r>
            <a:endParaRPr/>
          </a:p>
          <a:p>
            <a:pPr algn="just">
              <a:lnSpc>
                <a:spcPct val="114999"/>
              </a:lnSpc>
              <a:buAutoNum type="arabicPeriod"/>
            </a:pPr>
            <a:r>
              <a:rPr lang="en" err="1"/>
              <a:t>Fluxo</a:t>
            </a:r>
            <a:r>
              <a:rPr lang="en"/>
              <a:t> de </a:t>
            </a:r>
            <a:r>
              <a:rPr lang="en" err="1"/>
              <a:t>Navegação</a:t>
            </a:r>
            <a:r>
              <a:rPr lang="en"/>
              <a:t>                                                                                 21</a:t>
            </a:r>
            <a:endParaRPr/>
          </a:p>
          <a:p>
            <a:pPr algn="just">
              <a:buAutoNum type="arabicPeriod"/>
            </a:pPr>
            <a:r>
              <a:rPr lang="en" err="1"/>
              <a:t>Tabela</a:t>
            </a:r>
            <a:r>
              <a:rPr lang="en"/>
              <a:t> de </a:t>
            </a:r>
            <a:r>
              <a:rPr lang="en" err="1"/>
              <a:t>Versões</a:t>
            </a:r>
            <a:r>
              <a:rPr lang="en"/>
              <a:t>                                                                                    22</a:t>
            </a:r>
            <a:endParaRPr/>
          </a:p>
          <a:p>
            <a:pPr algn="just">
              <a:buAutoNum type="arabicPeriod"/>
            </a:pPr>
            <a:r>
              <a:rPr lang="en" err="1"/>
              <a:t>Autores</a:t>
            </a:r>
            <a:r>
              <a:rPr lang="en"/>
              <a:t> e </a:t>
            </a:r>
            <a:r>
              <a:rPr lang="en" err="1"/>
              <a:t>Colaboradores</a:t>
            </a:r>
            <a:r>
              <a:rPr lang="en"/>
              <a:t>                                                                          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Requisitos</a:t>
            </a:r>
            <a:endParaRPr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895F68F-4A8F-4A70-951F-532BB41E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42416"/>
              </p:ext>
            </p:extLst>
          </p:nvPr>
        </p:nvGraphicFramePr>
        <p:xfrm>
          <a:off x="664943" y="1675707"/>
          <a:ext cx="3112405" cy="985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776">
                  <a:extLst>
                    <a:ext uri="{9D8B030D-6E8A-4147-A177-3AD203B41FA5}">
                      <a16:colId xmlns:a16="http://schemas.microsoft.com/office/drawing/2014/main" val="4129837707"/>
                    </a:ext>
                  </a:extLst>
                </a:gridCol>
                <a:gridCol w="1999629">
                  <a:extLst>
                    <a:ext uri="{9D8B030D-6E8A-4147-A177-3AD203B41FA5}">
                      <a16:colId xmlns:a16="http://schemas.microsoft.com/office/drawing/2014/main" val="937641780"/>
                    </a:ext>
                  </a:extLst>
                </a:gridCol>
              </a:tblGrid>
              <a:tr h="322936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/>
                        <a:t>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73779"/>
                  </a:ext>
                </a:extLst>
              </a:tr>
              <a:tr h="358048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/>
                        <a:t>Implementado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60411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200" dirty="0"/>
                        <a:t>Não implementado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71410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E7B155A-4A07-40F4-96D0-1600C91A1D81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6170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290134" y="1407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Navegação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416283" y="762608"/>
            <a:ext cx="1188900" cy="594900"/>
          </a:xfrm>
          <a:prstGeom prst="ellipse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3339309" y="856875"/>
            <a:ext cx="1364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Investigador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3339309" y="1362217"/>
            <a:ext cx="1364700" cy="3732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 / Create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28"/>
          <p:cNvCxnSpPr/>
          <p:nvPr/>
        </p:nvCxnSpPr>
        <p:spPr>
          <a:xfrm rot="5400000">
            <a:off x="2947084" y="1767792"/>
            <a:ext cx="732300" cy="676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8"/>
          <p:cNvSpPr/>
          <p:nvPr/>
        </p:nvSpPr>
        <p:spPr>
          <a:xfrm>
            <a:off x="3681613" y="2806851"/>
            <a:ext cx="1107900" cy="4200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4986909" y="1917958"/>
            <a:ext cx="968100" cy="4200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Register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28"/>
          <p:cNvCxnSpPr/>
          <p:nvPr/>
        </p:nvCxnSpPr>
        <p:spPr>
          <a:xfrm>
            <a:off x="4280909" y="1732517"/>
            <a:ext cx="707400" cy="397200"/>
          </a:xfrm>
          <a:prstGeom prst="bentConnector3">
            <a:avLst>
              <a:gd name="adj1" fmla="val -115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8"/>
          <p:cNvSpPr txBox="1"/>
          <p:nvPr/>
        </p:nvSpPr>
        <p:spPr>
          <a:xfrm>
            <a:off x="3460811" y="3172111"/>
            <a:ext cx="2250900" cy="1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SzPts val="1400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err="1">
                <a:latin typeface="Roboto"/>
                <a:ea typeface="Roboto"/>
                <a:cs typeface="Roboto"/>
                <a:sym typeface="Roboto"/>
              </a:rPr>
              <a:t>Criar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post</a:t>
            </a:r>
            <a:endParaRPr lang="pt-PT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err="1">
                <a:latin typeface="Roboto"/>
                <a:ea typeface="Roboto"/>
                <a:cs typeface="Roboto"/>
                <a:sym typeface="Roboto"/>
              </a:rPr>
              <a:t>Visualizar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posts</a:t>
            </a:r>
            <a:endParaRPr lang="en-US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-US">
                <a:latin typeface="Roboto"/>
                <a:ea typeface="Roboto"/>
                <a:cs typeface="Roboto"/>
              </a:rPr>
              <a:t>- Posts </a:t>
            </a:r>
            <a:r>
              <a:rPr lang="en-US" err="1">
                <a:latin typeface="Roboto"/>
                <a:ea typeface="Roboto"/>
                <a:cs typeface="Roboto"/>
              </a:rPr>
              <a:t>linkáveis</a:t>
            </a:r>
          </a:p>
          <a:p>
            <a:pPr marL="139700">
              <a:buSzPts val="1400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err="1">
                <a:latin typeface="Roboto"/>
                <a:ea typeface="Roboto"/>
                <a:cs typeface="Roboto"/>
                <a:sym typeface="Roboto"/>
              </a:rPr>
              <a:t>Comentar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posts</a:t>
            </a:r>
            <a:endParaRPr lang="en-US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Dar Upvote no post</a:t>
            </a:r>
            <a:endParaRPr lang="en-US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err="1">
                <a:latin typeface="Roboto"/>
                <a:ea typeface="Roboto"/>
                <a:cs typeface="Roboto"/>
                <a:sym typeface="Roboto"/>
              </a:rPr>
              <a:t>Guardar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posts</a:t>
            </a:r>
            <a:endParaRPr lang="en-US">
              <a:latin typeface="Roboto"/>
              <a:ea typeface="Roboto"/>
              <a:cs typeface="Roboto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Font typeface="Roboto"/>
              <a:buChar char="-"/>
            </a:pPr>
            <a:endParaRPr lang="en-US">
              <a:latin typeface="Roboto"/>
              <a:ea typeface="Roboto"/>
              <a:cs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Roboto"/>
              <a:ea typeface="Roboto"/>
            </a:endParaRPr>
          </a:p>
          <a:p>
            <a:pPr marL="457200"/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2179868" y="2805246"/>
            <a:ext cx="987000" cy="419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Perfil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959700" y="3169427"/>
            <a:ext cx="1570200" cy="14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SzPts val="1400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err="1">
                <a:latin typeface="Roboto"/>
                <a:ea typeface="Roboto"/>
                <a:cs typeface="Roboto"/>
                <a:sym typeface="Roboto"/>
              </a:rPr>
              <a:t>Visualizar</a:t>
            </a:r>
            <a:endParaRPr lang="en-US" err="1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err="1">
                <a:latin typeface="Roboto"/>
                <a:ea typeface="Roboto"/>
                <a:cs typeface="Roboto"/>
                <a:sym typeface="Roboto"/>
              </a:rPr>
              <a:t>Editar</a:t>
            </a:r>
            <a:endParaRPr lang="en-US" err="1">
              <a:latin typeface="Roboto"/>
              <a:ea typeface="Roboto"/>
              <a:cs typeface="Roboto"/>
            </a:endParaRPr>
          </a:p>
        </p:txBody>
      </p:sp>
      <p:cxnSp>
        <p:nvCxnSpPr>
          <p:cNvPr id="265" name="Google Shape;265;p28"/>
          <p:cNvCxnSpPr/>
          <p:nvPr/>
        </p:nvCxnSpPr>
        <p:spPr>
          <a:xfrm>
            <a:off x="5489459" y="2328740"/>
            <a:ext cx="3600" cy="15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8"/>
          <p:cNvCxnSpPr/>
          <p:nvPr/>
        </p:nvCxnSpPr>
        <p:spPr>
          <a:xfrm flipV="1">
            <a:off x="697564" y="2465619"/>
            <a:ext cx="6817608" cy="8366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8"/>
          <p:cNvSpPr/>
          <p:nvPr/>
        </p:nvSpPr>
        <p:spPr>
          <a:xfrm>
            <a:off x="695163" y="2817726"/>
            <a:ext cx="1040400" cy="4173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cxnSp>
        <p:nvCxnSpPr>
          <p:cNvPr id="268" name="Google Shape;268;p28"/>
          <p:cNvCxnSpPr/>
          <p:nvPr/>
        </p:nvCxnSpPr>
        <p:spPr>
          <a:xfrm>
            <a:off x="1202038" y="2499576"/>
            <a:ext cx="3900" cy="316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8"/>
          <p:cNvCxnSpPr/>
          <p:nvPr/>
        </p:nvCxnSpPr>
        <p:spPr>
          <a:xfrm>
            <a:off x="2649838" y="2490051"/>
            <a:ext cx="3900" cy="316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8"/>
          <p:cNvCxnSpPr/>
          <p:nvPr/>
        </p:nvCxnSpPr>
        <p:spPr>
          <a:xfrm>
            <a:off x="4250038" y="2490051"/>
            <a:ext cx="3900" cy="316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8"/>
          <p:cNvCxnSpPr/>
          <p:nvPr/>
        </p:nvCxnSpPr>
        <p:spPr>
          <a:xfrm>
            <a:off x="7025587" y="2490051"/>
            <a:ext cx="3900" cy="313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62;p28">
            <a:extLst>
              <a:ext uri="{FF2B5EF4-FFF2-40B4-BE49-F238E27FC236}">
                <a16:creationId xmlns:a16="http://schemas.microsoft.com/office/drawing/2014/main" id="{476796F3-B407-4512-B905-25A8E6B778C3}"/>
              </a:ext>
            </a:extLst>
          </p:cNvPr>
          <p:cNvSpPr/>
          <p:nvPr/>
        </p:nvSpPr>
        <p:spPr>
          <a:xfrm>
            <a:off x="5544170" y="3386271"/>
            <a:ext cx="1094830" cy="473315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">
                <a:latin typeface="Roboto"/>
                <a:ea typeface="Roboto"/>
              </a:rPr>
              <a:t>Bookmarks</a:t>
            </a:r>
          </a:p>
        </p:txBody>
      </p:sp>
      <p:sp>
        <p:nvSpPr>
          <p:cNvPr id="25" name="Google Shape;261;p28">
            <a:extLst>
              <a:ext uri="{FF2B5EF4-FFF2-40B4-BE49-F238E27FC236}">
                <a16:creationId xmlns:a16="http://schemas.microsoft.com/office/drawing/2014/main" id="{A598AA8C-B6A6-45E3-82A8-8E84C4C24702}"/>
              </a:ext>
            </a:extLst>
          </p:cNvPr>
          <p:cNvSpPr txBox="1"/>
          <p:nvPr/>
        </p:nvSpPr>
        <p:spPr>
          <a:xfrm>
            <a:off x="5304707" y="3824843"/>
            <a:ext cx="2250900" cy="1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SzPts val="1400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err="1">
                <a:latin typeface="Roboto"/>
                <a:ea typeface="Roboto"/>
                <a:cs typeface="Roboto"/>
                <a:sym typeface="Roboto"/>
              </a:rPr>
              <a:t>Adicionar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bookmarks</a:t>
            </a:r>
            <a:endParaRPr lang="pt-PT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">
                <a:latin typeface="Roboto"/>
                <a:ea typeface="Roboto"/>
                <a:sym typeface="Roboto"/>
              </a:rPr>
              <a:t>- </a:t>
            </a:r>
            <a:r>
              <a:rPr lang="en" err="1">
                <a:latin typeface="Roboto"/>
                <a:ea typeface="Roboto"/>
                <a:sym typeface="Roboto"/>
              </a:rPr>
              <a:t>Visualizar</a:t>
            </a:r>
            <a:endParaRPr lang="en" err="1">
              <a:latin typeface="Roboto"/>
              <a:ea typeface="Roboto"/>
            </a:endParaRPr>
          </a:p>
          <a:p>
            <a:pPr marL="139700">
              <a:buSzPts val="1400"/>
            </a:pPr>
            <a:r>
              <a:rPr lang="en">
                <a:latin typeface="Roboto"/>
                <a:ea typeface="Roboto"/>
                <a:sym typeface="Roboto"/>
              </a:rPr>
              <a:t>- </a:t>
            </a:r>
            <a:r>
              <a:rPr lang="en" err="1">
                <a:latin typeface="Roboto"/>
                <a:ea typeface="Roboto"/>
                <a:sym typeface="Roboto"/>
              </a:rPr>
              <a:t>Editar</a:t>
            </a:r>
            <a:endParaRPr lang="en" err="1">
              <a:latin typeface="Roboto"/>
              <a:ea typeface="Roboto"/>
            </a:endParaRPr>
          </a:p>
          <a:p>
            <a:pPr marL="139700">
              <a:buSzPts val="1400"/>
            </a:pPr>
            <a:r>
              <a:rPr lang="en">
                <a:latin typeface="Roboto"/>
                <a:ea typeface="Roboto"/>
                <a:sym typeface="Roboto"/>
              </a:rPr>
              <a:t>- Remover</a:t>
            </a:r>
            <a:endParaRPr>
              <a:latin typeface="Roboto"/>
              <a:ea typeface="Roboto"/>
            </a:endParaRPr>
          </a:p>
          <a:p>
            <a:pPr marL="139700">
              <a:buSzPts val="1400"/>
            </a:pPr>
            <a:r>
              <a:rPr lang="en">
                <a:latin typeface="Roboto"/>
                <a:ea typeface="Roboto"/>
                <a:cs typeface="Roboto"/>
              </a:rPr>
              <a:t>- </a:t>
            </a:r>
            <a:r>
              <a:rPr lang="en" err="1">
                <a:latin typeface="Roboto"/>
                <a:ea typeface="Roboto"/>
                <a:cs typeface="Roboto"/>
              </a:rPr>
              <a:t>Agrupar</a:t>
            </a: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Font typeface="Roboto"/>
              <a:buChar char="-"/>
            </a:pPr>
            <a:endParaRPr lang="en">
              <a:latin typeface="Roboto"/>
              <a:ea typeface="Roboto"/>
              <a:cs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</a:endParaRPr>
          </a:p>
          <a:p>
            <a:pPr marL="457200"/>
            <a:endParaRPr lang="pt-PT"/>
          </a:p>
        </p:txBody>
      </p:sp>
      <p:cxnSp>
        <p:nvCxnSpPr>
          <p:cNvPr id="27" name="Google Shape;260;p28">
            <a:extLst>
              <a:ext uri="{FF2B5EF4-FFF2-40B4-BE49-F238E27FC236}">
                <a16:creationId xmlns:a16="http://schemas.microsoft.com/office/drawing/2014/main" id="{482D5C66-9B88-404F-BA01-16693155CC47}"/>
              </a:ext>
            </a:extLst>
          </p:cNvPr>
          <p:cNvCxnSpPr>
            <a:cxnSpLocks/>
          </p:cNvCxnSpPr>
          <p:nvPr/>
        </p:nvCxnSpPr>
        <p:spPr>
          <a:xfrm flipH="1" flipV="1">
            <a:off x="4796999" y="2981268"/>
            <a:ext cx="1255108" cy="400743"/>
          </a:xfrm>
          <a:prstGeom prst="bentConnector3">
            <a:avLst>
              <a:gd name="adj1" fmla="val -115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62;p28">
            <a:extLst>
              <a:ext uri="{FF2B5EF4-FFF2-40B4-BE49-F238E27FC236}">
                <a16:creationId xmlns:a16="http://schemas.microsoft.com/office/drawing/2014/main" id="{836FF63F-BEC8-47ED-B0A9-641CF7E97577}"/>
              </a:ext>
            </a:extLst>
          </p:cNvPr>
          <p:cNvSpPr/>
          <p:nvPr/>
        </p:nvSpPr>
        <p:spPr>
          <a:xfrm>
            <a:off x="6471509" y="2803988"/>
            <a:ext cx="1084047" cy="408617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">
                <a:latin typeface="Roboto"/>
                <a:ea typeface="Roboto"/>
                <a:sym typeface="Roboto"/>
              </a:rPr>
              <a:t>Logout</a:t>
            </a:r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7B77DF-874D-4DF6-842B-C210866149D4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21</a:t>
            </a:r>
          </a:p>
        </p:txBody>
      </p:sp>
      <p:sp>
        <p:nvSpPr>
          <p:cNvPr id="28" name="Google Shape;262;p28">
            <a:extLst>
              <a:ext uri="{FF2B5EF4-FFF2-40B4-BE49-F238E27FC236}">
                <a16:creationId xmlns:a16="http://schemas.microsoft.com/office/drawing/2014/main" id="{CD9D2035-5353-470B-910B-5E74D1E91297}"/>
              </a:ext>
            </a:extLst>
          </p:cNvPr>
          <p:cNvSpPr/>
          <p:nvPr/>
        </p:nvSpPr>
        <p:spPr>
          <a:xfrm>
            <a:off x="1877944" y="3785243"/>
            <a:ext cx="1094830" cy="473315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" dirty="0">
                <a:latin typeface="Roboto"/>
                <a:ea typeface="Roboto"/>
              </a:rPr>
              <a:t>Interesses</a:t>
            </a:r>
          </a:p>
        </p:txBody>
      </p:sp>
      <p:sp>
        <p:nvSpPr>
          <p:cNvPr id="30" name="Google Shape;261;p28">
            <a:extLst>
              <a:ext uri="{FF2B5EF4-FFF2-40B4-BE49-F238E27FC236}">
                <a16:creationId xmlns:a16="http://schemas.microsoft.com/office/drawing/2014/main" id="{5F4A94B0-1678-4CD5-B726-02C763E52A90}"/>
              </a:ext>
            </a:extLst>
          </p:cNvPr>
          <p:cNvSpPr txBox="1"/>
          <p:nvPr/>
        </p:nvSpPr>
        <p:spPr>
          <a:xfrm>
            <a:off x="1649263" y="4234598"/>
            <a:ext cx="2250900" cy="1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SzPts val="1400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Adicionar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interesses</a:t>
            </a:r>
            <a:endParaRPr lang="pt-PT" dirty="0">
              <a:latin typeface="Roboto"/>
              <a:ea typeface="Roboto"/>
              <a:cs typeface="Roboto"/>
            </a:endParaRPr>
          </a:p>
          <a:p>
            <a:pPr marL="139700">
              <a:buSzPts val="1400"/>
            </a:pPr>
            <a:r>
              <a:rPr lang="en" dirty="0">
                <a:latin typeface="Roboto"/>
                <a:ea typeface="Roboto"/>
                <a:sym typeface="Roboto"/>
              </a:rPr>
              <a:t>- </a:t>
            </a:r>
            <a:r>
              <a:rPr lang="en" dirty="0" err="1">
                <a:latin typeface="Roboto"/>
                <a:ea typeface="Roboto"/>
                <a:sym typeface="Roboto"/>
              </a:rPr>
              <a:t>Visualizar</a:t>
            </a:r>
            <a:endParaRPr lang="en" dirty="0" err="1">
              <a:latin typeface="Roboto"/>
              <a:ea typeface="Roboto"/>
            </a:endParaRPr>
          </a:p>
          <a:p>
            <a:pPr marL="139700">
              <a:buSzPts val="1400"/>
            </a:pPr>
            <a:r>
              <a:rPr lang="en" dirty="0">
                <a:latin typeface="Roboto"/>
                <a:ea typeface="Roboto"/>
                <a:sym typeface="Roboto"/>
              </a:rPr>
              <a:t>- Remover</a:t>
            </a:r>
            <a:endParaRPr dirty="0">
              <a:latin typeface="Roboto"/>
              <a:ea typeface="Roboto"/>
            </a:endParaRPr>
          </a:p>
          <a:p>
            <a:pPr marL="139700">
              <a:buSzPts val="1400"/>
            </a:pPr>
            <a:endParaRPr lang="en" dirty="0">
              <a:latin typeface="Roboto"/>
              <a:ea typeface="Roboto"/>
              <a:cs typeface="Roboto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Font typeface="Roboto"/>
              <a:buChar char="-"/>
            </a:pPr>
            <a:endParaRPr lang="en">
              <a:latin typeface="Roboto"/>
              <a:ea typeface="Roboto"/>
              <a:cs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</a:endParaRPr>
          </a:p>
          <a:p>
            <a:pPr marL="457200"/>
            <a:endParaRPr lang="pt-PT"/>
          </a:p>
        </p:txBody>
      </p:sp>
      <p:cxnSp>
        <p:nvCxnSpPr>
          <p:cNvPr id="32" name="Google Shape;257;p28">
            <a:extLst>
              <a:ext uri="{FF2B5EF4-FFF2-40B4-BE49-F238E27FC236}">
                <a16:creationId xmlns:a16="http://schemas.microsoft.com/office/drawing/2014/main" id="{0166D15F-9750-40EA-B8E6-ABCD88421993}"/>
              </a:ext>
            </a:extLst>
          </p:cNvPr>
          <p:cNvCxnSpPr>
            <a:cxnSpLocks/>
          </p:cNvCxnSpPr>
          <p:nvPr/>
        </p:nvCxnSpPr>
        <p:spPr>
          <a:xfrm flipH="1">
            <a:off x="2974984" y="3023072"/>
            <a:ext cx="708849" cy="10018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versões</a:t>
            </a:r>
            <a:endParaRPr/>
          </a:p>
        </p:txBody>
      </p:sp>
      <p:graphicFrame>
        <p:nvGraphicFramePr>
          <p:cNvPr id="277" name="Google Shape;277;p29"/>
          <p:cNvGraphicFramePr/>
          <p:nvPr>
            <p:extLst>
              <p:ext uri="{D42A27DB-BD31-4B8C-83A1-F6EECF244321}">
                <p14:modId xmlns:p14="http://schemas.microsoft.com/office/powerpoint/2010/main" val="2556185652"/>
              </p:ext>
            </p:extLst>
          </p:nvPr>
        </p:nvGraphicFramePr>
        <p:xfrm>
          <a:off x="862013" y="960100"/>
          <a:ext cx="7381872" cy="3839909"/>
        </p:xfrm>
        <a:graphic>
          <a:graphicData uri="http://schemas.openxmlformats.org/drawingml/2006/table">
            <a:tbl>
              <a:tblPr bandRow="1">
                <a:tableStyleId>{5BFADCA8-4FF1-4AAF-B1A8-A193111A7216}</a:tableStyleId>
              </a:tblPr>
              <a:tblGrid>
                <a:gridCol w="72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593">
                  <a:extLst>
                    <a:ext uri="{9D8B030D-6E8A-4147-A177-3AD203B41FA5}">
                      <a16:colId xmlns:a16="http://schemas.microsoft.com/office/drawing/2014/main" val="4347524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ym typeface="Roboto"/>
                        </a:rPr>
                        <a:t>Versão</a:t>
                      </a:r>
                      <a:endParaRPr sz="1000">
                        <a:solidFill>
                          <a:srgbClr val="FFFFFF"/>
                        </a:solidFill>
                        <a:sym typeface="Roboto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ym typeface="Roboto"/>
                        </a:rPr>
                        <a:t>Data de </a:t>
                      </a:r>
                      <a:r>
                        <a:rPr lang="en" sz="1000" dirty="0" err="1">
                          <a:sym typeface="Roboto"/>
                        </a:rPr>
                        <a:t>alteração</a:t>
                      </a:r>
                      <a:endParaRPr sz="1000" dirty="0">
                        <a:solidFill>
                          <a:srgbClr val="FFFFFF"/>
                        </a:solidFill>
                        <a:sym typeface="Roboto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ym typeface="Roboto"/>
                        </a:rPr>
                        <a:t>Descrição</a:t>
                      </a:r>
                      <a:endParaRPr sz="1000">
                        <a:solidFill>
                          <a:srgbClr val="FFFFFF"/>
                        </a:solidFill>
                        <a:sym typeface="Roboto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ym typeface="Roboto"/>
                        </a:rPr>
                        <a:t>Colaboradores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1000" err="1"/>
                        <a:t>Validação</a:t>
                      </a:r>
                      <a:endParaRPr lang="en" sz="1000" err="1">
                        <a:sym typeface="Roboto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dirty="0">
                          <a:sym typeface="Roboto"/>
                        </a:rPr>
                        <a:t>V 2.1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>
                          <a:sym typeface="Roboto"/>
                        </a:rPr>
                        <a:t>2018 – 12 -  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dirty="0">
                          <a:sym typeface="Roboto"/>
                        </a:rPr>
                        <a:t>Atualização dos requisitos implementados para o Sprint 4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  <a:sym typeface="Roboto"/>
                        </a:rPr>
                        <a:t>António Morais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b="0" i="0" u="none" strike="noStrike" noProof="0">
                          <a:solidFill>
                            <a:srgbClr val="000000"/>
                          </a:solidFill>
                          <a:latin typeface="Arial"/>
                          <a:sym typeface="Roboto"/>
                        </a:rPr>
                        <a:t>António Morais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133074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V 2.0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2018 – 12 - 04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/>
                        <a:t>Atualização</a:t>
                      </a:r>
                      <a:r>
                        <a:rPr lang="en" sz="800" dirty="0"/>
                        <a:t> do </a:t>
                      </a:r>
                      <a:r>
                        <a:rPr lang="en" sz="800" dirty="0" err="1"/>
                        <a:t>Documento</a:t>
                      </a:r>
                      <a:r>
                        <a:rPr lang="en" sz="800" dirty="0"/>
                        <a:t> com Mockups para o Sprint 4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Inês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Gonçalves, Maria Rodrigues, Sofia Almeida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António Morais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457833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V 1.9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2018 – 11 – 25 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/>
                        <a:t>Atualização</a:t>
                      </a:r>
                      <a:r>
                        <a:rPr lang="en" sz="800" dirty="0"/>
                        <a:t> do </a:t>
                      </a:r>
                      <a:r>
                        <a:rPr lang="en" sz="800" dirty="0" err="1"/>
                        <a:t>documento</a:t>
                      </a:r>
                      <a:r>
                        <a:rPr lang="en" sz="800" dirty="0"/>
                        <a:t> com </a:t>
                      </a:r>
                      <a:r>
                        <a:rPr lang="en" sz="800" dirty="0" err="1"/>
                        <a:t>os</a:t>
                      </a: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Requisitos</a:t>
                      </a:r>
                      <a:r>
                        <a:rPr lang="en" sz="800" dirty="0"/>
                        <a:t> de </a:t>
                      </a:r>
                      <a:r>
                        <a:rPr lang="en" sz="800" dirty="0" err="1"/>
                        <a:t>Autenticação</a:t>
                      </a:r>
                      <a:r>
                        <a:rPr lang="en" sz="800" dirty="0"/>
                        <a:t> com ORCID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António Morais, Pedro Gonçalves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António Morais, Pedro Gonçalves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633410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V 1.8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2018 – 11 - 19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/>
                        <a:t>Correção</a:t>
                      </a:r>
                      <a:r>
                        <a:rPr lang="en" sz="800" dirty="0"/>
                        <a:t> de </a:t>
                      </a:r>
                      <a:r>
                        <a:rPr lang="en" sz="800" dirty="0" err="1"/>
                        <a:t>defeitos</a:t>
                      </a: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após</a:t>
                      </a:r>
                      <a:r>
                        <a:rPr lang="en" sz="800" dirty="0"/>
                        <a:t> a </a:t>
                      </a:r>
                      <a:r>
                        <a:rPr lang="en" sz="800" dirty="0" err="1"/>
                        <a:t>realização</a:t>
                      </a:r>
                      <a:r>
                        <a:rPr lang="en" sz="800" dirty="0"/>
                        <a:t> da </a:t>
                      </a:r>
                      <a:r>
                        <a:rPr lang="en" sz="800" dirty="0" err="1"/>
                        <a:t>Inspeção</a:t>
                      </a:r>
                      <a:r>
                        <a:rPr lang="en" sz="800" dirty="0"/>
                        <a:t> Formal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Inês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Gonçalves,Maria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Rodrigues,Pedro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Gonçalves, Sara Mendes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António Morais</a:t>
                      </a: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569625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" sz="800"/>
                    </a:p>
                    <a:p>
                      <a:pPr lvl="0" algn="ctr">
                        <a:buNone/>
                      </a:pPr>
                      <a:r>
                        <a:rPr lang="en" sz="800" dirty="0"/>
                        <a:t>V 1.7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2018 – 11 – 11 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/>
                        <a:t>Substituição</a:t>
                      </a:r>
                      <a:r>
                        <a:rPr lang="en" sz="800" dirty="0"/>
                        <a:t> dos </a:t>
                      </a:r>
                      <a:r>
                        <a:rPr lang="en" sz="800" dirty="0" err="1"/>
                        <a:t>requisitos</a:t>
                      </a:r>
                      <a:r>
                        <a:rPr lang="en" sz="800" dirty="0"/>
                        <a:t> de Multicast pela </a:t>
                      </a:r>
                      <a:r>
                        <a:rPr lang="en" sz="800" dirty="0" err="1"/>
                        <a:t>Integração</a:t>
                      </a:r>
                      <a:r>
                        <a:rPr lang="en" sz="800" dirty="0"/>
                        <a:t> com o Reddit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Inês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Gonçalves,Maria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Rodrigues,Pedro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Gonçalves, Sara Mendes</a:t>
                      </a:r>
                      <a:endParaRPr lang="en-US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António Morais</a:t>
                      </a:r>
                      <a:endParaRPr lang="en-US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537909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V 1.6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2018 – 11 - 02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/>
                        <a:t>Atualização</a:t>
                      </a:r>
                      <a:r>
                        <a:rPr lang="en" sz="800" dirty="0"/>
                        <a:t> do </a:t>
                      </a:r>
                      <a:r>
                        <a:rPr lang="en" sz="800" dirty="0" err="1"/>
                        <a:t>documento</a:t>
                      </a:r>
                      <a:r>
                        <a:rPr lang="en" sz="800" dirty="0"/>
                        <a:t> de forma a </a:t>
                      </a:r>
                      <a:r>
                        <a:rPr lang="en" sz="800" dirty="0" err="1"/>
                        <a:t>conter</a:t>
                      </a: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os</a:t>
                      </a: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Requisitos</a:t>
                      </a:r>
                      <a:r>
                        <a:rPr lang="en" sz="800" dirty="0"/>
                        <a:t> do Sprint 3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António </a:t>
                      </a:r>
                      <a:r>
                        <a:rPr lang="en" sz="800" dirty="0" err="1"/>
                        <a:t>Morais,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Inês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Gonçalves,</a:t>
                      </a:r>
                      <a:r>
                        <a:rPr lang="en" sz="800" dirty="0" err="1"/>
                        <a:t>Maria</a:t>
                      </a:r>
                      <a:r>
                        <a:rPr lang="en" sz="800" dirty="0"/>
                        <a:t> Rodrigues, Pedro Gonçalves, Sara Mendes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António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Morais,Inês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Gonçalves,Maria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Rodrigues, Pedro Gonçalves, Sara Mendes</a:t>
                      </a:r>
                      <a:endParaRPr lang="en-US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33240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V 1.5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2018 – 10 - 26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/>
                        <a:t>Atualização</a:t>
                      </a:r>
                      <a:r>
                        <a:rPr lang="en" sz="800" dirty="0"/>
                        <a:t> de </a:t>
                      </a:r>
                      <a:r>
                        <a:rPr lang="en" sz="800" dirty="0" err="1"/>
                        <a:t>requisitos</a:t>
                      </a: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implementados</a:t>
                      </a:r>
                      <a:endParaRPr lang="en" sz="800" dirty="0" err="1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António Morais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Maria Rodrigues, Pedro Gonçalves e Sara Mendes</a:t>
                      </a:r>
                      <a:endParaRPr lang="en-US" b="0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11024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>
                          <a:sym typeface="Roboto"/>
                        </a:rPr>
                        <a:t>V 1.4</a:t>
                      </a:r>
                    </a:p>
                    <a:p>
                      <a:pPr lvl="0" algn="ctr">
                        <a:buNone/>
                      </a:pPr>
                      <a:endParaRPr lang="en" sz="80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>
                          <a:sym typeface="Roboto"/>
                        </a:rPr>
                        <a:t>2018 – 10 – 13</a:t>
                      </a:r>
                    </a:p>
                    <a:p>
                      <a:pPr lvl="0" algn="ctr">
                        <a:buNone/>
                      </a:pPr>
                      <a:endParaRPr lang="en" sz="80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 err="1">
                          <a:sym typeface="Roboto"/>
                        </a:rPr>
                        <a:t>Reformulação</a:t>
                      </a:r>
                      <a:r>
                        <a:rPr lang="en" sz="800" dirty="0">
                          <a:sym typeface="Roboto"/>
                        </a:rPr>
                        <a:t> e </a:t>
                      </a:r>
                      <a:r>
                        <a:rPr lang="en" sz="800" dirty="0" err="1">
                          <a:sym typeface="Roboto"/>
                        </a:rPr>
                        <a:t>atualização</a:t>
                      </a:r>
                      <a:r>
                        <a:rPr lang="en" sz="800" dirty="0">
                          <a:sym typeface="Roboto"/>
                        </a:rPr>
                        <a:t> do </a:t>
                      </a:r>
                      <a:r>
                        <a:rPr lang="en" sz="800" dirty="0" err="1">
                          <a:sym typeface="Roboto"/>
                        </a:rPr>
                        <a:t>documento</a:t>
                      </a:r>
                      <a:r>
                        <a:rPr lang="en" sz="800" dirty="0">
                          <a:sym typeface="Roboto"/>
                        </a:rPr>
                        <a:t> </a:t>
                      </a:r>
                      <a:r>
                        <a:rPr lang="en" sz="800" dirty="0" err="1">
                          <a:sym typeface="Roboto"/>
                        </a:rPr>
                        <a:t>em</a:t>
                      </a:r>
                      <a:r>
                        <a:rPr lang="en" sz="800" dirty="0">
                          <a:sym typeface="Roboto"/>
                        </a:rPr>
                        <a:t> </a:t>
                      </a:r>
                      <a:r>
                        <a:rPr lang="en" sz="800" dirty="0" err="1">
                          <a:sym typeface="Roboto"/>
                        </a:rPr>
                        <a:t>relação</a:t>
                      </a:r>
                      <a:r>
                        <a:rPr lang="en" sz="800" dirty="0">
                          <a:sym typeface="Roboto"/>
                        </a:rPr>
                        <a:t> </a:t>
                      </a:r>
                      <a:r>
                        <a:rPr lang="en" sz="800" dirty="0" err="1">
                          <a:sym typeface="Roboto"/>
                        </a:rPr>
                        <a:t>ao</a:t>
                      </a:r>
                      <a:r>
                        <a:rPr lang="en" sz="800" dirty="0">
                          <a:sym typeface="Roboto"/>
                        </a:rPr>
                        <a:t> sprint #2</a:t>
                      </a:r>
                      <a:endParaRPr lang="pt-PT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António</a:t>
                      </a:r>
                      <a:r>
                        <a:rPr lang="en" sz="800" dirty="0">
                          <a:sym typeface="Roboto"/>
                        </a:rPr>
                        <a:t> Morais, 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Maria Rodrigues, Pedro Gonçalves e Sara Mendes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Maria Rodrigues, Pedro Gonçalves e Sara Mendes</a:t>
                      </a:r>
                      <a:endParaRPr lang="en-US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830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dirty="0">
                          <a:sym typeface="Roboto"/>
                        </a:rPr>
                        <a:t>V 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dirty="0">
                          <a:sym typeface="Roboto"/>
                        </a:rPr>
                        <a:t>2018 – 09 - 27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800" dirty="0">
                          <a:sym typeface="Roboto"/>
                        </a:rPr>
                        <a:t>Elaboração de </a:t>
                      </a:r>
                      <a:r>
                        <a:rPr lang="pt-PT" sz="800" dirty="0" err="1">
                          <a:sym typeface="Roboto"/>
                        </a:rPr>
                        <a:t>mockups</a:t>
                      </a:r>
                      <a:r>
                        <a:rPr lang="pt-PT" sz="800" dirty="0"/>
                        <a:t> e</a:t>
                      </a:r>
                      <a:r>
                        <a:rPr lang="pt-PT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passagem à equipa de implementação</a:t>
                      </a:r>
                      <a:endParaRPr lang="pt-PT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Maria</a:t>
                      </a:r>
                      <a:r>
                        <a:rPr lang="en" sz="800" dirty="0">
                          <a:sym typeface="Roboto"/>
                        </a:rPr>
                        <a:t> Rodrigues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António Morais, Pedro Gonçalves e Sara Mendes</a:t>
                      </a:r>
                      <a:endParaRPr lang="en" sz="800" b="0" i="0" u="none" strike="noStrike" noProof="0" dirty="0">
                        <a:latin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1598889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ym typeface="Roboto"/>
                        </a:rPr>
                        <a:t>V 1.2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ym typeface="Roboto"/>
                        </a:rPr>
                        <a:t>2018 - 09 - 23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/>
                        <a:t>Reformulação</a:t>
                      </a:r>
                      <a:r>
                        <a:rPr lang="en" sz="800" dirty="0"/>
                        <a:t> </a:t>
                      </a:r>
                      <a:r>
                        <a:rPr lang="en" sz="800" dirty="0">
                          <a:sym typeface="Roboto"/>
                        </a:rPr>
                        <a:t>do </a:t>
                      </a:r>
                      <a:r>
                        <a:rPr lang="en" sz="800" dirty="0" err="1">
                          <a:sym typeface="Roboto"/>
                        </a:rPr>
                        <a:t>documento</a:t>
                      </a:r>
                      <a:r>
                        <a:rPr lang="en" sz="800" dirty="0"/>
                        <a:t> face à </a:t>
                      </a:r>
                      <a:r>
                        <a:rPr lang="en" sz="800" dirty="0" err="1"/>
                        <a:t>validação</a:t>
                      </a:r>
                      <a:endParaRPr lang="en-US" sz="800" dirty="0"/>
                    </a:p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por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parte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do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cliente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Antonio</a:t>
                      </a:r>
                      <a:r>
                        <a:rPr lang="en" sz="800" dirty="0">
                          <a:sym typeface="Roboto"/>
                        </a:rPr>
                        <a:t> Morais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Maria 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Rodrigues,Pedro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Gonçalves e Sara Mendes</a:t>
                      </a:r>
                      <a:endParaRPr lang="en-US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ym typeface="Roboto"/>
                        </a:rPr>
                        <a:t>V 1.1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ym typeface="Roboto"/>
                        </a:rPr>
                        <a:t>2018 - 09 - 19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>
                          <a:sym typeface="Roboto"/>
                        </a:rPr>
                        <a:t>Elaboração</a:t>
                      </a:r>
                      <a:r>
                        <a:rPr lang="en" sz="800" dirty="0">
                          <a:sym typeface="Roboto"/>
                        </a:rPr>
                        <a:t> da </a:t>
                      </a:r>
                      <a:r>
                        <a:rPr lang="en" sz="800" dirty="0" err="1">
                          <a:sym typeface="Roboto"/>
                        </a:rPr>
                        <a:t>primeira</a:t>
                      </a:r>
                      <a:r>
                        <a:rPr lang="en" sz="800" dirty="0">
                          <a:sym typeface="Roboto"/>
                        </a:rPr>
                        <a:t> </a:t>
                      </a:r>
                      <a:r>
                        <a:rPr lang="en" sz="800" dirty="0" err="1">
                          <a:sym typeface="Roboto"/>
                        </a:rPr>
                        <a:t>versão</a:t>
                      </a:r>
                      <a:r>
                        <a:rPr lang="en" sz="800" dirty="0">
                          <a:sym typeface="Roboto"/>
                        </a:rPr>
                        <a:t> do </a:t>
                      </a:r>
                      <a:r>
                        <a:rPr lang="en" sz="800" dirty="0" err="1"/>
                        <a:t>documento</a:t>
                      </a:r>
                      <a:r>
                        <a:rPr lang="en" sz="800" dirty="0"/>
                        <a:t> 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requisitos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 </a:t>
                      </a:r>
                      <a:r>
                        <a:rPr lang="en" sz="800" dirty="0">
                          <a:sym typeface="Roboto"/>
                        </a:rPr>
                        <a:t>Antonio Morais</a:t>
                      </a:r>
                      <a:r>
                        <a:rPr lang="en" sz="800" dirty="0"/>
                        <a:t>, 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Maria Rodrigues, Pedro Gonçalves e Sara Mendes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Maria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Rodrigues,Pedro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Gonçalves e Sara Mendes</a:t>
                      </a:r>
                      <a:endParaRPr lang="en" sz="800" b="0" i="0" u="none" strike="noStrike" noProof="0" dirty="0">
                        <a:latin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ym typeface="Roboto"/>
                        </a:rPr>
                        <a:t>V 1.0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ym typeface="Roboto"/>
                        </a:rPr>
                        <a:t>2018 - 09 - 18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>
                          <a:sym typeface="Roboto"/>
                        </a:rPr>
                        <a:t>Levantamento</a:t>
                      </a:r>
                      <a:r>
                        <a:rPr lang="en" sz="800" dirty="0">
                          <a:sym typeface="Roboto"/>
                        </a:rPr>
                        <a:t> dos </a:t>
                      </a:r>
                      <a:r>
                        <a:rPr lang="en" sz="800" dirty="0" err="1">
                          <a:sym typeface="Roboto"/>
                        </a:rPr>
                        <a:t>requisitos</a:t>
                      </a:r>
                      <a:r>
                        <a:rPr lang="en" sz="800" dirty="0">
                          <a:sym typeface="Roboto"/>
                        </a:rPr>
                        <a:t> do </a:t>
                      </a:r>
                      <a:r>
                        <a:rPr lang="en" sz="800" dirty="0" err="1">
                          <a:sym typeface="Roboto"/>
                        </a:rPr>
                        <a:t>cliente</a:t>
                      </a:r>
                      <a:endParaRPr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 </a:t>
                      </a:r>
                      <a:r>
                        <a:rPr lang="en" sz="800" dirty="0">
                          <a:sym typeface="Roboto"/>
                        </a:rPr>
                        <a:t>Pedro Gonçalves </a:t>
                      </a:r>
                      <a:r>
                        <a:rPr lang="en" sz="800" dirty="0"/>
                        <a:t>e 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Sara Mendes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" sz="800" dirty="0"/>
                        <a:t>António Morais</a:t>
                      </a:r>
                      <a:endParaRPr lang="en" sz="800" dirty="0">
                        <a:sym typeface="Robot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EF8CCD2-4CD1-4099-B68A-F604EE39A64A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311700" y="186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Autores</a:t>
            </a:r>
            <a:r>
              <a:rPr lang="en"/>
              <a:t> e </a:t>
            </a:r>
            <a:r>
              <a:rPr lang="en" err="1"/>
              <a:t>Colaboradores</a:t>
            </a:r>
            <a:endParaRPr err="1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311700" y="764443"/>
            <a:ext cx="8520600" cy="384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/>
              <a:t>Autores</a:t>
            </a:r>
            <a:r>
              <a:rPr lang="en" sz="1100" b="1" dirty="0"/>
              <a:t> do </a:t>
            </a:r>
            <a:r>
              <a:rPr lang="en" sz="1100" b="1" dirty="0" err="1"/>
              <a:t>documento</a:t>
            </a:r>
            <a:r>
              <a:rPr lang="en" sz="1100" b="1" dirty="0"/>
              <a:t>:</a:t>
            </a:r>
            <a:endParaRPr sz="1100" b="1" dirty="0"/>
          </a:p>
          <a:p>
            <a:pPr indent="-304800">
              <a:lnSpc>
                <a:spcPct val="100000"/>
              </a:lnSpc>
              <a:spcBef>
                <a:spcPts val="1600"/>
              </a:spcBef>
              <a:buSzPts val="1200"/>
            </a:pPr>
            <a:r>
              <a:rPr lang="en" sz="1100" dirty="0"/>
              <a:t>António Morais</a:t>
            </a:r>
          </a:p>
          <a:p>
            <a:pPr indent="-304800">
              <a:lnSpc>
                <a:spcPct val="100000"/>
              </a:lnSpc>
              <a:buSzPts val="1200"/>
            </a:pPr>
            <a:r>
              <a:rPr lang="en" sz="1100" dirty="0" err="1"/>
              <a:t>Inês</a:t>
            </a:r>
            <a:r>
              <a:rPr lang="en" sz="1100" dirty="0"/>
              <a:t> Gonçalves</a:t>
            </a:r>
            <a:endParaRPr lang="en-US" sz="11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dirty="0"/>
              <a:t>Maria Rodrigues</a:t>
            </a:r>
            <a:endParaRPr sz="11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dirty="0"/>
              <a:t>Pedro Gonçalves</a:t>
            </a:r>
            <a:endParaRPr sz="11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dirty="0"/>
              <a:t>Sara Mendes</a:t>
            </a:r>
            <a:endParaRPr sz="1100" dirty="0"/>
          </a:p>
          <a:p>
            <a:pPr indent="-304800">
              <a:lnSpc>
                <a:spcPct val="100000"/>
              </a:lnSpc>
            </a:pPr>
            <a:r>
              <a:rPr lang="en" sz="1100" dirty="0"/>
              <a:t>Sofia Almeida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b="1" dirty="0" err="1"/>
              <a:t>Colaboradores</a:t>
            </a:r>
            <a:r>
              <a:rPr lang="en" sz="1100" b="1" dirty="0"/>
              <a:t> (</a:t>
            </a:r>
            <a:r>
              <a:rPr lang="en" sz="1100" b="1" dirty="0" err="1"/>
              <a:t>Tabela</a:t>
            </a:r>
            <a:r>
              <a:rPr lang="en" sz="1100" b="1" dirty="0"/>
              <a:t> de </a:t>
            </a:r>
            <a:r>
              <a:rPr lang="en" sz="1100" b="1" dirty="0" err="1"/>
              <a:t>requisitos</a:t>
            </a:r>
            <a:r>
              <a:rPr lang="en" sz="1100" b="1" dirty="0"/>
              <a:t>):</a:t>
            </a:r>
            <a:endParaRPr sz="1100" b="1" dirty="0"/>
          </a:p>
          <a:p>
            <a:pPr indent="-304800">
              <a:lnSpc>
                <a:spcPct val="100000"/>
              </a:lnSpc>
              <a:spcBef>
                <a:spcPts val="1600"/>
              </a:spcBef>
              <a:buSzPts val="1200"/>
            </a:pPr>
            <a:r>
              <a:rPr lang="en" sz="1100" dirty="0"/>
              <a:t>António Morais</a:t>
            </a:r>
          </a:p>
          <a:p>
            <a:pPr indent="-304800">
              <a:lnSpc>
                <a:spcPct val="100000"/>
              </a:lnSpc>
              <a:buSzPts val="1200"/>
              <a:buFont typeface="Arial,Sans-Serif"/>
            </a:pPr>
            <a:r>
              <a:rPr lang="en" sz="1100" dirty="0" err="1"/>
              <a:t>Inês</a:t>
            </a:r>
            <a:r>
              <a:rPr lang="en" sz="1100" dirty="0"/>
              <a:t> Gonçalves</a:t>
            </a:r>
            <a:endParaRPr lang="en-US" sz="1100" dirty="0"/>
          </a:p>
          <a:p>
            <a:pPr indent="-304800">
              <a:lnSpc>
                <a:spcPct val="100000"/>
              </a:lnSpc>
              <a:buSzPts val="1200"/>
              <a:buFont typeface="Arial,Sans-Serif"/>
            </a:pPr>
            <a:r>
              <a:rPr lang="en" sz="1100" dirty="0"/>
              <a:t>Maria Rodrigues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dirty="0"/>
              <a:t>Pedro Gonçalves</a:t>
            </a:r>
            <a:endParaRPr sz="11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dirty="0"/>
              <a:t>Sara Mendes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b="1" dirty="0" err="1"/>
              <a:t>Colaboradores</a:t>
            </a:r>
            <a:r>
              <a:rPr lang="en" sz="1100" b="1" dirty="0"/>
              <a:t> (Mockup):</a:t>
            </a:r>
            <a:endParaRPr sz="1100" b="1" dirty="0"/>
          </a:p>
          <a:p>
            <a:pPr indent="-304800">
              <a:lnSpc>
                <a:spcPct val="100000"/>
              </a:lnSpc>
              <a:spcBef>
                <a:spcPts val="1600"/>
              </a:spcBef>
            </a:pPr>
            <a:r>
              <a:rPr lang="en" sz="1100" dirty="0" err="1"/>
              <a:t>Inês</a:t>
            </a:r>
            <a:r>
              <a:rPr lang="en" sz="1100" dirty="0"/>
              <a:t> Gonçalves</a:t>
            </a:r>
          </a:p>
          <a:p>
            <a:pPr indent="-304800">
              <a:lnSpc>
                <a:spcPct val="100000"/>
              </a:lnSpc>
              <a:buFont typeface="Arial,Sans-Serif"/>
            </a:pPr>
            <a:r>
              <a:rPr lang="en" sz="1100" dirty="0"/>
              <a:t>Maria Rodrigues</a:t>
            </a:r>
          </a:p>
          <a:p>
            <a:pPr indent="-304800">
              <a:lnSpc>
                <a:spcPct val="100000"/>
              </a:lnSpc>
              <a:buFont typeface="Arial,Sans-Serif"/>
              <a:buChar char="●"/>
            </a:pPr>
            <a:r>
              <a:rPr lang="en" sz="1100" dirty="0"/>
              <a:t>Sofia Almeida</a:t>
            </a: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ED20B8-CB32-408E-AFA9-283D18D42D0C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 seguinte documento foi redigido no âmbito da cadeira de Engenharia de Software.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pt-PT" sz="1200"/>
              <a:t>O objetivo do projeto desta disciplina é criar um agregador de </a:t>
            </a:r>
            <a:r>
              <a:rPr lang="pt-PT" sz="1200" err="1"/>
              <a:t>posts</a:t>
            </a:r>
            <a:r>
              <a:rPr lang="pt-PT" sz="1200"/>
              <a:t> de redes sociais como o Twitter, tendo como público-alvo investigadores de todas as áreas. Neste contexto, os perfis de utilizadores devem estar disponíveis para visualização por qualquer utilizador, de forma a refletir a natureza aberta da área da investigação. Estes perfis contêm toda a informação que possa ser relevante tanto a nível pessoal como a nível profissional. Os </a:t>
            </a:r>
            <a:r>
              <a:rPr lang="pt-PT" sz="1200" err="1"/>
              <a:t>posts</a:t>
            </a:r>
            <a:r>
              <a:rPr lang="pt-PT" sz="1200"/>
              <a:t> são categorizados pelos hashtags sendo que cada um destes representa um interesse. É assim possível organizar </a:t>
            </a:r>
            <a:r>
              <a:rPr lang="pt-PT" sz="1200" err="1"/>
              <a:t>posts</a:t>
            </a:r>
            <a:r>
              <a:rPr lang="pt-PT" sz="1200"/>
              <a:t> relevantes para o utilizador de forma a mantê-lo atualizado quanto às suas áreas de interesse.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200"/>
              <a:t>Os conteúdos deste documento servem para facilitar o trabalho das outras unidades do grupo, uma vez que apresentam de forma explícita os requisitos a serem cumpridos no desenvolvimento do produto. Podemos destacar a tabela de requisitos, o diagrama de navegação e a descrição das </a:t>
            </a:r>
            <a:r>
              <a:rPr lang="pt-PT" sz="1200" err="1"/>
              <a:t>Mockups</a:t>
            </a:r>
            <a:r>
              <a:rPr lang="pt-PT" sz="1200"/>
              <a:t> como elementos que servem este propósito.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07E5E9-E7B0-415E-ABD1-356F279CBA11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Glossário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31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Vocabulário:</a:t>
            </a:r>
            <a:endParaRPr sz="1500" b="1"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Utilizador -</a:t>
            </a:r>
            <a:r>
              <a:rPr lang="en" sz="1500" b="1"/>
              <a:t> </a:t>
            </a:r>
            <a:r>
              <a:rPr lang="en" sz="1200"/>
              <a:t>Investigador que utiliza a plataforma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u="sng"/>
              <a:t>Aplicação:</a:t>
            </a:r>
            <a:endParaRPr sz="1500" b="1"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Página de perfil - </a:t>
            </a:r>
            <a:r>
              <a:rPr lang="en" sz="1200"/>
              <a:t>Ecrã com informação relativa ao utilizador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Feed de notícias -</a:t>
            </a:r>
            <a:r>
              <a:rPr lang="en" sz="1200"/>
              <a:t> Ecrã com notícias e publicações do interesse do utilizador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CF15C5-1E2E-4F69-89CC-912C946B51B8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8752B4B-20FB-4648-B9C2-E0DDD9AA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7" y="1516626"/>
            <a:ext cx="4587096" cy="264939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327A12-FE12-4BDC-B9AF-A58E6D8F11CB}"/>
              </a:ext>
            </a:extLst>
          </p:cNvPr>
          <p:cNvSpPr txBox="1"/>
          <p:nvPr/>
        </p:nvSpPr>
        <p:spPr>
          <a:xfrm>
            <a:off x="0" y="112711"/>
            <a:ext cx="914399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PT" sz="2800">
                <a:solidFill>
                  <a:schemeClr val="dk1"/>
                </a:solidFill>
              </a:rPr>
              <a:t>Descrição de Mockups</a:t>
            </a:r>
          </a:p>
        </p:txBody>
      </p:sp>
      <p:cxnSp>
        <p:nvCxnSpPr>
          <p:cNvPr id="2" name="Conexão reta unidirecional 1">
            <a:extLst>
              <a:ext uri="{FF2B5EF4-FFF2-40B4-BE49-F238E27FC236}">
                <a16:creationId xmlns:a16="http://schemas.microsoft.com/office/drawing/2014/main" id="{24D84D03-BF38-4B52-B06A-9537ACE069DB}"/>
              </a:ext>
            </a:extLst>
          </p:cNvPr>
          <p:cNvCxnSpPr/>
          <p:nvPr/>
        </p:nvCxnSpPr>
        <p:spPr>
          <a:xfrm>
            <a:off x="3742872" y="2758364"/>
            <a:ext cx="1286328" cy="72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605324AA-0006-4540-B83F-75530BE40BD2}"/>
              </a:ext>
            </a:extLst>
          </p:cNvPr>
          <p:cNvCxnSpPr>
            <a:cxnSpLocks/>
          </p:cNvCxnSpPr>
          <p:nvPr/>
        </p:nvCxnSpPr>
        <p:spPr>
          <a:xfrm>
            <a:off x="3742872" y="3195160"/>
            <a:ext cx="3462786" cy="28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6CDD2C55-C157-40B3-959A-D53B3568C079}"/>
              </a:ext>
            </a:extLst>
          </p:cNvPr>
          <p:cNvCxnSpPr>
            <a:cxnSpLocks/>
          </p:cNvCxnSpPr>
          <p:nvPr/>
        </p:nvCxnSpPr>
        <p:spPr>
          <a:xfrm>
            <a:off x="7335157" y="1248226"/>
            <a:ext cx="7257" cy="3429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387083EB-6389-4D5E-80EE-D154C433A123}"/>
              </a:ext>
            </a:extLst>
          </p:cNvPr>
          <p:cNvCxnSpPr>
            <a:cxnSpLocks/>
          </p:cNvCxnSpPr>
          <p:nvPr/>
        </p:nvCxnSpPr>
        <p:spPr>
          <a:xfrm flipH="1">
            <a:off x="4757058" y="3960584"/>
            <a:ext cx="1813" cy="3882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EE0A1-29B2-4DC9-8618-8A3B49E9385F}"/>
              </a:ext>
            </a:extLst>
          </p:cNvPr>
          <p:cNvSpPr txBox="1"/>
          <p:nvPr/>
        </p:nvSpPr>
        <p:spPr>
          <a:xfrm>
            <a:off x="7010400" y="977900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1. 1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F48363-5600-4079-835C-732FCD7EDE68}"/>
              </a:ext>
            </a:extLst>
          </p:cNvPr>
          <p:cNvSpPr txBox="1"/>
          <p:nvPr/>
        </p:nvSpPr>
        <p:spPr>
          <a:xfrm>
            <a:off x="3218542" y="2596893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1. 2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9BD9F8-4DAC-4ADD-9444-5A408815BD3F}"/>
              </a:ext>
            </a:extLst>
          </p:cNvPr>
          <p:cNvSpPr txBox="1"/>
          <p:nvPr/>
        </p:nvSpPr>
        <p:spPr>
          <a:xfrm>
            <a:off x="3218542" y="3082471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1. 3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4B9D91-AC34-4C71-BC50-D021FE06A6A3}"/>
              </a:ext>
            </a:extLst>
          </p:cNvPr>
          <p:cNvSpPr txBox="1"/>
          <p:nvPr/>
        </p:nvSpPr>
        <p:spPr>
          <a:xfrm>
            <a:off x="624114" y="1194074"/>
            <a:ext cx="2598742" cy="27084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000" b="1" dirty="0">
                <a:latin typeface="arial"/>
                <a:ea typeface="roboto"/>
                <a:cs typeface="arial"/>
              </a:rPr>
              <a:t>1.1  </a:t>
            </a:r>
            <a:r>
              <a:rPr lang="pt-PT" sz="1000" dirty="0">
                <a:latin typeface="arial"/>
                <a:ea typeface="roboto"/>
                <a:cs typeface="arial"/>
              </a:rPr>
              <a:t>E</a:t>
            </a:r>
            <a:r>
              <a:rPr lang="en-US" sz="1000" dirty="0" err="1">
                <a:latin typeface="arial"/>
                <a:ea typeface="roboto"/>
                <a:cs typeface="arial"/>
              </a:rPr>
              <a:t>ntrada</a:t>
            </a:r>
            <a:r>
              <a:rPr lang="en-US" sz="1000" dirty="0">
                <a:latin typeface="arial"/>
                <a:ea typeface="roboto"/>
                <a:cs typeface="arial"/>
              </a:rPr>
              <a:t> </a:t>
            </a:r>
            <a:r>
              <a:rPr lang="en-US" sz="1000" dirty="0" err="1">
                <a:latin typeface="arial"/>
                <a:ea typeface="roboto"/>
                <a:cs typeface="arial"/>
              </a:rPr>
              <a:t>na</a:t>
            </a:r>
            <a:r>
              <a:rPr lang="en-US" sz="1000" dirty="0">
                <a:latin typeface="arial"/>
                <a:ea typeface="roboto"/>
                <a:cs typeface="arial"/>
              </a:rPr>
              <a:t> </a:t>
            </a:r>
            <a:r>
              <a:rPr lang="en-US" sz="1000" dirty="0" err="1">
                <a:latin typeface="arial"/>
                <a:ea typeface="roboto"/>
                <a:cs typeface="arial"/>
              </a:rPr>
              <a:t>conta</a:t>
            </a:r>
            <a:r>
              <a:rPr lang="en-US" sz="1000" dirty="0">
                <a:latin typeface="arial"/>
                <a:ea typeface="roboto"/>
                <a:cs typeface="arial"/>
              </a:rPr>
              <a:t>.</a:t>
            </a:r>
            <a:endParaRPr lang="pt-PT" sz="1000" dirty="0">
              <a:latin typeface="arial"/>
              <a:ea typeface="roboto"/>
              <a:cs typeface="arial"/>
            </a:endParaRPr>
          </a:p>
          <a:p>
            <a:r>
              <a:rPr lang="en-US" sz="1000" dirty="0">
                <a:latin typeface="arial"/>
                <a:ea typeface="roboto"/>
                <a:cs typeface="arial"/>
              </a:rPr>
              <a:t>Campo de </a:t>
            </a:r>
            <a:r>
              <a:rPr lang="en-US" sz="1000" dirty="0" err="1">
                <a:latin typeface="arial"/>
                <a:ea typeface="roboto"/>
                <a:cs typeface="arial"/>
              </a:rPr>
              <a:t>texto</a:t>
            </a:r>
            <a:r>
              <a:rPr lang="en-US" sz="1000" dirty="0">
                <a:latin typeface="arial"/>
                <a:ea typeface="roboto"/>
                <a:cs typeface="arial"/>
              </a:rPr>
              <a:t> para </a:t>
            </a:r>
            <a:r>
              <a:rPr lang="en-US" sz="1000" dirty="0" err="1">
                <a:latin typeface="arial"/>
                <a:ea typeface="roboto"/>
                <a:cs typeface="arial"/>
              </a:rPr>
              <a:t>inserir</a:t>
            </a:r>
            <a:r>
              <a:rPr lang="en-US" sz="1000" dirty="0">
                <a:latin typeface="arial"/>
                <a:ea typeface="roboto"/>
                <a:cs typeface="arial"/>
              </a:rPr>
              <a:t> o username </a:t>
            </a:r>
            <a:r>
              <a:rPr lang="en-US" sz="1000" dirty="0" err="1">
                <a:latin typeface="arial"/>
                <a:ea typeface="roboto"/>
                <a:cs typeface="arial"/>
              </a:rPr>
              <a:t>ou</a:t>
            </a:r>
            <a:r>
              <a:rPr lang="en-US" sz="1000" dirty="0">
                <a:latin typeface="arial"/>
                <a:ea typeface="roboto"/>
                <a:cs typeface="arial"/>
              </a:rPr>
              <a:t> e-mail e campo de </a:t>
            </a:r>
            <a:r>
              <a:rPr lang="en-US" sz="1000" dirty="0" err="1">
                <a:latin typeface="arial"/>
                <a:ea typeface="roboto"/>
                <a:cs typeface="arial"/>
              </a:rPr>
              <a:t>texto</a:t>
            </a:r>
            <a:r>
              <a:rPr lang="en-US" sz="1000" dirty="0">
                <a:latin typeface="arial"/>
                <a:ea typeface="roboto"/>
                <a:cs typeface="arial"/>
              </a:rPr>
              <a:t> para </a:t>
            </a:r>
            <a:r>
              <a:rPr lang="en-US" sz="1000" dirty="0" err="1">
                <a:latin typeface="arial"/>
                <a:ea typeface="roboto"/>
                <a:cs typeface="arial"/>
              </a:rPr>
              <a:t>inserir</a:t>
            </a:r>
            <a:r>
              <a:rPr lang="en-US" sz="1000" dirty="0">
                <a:latin typeface="arial"/>
                <a:ea typeface="roboto"/>
                <a:cs typeface="arial"/>
              </a:rPr>
              <a:t> a password. </a:t>
            </a:r>
            <a:endParaRPr lang="en-US" dirty="0"/>
          </a:p>
          <a:p>
            <a:r>
              <a:rPr lang="en-US" sz="1000" dirty="0" err="1">
                <a:latin typeface="arial"/>
                <a:ea typeface="roboto"/>
                <a:cs typeface="arial"/>
              </a:rPr>
              <a:t>Opção</a:t>
            </a:r>
            <a:r>
              <a:rPr lang="en-US" sz="1000" dirty="0">
                <a:latin typeface="arial"/>
                <a:ea typeface="roboto"/>
                <a:cs typeface="arial"/>
              </a:rPr>
              <a:t> de </a:t>
            </a:r>
            <a:r>
              <a:rPr lang="en-US" sz="1000" dirty="0" err="1">
                <a:latin typeface="arial"/>
                <a:ea typeface="roboto"/>
                <a:cs typeface="arial"/>
              </a:rPr>
              <a:t>entrar</a:t>
            </a:r>
            <a:r>
              <a:rPr lang="en-US" sz="1000" dirty="0">
                <a:latin typeface="arial"/>
                <a:ea typeface="roboto"/>
                <a:cs typeface="arial"/>
              </a:rPr>
              <a:t> com a </a:t>
            </a:r>
            <a:r>
              <a:rPr lang="en-US" sz="1000" dirty="0" err="1">
                <a:latin typeface="arial"/>
                <a:ea typeface="roboto"/>
                <a:cs typeface="arial"/>
              </a:rPr>
              <a:t>conta</a:t>
            </a:r>
            <a:r>
              <a:rPr lang="en-US" sz="1000" dirty="0">
                <a:latin typeface="arial"/>
                <a:ea typeface="roboto"/>
                <a:cs typeface="arial"/>
              </a:rPr>
              <a:t> com o e-mail e password do ORCID.</a:t>
            </a:r>
          </a:p>
          <a:p>
            <a:r>
              <a:rPr lang="en-US" sz="1000" dirty="0" err="1">
                <a:latin typeface="arial"/>
                <a:ea typeface="roboto"/>
                <a:cs typeface="arial"/>
              </a:rPr>
              <a:t>Botão</a:t>
            </a:r>
            <a:r>
              <a:rPr lang="en-US" sz="1000" dirty="0">
                <a:latin typeface="arial"/>
                <a:ea typeface="roboto"/>
                <a:cs typeface="arial"/>
              </a:rPr>
              <a:t> de “Enter” - Log in.</a:t>
            </a:r>
          </a:p>
          <a:p>
            <a:endParaRPr lang="en-US" sz="1000">
              <a:latin typeface="arial"/>
              <a:ea typeface="roboto"/>
              <a:cs typeface="arial"/>
            </a:endParaRPr>
          </a:p>
          <a:p>
            <a:r>
              <a:rPr lang="en-US" sz="1000" b="1" dirty="0">
                <a:latin typeface="arial"/>
                <a:ea typeface="roboto"/>
                <a:cs typeface="arial"/>
              </a:rPr>
              <a:t>1.2 </a:t>
            </a:r>
            <a:r>
              <a:rPr lang="en-US" sz="1000" dirty="0">
                <a:latin typeface="arial"/>
                <a:ea typeface="roboto"/>
                <a:cs typeface="arial"/>
              </a:rPr>
              <a:t> </a:t>
            </a:r>
            <a:r>
              <a:rPr lang="en-US" sz="1000" dirty="0" err="1">
                <a:latin typeface="arial"/>
                <a:ea typeface="roboto"/>
                <a:cs typeface="arial"/>
              </a:rPr>
              <a:t>Logótipo</a:t>
            </a:r>
            <a:r>
              <a:rPr lang="en-US" sz="1000" dirty="0">
                <a:latin typeface="arial"/>
                <a:ea typeface="roboto"/>
                <a:cs typeface="arial"/>
              </a:rPr>
              <a:t> e </a:t>
            </a:r>
            <a:r>
              <a:rPr lang="en-US" sz="1000" dirty="0" err="1">
                <a:latin typeface="arial"/>
                <a:ea typeface="roboto"/>
                <a:cs typeface="arial"/>
              </a:rPr>
              <a:t>texto</a:t>
            </a:r>
            <a:r>
              <a:rPr lang="en-US" sz="1000" dirty="0">
                <a:latin typeface="arial"/>
                <a:ea typeface="roboto"/>
                <a:cs typeface="arial"/>
              </a:rPr>
              <a:t> de </a:t>
            </a:r>
            <a:r>
              <a:rPr lang="en-US" sz="1000" dirty="0" err="1">
                <a:latin typeface="arial"/>
                <a:ea typeface="roboto"/>
                <a:cs typeface="arial"/>
              </a:rPr>
              <a:t>apresentação</a:t>
            </a:r>
            <a:r>
              <a:rPr lang="en-US" sz="1000" dirty="0">
                <a:latin typeface="arial"/>
                <a:ea typeface="roboto"/>
                <a:cs typeface="arial"/>
              </a:rPr>
              <a:t> do PANDO. </a:t>
            </a:r>
            <a:r>
              <a:rPr lang="en-US" sz="1000" dirty="0" err="1">
                <a:latin typeface="arial"/>
                <a:ea typeface="roboto"/>
                <a:cs typeface="arial"/>
              </a:rPr>
              <a:t>Texto</a:t>
            </a:r>
            <a:r>
              <a:rPr lang="en-US" sz="1000" dirty="0">
                <a:latin typeface="arial"/>
                <a:ea typeface="roboto"/>
                <a:cs typeface="arial"/>
              </a:rPr>
              <a:t> a </a:t>
            </a:r>
            <a:r>
              <a:rPr lang="en-US" sz="1000" dirty="0" err="1">
                <a:latin typeface="arial"/>
                <a:ea typeface="roboto"/>
                <a:cs typeface="arial"/>
              </a:rPr>
              <a:t>definir</a:t>
            </a:r>
            <a:r>
              <a:rPr lang="en-US" sz="1000" dirty="0">
                <a:latin typeface="arial"/>
                <a:ea typeface="roboto"/>
                <a:cs typeface="arial"/>
              </a:rPr>
              <a:t>*.</a:t>
            </a:r>
          </a:p>
          <a:p>
            <a:endParaRPr lang="en-US" sz="1000" b="1">
              <a:latin typeface="arial"/>
              <a:ea typeface="roboto"/>
              <a:cs typeface="arial"/>
            </a:endParaRPr>
          </a:p>
          <a:p>
            <a:r>
              <a:rPr lang="en-US" sz="1000" b="1" dirty="0">
                <a:latin typeface="arial"/>
                <a:ea typeface="roboto"/>
                <a:cs typeface="arial"/>
              </a:rPr>
              <a:t>1.3</a:t>
            </a:r>
            <a:r>
              <a:rPr lang="en-US" sz="1000" dirty="0">
                <a:latin typeface="arial"/>
                <a:ea typeface="roboto"/>
                <a:cs typeface="arial"/>
              </a:rPr>
              <a:t>  </a:t>
            </a:r>
            <a:r>
              <a:rPr lang="en-US" sz="1000" dirty="0" err="1">
                <a:latin typeface="arial"/>
                <a:ea typeface="roboto"/>
                <a:cs typeface="arial"/>
              </a:rPr>
              <a:t>Opção</a:t>
            </a:r>
            <a:r>
              <a:rPr lang="en-US" sz="1000" dirty="0">
                <a:latin typeface="arial"/>
                <a:ea typeface="roboto"/>
                <a:cs typeface="arial"/>
              </a:rPr>
              <a:t> de </a:t>
            </a:r>
            <a:r>
              <a:rPr lang="en-US" sz="1000" dirty="0" err="1">
                <a:latin typeface="arial"/>
                <a:ea typeface="roboto"/>
                <a:cs typeface="arial"/>
              </a:rPr>
              <a:t>Registo</a:t>
            </a:r>
            <a:r>
              <a:rPr lang="en-US" sz="1000" dirty="0">
                <a:latin typeface="arial"/>
                <a:ea typeface="roboto"/>
                <a:cs typeface="arial"/>
              </a:rPr>
              <a:t>/</a:t>
            </a:r>
            <a:r>
              <a:rPr lang="en-US" sz="1000" dirty="0" err="1">
                <a:latin typeface="arial"/>
                <a:ea typeface="roboto"/>
                <a:cs typeface="arial"/>
              </a:rPr>
              <a:t>Criar</a:t>
            </a:r>
            <a:r>
              <a:rPr lang="en-US" sz="1000" dirty="0">
                <a:latin typeface="arial"/>
                <a:ea typeface="roboto"/>
                <a:cs typeface="arial"/>
              </a:rPr>
              <a:t> </a:t>
            </a:r>
            <a:r>
              <a:rPr lang="en-US" sz="1000" dirty="0" err="1">
                <a:latin typeface="arial"/>
                <a:ea typeface="roboto"/>
                <a:cs typeface="arial"/>
              </a:rPr>
              <a:t>Conta</a:t>
            </a:r>
            <a:r>
              <a:rPr lang="en-US" sz="1000" dirty="0">
                <a:latin typeface="arial"/>
                <a:ea typeface="roboto"/>
                <a:cs typeface="arial"/>
              </a:rPr>
              <a:t>.</a:t>
            </a:r>
          </a:p>
          <a:p>
            <a:r>
              <a:rPr lang="en-US" sz="1000" dirty="0" err="1">
                <a:latin typeface="arial"/>
                <a:ea typeface="roboto"/>
                <a:cs typeface="arial"/>
              </a:rPr>
              <a:t>Botão</a:t>
            </a:r>
            <a:r>
              <a:rPr lang="en-US" sz="1000" dirty="0">
                <a:latin typeface="arial"/>
                <a:ea typeface="roboto"/>
                <a:cs typeface="arial"/>
              </a:rPr>
              <a:t> "Create New Account" </a:t>
            </a:r>
            <a:r>
              <a:rPr lang="en-US" sz="1000" dirty="0" err="1">
                <a:latin typeface="arial"/>
                <a:ea typeface="roboto"/>
                <a:cs typeface="arial"/>
              </a:rPr>
              <a:t>redirecciona</a:t>
            </a:r>
            <a:r>
              <a:rPr lang="en-US" sz="1000" dirty="0">
                <a:latin typeface="arial"/>
                <a:ea typeface="roboto"/>
                <a:cs typeface="arial"/>
              </a:rPr>
              <a:t> o </a:t>
            </a:r>
            <a:r>
              <a:rPr lang="en-US" sz="1000" dirty="0" err="1">
                <a:latin typeface="arial"/>
                <a:ea typeface="roboto"/>
                <a:cs typeface="arial"/>
              </a:rPr>
              <a:t>utilizador</a:t>
            </a:r>
            <a:r>
              <a:rPr lang="en-US" sz="1000" dirty="0">
                <a:latin typeface="arial"/>
                <a:ea typeface="roboto"/>
                <a:cs typeface="arial"/>
              </a:rPr>
              <a:t> para a </a:t>
            </a:r>
            <a:r>
              <a:rPr lang="en-US" sz="1000" dirty="0" err="1">
                <a:latin typeface="arial"/>
                <a:ea typeface="roboto"/>
                <a:cs typeface="arial"/>
              </a:rPr>
              <a:t>Página</a:t>
            </a:r>
            <a:r>
              <a:rPr lang="en-US" sz="1000" dirty="0">
                <a:latin typeface="arial"/>
                <a:ea typeface="roboto"/>
                <a:cs typeface="arial"/>
              </a:rPr>
              <a:t> de </a:t>
            </a:r>
            <a:r>
              <a:rPr lang="en-US" sz="1000" dirty="0" err="1">
                <a:latin typeface="arial"/>
                <a:ea typeface="roboto"/>
                <a:cs typeface="arial"/>
              </a:rPr>
              <a:t>Registo</a:t>
            </a:r>
            <a:r>
              <a:rPr lang="en-US" sz="1000" dirty="0">
                <a:latin typeface="arial"/>
                <a:ea typeface="roboto"/>
                <a:cs typeface="arial"/>
              </a:rPr>
              <a:t> (2.).</a:t>
            </a:r>
          </a:p>
          <a:p>
            <a:endParaRPr lang="en-US" sz="1000">
              <a:latin typeface="arial"/>
              <a:ea typeface="roboto"/>
              <a:cs typeface="arial"/>
            </a:endParaRPr>
          </a:p>
          <a:p>
            <a:r>
              <a:rPr lang="en-US" sz="1000" b="1" dirty="0">
                <a:latin typeface="arial"/>
                <a:ea typeface="roboto"/>
                <a:cs typeface="arial"/>
              </a:rPr>
              <a:t>1.4</a:t>
            </a:r>
            <a:r>
              <a:rPr lang="en-US" sz="1000" dirty="0">
                <a:latin typeface="arial"/>
                <a:ea typeface="roboto"/>
                <a:cs typeface="arial"/>
              </a:rPr>
              <a:t>  </a:t>
            </a:r>
            <a:r>
              <a:rPr lang="en-US" sz="1000" dirty="0" err="1">
                <a:latin typeface="arial"/>
                <a:ea typeface="roboto"/>
                <a:cs typeface="arial"/>
              </a:rPr>
              <a:t>Rodapé</a:t>
            </a:r>
            <a:r>
              <a:rPr lang="en-US" sz="1000" dirty="0">
                <a:latin typeface="arial"/>
                <a:ea typeface="roboto"/>
                <a:cs typeface="arial"/>
              </a:rPr>
              <a:t> com informações técnicas e contactos.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CB2FEB-B859-4458-92E8-32F1288A2312}"/>
              </a:ext>
            </a:extLst>
          </p:cNvPr>
          <p:cNvSpPr txBox="1"/>
          <p:nvPr/>
        </p:nvSpPr>
        <p:spPr>
          <a:xfrm>
            <a:off x="623259" y="77422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1.</a:t>
            </a:r>
            <a:r>
              <a:rPr lang="pt-PT" sz="1600"/>
              <a:t> Página de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D45EF4-3B5F-4ACF-975A-AC39046DB5E9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5</a:t>
            </a:r>
          </a:p>
        </p:txBody>
      </p:sp>
      <p:sp>
        <p:nvSpPr>
          <p:cNvPr id="19" name="CaixaDeTexto 34">
            <a:extLst>
              <a:ext uri="{FF2B5EF4-FFF2-40B4-BE49-F238E27FC236}">
                <a16:creationId xmlns:a16="http://schemas.microsoft.com/office/drawing/2014/main" id="{CB813C1E-7789-466F-AB25-277D248E4806}"/>
              </a:ext>
            </a:extLst>
          </p:cNvPr>
          <p:cNvSpPr txBox="1"/>
          <p:nvPr/>
        </p:nvSpPr>
        <p:spPr>
          <a:xfrm>
            <a:off x="4432401" y="4343398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1. 4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9AB83-1399-424F-A31B-91244D068047}"/>
              </a:ext>
            </a:extLst>
          </p:cNvPr>
          <p:cNvSpPr/>
          <p:nvPr/>
        </p:nvSpPr>
        <p:spPr>
          <a:xfrm>
            <a:off x="4147149" y="1494526"/>
            <a:ext cx="4591409" cy="2672032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241A6A95-AA68-4A80-BB1E-3A9E7AF0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45" y="449636"/>
            <a:ext cx="2821907" cy="421187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850E23-9191-417E-BD29-944C400965AE}"/>
              </a:ext>
            </a:extLst>
          </p:cNvPr>
          <p:cNvSpPr txBox="1"/>
          <p:nvPr/>
        </p:nvSpPr>
        <p:spPr>
          <a:xfrm>
            <a:off x="494718" y="1280340"/>
            <a:ext cx="3558431" cy="33162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50" b="1" dirty="0">
                <a:latin typeface="arial"/>
                <a:ea typeface="roboto"/>
                <a:cs typeface="arial"/>
              </a:rPr>
              <a:t>2.1  </a:t>
            </a:r>
            <a:r>
              <a:rPr lang="en-US" sz="950" dirty="0" err="1">
                <a:latin typeface="arial"/>
                <a:ea typeface="roboto"/>
                <a:cs typeface="arial"/>
              </a:rPr>
              <a:t>Logótipo</a:t>
            </a:r>
            <a:r>
              <a:rPr lang="en-US" sz="950" dirty="0">
                <a:latin typeface="arial"/>
                <a:ea typeface="roboto"/>
                <a:cs typeface="arial"/>
              </a:rPr>
              <a:t>.</a:t>
            </a:r>
            <a:endParaRPr lang="pt-PT" sz="950" dirty="0">
              <a:latin typeface="arial"/>
              <a:ea typeface="roboto"/>
              <a:cs typeface="arial"/>
            </a:endParaRPr>
          </a:p>
          <a:p>
            <a:r>
              <a:rPr lang="en-US" sz="950" dirty="0" err="1">
                <a:latin typeface="arial"/>
                <a:ea typeface="roboto"/>
                <a:cs typeface="arial"/>
              </a:rPr>
              <a:t>Hiperligação</a:t>
            </a:r>
            <a:r>
              <a:rPr lang="en-US" sz="950" dirty="0">
                <a:latin typeface="arial"/>
                <a:ea typeface="roboto"/>
                <a:cs typeface="arial"/>
              </a:rPr>
              <a:t> para a </a:t>
            </a:r>
            <a:r>
              <a:rPr lang="en-US" sz="950" dirty="0" err="1">
                <a:latin typeface="arial"/>
                <a:ea typeface="roboto"/>
                <a:cs typeface="arial"/>
              </a:rPr>
              <a:t>Página</a:t>
            </a:r>
            <a:r>
              <a:rPr lang="en-US" sz="950" dirty="0">
                <a:latin typeface="arial"/>
                <a:ea typeface="roboto"/>
                <a:cs typeface="arial"/>
              </a:rPr>
              <a:t> de Login (1.).</a:t>
            </a:r>
            <a:endParaRPr lang="pt-PT" sz="950" dirty="0">
              <a:latin typeface="arial"/>
              <a:ea typeface="roboto"/>
              <a:cs typeface="arial"/>
            </a:endParaRPr>
          </a:p>
          <a:p>
            <a:endParaRPr lang="en-US" sz="950">
              <a:latin typeface="arial"/>
              <a:ea typeface="roboto"/>
              <a:cs typeface="arial"/>
            </a:endParaRPr>
          </a:p>
          <a:p>
            <a:r>
              <a:rPr lang="en-US" sz="950" b="1" dirty="0">
                <a:latin typeface="arial"/>
                <a:ea typeface="roboto"/>
                <a:cs typeface="arial"/>
              </a:rPr>
              <a:t>2.2 </a:t>
            </a:r>
            <a:r>
              <a:rPr lang="en-US" sz="950" dirty="0">
                <a:latin typeface="arial"/>
                <a:ea typeface="roboto"/>
                <a:cs typeface="arial"/>
              </a:rPr>
              <a:t> Campos de </a:t>
            </a:r>
            <a:r>
              <a:rPr lang="en-US" sz="950" dirty="0" err="1">
                <a:latin typeface="arial"/>
                <a:ea typeface="roboto"/>
                <a:cs typeface="arial"/>
              </a:rPr>
              <a:t>texto</a:t>
            </a:r>
            <a:r>
              <a:rPr lang="en-US" sz="950" dirty="0">
                <a:latin typeface="arial"/>
                <a:ea typeface="roboto"/>
                <a:cs typeface="arial"/>
              </a:rPr>
              <a:t> para </a:t>
            </a:r>
            <a:r>
              <a:rPr lang="en-US" sz="950" dirty="0" err="1">
                <a:latin typeface="arial"/>
                <a:ea typeface="roboto"/>
                <a:cs typeface="arial"/>
              </a:rPr>
              <a:t>inserir</a:t>
            </a:r>
            <a:r>
              <a:rPr lang="en-US" sz="950" dirty="0">
                <a:latin typeface="arial"/>
                <a:ea typeface="roboto"/>
                <a:cs typeface="arial"/>
              </a:rPr>
              <a:t> a </a:t>
            </a:r>
            <a:r>
              <a:rPr lang="en-US" sz="950" dirty="0" err="1">
                <a:latin typeface="arial"/>
                <a:ea typeface="roboto"/>
                <a:cs typeface="arial"/>
              </a:rPr>
              <a:t>informação</a:t>
            </a:r>
            <a:r>
              <a:rPr lang="en-US" sz="950" dirty="0">
                <a:latin typeface="arial"/>
                <a:ea typeface="roboto"/>
                <a:cs typeface="arial"/>
              </a:rPr>
              <a:t> </a:t>
            </a:r>
            <a:r>
              <a:rPr lang="en-US" sz="950" dirty="0" err="1">
                <a:latin typeface="arial"/>
                <a:ea typeface="roboto"/>
                <a:cs typeface="arial"/>
              </a:rPr>
              <a:t>básica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acerca</a:t>
            </a:r>
            <a:r>
              <a:rPr lang="en-US" sz="950" dirty="0">
                <a:latin typeface="arial"/>
                <a:ea typeface="roboto"/>
                <a:cs typeface="arial"/>
              </a:rPr>
              <a:t>  do </a:t>
            </a:r>
            <a:r>
              <a:rPr lang="en-US" sz="950" dirty="0" err="1">
                <a:latin typeface="arial"/>
                <a:ea typeface="roboto"/>
                <a:cs typeface="arial"/>
              </a:rPr>
              <a:t>utilizador</a:t>
            </a:r>
            <a:r>
              <a:rPr lang="en-US" sz="950" dirty="0">
                <a:latin typeface="arial"/>
                <a:ea typeface="roboto"/>
                <a:cs typeface="arial"/>
              </a:rPr>
              <a:t> (user name, e-mail, password).</a:t>
            </a:r>
          </a:p>
          <a:p>
            <a:endParaRPr lang="en-US" sz="950" b="1">
              <a:latin typeface="arial"/>
              <a:ea typeface="roboto"/>
              <a:cs typeface="arial"/>
            </a:endParaRPr>
          </a:p>
          <a:p>
            <a:r>
              <a:rPr lang="en-US" sz="950" b="1" dirty="0">
                <a:latin typeface="arial"/>
                <a:ea typeface="roboto"/>
                <a:cs typeface="arial"/>
              </a:rPr>
              <a:t>2.3  </a:t>
            </a:r>
            <a:r>
              <a:rPr lang="en-US" sz="950" dirty="0" err="1">
                <a:latin typeface="arial"/>
                <a:ea typeface="roboto"/>
                <a:cs typeface="arial"/>
              </a:rPr>
              <a:t>Opção</a:t>
            </a:r>
            <a:r>
              <a:rPr lang="en-US" sz="950" dirty="0">
                <a:latin typeface="arial"/>
                <a:ea typeface="roboto"/>
                <a:cs typeface="arial"/>
              </a:rPr>
              <a:t> de </a:t>
            </a:r>
            <a:r>
              <a:rPr lang="en-US" sz="950" dirty="0" err="1">
                <a:latin typeface="arial"/>
                <a:ea typeface="roboto"/>
                <a:cs typeface="arial"/>
              </a:rPr>
              <a:t>adicionar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foto</a:t>
            </a:r>
            <a:r>
              <a:rPr lang="en-US" sz="950" dirty="0">
                <a:latin typeface="arial"/>
                <a:ea typeface="roboto"/>
                <a:cs typeface="arial"/>
              </a:rPr>
              <a:t> de </a:t>
            </a:r>
            <a:r>
              <a:rPr lang="en-US" sz="950" dirty="0" err="1">
                <a:latin typeface="arial"/>
                <a:ea typeface="roboto"/>
                <a:cs typeface="arial"/>
              </a:rPr>
              <a:t>perfil</a:t>
            </a:r>
            <a:r>
              <a:rPr lang="en-US" sz="950" dirty="0">
                <a:latin typeface="arial"/>
                <a:ea typeface="roboto"/>
                <a:cs typeface="arial"/>
              </a:rPr>
              <a:t> (a </a:t>
            </a:r>
            <a:r>
              <a:rPr lang="en-US" sz="950" dirty="0" err="1">
                <a:latin typeface="arial"/>
                <a:ea typeface="roboto"/>
                <a:cs typeface="arial"/>
              </a:rPr>
              <a:t>partir</a:t>
            </a:r>
            <a:r>
              <a:rPr lang="en-US" sz="950" dirty="0">
                <a:latin typeface="arial"/>
                <a:ea typeface="roboto"/>
                <a:cs typeface="arial"/>
              </a:rPr>
              <a:t> do </a:t>
            </a:r>
            <a:r>
              <a:rPr lang="en-US" sz="950" dirty="0" err="1">
                <a:latin typeface="arial"/>
                <a:ea typeface="roboto"/>
                <a:cs typeface="arial"/>
              </a:rPr>
              <a:t>computador</a:t>
            </a:r>
            <a:r>
              <a:rPr lang="en-US" sz="950" dirty="0">
                <a:latin typeface="arial"/>
                <a:ea typeface="roboto"/>
                <a:cs typeface="arial"/>
              </a:rPr>
              <a:t>).</a:t>
            </a:r>
          </a:p>
          <a:p>
            <a:r>
              <a:rPr lang="en-US" sz="950" dirty="0" err="1">
                <a:latin typeface="arial"/>
                <a:ea typeface="roboto"/>
                <a:cs typeface="arial"/>
              </a:rPr>
              <a:t>Depois</a:t>
            </a:r>
            <a:r>
              <a:rPr lang="en-US" sz="950" dirty="0">
                <a:latin typeface="arial"/>
                <a:ea typeface="roboto"/>
                <a:cs typeface="arial"/>
              </a:rPr>
              <a:t> de </a:t>
            </a:r>
            <a:r>
              <a:rPr lang="en-US" sz="950" dirty="0" err="1">
                <a:latin typeface="arial"/>
                <a:ea typeface="roboto"/>
                <a:cs typeface="arial"/>
              </a:rPr>
              <a:t>já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ter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sido</a:t>
            </a:r>
            <a:r>
              <a:rPr lang="en-US" sz="950" dirty="0">
                <a:latin typeface="arial"/>
                <a:ea typeface="roboto"/>
                <a:cs typeface="arial"/>
              </a:rPr>
              <a:t> </a:t>
            </a:r>
            <a:r>
              <a:rPr lang="en-US" sz="950" dirty="0" err="1">
                <a:latin typeface="arial"/>
                <a:ea typeface="roboto"/>
                <a:cs typeface="arial"/>
              </a:rPr>
              <a:t>selecionada</a:t>
            </a:r>
            <a:r>
              <a:rPr lang="en-US" sz="950" dirty="0">
                <a:latin typeface="arial"/>
                <a:ea typeface="roboto"/>
                <a:cs typeface="arial"/>
              </a:rPr>
              <a:t>, </a:t>
            </a:r>
            <a:r>
              <a:rPr lang="en-US" sz="950" dirty="0" err="1">
                <a:latin typeface="arial"/>
                <a:ea typeface="roboto"/>
                <a:cs typeface="arial"/>
              </a:rPr>
              <a:t>opção</a:t>
            </a:r>
            <a:r>
              <a:rPr lang="en-US" sz="950" dirty="0">
                <a:latin typeface="arial"/>
                <a:ea typeface="roboto"/>
                <a:cs typeface="arial"/>
              </a:rPr>
              <a:t> de </a:t>
            </a:r>
            <a:r>
              <a:rPr lang="en-US" sz="950" dirty="0" err="1">
                <a:latin typeface="arial"/>
                <a:ea typeface="roboto"/>
                <a:cs typeface="arial"/>
              </a:rPr>
              <a:t>substituir</a:t>
            </a:r>
            <a:r>
              <a:rPr lang="en-US" sz="950" dirty="0">
                <a:latin typeface="arial"/>
                <a:ea typeface="roboto"/>
                <a:cs typeface="arial"/>
              </a:rPr>
              <a:t>.</a:t>
            </a:r>
            <a:endParaRPr lang="en-US" sz="950" dirty="0"/>
          </a:p>
          <a:p>
            <a:r>
              <a:rPr lang="en-US" sz="950" dirty="0">
                <a:latin typeface="arial"/>
                <a:ea typeface="roboto"/>
                <a:cs typeface="arial"/>
              </a:rPr>
              <a:t>Passo </a:t>
            </a:r>
            <a:r>
              <a:rPr lang="en-US" sz="950" dirty="0" err="1">
                <a:latin typeface="arial"/>
                <a:ea typeface="roboto"/>
                <a:cs typeface="arial"/>
              </a:rPr>
              <a:t>não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obrigatório</a:t>
            </a:r>
            <a:r>
              <a:rPr lang="en-US" sz="950" dirty="0">
                <a:latin typeface="arial"/>
                <a:ea typeface="roboto"/>
                <a:cs typeface="arial"/>
              </a:rPr>
              <a:t>.</a:t>
            </a:r>
          </a:p>
          <a:p>
            <a:endParaRPr lang="en-US" sz="950">
              <a:latin typeface="arial"/>
              <a:ea typeface="roboto"/>
              <a:cs typeface="arial"/>
            </a:endParaRPr>
          </a:p>
          <a:p>
            <a:r>
              <a:rPr lang="en-US" sz="950" b="1" dirty="0">
                <a:latin typeface="arial"/>
                <a:ea typeface="roboto"/>
                <a:cs typeface="arial"/>
              </a:rPr>
              <a:t>2.4 </a:t>
            </a:r>
            <a:r>
              <a:rPr lang="en-US" sz="950" dirty="0">
                <a:latin typeface="arial"/>
                <a:ea typeface="roboto"/>
                <a:cs typeface="arial"/>
              </a:rPr>
              <a:t> Campo de </a:t>
            </a:r>
            <a:r>
              <a:rPr lang="en-US" sz="950" dirty="0" err="1">
                <a:latin typeface="arial"/>
                <a:ea typeface="roboto"/>
                <a:cs typeface="arial"/>
              </a:rPr>
              <a:t>texto</a:t>
            </a:r>
            <a:r>
              <a:rPr lang="en-US" sz="950" dirty="0">
                <a:latin typeface="arial"/>
                <a:ea typeface="roboto"/>
                <a:cs typeface="arial"/>
              </a:rPr>
              <a:t> livre para  </a:t>
            </a:r>
            <a:r>
              <a:rPr lang="en-US" sz="950" dirty="0" err="1">
                <a:latin typeface="arial"/>
                <a:ea typeface="roboto"/>
                <a:cs typeface="arial"/>
              </a:rPr>
              <a:t>inserir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uma</a:t>
            </a:r>
            <a:r>
              <a:rPr lang="en-US" sz="950" dirty="0">
                <a:latin typeface="arial"/>
                <a:ea typeface="roboto"/>
                <a:cs typeface="arial"/>
              </a:rPr>
              <a:t>  </a:t>
            </a:r>
            <a:r>
              <a:rPr lang="en-US" sz="950" dirty="0" err="1">
                <a:latin typeface="arial"/>
                <a:ea typeface="roboto"/>
                <a:cs typeface="arial"/>
              </a:rPr>
              <a:t>descrição</a:t>
            </a:r>
            <a:r>
              <a:rPr lang="en-US" sz="950" dirty="0">
                <a:latin typeface="arial"/>
                <a:ea typeface="roboto"/>
                <a:cs typeface="arial"/>
              </a:rPr>
              <a:t>.</a:t>
            </a:r>
          </a:p>
          <a:p>
            <a:r>
              <a:rPr lang="en-US" sz="950" dirty="0">
                <a:latin typeface="arial"/>
                <a:ea typeface="roboto"/>
                <a:cs typeface="arial"/>
              </a:rPr>
              <a:t>Passo </a:t>
            </a:r>
            <a:r>
              <a:rPr lang="en-US" sz="950" dirty="0" err="1">
                <a:latin typeface="arial"/>
                <a:ea typeface="roboto"/>
                <a:cs typeface="arial"/>
              </a:rPr>
              <a:t>não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obrigatório</a:t>
            </a:r>
            <a:r>
              <a:rPr lang="en-US" sz="950" dirty="0">
                <a:latin typeface="arial"/>
                <a:ea typeface="roboto"/>
                <a:cs typeface="arial"/>
              </a:rPr>
              <a:t>.</a:t>
            </a:r>
          </a:p>
          <a:p>
            <a:endParaRPr lang="en-US" sz="950" dirty="0">
              <a:latin typeface="arial"/>
              <a:ea typeface="roboto"/>
              <a:cs typeface="arial"/>
            </a:endParaRPr>
          </a:p>
          <a:p>
            <a:r>
              <a:rPr lang="en-US" sz="950" b="1" dirty="0">
                <a:latin typeface="arial"/>
                <a:ea typeface="roboto"/>
                <a:cs typeface="arial"/>
              </a:rPr>
              <a:t>2.5</a:t>
            </a:r>
            <a:r>
              <a:rPr lang="en-US" sz="950" b="1" dirty="0">
                <a:latin typeface="arial"/>
                <a:cs typeface="arial"/>
              </a:rPr>
              <a:t> </a:t>
            </a:r>
            <a:r>
              <a:rPr lang="en-US" sz="950" dirty="0">
                <a:latin typeface="arial"/>
                <a:cs typeface="arial"/>
              </a:rPr>
              <a:t>Campos de </a:t>
            </a:r>
            <a:r>
              <a:rPr lang="en-US" sz="950" dirty="0" err="1">
                <a:latin typeface="arial"/>
                <a:cs typeface="arial"/>
              </a:rPr>
              <a:t>texto</a:t>
            </a:r>
            <a:r>
              <a:rPr lang="en-US" sz="950" dirty="0">
                <a:latin typeface="arial"/>
                <a:cs typeface="arial"/>
              </a:rPr>
              <a:t> </a:t>
            </a:r>
            <a:r>
              <a:rPr lang="en-US" sz="950" dirty="0" err="1">
                <a:latin typeface="arial"/>
                <a:cs typeface="arial"/>
              </a:rPr>
              <a:t>relativos</a:t>
            </a:r>
            <a:r>
              <a:rPr lang="en-US" sz="950" dirty="0">
                <a:latin typeface="arial"/>
                <a:cs typeface="arial"/>
              </a:rPr>
              <a:t> à </a:t>
            </a:r>
            <a:r>
              <a:rPr lang="en-US" sz="950" dirty="0" err="1">
                <a:latin typeface="arial"/>
                <a:cs typeface="arial"/>
              </a:rPr>
              <a:t>associaçãocom</a:t>
            </a:r>
            <a:r>
              <a:rPr lang="en-US" sz="950" dirty="0">
                <a:latin typeface="arial"/>
                <a:cs typeface="arial"/>
              </a:rPr>
              <a:t> a </a:t>
            </a:r>
            <a:r>
              <a:rPr lang="en-US" sz="950" dirty="0" err="1">
                <a:latin typeface="arial"/>
                <a:cs typeface="arial"/>
              </a:rPr>
              <a:t>conta</a:t>
            </a:r>
            <a:r>
              <a:rPr lang="en-US" sz="950" dirty="0">
                <a:latin typeface="arial"/>
                <a:cs typeface="arial"/>
              </a:rPr>
              <a:t> ORCID (E-mail </a:t>
            </a:r>
            <a:r>
              <a:rPr lang="en-US" sz="950" dirty="0" err="1">
                <a:latin typeface="arial"/>
                <a:cs typeface="arial"/>
              </a:rPr>
              <a:t>ou</a:t>
            </a:r>
            <a:r>
              <a:rPr lang="en-US" sz="950" dirty="0">
                <a:latin typeface="arial"/>
                <a:cs typeface="arial"/>
              </a:rPr>
              <a:t> ORDIC ID, ORCID Password).</a:t>
            </a:r>
          </a:p>
          <a:p>
            <a:endParaRPr lang="en-US" sz="950" dirty="0">
              <a:latin typeface="arial"/>
              <a:ea typeface="roboto"/>
              <a:cs typeface="arial"/>
            </a:endParaRPr>
          </a:p>
          <a:p>
            <a:pPr>
              <a:spcBef>
                <a:spcPts val="14"/>
              </a:spcBef>
            </a:pPr>
            <a:r>
              <a:rPr lang="en-US" sz="950" b="1" dirty="0">
                <a:latin typeface="arial"/>
                <a:ea typeface="roboto"/>
                <a:cs typeface="arial"/>
              </a:rPr>
              <a:t>2.6</a:t>
            </a:r>
            <a:r>
              <a:rPr lang="en-US" sz="950" dirty="0">
                <a:latin typeface="arial"/>
                <a:ea typeface="roboto"/>
                <a:cs typeface="arial"/>
              </a:rPr>
              <a:t> Área de interesses. Campos de texto onde o </a:t>
            </a:r>
            <a:r>
              <a:rPr lang="en-US" sz="950" dirty="0" err="1">
                <a:latin typeface="arial"/>
                <a:ea typeface="roboto"/>
                <a:cs typeface="arial"/>
              </a:rPr>
              <a:t>utilizador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pode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adicionar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os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primeiros</a:t>
            </a:r>
            <a:r>
              <a:rPr lang="en-US" sz="950" dirty="0">
                <a:latin typeface="arial"/>
                <a:ea typeface="roboto"/>
                <a:cs typeface="arial"/>
              </a:rPr>
              <a:t> Interesses.</a:t>
            </a:r>
          </a:p>
          <a:p>
            <a:pPr>
              <a:spcBef>
                <a:spcPts val="14"/>
              </a:spcBef>
            </a:pPr>
            <a:endParaRPr lang="en-US" sz="950" dirty="0">
              <a:latin typeface="arial"/>
              <a:ea typeface="roboto"/>
              <a:cs typeface="arial"/>
            </a:endParaRPr>
          </a:p>
          <a:p>
            <a:pPr>
              <a:spcBef>
                <a:spcPts val="14"/>
              </a:spcBef>
            </a:pPr>
            <a:r>
              <a:rPr lang="en-US" sz="950" b="1" dirty="0">
                <a:latin typeface="arial"/>
                <a:ea typeface="roboto"/>
                <a:cs typeface="arial"/>
              </a:rPr>
              <a:t>2.6</a:t>
            </a:r>
            <a:r>
              <a:rPr lang="en-US" sz="950" dirty="0">
                <a:latin typeface="arial"/>
                <a:ea typeface="roboto"/>
                <a:cs typeface="arial"/>
              </a:rPr>
              <a:t>  </a:t>
            </a:r>
            <a:r>
              <a:rPr lang="en-US" sz="950" dirty="0" err="1">
                <a:latin typeface="arial"/>
                <a:ea typeface="roboto"/>
                <a:cs typeface="arial"/>
              </a:rPr>
              <a:t>Botão</a:t>
            </a:r>
            <a:r>
              <a:rPr lang="en-US" sz="950" dirty="0">
                <a:latin typeface="arial"/>
                <a:ea typeface="roboto"/>
                <a:cs typeface="arial"/>
              </a:rPr>
              <a:t> que </a:t>
            </a:r>
            <a:r>
              <a:rPr lang="en-US" sz="950" dirty="0" err="1">
                <a:latin typeface="arial"/>
                <a:ea typeface="roboto"/>
                <a:cs typeface="arial"/>
              </a:rPr>
              <a:t>confirma</a:t>
            </a:r>
            <a:r>
              <a:rPr lang="en-US" sz="950" dirty="0">
                <a:latin typeface="arial"/>
                <a:ea typeface="roboto"/>
                <a:cs typeface="arial"/>
              </a:rPr>
              <a:t> o </a:t>
            </a:r>
            <a:r>
              <a:rPr lang="en-US" sz="950" dirty="0" err="1">
                <a:latin typeface="arial"/>
                <a:ea typeface="roboto"/>
                <a:cs typeface="arial"/>
              </a:rPr>
              <a:t>registo</a:t>
            </a:r>
            <a:r>
              <a:rPr lang="en-US" sz="950" dirty="0">
                <a:latin typeface="arial"/>
                <a:ea typeface="roboto"/>
                <a:cs typeface="arial"/>
              </a:rPr>
              <a:t> se </a:t>
            </a:r>
            <a:r>
              <a:rPr lang="en-US" sz="950" dirty="0" err="1">
                <a:latin typeface="arial"/>
                <a:ea typeface="roboto"/>
                <a:cs typeface="arial"/>
              </a:rPr>
              <a:t>todos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os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campos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estiverem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devidamente</a:t>
            </a:r>
            <a:r>
              <a:rPr lang="en-US" sz="950" dirty="0">
                <a:latin typeface="arial"/>
                <a:ea typeface="roboto"/>
                <a:cs typeface="arial"/>
              </a:rPr>
              <a:t> </a:t>
            </a:r>
            <a:r>
              <a:rPr lang="en-US" sz="950" dirty="0" err="1">
                <a:latin typeface="arial"/>
                <a:ea typeface="roboto"/>
                <a:cs typeface="arial"/>
              </a:rPr>
              <a:t>preenchidos</a:t>
            </a:r>
            <a:r>
              <a:rPr lang="en-US" sz="950" dirty="0">
                <a:latin typeface="arial"/>
                <a:ea typeface="roboto"/>
                <a:cs typeface="arial"/>
              </a:rPr>
              <a:t>.</a:t>
            </a:r>
          </a:p>
          <a:p>
            <a:endParaRPr lang="en-US" sz="1000">
              <a:latin typeface="arial"/>
              <a:ea typeface="roboto"/>
              <a:cs typeface="arial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4C2FB6A-3F4C-4DF3-9D3B-8B7D2FF07A8F}"/>
              </a:ext>
            </a:extLst>
          </p:cNvPr>
          <p:cNvSpPr txBox="1"/>
          <p:nvPr/>
        </p:nvSpPr>
        <p:spPr>
          <a:xfrm>
            <a:off x="493863" y="935965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2.</a:t>
            </a:r>
            <a:r>
              <a:rPr lang="pt-PT" sz="1600"/>
              <a:t> Página de Registo</a:t>
            </a:r>
            <a:endParaRPr lang="pt-PT" sz="1600" i="1"/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8D888D8D-5EB4-4E20-B298-A686F4D60237}"/>
              </a:ext>
            </a:extLst>
          </p:cNvPr>
          <p:cNvCxnSpPr>
            <a:cxnSpLocks/>
          </p:cNvCxnSpPr>
          <p:nvPr/>
        </p:nvCxnSpPr>
        <p:spPr>
          <a:xfrm flipH="1">
            <a:off x="4851536" y="633594"/>
            <a:ext cx="477979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01F16FF-53AF-40EA-8628-225418D54ECD}"/>
              </a:ext>
            </a:extLst>
          </p:cNvPr>
          <p:cNvCxnSpPr>
            <a:cxnSpLocks/>
          </p:cNvCxnSpPr>
          <p:nvPr/>
        </p:nvCxnSpPr>
        <p:spPr>
          <a:xfrm flipH="1">
            <a:off x="5865139" y="1280575"/>
            <a:ext cx="3527" cy="8497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C9D039DF-AC3A-496E-921E-79794C0CCCEA}"/>
              </a:ext>
            </a:extLst>
          </p:cNvPr>
          <p:cNvCxnSpPr>
            <a:cxnSpLocks/>
          </p:cNvCxnSpPr>
          <p:nvPr/>
        </p:nvCxnSpPr>
        <p:spPr>
          <a:xfrm flipH="1" flipV="1">
            <a:off x="4851537" y="1558779"/>
            <a:ext cx="1017129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B6301DD9-9C66-4B42-A00E-FC9BA66F9573}"/>
              </a:ext>
            </a:extLst>
          </p:cNvPr>
          <p:cNvCxnSpPr>
            <a:cxnSpLocks/>
          </p:cNvCxnSpPr>
          <p:nvPr/>
        </p:nvCxnSpPr>
        <p:spPr>
          <a:xfrm flipH="1" flipV="1">
            <a:off x="7396329" y="1720524"/>
            <a:ext cx="1017129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6C56416E-EB64-42F0-A060-02D3DD3DBE23}"/>
              </a:ext>
            </a:extLst>
          </p:cNvPr>
          <p:cNvCxnSpPr>
            <a:cxnSpLocks/>
          </p:cNvCxnSpPr>
          <p:nvPr/>
        </p:nvCxnSpPr>
        <p:spPr>
          <a:xfrm flipH="1" flipV="1">
            <a:off x="7396329" y="2529250"/>
            <a:ext cx="1017129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CB2033B0-1B3D-45CD-9548-2E671B5E6A27}"/>
              </a:ext>
            </a:extLst>
          </p:cNvPr>
          <p:cNvCxnSpPr>
            <a:cxnSpLocks/>
          </p:cNvCxnSpPr>
          <p:nvPr/>
        </p:nvCxnSpPr>
        <p:spPr>
          <a:xfrm flipH="1" flipV="1">
            <a:off x="4851536" y="3952609"/>
            <a:ext cx="1017129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6CB0F482-5BAD-4879-84B8-1DD55A3A3EEC}"/>
              </a:ext>
            </a:extLst>
          </p:cNvPr>
          <p:cNvCxnSpPr>
            <a:cxnSpLocks/>
          </p:cNvCxnSpPr>
          <p:nvPr/>
        </p:nvCxnSpPr>
        <p:spPr>
          <a:xfrm flipH="1">
            <a:off x="7191933" y="4437842"/>
            <a:ext cx="1211223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B880F9F-ED94-4645-97B1-44FCA9EA194F}"/>
              </a:ext>
            </a:extLst>
          </p:cNvPr>
          <p:cNvSpPr txBox="1"/>
          <p:nvPr/>
        </p:nvSpPr>
        <p:spPr>
          <a:xfrm>
            <a:off x="4249947" y="525013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E367681-DC9B-46D5-90CB-DDE3D0DF47B6}"/>
              </a:ext>
            </a:extLst>
          </p:cNvPr>
          <p:cNvSpPr txBox="1"/>
          <p:nvPr/>
        </p:nvSpPr>
        <p:spPr>
          <a:xfrm>
            <a:off x="4249947" y="1441570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6F1F4A8-40E2-448D-908E-C7A027768AA3}"/>
              </a:ext>
            </a:extLst>
          </p:cNvPr>
          <p:cNvSpPr txBox="1"/>
          <p:nvPr/>
        </p:nvSpPr>
        <p:spPr>
          <a:xfrm>
            <a:off x="4293079" y="3824617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2. 6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FB4A6C3-CF7B-4CDF-AA42-04EF9DB1F497}"/>
              </a:ext>
            </a:extLst>
          </p:cNvPr>
          <p:cNvSpPr txBox="1"/>
          <p:nvPr/>
        </p:nvSpPr>
        <p:spPr>
          <a:xfrm>
            <a:off x="8293579" y="1603315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1BB8656-1E95-455D-A212-E83FACDCB718}"/>
              </a:ext>
            </a:extLst>
          </p:cNvPr>
          <p:cNvSpPr txBox="1"/>
          <p:nvPr/>
        </p:nvSpPr>
        <p:spPr>
          <a:xfrm>
            <a:off x="8325928" y="2390475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2780A53-5185-468E-9A89-C8E1DE1A5F86}"/>
              </a:ext>
            </a:extLst>
          </p:cNvPr>
          <p:cNvSpPr txBox="1"/>
          <p:nvPr/>
        </p:nvSpPr>
        <p:spPr>
          <a:xfrm>
            <a:off x="8293579" y="4299069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D576B-7583-41F2-B3EC-F3ECF2A2E799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6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0CD78030-7B30-4A0B-A06F-54A703048EE0}"/>
              </a:ext>
            </a:extLst>
          </p:cNvPr>
          <p:cNvCxnSpPr>
            <a:cxnSpLocks/>
          </p:cNvCxnSpPr>
          <p:nvPr/>
        </p:nvCxnSpPr>
        <p:spPr>
          <a:xfrm flipH="1">
            <a:off x="5865139" y="2768631"/>
            <a:ext cx="3527" cy="8497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27A50746-3DD6-41D9-AAE6-D20BD650E3D6}"/>
              </a:ext>
            </a:extLst>
          </p:cNvPr>
          <p:cNvCxnSpPr>
            <a:cxnSpLocks/>
          </p:cNvCxnSpPr>
          <p:nvPr/>
        </p:nvCxnSpPr>
        <p:spPr>
          <a:xfrm flipH="1">
            <a:off x="5692610" y="2132433"/>
            <a:ext cx="3527" cy="6340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A980FB8-34C3-4B19-BE82-C723765590D0}"/>
              </a:ext>
            </a:extLst>
          </p:cNvPr>
          <p:cNvCxnSpPr>
            <a:cxnSpLocks/>
          </p:cNvCxnSpPr>
          <p:nvPr/>
        </p:nvCxnSpPr>
        <p:spPr>
          <a:xfrm flipH="1" flipV="1">
            <a:off x="5692612" y="2130279"/>
            <a:ext cx="17605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68541719-1490-414B-968F-FC279B9D57E4}"/>
              </a:ext>
            </a:extLst>
          </p:cNvPr>
          <p:cNvCxnSpPr>
            <a:cxnSpLocks/>
          </p:cNvCxnSpPr>
          <p:nvPr/>
        </p:nvCxnSpPr>
        <p:spPr>
          <a:xfrm flipH="1" flipV="1">
            <a:off x="5692612" y="2766477"/>
            <a:ext cx="17605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8F8778-D073-497D-B758-078814B255E1}"/>
              </a:ext>
            </a:extLst>
          </p:cNvPr>
          <p:cNvSpPr/>
          <p:nvPr/>
        </p:nvSpPr>
        <p:spPr>
          <a:xfrm>
            <a:off x="5225451" y="437790"/>
            <a:ext cx="2758296" cy="445123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xão reta unidirecional 43">
            <a:extLst>
              <a:ext uri="{FF2B5EF4-FFF2-40B4-BE49-F238E27FC236}">
                <a16:creationId xmlns:a16="http://schemas.microsoft.com/office/drawing/2014/main" id="{84D1C52F-3D63-4A2B-9F80-BF59877E2D15}"/>
              </a:ext>
            </a:extLst>
          </p:cNvPr>
          <p:cNvCxnSpPr>
            <a:cxnSpLocks/>
          </p:cNvCxnSpPr>
          <p:nvPr/>
        </p:nvCxnSpPr>
        <p:spPr>
          <a:xfrm flipH="1">
            <a:off x="4851536" y="2466707"/>
            <a:ext cx="844601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55">
            <a:extLst>
              <a:ext uri="{FF2B5EF4-FFF2-40B4-BE49-F238E27FC236}">
                <a16:creationId xmlns:a16="http://schemas.microsoft.com/office/drawing/2014/main" id="{53A81B2E-0618-4C35-A481-69FBCE13C69A}"/>
              </a:ext>
            </a:extLst>
          </p:cNvPr>
          <p:cNvSpPr txBox="1"/>
          <p:nvPr/>
        </p:nvSpPr>
        <p:spPr>
          <a:xfrm>
            <a:off x="4249947" y="2336560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2. 5</a:t>
            </a:r>
          </a:p>
        </p:txBody>
      </p:sp>
    </p:spTree>
    <p:extLst>
      <p:ext uri="{BB962C8B-B14F-4D97-AF65-F5344CB8AC3E}">
        <p14:creationId xmlns:p14="http://schemas.microsoft.com/office/powerpoint/2010/main" val="286974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B4AF146-7EF3-4404-9CC4-BDEADD47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3" y="402757"/>
            <a:ext cx="3355845" cy="410075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830099" y="1279509"/>
            <a:ext cx="432188" cy="83113"/>
          </a:xfrm>
          <a:prstGeom prst="rect">
            <a:avLst/>
          </a:prstGeom>
        </p:spPr>
        <p:txBody>
          <a:bodyPr vert="horz" wrap="square" lIns="0" tIns="6109" rIns="0" bIns="0" rtlCol="0" anchor="t">
            <a:spAutoFit/>
          </a:bodyPr>
          <a:lstStyle/>
          <a:p>
            <a:pPr marL="5715" marR="93345" algn="just">
              <a:spcBef>
                <a:spcPts val="48"/>
              </a:spcBef>
            </a:pPr>
            <a:endParaRPr lang="pt-PT" sz="500" spc="5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17270" y="2259339"/>
            <a:ext cx="435548" cy="83113"/>
          </a:xfrm>
          <a:prstGeom prst="rect">
            <a:avLst/>
          </a:prstGeom>
        </p:spPr>
        <p:txBody>
          <a:bodyPr vert="horz" wrap="square" lIns="0" tIns="6109" rIns="0" bIns="0" rtlCol="0" anchor="t">
            <a:spAutoFit/>
          </a:bodyPr>
          <a:lstStyle/>
          <a:p>
            <a:pPr marL="5715" marR="1905">
              <a:spcBef>
                <a:spcPts val="48"/>
              </a:spcBef>
            </a:pPr>
            <a:endParaRPr lang="pt-PT" sz="500" spc="19">
              <a:latin typeface="Trebuchet MS"/>
              <a:cs typeface="Trebuchet M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13D186F-B2D1-4EBF-AEBB-4DDB3FDB1093}"/>
              </a:ext>
            </a:extLst>
          </p:cNvPr>
          <p:cNvSpPr txBox="1"/>
          <p:nvPr/>
        </p:nvSpPr>
        <p:spPr>
          <a:xfrm>
            <a:off x="634042" y="3860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3.</a:t>
            </a:r>
            <a:r>
              <a:rPr lang="pt-PT" sz="1600"/>
              <a:t> Página de Perfil</a:t>
            </a:r>
            <a:endParaRPr lang="pt-PT" sz="1600" i="1"/>
          </a:p>
        </p:txBody>
      </p:sp>
      <p:cxnSp>
        <p:nvCxnSpPr>
          <p:cNvPr id="63" name="Conexão reta unidirecional 62">
            <a:extLst>
              <a:ext uri="{FF2B5EF4-FFF2-40B4-BE49-F238E27FC236}">
                <a16:creationId xmlns:a16="http://schemas.microsoft.com/office/drawing/2014/main" id="{CBB7EDA0-135E-4898-8338-61C8D431723C}"/>
              </a:ext>
            </a:extLst>
          </p:cNvPr>
          <p:cNvCxnSpPr>
            <a:cxnSpLocks/>
          </p:cNvCxnSpPr>
          <p:nvPr/>
        </p:nvCxnSpPr>
        <p:spPr>
          <a:xfrm flipH="1" flipV="1">
            <a:off x="8129575" y="534392"/>
            <a:ext cx="370148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7939A38F-960E-47FD-95CD-439A5F4A8B99}"/>
              </a:ext>
            </a:extLst>
          </p:cNvPr>
          <p:cNvCxnSpPr>
            <a:cxnSpLocks/>
          </p:cNvCxnSpPr>
          <p:nvPr/>
        </p:nvCxnSpPr>
        <p:spPr>
          <a:xfrm flipH="1" flipV="1">
            <a:off x="4905451" y="534392"/>
            <a:ext cx="488762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BFE10D8-2F10-44DC-8DEF-0F521C31D037}"/>
              </a:ext>
            </a:extLst>
          </p:cNvPr>
          <p:cNvCxnSpPr>
            <a:cxnSpLocks/>
          </p:cNvCxnSpPr>
          <p:nvPr/>
        </p:nvCxnSpPr>
        <p:spPr>
          <a:xfrm flipH="1" flipV="1">
            <a:off x="7536509" y="1278421"/>
            <a:ext cx="963214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0393B063-7736-4C13-A1CE-9FD61DA7DC2D}"/>
              </a:ext>
            </a:extLst>
          </p:cNvPr>
          <p:cNvCxnSpPr>
            <a:cxnSpLocks/>
          </p:cNvCxnSpPr>
          <p:nvPr/>
        </p:nvCxnSpPr>
        <p:spPr>
          <a:xfrm flipH="1" flipV="1">
            <a:off x="8021743" y="825533"/>
            <a:ext cx="488762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3EB634DA-AC04-4489-8419-C11925728580}"/>
              </a:ext>
            </a:extLst>
          </p:cNvPr>
          <p:cNvCxnSpPr>
            <a:cxnSpLocks/>
          </p:cNvCxnSpPr>
          <p:nvPr/>
        </p:nvCxnSpPr>
        <p:spPr>
          <a:xfrm flipH="1" flipV="1">
            <a:off x="4916235" y="1224505"/>
            <a:ext cx="672073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0E523D20-E6F9-4BA0-AD94-3031C9ED7590}"/>
              </a:ext>
            </a:extLst>
          </p:cNvPr>
          <p:cNvCxnSpPr>
            <a:cxnSpLocks/>
          </p:cNvCxnSpPr>
          <p:nvPr/>
        </p:nvCxnSpPr>
        <p:spPr>
          <a:xfrm flipH="1" flipV="1">
            <a:off x="4927018" y="1720523"/>
            <a:ext cx="952431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unidirecional 71">
            <a:extLst>
              <a:ext uri="{FF2B5EF4-FFF2-40B4-BE49-F238E27FC236}">
                <a16:creationId xmlns:a16="http://schemas.microsoft.com/office/drawing/2014/main" id="{6A7806B1-ABC7-436A-A25E-2AA4C994A91A}"/>
              </a:ext>
            </a:extLst>
          </p:cNvPr>
          <p:cNvCxnSpPr>
            <a:cxnSpLocks/>
          </p:cNvCxnSpPr>
          <p:nvPr/>
        </p:nvCxnSpPr>
        <p:spPr>
          <a:xfrm flipH="1" flipV="1">
            <a:off x="8075659" y="2011665"/>
            <a:ext cx="42406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E619117D-AF44-4899-ACC8-EA7DBD1C4011}"/>
              </a:ext>
            </a:extLst>
          </p:cNvPr>
          <p:cNvCxnSpPr>
            <a:cxnSpLocks/>
          </p:cNvCxnSpPr>
          <p:nvPr/>
        </p:nvCxnSpPr>
        <p:spPr>
          <a:xfrm flipV="1">
            <a:off x="5728487" y="3143881"/>
            <a:ext cx="7257" cy="13823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F0080645-C6DF-4383-B886-0881CFCE9EE7}"/>
              </a:ext>
            </a:extLst>
          </p:cNvPr>
          <p:cNvCxnSpPr>
            <a:cxnSpLocks/>
          </p:cNvCxnSpPr>
          <p:nvPr/>
        </p:nvCxnSpPr>
        <p:spPr>
          <a:xfrm flipH="1" flipV="1">
            <a:off x="4959367" y="3618335"/>
            <a:ext cx="769120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5904829-D964-4070-99F9-A91AA7A75FBA}"/>
              </a:ext>
            </a:extLst>
          </p:cNvPr>
          <p:cNvSpPr txBox="1"/>
          <p:nvPr/>
        </p:nvSpPr>
        <p:spPr>
          <a:xfrm>
            <a:off x="4368560" y="406400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7145B5D-3949-40E3-BB9C-018E0E92A29F}"/>
              </a:ext>
            </a:extLst>
          </p:cNvPr>
          <p:cNvSpPr txBox="1"/>
          <p:nvPr/>
        </p:nvSpPr>
        <p:spPr>
          <a:xfrm>
            <a:off x="4368560" y="1096513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4EB3AA4-8F51-4699-BF05-FE777053C3E7}"/>
              </a:ext>
            </a:extLst>
          </p:cNvPr>
          <p:cNvSpPr txBox="1"/>
          <p:nvPr/>
        </p:nvSpPr>
        <p:spPr>
          <a:xfrm>
            <a:off x="8379842" y="406399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3. 2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3711C0E-1CA0-4952-91EB-3A49929C3008}"/>
              </a:ext>
            </a:extLst>
          </p:cNvPr>
          <p:cNvSpPr txBox="1"/>
          <p:nvPr/>
        </p:nvSpPr>
        <p:spPr>
          <a:xfrm>
            <a:off x="8379842" y="719106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949E328-E754-4639-A429-B4E0979855C8}"/>
              </a:ext>
            </a:extLst>
          </p:cNvPr>
          <p:cNvSpPr txBox="1"/>
          <p:nvPr/>
        </p:nvSpPr>
        <p:spPr>
          <a:xfrm>
            <a:off x="4390125" y="1592531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3. 5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80330AF-E805-419D-A9A7-A5EF92446E0C}"/>
              </a:ext>
            </a:extLst>
          </p:cNvPr>
          <p:cNvSpPr txBox="1"/>
          <p:nvPr/>
        </p:nvSpPr>
        <p:spPr>
          <a:xfrm>
            <a:off x="8379841" y="1150427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3. 6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AEFB71D-5521-40A5-BBDE-C0C1CE689B5E}"/>
              </a:ext>
            </a:extLst>
          </p:cNvPr>
          <p:cNvSpPr txBox="1"/>
          <p:nvPr/>
        </p:nvSpPr>
        <p:spPr>
          <a:xfrm>
            <a:off x="8379841" y="1862107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3. 7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75C3952-BF8F-4C88-82A0-3D7E0EC3B85A}"/>
              </a:ext>
            </a:extLst>
          </p:cNvPr>
          <p:cNvSpPr txBox="1"/>
          <p:nvPr/>
        </p:nvSpPr>
        <p:spPr>
          <a:xfrm>
            <a:off x="4433257" y="3479559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3. 8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869C512-1144-4392-B2C7-6FE8E36E3739}"/>
              </a:ext>
            </a:extLst>
          </p:cNvPr>
          <p:cNvSpPr txBox="1"/>
          <p:nvPr/>
        </p:nvSpPr>
        <p:spPr>
          <a:xfrm>
            <a:off x="645680" y="924499"/>
            <a:ext cx="3730959" cy="30341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pt-PT" sz="850" b="1">
                <a:latin typeface="arial"/>
                <a:ea typeface="roboto"/>
                <a:cs typeface="arial"/>
              </a:rPr>
              <a:t>3.1</a:t>
            </a:r>
            <a:r>
              <a:rPr lang="pt-PT" sz="850">
                <a:latin typeface="arial"/>
                <a:ea typeface="roboto"/>
                <a:cs typeface="arial"/>
              </a:rPr>
              <a:t>  Logotipo.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>
                <a:latin typeface="arial"/>
                <a:ea typeface="roboto"/>
                <a:cs typeface="arial"/>
              </a:rPr>
              <a:t>Hiperligação para a Página de </a:t>
            </a:r>
            <a:r>
              <a:rPr lang="pt-PT" sz="850" err="1">
                <a:latin typeface="arial"/>
                <a:ea typeface="roboto"/>
                <a:cs typeface="arial"/>
              </a:rPr>
              <a:t>Feed</a:t>
            </a:r>
            <a:r>
              <a:rPr lang="pt-PT" sz="850">
                <a:latin typeface="arial"/>
                <a:ea typeface="roboto"/>
                <a:cs typeface="arial"/>
              </a:rPr>
              <a:t> (4.).</a:t>
            </a:r>
          </a:p>
          <a:p>
            <a:pPr>
              <a:spcAft>
                <a:spcPts val="800"/>
              </a:spcAft>
            </a:pPr>
            <a:r>
              <a:rPr lang="pt-PT" sz="850" b="1">
                <a:latin typeface="arial"/>
                <a:ea typeface="roboto"/>
                <a:cs typeface="arial"/>
              </a:rPr>
              <a:t>3.2</a:t>
            </a:r>
            <a:r>
              <a:rPr lang="pt-PT" sz="850">
                <a:latin typeface="arial"/>
                <a:ea typeface="roboto"/>
                <a:cs typeface="arial"/>
              </a:rPr>
              <a:t>  Barra de cabeçalho. 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>
                <a:latin typeface="arial"/>
                <a:ea typeface="roboto"/>
                <a:cs typeface="arial"/>
              </a:rPr>
              <a:t>Comum a todas as outras páginas (</a:t>
            </a:r>
            <a:r>
              <a:rPr lang="pt-PT" sz="850" err="1">
                <a:latin typeface="arial"/>
                <a:ea typeface="roboto"/>
                <a:cs typeface="arial"/>
              </a:rPr>
              <a:t>excepto</a:t>
            </a:r>
            <a:r>
              <a:rPr lang="pt-PT" sz="850">
                <a:latin typeface="arial"/>
                <a:ea typeface="roboto"/>
                <a:cs typeface="arial"/>
              </a:rPr>
              <a:t> a de Login e Registo).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>
                <a:latin typeface="arial"/>
                <a:ea typeface="roboto"/>
                <a:cs typeface="arial"/>
              </a:rPr>
              <a:t>Barra de pesquisa (instituições, grupos, interesses, pessoas).</a:t>
            </a:r>
            <a:br>
              <a:rPr lang="pt-PT" sz="850" dirty="0">
                <a:latin typeface="arial"/>
                <a:cs typeface="arial"/>
              </a:rPr>
            </a:br>
            <a:r>
              <a:rPr lang="pt-PT" sz="850">
                <a:latin typeface="arial"/>
                <a:ea typeface="roboto"/>
                <a:cs typeface="arial"/>
              </a:rPr>
              <a:t>Botões da esquerda para a direita: Página de Perfil (3.), Página de </a:t>
            </a:r>
            <a:r>
              <a:rPr lang="pt-PT" sz="850" err="1">
                <a:latin typeface="arial"/>
                <a:ea typeface="roboto"/>
                <a:cs typeface="arial"/>
              </a:rPr>
              <a:t>Feed</a:t>
            </a:r>
            <a:r>
              <a:rPr lang="pt-PT" sz="850" dirty="0">
                <a:latin typeface="arial"/>
                <a:ea typeface="roboto"/>
                <a:cs typeface="arial"/>
              </a:rPr>
              <a:t> </a:t>
            </a:r>
            <a:r>
              <a:rPr lang="pt-PT" sz="850">
                <a:latin typeface="arial"/>
                <a:ea typeface="roboto"/>
                <a:cs typeface="arial"/>
              </a:rPr>
              <a:t>de notícias (4.), Opções e Configuração.</a:t>
            </a:r>
            <a:endParaRPr lang="pt-PT" sz="850">
              <a:ea typeface="roboto"/>
            </a:endParaRPr>
          </a:p>
          <a:p>
            <a:pPr marL="5715" marR="93345">
              <a:spcBef>
                <a:spcPts val="48"/>
              </a:spcBef>
              <a:spcAft>
                <a:spcPts val="800"/>
              </a:spcAft>
            </a:pPr>
            <a:r>
              <a:rPr lang="pt-PT" sz="850" b="1">
                <a:latin typeface="arial"/>
                <a:ea typeface="roboto"/>
                <a:cs typeface="arial"/>
              </a:rPr>
              <a:t>3.3</a:t>
            </a:r>
            <a:r>
              <a:rPr lang="pt-PT" sz="850">
                <a:latin typeface="arial"/>
                <a:ea typeface="roboto"/>
                <a:cs typeface="arial"/>
              </a:rPr>
              <a:t>  Botão de atualização</a:t>
            </a:r>
            <a:r>
              <a:rPr lang="pt-PT" sz="850">
                <a:latin typeface="arial"/>
                <a:cs typeface="arial"/>
              </a:rPr>
              <a:t> da informação do perfil consoante o perfil ORCID.</a:t>
            </a:r>
            <a:endParaRPr lang="pt-PT" sz="850"/>
          </a:p>
          <a:p>
            <a:pPr>
              <a:spcAft>
                <a:spcPts val="800"/>
              </a:spcAft>
            </a:pPr>
            <a:r>
              <a:rPr lang="pt-PT" sz="850" b="1" dirty="0">
                <a:latin typeface="arial"/>
                <a:ea typeface="roboto"/>
                <a:cs typeface="arial"/>
              </a:rPr>
              <a:t>3.4</a:t>
            </a:r>
            <a:r>
              <a:rPr lang="pt-PT" sz="850" dirty="0">
                <a:latin typeface="arial"/>
                <a:ea typeface="roboto"/>
                <a:cs typeface="arial"/>
              </a:rPr>
              <a:t>  Informações: foto de perfil, nome, </a:t>
            </a:r>
            <a:r>
              <a:rPr lang="pt-PT" sz="850" err="1">
                <a:latin typeface="arial"/>
                <a:ea typeface="roboto"/>
                <a:cs typeface="arial"/>
              </a:rPr>
              <a:t>iD</a:t>
            </a:r>
            <a:r>
              <a:rPr lang="pt-PT" sz="850">
                <a:latin typeface="arial"/>
                <a:ea typeface="roboto"/>
                <a:cs typeface="arial"/>
              </a:rPr>
              <a:t> ORCID.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>
                <a:latin typeface="arial"/>
                <a:ea typeface="roboto"/>
                <a:cs typeface="arial"/>
              </a:rPr>
              <a:t>O </a:t>
            </a:r>
            <a:r>
              <a:rPr lang="pt-PT" sz="850" err="1">
                <a:latin typeface="arial"/>
                <a:ea typeface="roboto"/>
                <a:cs typeface="arial"/>
              </a:rPr>
              <a:t>iD</a:t>
            </a:r>
            <a:r>
              <a:rPr lang="pt-PT" sz="850">
                <a:latin typeface="arial"/>
                <a:ea typeface="roboto"/>
                <a:cs typeface="arial"/>
              </a:rPr>
              <a:t> ORCID contém uma hiperligação para a página de perfil ORCID.</a:t>
            </a:r>
          </a:p>
          <a:p>
            <a:pPr>
              <a:spcBef>
                <a:spcPts val="14"/>
              </a:spcBef>
              <a:spcAft>
                <a:spcPts val="800"/>
              </a:spcAft>
            </a:pPr>
            <a:r>
              <a:rPr lang="pt-PT" sz="850" b="1">
                <a:latin typeface="arial"/>
                <a:ea typeface="roboto"/>
                <a:cs typeface="arial"/>
              </a:rPr>
              <a:t>3.5</a:t>
            </a:r>
            <a:r>
              <a:rPr lang="pt-PT" sz="850">
                <a:latin typeface="arial"/>
                <a:ea typeface="roboto"/>
                <a:cs typeface="arial"/>
              </a:rPr>
              <a:t>  Descrição (pode existir ou não).</a:t>
            </a:r>
          </a:p>
          <a:p>
            <a:pPr marL="5715" marR="1905">
              <a:spcBef>
                <a:spcPts val="48"/>
              </a:spcBef>
              <a:spcAft>
                <a:spcPts val="800"/>
              </a:spcAft>
            </a:pPr>
            <a:r>
              <a:rPr lang="pt-PT" sz="850" b="1">
                <a:latin typeface="arial"/>
                <a:ea typeface="roboto"/>
                <a:cs typeface="arial"/>
              </a:rPr>
              <a:t>3.6</a:t>
            </a:r>
            <a:r>
              <a:rPr lang="pt-PT" sz="850" dirty="0">
                <a:latin typeface="arial"/>
                <a:ea typeface="roboto"/>
                <a:cs typeface="arial"/>
              </a:rPr>
              <a:t>  </a:t>
            </a:r>
            <a:r>
              <a:rPr lang="pt-PT" sz="850" err="1">
                <a:latin typeface="arial"/>
                <a:ea typeface="roboto"/>
                <a:cs typeface="arial"/>
              </a:rPr>
              <a:t>Número</a:t>
            </a:r>
            <a:r>
              <a:rPr lang="pt-PT" sz="850">
                <a:latin typeface="arial"/>
                <a:ea typeface="roboto"/>
                <a:cs typeface="arial"/>
              </a:rPr>
              <a:t> de  </a:t>
            </a:r>
            <a:r>
              <a:rPr lang="pt-PT" sz="850" err="1">
                <a:latin typeface="arial"/>
                <a:ea typeface="roboto"/>
                <a:cs typeface="arial"/>
              </a:rPr>
              <a:t>entidades</a:t>
            </a:r>
            <a:r>
              <a:rPr lang="pt-PT" sz="850">
                <a:latin typeface="arial"/>
                <a:ea typeface="roboto"/>
                <a:cs typeface="arial"/>
              </a:rPr>
              <a:t>  “</a:t>
            </a:r>
            <a:r>
              <a:rPr lang="pt-PT" sz="850" err="1">
                <a:latin typeface="arial"/>
                <a:ea typeface="roboto"/>
                <a:cs typeface="arial"/>
              </a:rPr>
              <a:t>seguidas</a:t>
            </a:r>
            <a:r>
              <a:rPr lang="pt-PT" sz="850">
                <a:latin typeface="arial"/>
                <a:ea typeface="roboto"/>
                <a:cs typeface="arial"/>
              </a:rPr>
              <a:t>” e  que “</a:t>
            </a:r>
            <a:r>
              <a:rPr lang="pt-PT" sz="850" err="1">
                <a:latin typeface="arial"/>
                <a:ea typeface="roboto"/>
                <a:cs typeface="arial"/>
              </a:rPr>
              <a:t>seguem</a:t>
            </a:r>
            <a:r>
              <a:rPr lang="pt-PT" sz="850">
                <a:latin typeface="arial"/>
                <a:ea typeface="roboto"/>
                <a:cs typeface="arial"/>
              </a:rPr>
              <a:t>” o utilizador.</a:t>
            </a:r>
            <a:endParaRPr lang="pt-PT" sz="850">
              <a:latin typeface="arial"/>
              <a:cs typeface="arial"/>
            </a:endParaRPr>
          </a:p>
          <a:p>
            <a:pPr>
              <a:spcBef>
                <a:spcPts val="14"/>
              </a:spcBef>
              <a:spcAft>
                <a:spcPts val="800"/>
              </a:spcAft>
            </a:pPr>
            <a:r>
              <a:rPr lang="pt-PT" sz="850" b="1" dirty="0">
                <a:latin typeface="arial"/>
                <a:ea typeface="roboto"/>
                <a:cs typeface="arial"/>
              </a:rPr>
              <a:t>3.7</a:t>
            </a:r>
            <a:r>
              <a:rPr lang="pt-PT" sz="850">
                <a:latin typeface="arial"/>
                <a:ea typeface="roboto"/>
                <a:cs typeface="arial"/>
              </a:rPr>
              <a:t>  Informação retirada do perfil ORCID (Keywords, Employment, Works).</a:t>
            </a:r>
          </a:p>
          <a:p>
            <a:pPr>
              <a:spcBef>
                <a:spcPts val="14"/>
              </a:spcBef>
              <a:spcAft>
                <a:spcPts val="800"/>
              </a:spcAft>
            </a:pPr>
            <a:r>
              <a:rPr lang="pt-PT" sz="850" b="1">
                <a:latin typeface="arial"/>
                <a:ea typeface="roboto"/>
                <a:cs typeface="arial"/>
              </a:rPr>
              <a:t>3.8</a:t>
            </a:r>
            <a:r>
              <a:rPr lang="pt-PT" sz="850" dirty="0">
                <a:latin typeface="arial"/>
                <a:ea typeface="roboto"/>
                <a:cs typeface="arial"/>
              </a:rPr>
              <a:t>  Lista de </a:t>
            </a:r>
            <a:r>
              <a:rPr lang="pt-PT" sz="850" err="1">
                <a:latin typeface="arial"/>
                <a:ea typeface="roboto"/>
                <a:cs typeface="arial"/>
              </a:rPr>
              <a:t>todas</a:t>
            </a:r>
            <a:r>
              <a:rPr lang="pt-PT" sz="850" dirty="0">
                <a:latin typeface="arial"/>
                <a:ea typeface="roboto"/>
                <a:cs typeface="arial"/>
              </a:rPr>
              <a:t> as </a:t>
            </a:r>
            <a:r>
              <a:rPr lang="pt-PT" sz="850" err="1">
                <a:latin typeface="arial"/>
                <a:ea typeface="roboto"/>
                <a:cs typeface="arial"/>
              </a:rPr>
              <a:t>publicações</a:t>
            </a:r>
            <a:r>
              <a:rPr lang="pt-PT" sz="850" dirty="0">
                <a:latin typeface="arial"/>
                <a:ea typeface="roboto"/>
                <a:cs typeface="arial"/>
              </a:rPr>
              <a:t> (posts) do utilizador.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 dirty="0">
                <a:latin typeface="arial"/>
                <a:ea typeface="roboto"/>
                <a:cs typeface="arial"/>
              </a:rPr>
              <a:t>Surgem por ordem de publicação - no topo, o mais recente.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E3A8B2-F4D6-4423-9925-34A3B8E856F8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7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C34FB6AE-174E-4EAE-A853-AC71D17A592D}"/>
              </a:ext>
            </a:extLst>
          </p:cNvPr>
          <p:cNvCxnSpPr>
            <a:cxnSpLocks/>
          </p:cNvCxnSpPr>
          <p:nvPr/>
        </p:nvCxnSpPr>
        <p:spPr>
          <a:xfrm flipV="1">
            <a:off x="8068402" y="1936183"/>
            <a:ext cx="7257" cy="9941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EC9CBB-50CC-47B8-B761-6C37FF9D5241}"/>
              </a:ext>
            </a:extLst>
          </p:cNvPr>
          <p:cNvSpPr txBox="1"/>
          <p:nvPr/>
        </p:nvSpPr>
        <p:spPr>
          <a:xfrm>
            <a:off x="634042" y="3860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4.</a:t>
            </a:r>
            <a:r>
              <a:rPr lang="pt-PT" sz="1600"/>
              <a:t> Página de Feed</a:t>
            </a:r>
            <a:endParaRPr lang="pt-PT" sz="1600" i="1"/>
          </a:p>
        </p:txBody>
      </p:sp>
      <p:pic>
        <p:nvPicPr>
          <p:cNvPr id="26" name="Imagem 2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5E637F4-7D52-4426-BABA-35C80753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6" y="349144"/>
            <a:ext cx="3368615" cy="3765882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3894002C-CEEE-4C0B-8A42-3C51F7C8A9BF}"/>
              </a:ext>
            </a:extLst>
          </p:cNvPr>
          <p:cNvSpPr/>
          <p:nvPr/>
        </p:nvSpPr>
        <p:spPr>
          <a:xfrm>
            <a:off x="4988225" y="351525"/>
            <a:ext cx="3362145" cy="38042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9FB9AD2B-BE8E-48A9-B8E4-278AA471E5BD}"/>
              </a:ext>
            </a:extLst>
          </p:cNvPr>
          <p:cNvCxnSpPr>
            <a:cxnSpLocks/>
          </p:cNvCxnSpPr>
          <p:nvPr/>
        </p:nvCxnSpPr>
        <p:spPr>
          <a:xfrm flipH="1" flipV="1">
            <a:off x="4797622" y="1321552"/>
            <a:ext cx="672073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8D55A1BF-E92F-44CC-B5CA-E4644DE85E6C}"/>
              </a:ext>
            </a:extLst>
          </p:cNvPr>
          <p:cNvCxnSpPr>
            <a:cxnSpLocks/>
          </p:cNvCxnSpPr>
          <p:nvPr/>
        </p:nvCxnSpPr>
        <p:spPr>
          <a:xfrm flipH="1" flipV="1">
            <a:off x="4484915" y="1138241"/>
            <a:ext cx="1200440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6E210213-E0AE-4B9F-A56E-78DF545132FC}"/>
              </a:ext>
            </a:extLst>
          </p:cNvPr>
          <p:cNvCxnSpPr>
            <a:cxnSpLocks/>
          </p:cNvCxnSpPr>
          <p:nvPr/>
        </p:nvCxnSpPr>
        <p:spPr>
          <a:xfrm flipH="1" flipV="1">
            <a:off x="7806084" y="1213722"/>
            <a:ext cx="672073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5A614F3C-BA69-4D5A-8DD0-47406A815291}"/>
              </a:ext>
            </a:extLst>
          </p:cNvPr>
          <p:cNvCxnSpPr>
            <a:cxnSpLocks/>
          </p:cNvCxnSpPr>
          <p:nvPr/>
        </p:nvCxnSpPr>
        <p:spPr>
          <a:xfrm flipH="1" flipV="1">
            <a:off x="5282858" y="1526430"/>
            <a:ext cx="53189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6C0C4A3C-D947-418F-8A26-0FB31F81F6C8}"/>
              </a:ext>
            </a:extLst>
          </p:cNvPr>
          <p:cNvCxnSpPr>
            <a:cxnSpLocks/>
          </p:cNvCxnSpPr>
          <p:nvPr/>
        </p:nvCxnSpPr>
        <p:spPr>
          <a:xfrm flipH="1" flipV="1">
            <a:off x="5552433" y="1526429"/>
            <a:ext cx="3526" cy="3795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9379D3E8-A303-43E6-A877-F737C11F4C1C}"/>
              </a:ext>
            </a:extLst>
          </p:cNvPr>
          <p:cNvCxnSpPr>
            <a:cxnSpLocks/>
          </p:cNvCxnSpPr>
          <p:nvPr/>
        </p:nvCxnSpPr>
        <p:spPr>
          <a:xfrm flipH="1" flipV="1">
            <a:off x="4689792" y="1903835"/>
            <a:ext cx="855384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D208C938-7FDF-463C-9D16-9DF81CE54B78}"/>
              </a:ext>
            </a:extLst>
          </p:cNvPr>
          <p:cNvCxnSpPr>
            <a:cxnSpLocks/>
          </p:cNvCxnSpPr>
          <p:nvPr/>
        </p:nvCxnSpPr>
        <p:spPr>
          <a:xfrm flipH="1" flipV="1">
            <a:off x="4581962" y="2292024"/>
            <a:ext cx="1189657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1C322C36-035A-42F0-8587-AFE13B2DE75E}"/>
              </a:ext>
            </a:extLst>
          </p:cNvPr>
          <p:cNvCxnSpPr>
            <a:cxnSpLocks/>
          </p:cNvCxnSpPr>
          <p:nvPr/>
        </p:nvCxnSpPr>
        <p:spPr>
          <a:xfrm flipH="1" flipV="1">
            <a:off x="7698253" y="3833995"/>
            <a:ext cx="3526" cy="5197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1A9B581F-D483-4278-9A43-3D95E804672E}"/>
              </a:ext>
            </a:extLst>
          </p:cNvPr>
          <p:cNvCxnSpPr>
            <a:cxnSpLocks/>
          </p:cNvCxnSpPr>
          <p:nvPr/>
        </p:nvCxnSpPr>
        <p:spPr>
          <a:xfrm flipH="1" flipV="1">
            <a:off x="7870781" y="2982136"/>
            <a:ext cx="542677" cy="21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C20D5F79-E323-46AE-8546-2B8C3085369E}"/>
              </a:ext>
            </a:extLst>
          </p:cNvPr>
          <p:cNvCxnSpPr>
            <a:cxnSpLocks/>
          </p:cNvCxnSpPr>
          <p:nvPr/>
        </p:nvCxnSpPr>
        <p:spPr>
          <a:xfrm flipH="1" flipV="1">
            <a:off x="4668225" y="3014485"/>
            <a:ext cx="1383752" cy="21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9B815F9C-6CA9-4F32-8145-E52E0DC3CC20}"/>
              </a:ext>
            </a:extLst>
          </p:cNvPr>
          <p:cNvCxnSpPr>
            <a:cxnSpLocks/>
          </p:cNvCxnSpPr>
          <p:nvPr/>
        </p:nvCxnSpPr>
        <p:spPr>
          <a:xfrm flipH="1" flipV="1">
            <a:off x="6900309" y="3187013"/>
            <a:ext cx="1513148" cy="12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2149A65F-1581-4A61-A662-1F840FA9F2D0}"/>
              </a:ext>
            </a:extLst>
          </p:cNvPr>
          <p:cNvCxnSpPr>
            <a:cxnSpLocks/>
          </p:cNvCxnSpPr>
          <p:nvPr/>
        </p:nvCxnSpPr>
        <p:spPr>
          <a:xfrm flipH="1" flipV="1">
            <a:off x="4689792" y="3661466"/>
            <a:ext cx="1815072" cy="21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30180C80-FA10-4973-9115-582D4FCA50C3}"/>
              </a:ext>
            </a:extLst>
          </p:cNvPr>
          <p:cNvCxnSpPr>
            <a:cxnSpLocks/>
          </p:cNvCxnSpPr>
          <p:nvPr/>
        </p:nvCxnSpPr>
        <p:spPr>
          <a:xfrm flipH="1" flipV="1">
            <a:off x="4657443" y="437345"/>
            <a:ext cx="672073" cy="2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971F2C9-91B2-40A6-B693-D7CFF6E5E611}"/>
              </a:ext>
            </a:extLst>
          </p:cNvPr>
          <p:cNvCxnSpPr>
            <a:cxnSpLocks/>
          </p:cNvCxnSpPr>
          <p:nvPr/>
        </p:nvCxnSpPr>
        <p:spPr>
          <a:xfrm flipH="1" flipV="1">
            <a:off x="8151140" y="491260"/>
            <a:ext cx="327017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57D6BB3-69E1-4DFE-96F4-88E6F220C678}"/>
              </a:ext>
            </a:extLst>
          </p:cNvPr>
          <p:cNvSpPr txBox="1"/>
          <p:nvPr/>
        </p:nvSpPr>
        <p:spPr>
          <a:xfrm>
            <a:off x="4196032" y="1765061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4. 1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C55C04E-48D4-495A-99B5-BA5EA9B8D678}"/>
              </a:ext>
            </a:extLst>
          </p:cNvPr>
          <p:cNvSpPr txBox="1"/>
          <p:nvPr/>
        </p:nvSpPr>
        <p:spPr>
          <a:xfrm>
            <a:off x="4055853" y="2174815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4. 3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677E2D3-A796-45F6-8A27-E75A9DA5B0BF}"/>
              </a:ext>
            </a:extLst>
          </p:cNvPr>
          <p:cNvSpPr txBox="1"/>
          <p:nvPr/>
        </p:nvSpPr>
        <p:spPr>
          <a:xfrm>
            <a:off x="8358277" y="1085730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4. 2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99B3F6C-7E4B-4C4E-AD7A-09DED83C99C1}"/>
              </a:ext>
            </a:extLst>
          </p:cNvPr>
          <p:cNvSpPr txBox="1"/>
          <p:nvPr/>
        </p:nvSpPr>
        <p:spPr>
          <a:xfrm>
            <a:off x="4077418" y="2897277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4. 3. 1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4D0A6D5-21C3-472C-9C22-1040607D75C8}"/>
              </a:ext>
            </a:extLst>
          </p:cNvPr>
          <p:cNvSpPr txBox="1"/>
          <p:nvPr/>
        </p:nvSpPr>
        <p:spPr>
          <a:xfrm>
            <a:off x="8325927" y="2908059"/>
            <a:ext cx="647701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4. 3. 2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7595800-327A-44C5-9246-FF4CDB977DFB}"/>
              </a:ext>
            </a:extLst>
          </p:cNvPr>
          <p:cNvSpPr txBox="1"/>
          <p:nvPr/>
        </p:nvSpPr>
        <p:spPr>
          <a:xfrm>
            <a:off x="8325926" y="3188417"/>
            <a:ext cx="647701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4. 3. 3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A1F764C-4D8A-407E-ACFC-2B034E7B7E10}"/>
              </a:ext>
            </a:extLst>
          </p:cNvPr>
          <p:cNvSpPr txBox="1"/>
          <p:nvPr/>
        </p:nvSpPr>
        <p:spPr>
          <a:xfrm>
            <a:off x="4098983" y="3522691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4. 3. 4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E36F9EE-582D-43D5-8E45-8DE1655FFC70}"/>
              </a:ext>
            </a:extLst>
          </p:cNvPr>
          <p:cNvSpPr txBox="1"/>
          <p:nvPr/>
        </p:nvSpPr>
        <p:spPr>
          <a:xfrm>
            <a:off x="7377021" y="4352984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4. 3. 5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5CC1D33-6376-4789-9C07-30D8578FF20E}"/>
              </a:ext>
            </a:extLst>
          </p:cNvPr>
          <p:cNvSpPr txBox="1"/>
          <p:nvPr/>
        </p:nvSpPr>
        <p:spPr>
          <a:xfrm>
            <a:off x="3872540" y="999466"/>
            <a:ext cx="647701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4. 1. 2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423E920-EAEF-478A-BE2A-7B5556E23893}"/>
              </a:ext>
            </a:extLst>
          </p:cNvPr>
          <p:cNvSpPr txBox="1"/>
          <p:nvPr/>
        </p:nvSpPr>
        <p:spPr>
          <a:xfrm>
            <a:off x="4196031" y="1193560"/>
            <a:ext cx="647701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00" b="1">
                <a:latin typeface="roboto"/>
                <a:ea typeface="roboto"/>
              </a:rPr>
              <a:t>4. 1. 3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7165187-B805-460B-88F5-F4E366FCD4BF}"/>
              </a:ext>
            </a:extLst>
          </p:cNvPr>
          <p:cNvSpPr txBox="1"/>
          <p:nvPr/>
        </p:nvSpPr>
        <p:spPr>
          <a:xfrm>
            <a:off x="4098985" y="298570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30EEF8-FE96-45DE-8346-A497449E1FE0}"/>
              </a:ext>
            </a:extLst>
          </p:cNvPr>
          <p:cNvSpPr txBox="1"/>
          <p:nvPr/>
        </p:nvSpPr>
        <p:spPr>
          <a:xfrm>
            <a:off x="8336710" y="384833"/>
            <a:ext cx="64770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latin typeface="roboto"/>
                <a:ea typeface="roboto"/>
              </a:rPr>
              <a:t>3. 2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430855-BD73-4377-A85E-ADBFB1207E1B}"/>
              </a:ext>
            </a:extLst>
          </p:cNvPr>
          <p:cNvSpPr txBox="1"/>
          <p:nvPr/>
        </p:nvSpPr>
        <p:spPr>
          <a:xfrm>
            <a:off x="634897" y="999980"/>
            <a:ext cx="3094761" cy="52578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pt-PT" sz="850" b="1" dirty="0">
                <a:latin typeface="arial"/>
                <a:ea typeface="roboto"/>
                <a:cs typeface="arial"/>
              </a:rPr>
              <a:t>4.1</a:t>
            </a:r>
            <a:r>
              <a:rPr lang="pt-PT" sz="850" dirty="0">
                <a:latin typeface="arial"/>
                <a:ea typeface="roboto"/>
                <a:cs typeface="arial"/>
              </a:rPr>
              <a:t>  </a:t>
            </a:r>
            <a:r>
              <a:rPr lang="en-US" sz="850" dirty="0">
                <a:latin typeface="arial"/>
                <a:ea typeface="roboto"/>
                <a:cs typeface="arial"/>
              </a:rPr>
              <a:t>Botões fixos (não afetados pelo scroll).</a:t>
            </a:r>
            <a:br>
              <a:rPr lang="en-US" sz="850" dirty="0">
                <a:latin typeface="arial"/>
                <a:ea typeface="roboto"/>
                <a:cs typeface="arial"/>
              </a:rPr>
            </a:br>
            <a:r>
              <a:rPr lang="en-US" sz="850" b="1" dirty="0">
                <a:latin typeface="arial"/>
                <a:ea typeface="roboto"/>
                <a:cs typeface="arial"/>
              </a:rPr>
              <a:t>4.1.1</a:t>
            </a:r>
            <a:r>
              <a:rPr lang="en-US" sz="850" dirty="0">
                <a:latin typeface="arial"/>
                <a:ea typeface="roboto"/>
                <a:cs typeface="arial"/>
              </a:rPr>
              <a:t>  Botão de Interesses – leva à página de gerência </a:t>
            </a:r>
            <a:r>
              <a:rPr lang="en-US" sz="850">
                <a:latin typeface="arial"/>
                <a:ea typeface="roboto"/>
                <a:cs typeface="arial"/>
              </a:rPr>
              <a:t>de interesses.</a:t>
            </a:r>
            <a:br>
              <a:rPr lang="en-US" sz="850" dirty="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4.1.2  </a:t>
            </a:r>
            <a:r>
              <a:rPr lang="en-US" sz="850">
                <a:latin typeface="arial"/>
                <a:ea typeface="roboto"/>
                <a:cs typeface="arial"/>
              </a:rPr>
              <a:t>Botão de Marcadores - leva à página de gerência dos marcadores.</a:t>
            </a:r>
            <a:br>
              <a:rPr lang="en-US" sz="850" dirty="0">
                <a:latin typeface="arial"/>
                <a:ea typeface="roboto"/>
                <a:cs typeface="arial"/>
              </a:rPr>
            </a:br>
            <a:br>
              <a:rPr lang="en-US" sz="850" dirty="0">
                <a:latin typeface="arial"/>
                <a:ea typeface="roboto"/>
                <a:cs typeface="arial"/>
              </a:rPr>
            </a:br>
            <a:r>
              <a:rPr lang="en-US" sz="850" b="1">
                <a:latin typeface="arial"/>
                <a:ea typeface="roboto"/>
                <a:cs typeface="arial"/>
              </a:rPr>
              <a:t>4.2</a:t>
            </a:r>
            <a:r>
              <a:rPr lang="en-US" sz="850">
                <a:latin typeface="arial"/>
                <a:ea typeface="roboto"/>
                <a:cs typeface="arial"/>
              </a:rPr>
              <a:t>  Campo de </a:t>
            </a:r>
            <a:r>
              <a:rPr lang="en-US" sz="850" err="1">
                <a:latin typeface="arial"/>
                <a:ea typeface="roboto"/>
                <a:cs typeface="arial"/>
              </a:rPr>
              <a:t>texto</a:t>
            </a:r>
            <a:r>
              <a:rPr lang="en-US" sz="850">
                <a:latin typeface="arial"/>
                <a:ea typeface="roboto"/>
                <a:cs typeface="arial"/>
              </a:rPr>
              <a:t> para as </a:t>
            </a:r>
            <a:r>
              <a:rPr lang="en-US" sz="850" err="1">
                <a:latin typeface="arial"/>
                <a:ea typeface="roboto"/>
                <a:cs typeface="arial"/>
              </a:rPr>
              <a:t>publicações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 dirty="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O </a:t>
            </a:r>
            <a:r>
              <a:rPr lang="en-US" sz="850" err="1">
                <a:latin typeface="arial"/>
                <a:ea typeface="roboto"/>
                <a:cs typeface="arial"/>
              </a:rPr>
              <a:t>utilizador</a:t>
            </a:r>
            <a:r>
              <a:rPr lang="en-US" sz="850" dirty="0">
                <a:latin typeface="arial"/>
                <a:ea typeface="roboto"/>
                <a:cs typeface="arial"/>
              </a:rPr>
              <a:t> </a:t>
            </a:r>
            <a:r>
              <a:rPr lang="en-US" sz="850" err="1">
                <a:latin typeface="arial"/>
                <a:ea typeface="roboto"/>
                <a:cs typeface="arial"/>
              </a:rPr>
              <a:t>pode</a:t>
            </a:r>
            <a:r>
              <a:rPr lang="en-US" sz="850" dirty="0">
                <a:latin typeface="arial"/>
                <a:ea typeface="roboto"/>
                <a:cs typeface="arial"/>
              </a:rPr>
              <a:t> </a:t>
            </a:r>
            <a:r>
              <a:rPr lang="en-US" sz="850" err="1">
                <a:latin typeface="arial"/>
                <a:ea typeface="roboto"/>
                <a:cs typeface="arial"/>
              </a:rPr>
              <a:t>utilizar</a:t>
            </a:r>
            <a:r>
              <a:rPr lang="en-US" sz="850">
                <a:latin typeface="arial"/>
                <a:ea typeface="roboto"/>
                <a:cs typeface="arial"/>
              </a:rPr>
              <a:t> para </a:t>
            </a:r>
            <a:r>
              <a:rPr lang="en-US" sz="850" err="1">
                <a:latin typeface="arial"/>
                <a:ea typeface="roboto"/>
                <a:cs typeface="arial"/>
              </a:rPr>
              <a:t>fazer</a:t>
            </a:r>
            <a:r>
              <a:rPr lang="en-US" sz="850">
                <a:latin typeface="arial"/>
                <a:ea typeface="roboto"/>
                <a:cs typeface="arial"/>
              </a:rPr>
              <a:t> posts de </a:t>
            </a:r>
            <a:r>
              <a:rPr lang="en-US" sz="850" err="1">
                <a:latin typeface="arial"/>
                <a:ea typeface="roboto"/>
                <a:cs typeface="arial"/>
              </a:rPr>
              <a:t>texto</a:t>
            </a:r>
            <a:r>
              <a:rPr lang="en-US" sz="850" dirty="0">
                <a:latin typeface="arial"/>
                <a:ea typeface="roboto"/>
                <a:cs typeface="arial"/>
              </a:rPr>
              <a:t> </a:t>
            </a:r>
            <a:r>
              <a:rPr lang="en-US" sz="850">
                <a:latin typeface="arial"/>
                <a:ea typeface="roboto"/>
                <a:cs typeface="arial"/>
              </a:rPr>
              <a:t>e/</a:t>
            </a:r>
            <a:r>
              <a:rPr lang="en-US" sz="850" err="1">
                <a:latin typeface="arial"/>
                <a:ea typeface="roboto"/>
                <a:cs typeface="arial"/>
              </a:rPr>
              <a:t>ou</a:t>
            </a:r>
            <a:r>
              <a:rPr lang="en-US" sz="850" dirty="0">
                <a:latin typeface="arial"/>
                <a:ea typeface="roboto"/>
                <a:cs typeface="arial"/>
              </a:rPr>
              <a:t> </a:t>
            </a:r>
            <a:r>
              <a:rPr lang="en-US" sz="850" err="1">
                <a:latin typeface="arial"/>
                <a:ea typeface="roboto"/>
                <a:cs typeface="arial"/>
              </a:rPr>
              <a:t>partilhar</a:t>
            </a:r>
            <a:r>
              <a:rPr lang="en-US" sz="850">
                <a:latin typeface="arial"/>
                <a:ea typeface="roboto"/>
                <a:cs typeface="arial"/>
              </a:rPr>
              <a:t> links </a:t>
            </a:r>
            <a:r>
              <a:rPr lang="en-US" sz="850" err="1">
                <a:latin typeface="arial"/>
                <a:ea typeface="roboto"/>
                <a:cs typeface="arial"/>
              </a:rPr>
              <a:t>exteriores</a:t>
            </a:r>
            <a:r>
              <a:rPr lang="en-US" sz="850">
                <a:latin typeface="arial"/>
                <a:ea typeface="roboto"/>
                <a:cs typeface="arial"/>
              </a:rPr>
              <a:t> no feed </a:t>
            </a:r>
            <a:r>
              <a:rPr lang="en-US" sz="850" err="1">
                <a:latin typeface="arial"/>
                <a:ea typeface="roboto"/>
                <a:cs typeface="arial"/>
              </a:rPr>
              <a:t>geral</a:t>
            </a:r>
            <a:r>
              <a:rPr lang="en-US" sz="850" dirty="0">
                <a:latin typeface="arial"/>
                <a:ea typeface="roboto"/>
                <a:cs typeface="arial"/>
              </a:rPr>
              <a:t> </a:t>
            </a:r>
            <a:r>
              <a:rPr lang="en-US" sz="850" err="1">
                <a:latin typeface="arial"/>
                <a:ea typeface="roboto"/>
                <a:cs typeface="arial"/>
              </a:rPr>
              <a:t>ou</a:t>
            </a:r>
            <a:r>
              <a:rPr lang="en-US" sz="850" dirty="0">
                <a:latin typeface="arial"/>
                <a:ea typeface="roboto"/>
                <a:cs typeface="arial"/>
              </a:rPr>
              <a:t> </a:t>
            </a:r>
            <a:r>
              <a:rPr lang="en-US" sz="850">
                <a:latin typeface="arial"/>
                <a:ea typeface="roboto"/>
                <a:cs typeface="arial"/>
              </a:rPr>
              <a:t>num </a:t>
            </a:r>
            <a:r>
              <a:rPr lang="en-US" sz="850" err="1">
                <a:latin typeface="arial"/>
                <a:ea typeface="roboto"/>
                <a:cs typeface="arial"/>
              </a:rPr>
              <a:t>grupo</a:t>
            </a:r>
            <a:r>
              <a:rPr lang="en-US" sz="850" dirty="0">
                <a:latin typeface="arial"/>
                <a:ea typeface="roboto"/>
                <a:cs typeface="arial"/>
              </a:rPr>
              <a:t> </a:t>
            </a:r>
            <a:r>
              <a:rPr lang="en-US" sz="850" err="1">
                <a:latin typeface="arial"/>
                <a:ea typeface="roboto"/>
                <a:cs typeface="arial"/>
              </a:rPr>
              <a:t>específico</a:t>
            </a:r>
            <a:r>
              <a:rPr lang="en-US" sz="850">
                <a:latin typeface="arial"/>
                <a:ea typeface="roboto"/>
                <a:cs typeface="arial"/>
              </a:rPr>
              <a:t>.</a:t>
            </a:r>
            <a:br>
              <a:rPr lang="en-US" sz="850" dirty="0">
                <a:latin typeface="arial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Pode </a:t>
            </a:r>
            <a:r>
              <a:rPr lang="en-US" sz="850" err="1">
                <a:latin typeface="arial"/>
                <a:ea typeface="roboto"/>
                <a:cs typeface="arial"/>
              </a:rPr>
              <a:t>marcá</a:t>
            </a:r>
            <a:r>
              <a:rPr lang="en-US" sz="850">
                <a:latin typeface="arial"/>
                <a:ea typeface="roboto"/>
                <a:cs typeface="arial"/>
              </a:rPr>
              <a:t>-lo com hashtags.</a:t>
            </a:r>
            <a:endParaRPr lang="en-US">
              <a:ea typeface="roboto"/>
            </a:endParaRPr>
          </a:p>
          <a:p>
            <a:pPr>
              <a:spcAft>
                <a:spcPts val="800"/>
              </a:spcAft>
            </a:pPr>
            <a:r>
              <a:rPr lang="en-US" sz="850" b="1">
                <a:latin typeface="arial"/>
                <a:ea typeface="roboto"/>
                <a:cs typeface="arial"/>
              </a:rPr>
              <a:t>4.3</a:t>
            </a:r>
            <a:r>
              <a:rPr lang="en-US" sz="850">
                <a:latin typeface="arial"/>
                <a:ea typeface="roboto"/>
                <a:cs typeface="arial"/>
              </a:rPr>
              <a:t>  F</a:t>
            </a:r>
            <a:r>
              <a:rPr lang="en-US" sz="850" b="1">
                <a:latin typeface="arial"/>
                <a:ea typeface="roboto"/>
                <a:cs typeface="arial"/>
              </a:rPr>
              <a:t>eed </a:t>
            </a:r>
            <a:r>
              <a:rPr lang="en-US" sz="850">
                <a:latin typeface="arial"/>
                <a:ea typeface="roboto"/>
                <a:cs typeface="arial"/>
              </a:rPr>
              <a:t>contínuo. Os posts surgem por ordem de data (os mais recentes estão em cima).</a:t>
            </a:r>
            <a:br>
              <a:rPr lang="en-US" sz="850" dirty="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O utilizador vê publicações de pessoas que segue, interesses marcados, e instituições.</a:t>
            </a:r>
            <a:br>
              <a:rPr lang="en-US" sz="850" dirty="0">
                <a:latin typeface="arial"/>
                <a:ea typeface="roboto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O primeiro bloco do f</a:t>
            </a:r>
            <a:r>
              <a:rPr lang="en-US" sz="850" b="1">
                <a:latin typeface="arial"/>
                <a:ea typeface="roboto"/>
                <a:cs typeface="arial"/>
              </a:rPr>
              <a:t>ee</a:t>
            </a:r>
            <a:r>
              <a:rPr lang="en-US" sz="850">
                <a:latin typeface="arial"/>
                <a:ea typeface="roboto"/>
                <a:cs typeface="arial"/>
              </a:rPr>
              <a:t>d na página é o do “Nova Publicação” (4.2).</a:t>
            </a:r>
            <a:br>
              <a:rPr lang="en-US" sz="850" dirty="0">
                <a:latin typeface="arial"/>
                <a:cs typeface="arial"/>
              </a:rPr>
            </a:br>
            <a:r>
              <a:rPr lang="en-US" sz="850">
                <a:latin typeface="arial"/>
                <a:ea typeface="roboto"/>
                <a:cs typeface="arial"/>
              </a:rPr>
              <a:t>Neste exemplo surgem dois posts, um apenas de texto, e outro com </a:t>
            </a:r>
            <a:r>
              <a:rPr lang="en-US" sz="850" err="1">
                <a:latin typeface="arial"/>
                <a:ea typeface="roboto"/>
                <a:cs typeface="arial"/>
              </a:rPr>
              <a:t>uma</a:t>
            </a:r>
            <a:r>
              <a:rPr lang="en-US" sz="850" dirty="0">
                <a:latin typeface="arial"/>
                <a:ea typeface="roboto"/>
                <a:cs typeface="arial"/>
              </a:rPr>
              <a:t> </a:t>
            </a:r>
            <a:r>
              <a:rPr lang="en-US" sz="850">
                <a:latin typeface="arial"/>
                <a:ea typeface="roboto"/>
                <a:cs typeface="arial"/>
              </a:rPr>
              <a:t>hiperligação.</a:t>
            </a:r>
          </a:p>
          <a:p>
            <a:r>
              <a:rPr lang="en-US" sz="850" b="1" dirty="0">
                <a:latin typeface="arial"/>
                <a:ea typeface="roboto"/>
                <a:cs typeface="arial"/>
              </a:rPr>
              <a:t>4.3.1 </a:t>
            </a:r>
            <a:r>
              <a:rPr lang="en-US" sz="850" dirty="0">
                <a:latin typeface="arial"/>
                <a:ea typeface="roboto"/>
                <a:cs typeface="arial"/>
              </a:rPr>
              <a:t> Identificação do autor da publicação (utilizador ou instituição).</a:t>
            </a:r>
            <a:r>
              <a:rPr lang="pt-PT" sz="850" dirty="0">
                <a:latin typeface="arial"/>
                <a:ea typeface="roboto"/>
                <a:cs typeface="arial"/>
              </a:rPr>
              <a:t> 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 b="1" dirty="0">
                <a:latin typeface="arial"/>
                <a:ea typeface="roboto"/>
                <a:cs typeface="arial"/>
              </a:rPr>
              <a:t>4.3.2</a:t>
            </a:r>
            <a:r>
              <a:rPr lang="pt-PT" sz="850" dirty="0">
                <a:latin typeface="arial"/>
                <a:ea typeface="roboto"/>
                <a:cs typeface="arial"/>
              </a:rPr>
              <a:t>  Data e hora da publicação. 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 b="1" dirty="0">
                <a:latin typeface="arial"/>
                <a:ea typeface="roboto"/>
                <a:cs typeface="arial"/>
              </a:rPr>
              <a:t>4.3.3</a:t>
            </a:r>
            <a:r>
              <a:rPr lang="pt-PT" sz="850" dirty="0">
                <a:latin typeface="arial"/>
                <a:ea typeface="roboto"/>
                <a:cs typeface="arial"/>
              </a:rPr>
              <a:t>  Texto escrito pelo utilizador.  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 b="1" dirty="0">
                <a:latin typeface="arial"/>
                <a:ea typeface="roboto"/>
                <a:cs typeface="arial"/>
              </a:rPr>
              <a:t>4.3.4</a:t>
            </a:r>
            <a:r>
              <a:rPr lang="pt-PT" sz="850">
                <a:latin typeface="arial"/>
                <a:ea typeface="roboto"/>
                <a:cs typeface="arial"/>
              </a:rPr>
              <a:t>  Hasshtags escolhidos pelo utilizador. </a:t>
            </a:r>
            <a:br>
              <a:rPr lang="pt-PT" sz="850" dirty="0">
                <a:latin typeface="arial"/>
                <a:ea typeface="roboto"/>
                <a:cs typeface="arial"/>
              </a:rPr>
            </a:br>
            <a:r>
              <a:rPr lang="pt-PT" sz="850" b="1">
                <a:latin typeface="arial"/>
                <a:ea typeface="roboto"/>
                <a:cs typeface="arial"/>
              </a:rPr>
              <a:t>4.3.5</a:t>
            </a:r>
            <a:r>
              <a:rPr lang="pt-PT" sz="850" dirty="0">
                <a:latin typeface="arial"/>
                <a:ea typeface="roboto"/>
                <a:cs typeface="arial"/>
              </a:rPr>
              <a:t>  Botão que leva ao post original no Reddit ou no Twitter.</a:t>
            </a:r>
            <a:endParaRPr lang="en-US" sz="850" dirty="0">
              <a:latin typeface="arial"/>
              <a:ea typeface="roboto"/>
              <a:cs typeface="arial"/>
            </a:endParaRPr>
          </a:p>
          <a:p>
            <a:pPr>
              <a:spcAft>
                <a:spcPts val="800"/>
              </a:spcAft>
            </a:pPr>
            <a:endParaRPr lang="en-US" sz="850" dirty="0">
              <a:latin typeface="arial"/>
              <a:ea typeface="roboto"/>
              <a:cs typeface="arial"/>
            </a:endParaRPr>
          </a:p>
          <a:p>
            <a:pPr>
              <a:spcAft>
                <a:spcPts val="800"/>
              </a:spcAft>
            </a:pPr>
            <a:endParaRPr lang="en-US" sz="850" dirty="0">
              <a:latin typeface="arial"/>
              <a:ea typeface="roboto"/>
              <a:cs typeface="arial"/>
            </a:endParaRPr>
          </a:p>
          <a:p>
            <a:pPr>
              <a:spcAft>
                <a:spcPts val="800"/>
              </a:spcAft>
            </a:pPr>
            <a:br>
              <a:rPr lang="en-US" sz="850" dirty="0">
                <a:latin typeface="arial"/>
                <a:ea typeface="roboto"/>
                <a:cs typeface="arial"/>
              </a:rPr>
            </a:br>
            <a:endParaRPr lang="en-US" sz="850" dirty="0">
              <a:latin typeface="arial"/>
              <a:ea typeface="roboto"/>
              <a:cs typeface="arial"/>
            </a:endParaRPr>
          </a:p>
          <a:p>
            <a:pPr marL="52070" marR="5715"/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8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800"/>
              </a:spcAft>
            </a:pPr>
            <a:endParaRPr lang="en-US" sz="850">
              <a:latin typeface="arial"/>
              <a:ea typeface="roboto"/>
              <a:cs typeface="arial"/>
            </a:endParaRPr>
          </a:p>
          <a:p>
            <a:pPr>
              <a:spcAft>
                <a:spcPts val="800"/>
              </a:spcAft>
            </a:pPr>
            <a:endParaRPr lang="en-US" sz="850">
              <a:latin typeface="arial"/>
              <a:ea typeface="roboto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9C2863-56A2-41D5-89ED-467EB83B0FAC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7357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28B11B-EEA2-4F3F-8FE3-D2C0888511E9}"/>
              </a:ext>
            </a:extLst>
          </p:cNvPr>
          <p:cNvSpPr txBox="1"/>
          <p:nvPr/>
        </p:nvSpPr>
        <p:spPr>
          <a:xfrm>
            <a:off x="634042" y="3860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4.</a:t>
            </a:r>
            <a:r>
              <a:rPr lang="pt-PT" sz="1600"/>
              <a:t> Página de Feed   </a:t>
            </a:r>
            <a:r>
              <a:rPr lang="pt-PT" sz="1000" i="1">
                <a:solidFill>
                  <a:schemeClr val="bg1">
                    <a:lumMod val="50000"/>
                  </a:schemeClr>
                </a:solidFill>
              </a:rPr>
              <a:t>continuação</a:t>
            </a:r>
          </a:p>
        </p:txBody>
      </p:sp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F18F1C9-0416-47BB-9367-A07C950A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1667634"/>
            <a:ext cx="3347049" cy="1786665"/>
          </a:xfrm>
          <a:prstGeom prst="rect">
            <a:avLst/>
          </a:prstGeom>
        </p:spPr>
      </p:pic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51C8B68-E4A4-4E86-99E6-F0F479A2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69" y="1722187"/>
            <a:ext cx="3228435" cy="1914772"/>
          </a:xfrm>
          <a:prstGeom prst="rect">
            <a:avLst/>
          </a:prstGeom>
        </p:spPr>
      </p:pic>
      <p:pic>
        <p:nvPicPr>
          <p:cNvPr id="10" name="Imagem 10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7093ECB-35E6-43DE-B1D3-3767DB7E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23" y="1707998"/>
            <a:ext cx="3142171" cy="19108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1CB312-424E-401E-9F9B-F5E9332A6D60}"/>
              </a:ext>
            </a:extLst>
          </p:cNvPr>
          <p:cNvSpPr txBox="1"/>
          <p:nvPr/>
        </p:nvSpPr>
        <p:spPr>
          <a:xfrm>
            <a:off x="623258" y="1334937"/>
            <a:ext cx="196682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/>
              <a:t>Publicação de texto</a:t>
            </a:r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B72DF0-58C2-4A4F-BF9D-D889C4B1D73B}"/>
              </a:ext>
            </a:extLst>
          </p:cNvPr>
          <p:cNvSpPr txBox="1"/>
          <p:nvPr/>
        </p:nvSpPr>
        <p:spPr>
          <a:xfrm>
            <a:off x="3232748" y="1183975"/>
            <a:ext cx="196682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/>
              <a:t>Publicação de Link</a:t>
            </a:r>
            <a:br>
              <a:rPr lang="pt-PT" sz="1200"/>
            </a:br>
            <a:r>
              <a:rPr lang="pt-PT" sz="1200"/>
              <a:t>em Grupo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99D71F-53BE-48F3-9327-513037C9C009}"/>
              </a:ext>
            </a:extLst>
          </p:cNvPr>
          <p:cNvSpPr txBox="1"/>
          <p:nvPr/>
        </p:nvSpPr>
        <p:spPr>
          <a:xfrm>
            <a:off x="5939286" y="1183975"/>
            <a:ext cx="196682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/>
              <a:t>Publicação Link</a:t>
            </a:r>
            <a:br>
              <a:rPr lang="pt-PT" sz="1200"/>
            </a:br>
            <a:r>
              <a:rPr lang="pt-PT" sz="1200"/>
              <a:t>com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7702BEE-4EB4-4369-93EB-B75593DE233F}"/>
              </a:ext>
            </a:extLst>
          </p:cNvPr>
          <p:cNvSpPr/>
          <p:nvPr/>
        </p:nvSpPr>
        <p:spPr>
          <a:xfrm>
            <a:off x="513271" y="1667054"/>
            <a:ext cx="2725947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6C5A5D-31C9-4D1F-B9A5-B4ED2FE7D9D9}"/>
              </a:ext>
            </a:extLst>
          </p:cNvPr>
          <p:cNvSpPr/>
          <p:nvPr/>
        </p:nvSpPr>
        <p:spPr>
          <a:xfrm>
            <a:off x="3230591" y="1667054"/>
            <a:ext cx="2682815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594207-2C73-4D3A-BF81-BD5123FA6C44}"/>
              </a:ext>
            </a:extLst>
          </p:cNvPr>
          <p:cNvSpPr/>
          <p:nvPr/>
        </p:nvSpPr>
        <p:spPr>
          <a:xfrm>
            <a:off x="5904779" y="1667054"/>
            <a:ext cx="2682815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B31B2D-54C1-460B-9E4D-60379A2C3612}"/>
              </a:ext>
            </a:extLst>
          </p:cNvPr>
          <p:cNvSpPr txBox="1"/>
          <p:nvPr/>
        </p:nvSpPr>
        <p:spPr>
          <a:xfrm>
            <a:off x="8311551" y="4828635"/>
            <a:ext cx="69442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895270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1391</Words>
  <Application>Microsoft Office PowerPoint</Application>
  <PresentationFormat>On-screen Show (16:9)</PresentationFormat>
  <Paragraphs>540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Roboto</vt:lpstr>
      <vt:lpstr>Roboto</vt:lpstr>
      <vt:lpstr>Times New Roman</vt:lpstr>
      <vt:lpstr>Arial,Sans-Serif</vt:lpstr>
      <vt:lpstr>Trebuchet MS</vt:lpstr>
      <vt:lpstr>Simple Light</vt:lpstr>
      <vt:lpstr>Documento de Requisitos</vt:lpstr>
      <vt:lpstr>Índice </vt:lpstr>
      <vt:lpstr>Introdução</vt:lpstr>
      <vt:lpstr>Glossário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Tabela de Requisitos</vt:lpstr>
      <vt:lpstr>Tabela de Requisitos</vt:lpstr>
      <vt:lpstr>Tabela de Requisitos</vt:lpstr>
      <vt:lpstr>Tabela de Requisitos</vt:lpstr>
      <vt:lpstr>Tabela de Requisitos</vt:lpstr>
      <vt:lpstr>Tabela de Requisitos</vt:lpstr>
      <vt:lpstr>Tabela de Requisitos</vt:lpstr>
      <vt:lpstr>Fluxo de Navegação</vt:lpstr>
      <vt:lpstr>Tabela de versões</vt:lpstr>
      <vt:lpstr>Autores e Colaboradores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Requisitos</dc:title>
  <cp:lastModifiedBy>nelo manuel</cp:lastModifiedBy>
  <cp:revision>361</cp:revision>
  <dcterms:modified xsi:type="dcterms:W3CDTF">2018-12-18T19:48:32Z</dcterms:modified>
</cp:coreProperties>
</file>