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Roboto Medium"/>
      <p:regular r:id="rId25"/>
      <p:bold r:id="rId26"/>
      <p:italic r:id="rId27"/>
      <p:boldItalic r:id="rId28"/>
    </p:embeddedFont>
    <p:embeddedFont>
      <p:font typeface="Fjalla One"/>
      <p:regular r:id="rId29"/>
    </p:embeddedFont>
    <p:embeddedFont>
      <p:font typeface="Francois One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ED0B676-9CD8-4E27-A899-8FE33539C05E}">
  <a:tblStyle styleId="{EED0B676-9CD8-4E27-A899-8FE33539C0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edium-bold.fntdata"/><Relationship Id="rId25" Type="http://schemas.openxmlformats.org/officeDocument/2006/relationships/font" Target="fonts/RobotoMedium-regular.fntdata"/><Relationship Id="rId28" Type="http://schemas.openxmlformats.org/officeDocument/2006/relationships/font" Target="fonts/RobotoMedium-boldItalic.fntdata"/><Relationship Id="rId27" Type="http://schemas.openxmlformats.org/officeDocument/2006/relationships/font" Target="fonts/RobotoMedium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FjallaOn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FrancoisOne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39a46ea2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39a46ea2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39a46ea2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39a46ea2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39a46ea2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39a46ea2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39a46ea2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39a46ea2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39a46ea2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39a46ea2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39a46ea2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39a46ea2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39a46ea2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39a46ea2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39a46ea2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39a46ea2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39a46ea2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39a46ea2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39a46ea2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39a46ea2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39a46ea2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39a46ea2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39a46ea2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39a46ea2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39dfdc3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39dfdc3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instagantt.com/shared/s/EYryS8smd8Rvvql6gr8w/latest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25" y="636325"/>
            <a:ext cx="6523799" cy="4167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234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Qualidade |</a:t>
            </a:r>
            <a:r>
              <a:rPr lang="pt-PT" sz="2400">
                <a:solidFill>
                  <a:srgbClr val="999999"/>
                </a:solidFill>
              </a:rPr>
              <a:t> </a:t>
            </a:r>
            <a:r>
              <a:rPr lang="pt-PT" sz="1800">
                <a:solidFill>
                  <a:srgbClr val="999999"/>
                </a:solidFill>
                <a:latin typeface="Fjalla One"/>
                <a:ea typeface="Fjalla One"/>
                <a:cs typeface="Fjalla One"/>
                <a:sym typeface="Fjalla One"/>
              </a:rPr>
              <a:t>Actividades Realizadas</a:t>
            </a:r>
            <a:endParaRPr sz="1800">
              <a:solidFill>
                <a:srgbClr val="99999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252425"/>
            <a:ext cx="8520600" cy="33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1" lang="pt-PT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Verificação da qualidade do produto final do SPRINT#1 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1" lang="pt-PT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Manual de Qualidade SPRINT#1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1" lang="pt-PT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Avaliação da qualidade do SPRINT#1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1" lang="pt-PT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Criação da apresentação semanal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234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Qualidade |</a:t>
            </a:r>
            <a:r>
              <a:rPr lang="pt-PT" sz="2400">
                <a:solidFill>
                  <a:srgbClr val="999999"/>
                </a:solidFill>
              </a:rPr>
              <a:t> </a:t>
            </a:r>
            <a:r>
              <a:rPr lang="pt-PT" sz="1800">
                <a:solidFill>
                  <a:srgbClr val="999999"/>
                </a:solidFill>
                <a:latin typeface="Fjalla One"/>
                <a:ea typeface="Fjalla One"/>
                <a:cs typeface="Fjalla One"/>
                <a:sym typeface="Fjalla One"/>
              </a:rPr>
              <a:t>Actividades Realizadas por Elemento</a:t>
            </a:r>
            <a:endParaRPr sz="1800">
              <a:solidFill>
                <a:srgbClr val="99999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graphicFrame>
        <p:nvGraphicFramePr>
          <p:cNvPr id="117" name="Google Shape;117;p23"/>
          <p:cNvGraphicFramePr/>
          <p:nvPr/>
        </p:nvGraphicFramePr>
        <p:xfrm>
          <a:off x="311700" y="73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{EED0B676-9CD8-4E27-A899-8FE33539C05E}</a:tableStyleId>
              </a:tblPr>
              <a:tblGrid>
                <a:gridCol w="2840200"/>
                <a:gridCol w="1245225"/>
                <a:gridCol w="4435175"/>
              </a:tblGrid>
              <a:tr h="54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Elemento 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Esforço Efectivo 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rgbClr val="434343"/>
                          </a:solidFill>
                        </a:rPr>
                        <a:t> </a:t>
                      </a:r>
                      <a:r>
                        <a:rPr b="1" lang="pt-PT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Actividades Realizadas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1329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2400">
                          <a:solidFill>
                            <a:srgbClr val="434343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        </a:t>
                      </a:r>
                      <a:r>
                        <a:rPr lang="pt-PT" sz="2400">
                          <a:solidFill>
                            <a:srgbClr val="434343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Pedro Coelho </a:t>
                      </a:r>
                      <a:endParaRPr sz="2400">
                        <a:solidFill>
                          <a:srgbClr val="434343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270000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10h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-Ata das aulas (Revisão)</a:t>
                      </a:r>
                      <a:endParaRPr b="1"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b="1" lang="pt-PT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Planeamentos </a:t>
                      </a:r>
                      <a:r>
                        <a:rPr b="1" lang="pt-PT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Semanais</a:t>
                      </a:r>
                      <a:endParaRPr b="1"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-Ponto 3 - </a:t>
                      </a:r>
                      <a:r>
                        <a:rPr b="1" lang="pt-PT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Apresentação</a:t>
                      </a:r>
                      <a:r>
                        <a:rPr b="1" lang="pt-PT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Semanal</a:t>
                      </a:r>
                      <a:endParaRPr b="1"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-Manual de Qualidade</a:t>
                      </a:r>
                      <a:endParaRPr b="1"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PT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-Verificação dos vários documentos e upload para o github</a:t>
                      </a:r>
                      <a:endParaRPr b="1"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PT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 Criação de diagrama de gantt do </a:t>
                      </a:r>
                      <a:r>
                        <a:rPr b="1" i="1" lang="pt-PT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sprint #1</a:t>
                      </a:r>
                      <a:endParaRPr b="1" i="1"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PT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 Coordenação da equipa, ponte com as outras sub-unidades</a:t>
                      </a:r>
                      <a:endParaRPr b="1"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PT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 Apresentação semanal #3 (Revisão)</a:t>
                      </a:r>
                      <a:endParaRPr b="1"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1184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2400">
                          <a:solidFill>
                            <a:srgbClr val="434343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    </a:t>
                      </a:r>
                      <a:endParaRPr sz="2400">
                        <a:solidFill>
                          <a:srgbClr val="434343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2400">
                          <a:solidFill>
                            <a:srgbClr val="434343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     </a:t>
                      </a:r>
                      <a:r>
                        <a:rPr lang="pt-PT" sz="2400">
                          <a:solidFill>
                            <a:srgbClr val="434343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Diogo Fernandes </a:t>
                      </a:r>
                      <a:endParaRPr sz="2400">
                        <a:solidFill>
                          <a:srgbClr val="434343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10h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-Manual Qualidade</a:t>
                      </a:r>
                      <a:endParaRPr b="1"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-Ata das aulas</a:t>
                      </a:r>
                      <a:endParaRPr b="1"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-Google Forms para fazer a gestão dos processos de todas as unidades</a:t>
                      </a:r>
                      <a:endParaRPr b="1"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-Template em Google Form para passagem de informação para criação das atas</a:t>
                      </a:r>
                      <a:endParaRPr b="1"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-Verificar se o produto cumpre requisitos e elaboração de artefacto</a:t>
                      </a:r>
                      <a:endParaRPr b="1"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-Avaliação de qualidade do </a:t>
                      </a:r>
                      <a:r>
                        <a:rPr b="1" i="1" lang="pt-PT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sprint #1</a:t>
                      </a:r>
                      <a:endParaRPr b="1" i="1"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91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2400">
                          <a:solidFill>
                            <a:srgbClr val="434343"/>
                          </a:solidFill>
                          <a:latin typeface="Francois One"/>
                          <a:ea typeface="Francois One"/>
                          <a:cs typeface="Francois One"/>
                          <a:sym typeface="Francois One"/>
                        </a:rPr>
                        <a:t>      </a:t>
                      </a:r>
                      <a:r>
                        <a:rPr lang="pt-PT" sz="2400">
                          <a:solidFill>
                            <a:srgbClr val="434343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Diogo Loureiro</a:t>
                      </a:r>
                      <a:endParaRPr sz="2400">
                        <a:solidFill>
                          <a:srgbClr val="434343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234000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5h:30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b="1" lang="pt-PT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Criação de google form para preenchimento de todas as unidades com atividades realizadas e esforço efetivo durante a semana</a:t>
                      </a:r>
                      <a:endParaRPr b="1"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 Apresentação semanal #3</a:t>
                      </a:r>
                      <a:endParaRPr b="1"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 Criação de diagrama de gantt do</a:t>
                      </a:r>
                      <a:r>
                        <a:rPr b="1" i="1" lang="pt-PT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sprint #1</a:t>
                      </a:r>
                      <a:endParaRPr b="1" i="1"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234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Qualidade |</a:t>
            </a:r>
            <a:r>
              <a:rPr lang="pt-PT" sz="2400">
                <a:solidFill>
                  <a:srgbClr val="999999"/>
                </a:solidFill>
              </a:rPr>
              <a:t> </a:t>
            </a:r>
            <a:r>
              <a:rPr lang="pt-PT" sz="1800">
                <a:solidFill>
                  <a:srgbClr val="999999"/>
                </a:solidFill>
                <a:latin typeface="Fjalla One"/>
                <a:ea typeface="Fjalla One"/>
                <a:cs typeface="Fjalla One"/>
                <a:sym typeface="Fjalla One"/>
              </a:rPr>
              <a:t>Actividades Realizadas por Elemento</a:t>
            </a:r>
            <a:endParaRPr sz="1800">
              <a:solidFill>
                <a:srgbClr val="99999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graphicFrame>
        <p:nvGraphicFramePr>
          <p:cNvPr id="123" name="Google Shape;123;p24"/>
          <p:cNvGraphicFramePr/>
          <p:nvPr/>
        </p:nvGraphicFramePr>
        <p:xfrm>
          <a:off x="311700" y="93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{EED0B676-9CD8-4E27-A899-8FE33539C05E}</a:tableStyleId>
              </a:tblPr>
              <a:tblGrid>
                <a:gridCol w="2840200"/>
                <a:gridCol w="1245225"/>
                <a:gridCol w="4435175"/>
              </a:tblGrid>
              <a:tr h="680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Elemento 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Esforço Efectivo 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rgbClr val="434343"/>
                          </a:solidFill>
                        </a:rPr>
                        <a:t> </a:t>
                      </a:r>
                      <a:r>
                        <a:rPr b="1" lang="pt-PT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Actividades Realizadas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885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2400">
                          <a:solidFill>
                            <a:srgbClr val="434343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           João Lopes </a:t>
                      </a:r>
                      <a:endParaRPr sz="2400">
                        <a:solidFill>
                          <a:srgbClr val="434343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270000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>
                          <a:solidFill>
                            <a:schemeClr val="dk1"/>
                          </a:solidFill>
                        </a:rPr>
                        <a:t>-Manual Qualidade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>
                          <a:solidFill>
                            <a:schemeClr val="dk1"/>
                          </a:solidFill>
                        </a:rPr>
                        <a:t>-Verificar se o produto cumpre requisitos e elaboração de artefacto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>
                          <a:solidFill>
                            <a:schemeClr val="dk1"/>
                          </a:solidFill>
                        </a:rPr>
                        <a:t>-Avaliação de qualidade do</a:t>
                      </a:r>
                      <a:r>
                        <a:rPr b="1" i="1" lang="pt-PT" sz="1000">
                          <a:solidFill>
                            <a:schemeClr val="dk1"/>
                          </a:solidFill>
                        </a:rPr>
                        <a:t> sprint #1</a:t>
                      </a:r>
                      <a:endParaRPr b="1" i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23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2400">
                          <a:solidFill>
                            <a:srgbClr val="434343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    </a:t>
                      </a:r>
                      <a:endParaRPr sz="2400">
                        <a:solidFill>
                          <a:srgbClr val="434343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2400">
                          <a:solidFill>
                            <a:srgbClr val="434343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         </a:t>
                      </a:r>
                      <a:r>
                        <a:rPr lang="pt-PT" sz="2400">
                          <a:solidFill>
                            <a:srgbClr val="434343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Tiago Pessoa</a:t>
                      </a:r>
                      <a:r>
                        <a:rPr lang="pt-PT" sz="2400">
                          <a:solidFill>
                            <a:srgbClr val="434343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 </a:t>
                      </a:r>
                      <a:endParaRPr sz="2400">
                        <a:solidFill>
                          <a:srgbClr val="434343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b="1" lang="pt-PT" sz="1000">
                          <a:solidFill>
                            <a:schemeClr val="dk1"/>
                          </a:solidFill>
                        </a:rPr>
                        <a:t>Manual Qualidade</a:t>
                      </a:r>
                      <a:endParaRPr b="1"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b="1" lang="pt-PT" sz="1000">
                          <a:solidFill>
                            <a:schemeClr val="dk1"/>
                          </a:solidFill>
                        </a:rPr>
                        <a:t>Ata das aulas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>
                          <a:solidFill>
                            <a:schemeClr val="dk1"/>
                          </a:solidFill>
                        </a:rPr>
                        <a:t>-Verificar se o produto cumpre requisitos e elaboração de artefacto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>
                          <a:solidFill>
                            <a:schemeClr val="dk1"/>
                          </a:solidFill>
                        </a:rPr>
                        <a:t>-Avaliação de qualidade do </a:t>
                      </a:r>
                      <a:r>
                        <a:rPr b="1" i="1" lang="pt-PT" sz="1000">
                          <a:solidFill>
                            <a:schemeClr val="dk1"/>
                          </a:solidFill>
                        </a:rPr>
                        <a:t>sprint #1</a:t>
                      </a:r>
                      <a:endParaRPr b="1" i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96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2400">
                          <a:solidFill>
                            <a:srgbClr val="434343"/>
                          </a:solidFill>
                          <a:latin typeface="Francois One"/>
                          <a:ea typeface="Francois One"/>
                          <a:cs typeface="Francois One"/>
                          <a:sym typeface="Francois One"/>
                        </a:rPr>
                        <a:t>        </a:t>
                      </a:r>
                      <a:r>
                        <a:rPr lang="pt-PT" sz="2400">
                          <a:solidFill>
                            <a:srgbClr val="434343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Roman Kerny</a:t>
                      </a:r>
                      <a:endParaRPr sz="2400">
                        <a:solidFill>
                          <a:srgbClr val="434343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234000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>
                          <a:solidFill>
                            <a:schemeClr val="dk1"/>
                          </a:solidFill>
                        </a:rPr>
                        <a:t>-Avaliação de qualidade do </a:t>
                      </a:r>
                      <a:r>
                        <a:rPr b="1" i="1" lang="pt-PT" sz="1000">
                          <a:solidFill>
                            <a:schemeClr val="dk1"/>
                          </a:solidFill>
                        </a:rPr>
                        <a:t>sprint #1</a:t>
                      </a:r>
                      <a:endParaRPr b="1" i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b="1" lang="pt-PT" sz="1000"/>
                        <a:t>Gráficos para visualização do aproveitamento do tempo por cada unidade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ctrTitle"/>
          </p:nvPr>
        </p:nvSpPr>
        <p:spPr>
          <a:xfrm>
            <a:off x="311700" y="1896600"/>
            <a:ext cx="8520600" cy="135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Reflexão  Sprint #1</a:t>
            </a:r>
            <a:r>
              <a:rPr b="1" lang="pt-PT" sz="3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36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>
                <a:solidFill>
                  <a:srgbClr val="B7B7B7"/>
                </a:solidFill>
                <a:latin typeface="Fjalla One"/>
                <a:ea typeface="Fjalla One"/>
                <a:cs typeface="Fjalla One"/>
                <a:sym typeface="Fjalla One"/>
              </a:rPr>
              <a:t>Qualidade</a:t>
            </a:r>
            <a:endParaRPr sz="3000">
              <a:solidFill>
                <a:srgbClr val="B7B7B7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234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Qualidade |</a:t>
            </a:r>
            <a:r>
              <a:rPr lang="pt-PT" sz="2400">
                <a:solidFill>
                  <a:srgbClr val="999999"/>
                </a:solidFill>
              </a:rPr>
              <a:t> </a:t>
            </a:r>
            <a:r>
              <a:rPr lang="pt-PT" sz="1800">
                <a:solidFill>
                  <a:srgbClr val="999999"/>
                </a:solidFill>
                <a:latin typeface="Fjalla One"/>
                <a:ea typeface="Fjalla One"/>
                <a:cs typeface="Fjalla One"/>
                <a:sym typeface="Fjalla One"/>
              </a:rPr>
              <a:t>Reflexão Sprint#1</a:t>
            </a:r>
            <a:endParaRPr sz="1800">
              <a:solidFill>
                <a:srgbClr val="99999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382850"/>
            <a:ext cx="8520600" cy="32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PT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Esta unidade cumpriu os objetivos previstos para esta sprint. No entanto, a unidade falhou em recolher os tempos efectivos de maneira correcta, no próximo </a:t>
            </a:r>
            <a:r>
              <a:rPr b="1" i="1" lang="pt-PT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sprint</a:t>
            </a:r>
            <a:r>
              <a:rPr b="1" lang="pt-PT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será criado um modo mais efectivo de recolher dados. A vigilância sobre os processos das outras unidades não foi a mais activa porque isto também não foi sempre possível dado que as unidades apenas reportavam as tarefas realizadas e os processos pelos quais tinham sido feitas muito perto da </a:t>
            </a:r>
            <a:r>
              <a:rPr b="1" i="1" lang="pt-PT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deadline.</a:t>
            </a:r>
            <a:endParaRPr b="1" i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48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Qualidade |</a:t>
            </a:r>
            <a:r>
              <a:rPr lang="pt-PT" sz="2400">
                <a:solidFill>
                  <a:srgbClr val="999999"/>
                </a:solidFill>
              </a:rPr>
              <a:t> </a:t>
            </a:r>
            <a:r>
              <a:rPr lang="pt-PT" sz="1800">
                <a:solidFill>
                  <a:srgbClr val="999999"/>
                </a:solidFill>
                <a:latin typeface="Fjalla One"/>
                <a:ea typeface="Fjalla One"/>
                <a:cs typeface="Fjalla One"/>
                <a:sym typeface="Fjalla One"/>
              </a:rPr>
              <a:t>Elementos</a:t>
            </a:r>
            <a:endParaRPr sz="1800">
              <a:solidFill>
                <a:srgbClr val="99999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012" y="792925"/>
            <a:ext cx="8255978" cy="4350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311700" y="1896600"/>
            <a:ext cx="8520600" cy="135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Gráficos</a:t>
            </a:r>
            <a:endParaRPr b="1" sz="36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>
                <a:solidFill>
                  <a:srgbClr val="B7B7B7"/>
                </a:solidFill>
                <a:latin typeface="Fjalla One"/>
                <a:ea typeface="Fjalla One"/>
                <a:cs typeface="Fjalla One"/>
                <a:sym typeface="Fjalla One"/>
              </a:rPr>
              <a:t>Qualidade</a:t>
            </a:r>
            <a:endParaRPr sz="3000">
              <a:solidFill>
                <a:srgbClr val="B7B7B7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Esforço Semanal Efectivo</a:t>
            </a:r>
            <a:endParaRPr b="1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" name="Google Shape;71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350" y="1017725"/>
            <a:ext cx="6190777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3310538" y="4727400"/>
            <a:ext cx="2792400" cy="10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00">
                <a:latin typeface="Roboto"/>
                <a:ea typeface="Roboto"/>
                <a:cs typeface="Roboto"/>
                <a:sym typeface="Roboto"/>
              </a:rPr>
              <a:t>Não estão </a:t>
            </a:r>
            <a:r>
              <a:rPr b="1" lang="pt-PT" sz="1000">
                <a:latin typeface="Roboto"/>
                <a:ea typeface="Roboto"/>
                <a:cs typeface="Roboto"/>
                <a:sym typeface="Roboto"/>
              </a:rPr>
              <a:t>contabilizadas</a:t>
            </a:r>
            <a:r>
              <a:rPr b="1" lang="pt-PT" sz="1000">
                <a:latin typeface="Roboto"/>
                <a:ea typeface="Roboto"/>
                <a:cs typeface="Roboto"/>
                <a:sym typeface="Roboto"/>
              </a:rPr>
              <a:t> as horas das aulas</a:t>
            </a:r>
            <a:r>
              <a:rPr lang="pt-PT" sz="1000"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Tempo</a:t>
            </a:r>
            <a:r>
              <a:rPr b="1" lang="pt-PT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Efectivo / Tempo Previsto</a:t>
            </a:r>
            <a:endParaRPr b="1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350" y="1017725"/>
            <a:ext cx="6190777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 title="Tempo previsto / Tempo utilizad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1275" y="1017725"/>
            <a:ext cx="6376025" cy="393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2166175" y="4764550"/>
            <a:ext cx="4426200" cy="10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00">
                <a:latin typeface="Roboto"/>
                <a:ea typeface="Roboto"/>
                <a:cs typeface="Roboto"/>
                <a:sym typeface="Roboto"/>
              </a:rPr>
              <a:t>Tempo efectivo versus o tempo estimado para a realização de cada tarefa </a:t>
            </a:r>
            <a:r>
              <a:rPr lang="pt-PT" sz="1000"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Diagrama das Tarefas Sprint#1</a:t>
            </a:r>
            <a:endParaRPr b="1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236575" y="2589225"/>
            <a:ext cx="420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14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Diagrama com as actividades planeadas/realizadas ao longo de toda sprint#1 </a:t>
            </a:r>
            <a:endParaRPr sz="1400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87" name="Google Shape;87;p1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9750" y="1152475"/>
            <a:ext cx="4338375" cy="385295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236575" y="4733425"/>
            <a:ext cx="40584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100">
                <a:latin typeface="Roboto"/>
                <a:ea typeface="Roboto"/>
                <a:cs typeface="Roboto"/>
                <a:sym typeface="Roboto"/>
              </a:rPr>
              <a:t>Carregar na imagem para ver o diagrama detalhadamente 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ctrTitle"/>
          </p:nvPr>
        </p:nvSpPr>
        <p:spPr>
          <a:xfrm>
            <a:off x="311700" y="1896600"/>
            <a:ext cx="8520600" cy="135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Actividades Realizadas</a:t>
            </a:r>
            <a:endParaRPr b="1" sz="36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>
                <a:solidFill>
                  <a:srgbClr val="B7B7B7"/>
                </a:solidFill>
                <a:latin typeface="Fjalla One"/>
                <a:ea typeface="Fjalla One"/>
                <a:cs typeface="Fjalla One"/>
                <a:sym typeface="Fjalla One"/>
              </a:rPr>
              <a:t>Qualidade</a:t>
            </a:r>
            <a:endParaRPr sz="3000">
              <a:solidFill>
                <a:srgbClr val="B7B7B7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248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Qualidade |</a:t>
            </a:r>
            <a:r>
              <a:rPr lang="pt-PT" sz="2400">
                <a:solidFill>
                  <a:srgbClr val="999999"/>
                </a:solidFill>
              </a:rPr>
              <a:t> </a:t>
            </a:r>
            <a:r>
              <a:rPr lang="pt-PT" sz="1800">
                <a:solidFill>
                  <a:srgbClr val="999999"/>
                </a:solidFill>
                <a:latin typeface="Fjalla One"/>
                <a:ea typeface="Fjalla One"/>
                <a:cs typeface="Fjalla One"/>
                <a:sym typeface="Fjalla One"/>
              </a:rPr>
              <a:t>Actividades Realizadas</a:t>
            </a:r>
            <a:endParaRPr sz="1800">
              <a:solidFill>
                <a:srgbClr val="99999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964350"/>
            <a:ext cx="8520600" cy="32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1" lang="pt-PT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Criação de template para cada unidade reportar à equipa de QUA as informações passadas no decorrer de cada aula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1" lang="pt-PT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Ata da reunião nº3 e upload para o github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1" lang="pt-PT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Gráficos para visualização do aproveitamento do tempo por cada unidade 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1" lang="pt-PT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Formulário para submissão de processos das várias unidades 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1" lang="pt-PT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Processo para supervisionamento do projecto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1" lang="pt-PT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Processo para criação de uma ata profissional 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24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Qualidade |</a:t>
            </a:r>
            <a:r>
              <a:rPr lang="pt-PT" sz="2400">
                <a:solidFill>
                  <a:srgbClr val="999999"/>
                </a:solidFill>
              </a:rPr>
              <a:t> </a:t>
            </a:r>
            <a:r>
              <a:rPr lang="pt-PT" sz="1800">
                <a:solidFill>
                  <a:srgbClr val="999999"/>
                </a:solidFill>
                <a:latin typeface="Fjalla One"/>
                <a:ea typeface="Fjalla One"/>
                <a:cs typeface="Fjalla One"/>
                <a:sym typeface="Fjalla One"/>
              </a:rPr>
              <a:t>Actividades Realizadas</a:t>
            </a:r>
            <a:endParaRPr sz="1800">
              <a:solidFill>
                <a:srgbClr val="999999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411875"/>
            <a:ext cx="8520600" cy="3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1" lang="pt-PT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Filtração dos processos recolhidos das várias unidades e organização e colocação da mesma no manual de qualidade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1" lang="pt-PT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Criação do ponto 3 da apresentação semanal #3 com as atividades realizadas pela equipa e o seu esforço efetivo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1" lang="pt-PT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Diagrama de Gantt, comparação das actividades realizadas com as actividades previstas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