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3" r:id="rId6"/>
    <p:sldId id="264" r:id="rId7"/>
    <p:sldId id="262" r:id="rId8"/>
    <p:sldId id="267" r:id="rId9"/>
    <p:sldId id="272" r:id="rId10"/>
    <p:sldId id="271" r:id="rId11"/>
    <p:sldId id="270" r:id="rId12"/>
    <p:sldId id="273" r:id="rId13"/>
    <p:sldId id="274" r:id="rId14"/>
    <p:sldId id="275" r:id="rId15"/>
    <p:sldId id="276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8D3F4-6733-2D42-A462-55F167413751}" v="21" dt="2022-06-28T06:05:07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831"/>
  </p:normalViewPr>
  <p:slideViewPr>
    <p:cSldViewPr snapToGrid="0" snapToObjects="1">
      <p:cViewPr varScale="1">
        <p:scale>
          <a:sx n="131" d="100"/>
          <a:sy n="131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092B-3C94-4579-8AA7-4BAD6421E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5481B-E25F-3A17-0661-83F5672E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D5B6-6747-5943-54BF-511BA663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97D0-6AF0-F991-A000-DC3E1189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39A9-B65C-204E-5969-44D0811F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1AD1-997A-3B1F-BB2D-23EB58B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F9BD1-D26E-3D13-0A46-4F88AA1B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0E1-5AAF-55D7-CF6B-18D09DAD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17A3-6F0A-416C-8604-AE8D432A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9BB3-418B-A028-0464-25D8C1F4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B71A1-5078-D691-10AA-C1A7301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1F81-A2C1-C631-1405-9FB40FEA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33F6-B263-21C4-8361-C29F2552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E041-5883-0C8C-4AB5-6AAACF6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B465-0C00-03DE-5E38-B14AFF72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E1B-9463-B3FE-2D60-09AE2578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6E6C-B027-440F-9AC1-F645477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9AA8-54AF-87CE-63F0-B0918DBD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1674-1F22-338C-F936-01EA551C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372A-F0EF-EC44-0FED-B6F4CD5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CC9C-74B1-66BB-D35F-659E5907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EB83F-48B2-B649-7A51-92273BDA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D5A8-4DFC-50F0-A65B-44648F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49C-2C21-F64A-55FE-4A2C1A8B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B2C2-4FBD-E5B7-ED34-A5796EF8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622B-A89D-CC2D-0B25-8639CA8D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B76C-1D36-8FD8-D960-D5E539FA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C3302-97C6-D9C7-022F-58C4E72F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C87D-0027-566E-1856-3A3BA7AA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D1B3-8420-FDAF-401B-37792D6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986A-C572-940E-1B11-C4007D09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3DD1-C7E6-2207-5EED-197A4F2E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E606-FE0A-AA4C-33BD-5333E8EA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55AD4-DB36-A4C2-221C-D6C68194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70A2F-1C08-3CB0-D849-28E2E622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26808-CF37-CE63-7BC6-554DC2FF1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A54A4-6744-4A21-84AA-77D6EDB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EFB51-8907-60F9-DE22-9D6DBF5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C1613-355C-5FCF-76CC-0C31C8EE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FAC6-5A9C-89F6-DCA6-086CCB81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C770-2990-CE96-3C79-F2FD0C8D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DE4A6-4BF6-D054-F6C6-E631FE6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0BF73-EB85-09AF-AFFC-C6C0E87A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4657E-E22C-2B94-6A3F-FC9400B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03C0B-CA6D-A744-7AF4-69A867D0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27C6-27E4-2048-04EB-C5136A2E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DB9-F86E-9D6E-6B66-7D131BCD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0B13-0C64-3C9A-5BF6-A2AAB17B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8BD5-F678-D42B-74E7-27867039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200C-2A1D-3308-8467-54A9C1D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6DC6-A890-A80F-3E70-E9098CFE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2931-A347-C870-6E9E-7A168AB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F4F5-5144-46C8-0AF1-04EA396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B28DF-D653-683E-13D6-33B7E453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4A11-8A0F-DC2B-3869-1E6CAFEE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C080-B36D-607E-DB4B-4824071C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D620-317A-E24A-5672-65776A8F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8D13-C212-3C79-E300-53516C1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A6C3C-3ECD-81E1-C93A-550A999D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9C52-38CA-38AF-FB5D-D3393B57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EBE6-4824-49DF-8BB1-AD0585DED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1E0D-30F6-394C-B640-64211221BAB8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DB44-4389-8998-9932-A7B500A35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DB3D-A3B1-9326-D2F9-319507FAB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420D-1209-A142-892A-F640C5ADC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32E2-CA15-09FA-5378-794C3506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4D14-A4C8-8E67-9F95-BA9E4B034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FA9A-2288-5167-10CE-8F95925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52" y="-281174"/>
            <a:ext cx="10515600" cy="1325563"/>
          </a:xfrm>
        </p:spPr>
        <p:txBody>
          <a:bodyPr/>
          <a:lstStyle/>
          <a:p>
            <a:r>
              <a:rPr lang="en-US" dirty="0"/>
              <a:t>Reactive Transport (linear decay)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4FEAC-E036-2E6F-1676-DD8BEE2F8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11279"/>
              </p:ext>
            </p:extLst>
          </p:nvPr>
        </p:nvGraphicFramePr>
        <p:xfrm>
          <a:off x="603052" y="864184"/>
          <a:ext cx="11235556" cy="310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235">
                  <a:extLst>
                    <a:ext uri="{9D8B030D-6E8A-4147-A177-3AD203B41FA5}">
                      <a16:colId xmlns:a16="http://schemas.microsoft.com/office/drawing/2014/main" val="652735002"/>
                    </a:ext>
                  </a:extLst>
                </a:gridCol>
                <a:gridCol w="2239618">
                  <a:extLst>
                    <a:ext uri="{9D8B030D-6E8A-4147-A177-3AD203B41FA5}">
                      <a16:colId xmlns:a16="http://schemas.microsoft.com/office/drawing/2014/main" val="82967433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36718550"/>
                    </a:ext>
                  </a:extLst>
                </a:gridCol>
                <a:gridCol w="2147877">
                  <a:extLst>
                    <a:ext uri="{9D8B030D-6E8A-4147-A177-3AD203B41FA5}">
                      <a16:colId xmlns:a16="http://schemas.microsoft.com/office/drawing/2014/main" val="4224362839"/>
                    </a:ext>
                  </a:extLst>
                </a:gridCol>
              </a:tblGrid>
              <a:tr h="9373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(derivation of analytical sol.)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 (numerical vs analytical)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064313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1_nrTrans_instS_FreeSurf_linDecay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944788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2_nrTrans_instS_PorMedia_linDecay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118824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3_nrTrans_contS_FreeSurf_linDecay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09212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4_nrTrans_contS_PorMedia_linDecay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79520"/>
                  </a:ext>
                </a:extLst>
              </a:tr>
            </a:tbl>
          </a:graphicData>
        </a:graphic>
      </p:graphicFrame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F05C8EF7-B847-98D6-FD40-FF77BB70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2" y="3912705"/>
            <a:ext cx="3927059" cy="2945295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9B389B44-4CC8-82CE-ED8B-CF536D54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04" y="3973761"/>
            <a:ext cx="3579747" cy="26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8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FA9A-2288-5167-10CE-8F95925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Reactor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54F6CE-46C7-F26F-46D1-29F0FECCB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46493"/>
              </p:ext>
            </p:extLst>
          </p:nvPr>
        </p:nvGraphicFramePr>
        <p:xfrm>
          <a:off x="478222" y="1690688"/>
          <a:ext cx="11235556" cy="4195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379">
                  <a:extLst>
                    <a:ext uri="{9D8B030D-6E8A-4147-A177-3AD203B41FA5}">
                      <a16:colId xmlns:a16="http://schemas.microsoft.com/office/drawing/2014/main" val="3703783010"/>
                    </a:ext>
                  </a:extLst>
                </a:gridCol>
                <a:gridCol w="2606566">
                  <a:extLst>
                    <a:ext uri="{9D8B030D-6E8A-4147-A177-3AD203B41FA5}">
                      <a16:colId xmlns:a16="http://schemas.microsoft.com/office/drawing/2014/main" val="31441615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7581338"/>
                    </a:ext>
                  </a:extLst>
                </a:gridCol>
                <a:gridCol w="2249211">
                  <a:extLst>
                    <a:ext uri="{9D8B030D-6E8A-4147-A177-3AD203B41FA5}">
                      <a16:colId xmlns:a16="http://schemas.microsoft.com/office/drawing/2014/main" val="620943914"/>
                    </a:ext>
                  </a:extLst>
                </a:gridCol>
              </a:tblGrid>
              <a:tr h="9373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(derivation of analytical sol.)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 (numerical vs analytical)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744913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6A9955"/>
                          </a:solidFill>
                          <a:latin typeface="Menlo" panose="020B0609030804020204" pitchFamily="49" charset="0"/>
                        </a:rPr>
                        <a:t>9_batch_singleSp_1storder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073633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rgbClr val="6A9955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10_batch_singleSp_2ndorder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96682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6A9955"/>
                          </a:solidFill>
                          <a:latin typeface="Menlo" panose="020B0609030804020204" pitchFamily="49" charset="0"/>
                        </a:rPr>
                        <a:t>11_batch_2species</a:t>
                      </a:r>
                      <a:endParaRPr lang="en-GB" sz="1800" dirty="0">
                        <a:solidFill>
                          <a:srgbClr val="D4D4D4"/>
                        </a:solidFill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14143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rgbClr val="6A9955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11.2_batch_3species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5562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rgbClr val="6A9955"/>
                          </a:solidFill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12_batch_nitrogencycle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704437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6A9955"/>
                          </a:solidFill>
                          <a:latin typeface="Menlo" panose="020B0609030804020204" pitchFamily="49" charset="0"/>
                        </a:rPr>
                        <a:t>13_batch_oxygenBODcycle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7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22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635-7D16-A434-3C2D-AC8E6CC6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3600" dirty="0"/>
              <a:t>Results BATCH REACTOR: </a:t>
            </a:r>
            <a:r>
              <a:rPr lang="en-GB" sz="2800" dirty="0">
                <a:solidFill>
                  <a:srgbClr val="6A9955"/>
                </a:solidFill>
                <a:latin typeface="Menlo" panose="020B0609030804020204" pitchFamily="49" charset="0"/>
                <a:ea typeface="+mn-ea"/>
                <a:cs typeface="+mn-cs"/>
              </a:rPr>
              <a:t>9_batch_singleSp_1storder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8DE-E22A-A4AE-25A7-AEE8DDC6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8478A-E21D-D57C-2F47-D1E4206E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32" y="1690688"/>
            <a:ext cx="6090535" cy="4832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44F22-AB9C-FFBA-82F5-CF2FC89C3A05}"/>
              </a:ext>
            </a:extLst>
          </p:cNvPr>
          <p:cNvSpPr txBox="1"/>
          <p:nvPr/>
        </p:nvSpPr>
        <p:spPr>
          <a:xfrm>
            <a:off x="9614224" y="2278460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85694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635-7D16-A434-3C2D-AC8E6CC6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3600" dirty="0">
                <a:solidFill>
                  <a:prstClr val="black"/>
                </a:solidFill>
              </a:rPr>
              <a:t>Results BATCH REACTOR: </a:t>
            </a:r>
            <a:r>
              <a:rPr lang="en-GB" sz="2800" dirty="0">
                <a:solidFill>
                  <a:schemeClr val="accent6"/>
                </a:solidFill>
                <a:latin typeface="Menlo" panose="020B0609030804020204" pitchFamily="49" charset="0"/>
              </a:rPr>
              <a:t>10_batch_singleSp_2ndorder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8DE-E22A-A4AE-25A7-AEE8DDC6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43E55-BB40-FFDB-B470-0074AAC4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87" y="1583684"/>
            <a:ext cx="6083570" cy="4667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5DADB-EE0B-EC69-905F-85F45DFE949D}"/>
              </a:ext>
            </a:extLst>
          </p:cNvPr>
          <p:cNvSpPr txBox="1"/>
          <p:nvPr/>
        </p:nvSpPr>
        <p:spPr>
          <a:xfrm>
            <a:off x="9082624" y="2083906"/>
            <a:ext cx="118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32595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635-7D16-A434-3C2D-AC8E6CC6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3600" dirty="0"/>
              <a:t>Results BATCH REACTOR:</a:t>
            </a:r>
            <a:r>
              <a:rPr lang="en-US" dirty="0"/>
              <a:t> </a:t>
            </a:r>
            <a:r>
              <a:rPr lang="en-GB" sz="2800" dirty="0">
                <a:solidFill>
                  <a:srgbClr val="6A9955"/>
                </a:solidFill>
                <a:latin typeface="Menlo" panose="020B0609030804020204" pitchFamily="49" charset="0"/>
              </a:rPr>
              <a:t>11_batch_2species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8DE-E22A-A4AE-25A7-AEE8DDC6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41831-C466-78D8-1705-5938EB62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90" y="2639110"/>
            <a:ext cx="6957848" cy="4041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C95F5-870B-D7CD-88DC-5E5FBBC0BD0D}"/>
              </a:ext>
            </a:extLst>
          </p:cNvPr>
          <p:cNvSpPr txBox="1"/>
          <p:nvPr/>
        </p:nvSpPr>
        <p:spPr>
          <a:xfrm>
            <a:off x="11195155" y="1640959"/>
            <a:ext cx="99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GOOD!</a:t>
            </a:r>
          </a:p>
        </p:txBody>
      </p:sp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FE2D3889-B665-C1E1-8BC1-ECC8446DD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0" y="3924909"/>
            <a:ext cx="3423955" cy="25679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9599AB-8409-72AE-3ABA-B1D2C19A1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948"/>
          <a:stretch/>
        </p:blipFill>
        <p:spPr>
          <a:xfrm>
            <a:off x="361502" y="1280712"/>
            <a:ext cx="636202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8DE-E22A-A4AE-25A7-AEE8DDC6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6F0389-7DAF-B8F5-861C-C51171EC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3600" dirty="0"/>
              <a:t>Results BATCH REACTOR:</a:t>
            </a:r>
            <a:r>
              <a:rPr lang="en-US" dirty="0"/>
              <a:t> </a:t>
            </a:r>
            <a:r>
              <a:rPr lang="en-GB" sz="2800" dirty="0">
                <a:solidFill>
                  <a:srgbClr val="6A9955"/>
                </a:solidFill>
                <a:latin typeface="Menlo" panose="020B0609030804020204" pitchFamily="49" charset="0"/>
              </a:rPr>
              <a:t>11.2_batch_3species</a:t>
            </a:r>
            <a:endParaRPr lang="en-US" sz="2800" dirty="0">
              <a:solidFill>
                <a:srgbClr val="6A9955"/>
              </a:solidFill>
              <a:latin typeface="Menlo" panose="020B0609030804020204" pitchFamily="49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FE3D932-2E26-9D3C-428E-751E5B98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3" y="4279372"/>
            <a:ext cx="2923600" cy="2192700"/>
          </a:xfrm>
          <a:prstGeom prst="rect">
            <a:avLst/>
          </a:prstGeom>
        </p:spPr>
      </p:pic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032EC02-C649-4CEB-BDC8-90D3C5580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5"/>
          <a:stretch/>
        </p:blipFill>
        <p:spPr>
          <a:xfrm>
            <a:off x="3386048" y="2975050"/>
            <a:ext cx="8602039" cy="3882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B0B6CE-35B4-CBB3-C02E-6E4CE717F5BE}"/>
              </a:ext>
            </a:extLst>
          </p:cNvPr>
          <p:cNvSpPr txBox="1"/>
          <p:nvPr/>
        </p:nvSpPr>
        <p:spPr>
          <a:xfrm>
            <a:off x="10991242" y="2975050"/>
            <a:ext cx="99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GOOD!</a:t>
            </a:r>
          </a:p>
        </p:txBody>
      </p:sp>
      <p:pic>
        <p:nvPicPr>
          <p:cNvPr id="7" name="Picture 6" descr="A picture containing text, clock, device, gauge&#10;&#10;Description automatically generated">
            <a:extLst>
              <a:ext uri="{FF2B5EF4-FFF2-40B4-BE49-F238E27FC236}">
                <a16:creationId xmlns:a16="http://schemas.microsoft.com/office/drawing/2014/main" id="{E5C79B87-E32F-C8F4-BBB9-811F32BD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217" y="1414938"/>
            <a:ext cx="7893269" cy="1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9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280-7615-E86E-9C2F-D892EADC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Results BATCH REACTOR: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GB" sz="2800" dirty="0">
                <a:solidFill>
                  <a:schemeClr val="accent6"/>
                </a:solidFill>
                <a:latin typeface="Menlo" panose="020B0609030804020204" pitchFamily="49" charset="0"/>
              </a:rPr>
              <a:t>12_batch_nitrogencycle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20F2-07E1-98FD-9E45-F73314DA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0D84BAB-AA8C-A117-6686-6122D9B5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2" y="1484489"/>
            <a:ext cx="5296778" cy="3096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8874C-F544-8025-8CC8-6786BB35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53" y="1484489"/>
            <a:ext cx="6162085" cy="5170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85667-D8BE-3754-34D6-33B842B5D201}"/>
              </a:ext>
            </a:extLst>
          </p:cNvPr>
          <p:cNvSpPr txBox="1"/>
          <p:nvPr/>
        </p:nvSpPr>
        <p:spPr>
          <a:xfrm>
            <a:off x="5046565" y="5313845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426314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635-7D16-A434-3C2D-AC8E6CC6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3600" dirty="0">
                <a:solidFill>
                  <a:prstClr val="black"/>
                </a:solidFill>
              </a:rPr>
              <a:t>Results BATCH REACTOR: </a:t>
            </a:r>
            <a:r>
              <a:rPr lang="en-GB" sz="2800" dirty="0">
                <a:solidFill>
                  <a:srgbClr val="6A9955"/>
                </a:solidFill>
                <a:latin typeface="Menlo" panose="020B0609030804020204" pitchFamily="49" charset="0"/>
                <a:ea typeface="+mn-ea"/>
                <a:cs typeface="+mn-cs"/>
              </a:rPr>
              <a:t>13_batch_oxygenBODcycle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8DE-E22A-A4AE-25A7-AEE8DDC6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C57FE-2C80-8828-31D1-55042A1D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97" y="1657658"/>
            <a:ext cx="8313683" cy="4687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8C561-0DC0-7A2F-6D2D-9272A058DB23}"/>
              </a:ext>
            </a:extLst>
          </p:cNvPr>
          <p:cNvSpPr txBox="1"/>
          <p:nvPr/>
        </p:nvSpPr>
        <p:spPr>
          <a:xfrm>
            <a:off x="9614225" y="2278460"/>
            <a:ext cx="118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311607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64-8A6E-E5F3-3F69-C11081C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F90FB-BF79-16B0-FB2B-AF936AAE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Conservative transport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Reactive transport (biogeochemistry)</a:t>
            </a:r>
          </a:p>
        </p:txBody>
      </p:sp>
    </p:spTree>
    <p:extLst>
      <p:ext uri="{BB962C8B-B14F-4D97-AF65-F5344CB8AC3E}">
        <p14:creationId xmlns:p14="http://schemas.microsoft.com/office/powerpoint/2010/main" val="11164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Conservative Transport </a:t>
            </a:r>
            <a:r>
              <a:rPr lang="en-US" sz="2800" dirty="0"/>
              <a:t>(conservative tracer)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Governing physical processes: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Pure Advection </a:t>
            </a:r>
          </a:p>
          <a:p>
            <a:pPr lvl="1"/>
            <a:r>
              <a:rPr lang="en-US" sz="1600" dirty="0"/>
              <a:t>(steady-state/uniform velocity field)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Pure Diffusion/Dispersion </a:t>
            </a:r>
          </a:p>
          <a:p>
            <a:pPr lvl="1"/>
            <a:r>
              <a:rPr lang="en-US" sz="1600" dirty="0"/>
              <a:t>(no flow)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Advection-Dispersion </a:t>
            </a:r>
          </a:p>
          <a:p>
            <a:pPr lvl="1"/>
            <a:r>
              <a:rPr lang="en-US" sz="1600" dirty="0"/>
              <a:t>(steady-state/uniform velocity field)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Domain/Media: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Free surface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River (1D)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Lake (1D-2D)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Runoff (2D)</a:t>
            </a:r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Porous media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Soil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Snow (during melt, multi-phase)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298003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Load type: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load (conc = 1)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Point Instantaneous</a:t>
            </a:r>
            <a:endParaRPr lang="en-US" sz="1600" dirty="0"/>
          </a:p>
          <a:p>
            <a:r>
              <a:rPr lang="en-US" sz="2000" dirty="0">
                <a:solidFill>
                  <a:srgbClr val="0070C0"/>
                </a:solidFill>
              </a:rPr>
              <a:t>Point Continuous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Diffuse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5F70ED6-B752-5FDE-761C-0C4870C964B7}"/>
              </a:ext>
            </a:extLst>
          </p:cNvPr>
          <p:cNvSpPr txBox="1">
            <a:spLocks/>
          </p:cNvSpPr>
          <p:nvPr/>
        </p:nvSpPr>
        <p:spPr>
          <a:xfrm>
            <a:off x="4053016" y="4696427"/>
            <a:ext cx="7300784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Combinations: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(derivation of 12 analytical solutions)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BAFE2-06D2-83A7-D9A7-8E13233F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5" b="8247"/>
          <a:stretch/>
        </p:blipFill>
        <p:spPr>
          <a:xfrm>
            <a:off x="4273467" y="5578473"/>
            <a:ext cx="6843515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Conservative Transport </a:t>
            </a:r>
            <a:r>
              <a:rPr lang="en-US" sz="2800" dirty="0"/>
              <a:t>(conservative tracer) (</a:t>
            </a:r>
            <a:r>
              <a:rPr lang="en-US" sz="2800" dirty="0">
                <a:highlight>
                  <a:srgbClr val="00FF00"/>
                </a:highlight>
              </a:rPr>
              <a:t>examples of the analytical solutions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advection and dispersion</a:t>
            </a:r>
          </a:p>
          <a:p>
            <a:r>
              <a:rPr lang="en-US" sz="2000" b="1" dirty="0"/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free surface</a:t>
            </a:r>
          </a:p>
          <a:p>
            <a:r>
              <a:rPr lang="en-US" sz="2000" b="1" dirty="0"/>
              <a:t>Load Type: </a:t>
            </a:r>
            <a:r>
              <a:rPr lang="en-US" sz="2000" dirty="0">
                <a:solidFill>
                  <a:srgbClr val="FF0000"/>
                </a:solidFill>
              </a:rPr>
              <a:t>point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advection only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porous media </a:t>
            </a:r>
            <a:r>
              <a:rPr lang="en-US" sz="2000" dirty="0">
                <a:solidFill>
                  <a:prstClr val="black"/>
                </a:solidFill>
              </a:rPr>
              <a:t>or 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continuous source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10515600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prstClr val="black"/>
                </a:solidFill>
              </a:rPr>
              <a:t>advection and dispersion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prstClr val="black"/>
                </a:solidFill>
              </a:rPr>
              <a:t>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diffuse vs point 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108E9-1F8F-B5FF-028E-99CE8247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41" y="4709105"/>
            <a:ext cx="3632404" cy="178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5A01ED-3A29-CFF3-0289-78493F2A8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82" b="47558"/>
          <a:stretch/>
        </p:blipFill>
        <p:spPr>
          <a:xfrm>
            <a:off x="856836" y="3124351"/>
            <a:ext cx="1896515" cy="1338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AC035-6940-9166-DEBE-C5CCC7F6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96" y="2985527"/>
            <a:ext cx="4179178" cy="1527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ABC8B-65A0-A34E-5797-7E90BD22A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42"/>
          <a:stretch/>
        </p:blipFill>
        <p:spPr>
          <a:xfrm>
            <a:off x="2771987" y="3175880"/>
            <a:ext cx="3196809" cy="13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Reactive Transport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2800" dirty="0"/>
              <a:t>(non-conservative tracer)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88197" cy="27358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Single species reactor (no flow)</a:t>
            </a:r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baseline="30000" dirty="0">
                <a:solidFill>
                  <a:srgbClr val="0070C0"/>
                </a:solidFill>
              </a:rPr>
              <a:t>st</a:t>
            </a:r>
            <a:r>
              <a:rPr lang="en-US" sz="2000" dirty="0">
                <a:solidFill>
                  <a:srgbClr val="0070C0"/>
                </a:solidFill>
              </a:rPr>
              <a:t> order kinetics</a:t>
            </a:r>
          </a:p>
          <a:p>
            <a:pPr lvl="1"/>
            <a:r>
              <a:rPr lang="en-US" sz="1600" dirty="0"/>
              <a:t>(CSTR)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order kinetics</a:t>
            </a:r>
          </a:p>
          <a:p>
            <a:pPr lvl="1"/>
            <a:r>
              <a:rPr lang="en-US" sz="1600" dirty="0"/>
              <a:t>(CSTR)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baseline="30000" dirty="0">
                <a:solidFill>
                  <a:srgbClr val="0070C0"/>
                </a:solidFill>
              </a:rPr>
              <a:t>rd</a:t>
            </a:r>
            <a:r>
              <a:rPr lang="en-US" sz="2000" dirty="0">
                <a:solidFill>
                  <a:srgbClr val="0070C0"/>
                </a:solidFill>
              </a:rPr>
              <a:t> order kinetics </a:t>
            </a:r>
          </a:p>
          <a:p>
            <a:pPr lvl="1"/>
            <a:r>
              <a:rPr lang="en-US" sz="1600" dirty="0"/>
              <a:t>(CSRT)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5237" y="1825624"/>
            <a:ext cx="3532909" cy="273586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Multi-species reactor (no flow)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</a:rPr>
              <a:t>Reaction networks based on combinations of 1s, 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and 3 order reaction species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838199" y="4696427"/>
            <a:ext cx="525779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Single species reactor </a:t>
            </a:r>
          </a:p>
          <a:p>
            <a:pPr marL="0" indent="0">
              <a:buNone/>
            </a:pPr>
            <a:r>
              <a:rPr lang="en-US" dirty="0"/>
              <a:t>(with steady-state/uniform flow)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Advection &amp; </a:t>
            </a:r>
            <a:r>
              <a:rPr lang="en-US" sz="2000" dirty="0" err="1">
                <a:solidFill>
                  <a:srgbClr val="0070C0"/>
                </a:solidFill>
              </a:rPr>
              <a:t>Disperion</a:t>
            </a:r>
            <a:r>
              <a:rPr lang="en-US" sz="2000" dirty="0">
                <a:solidFill>
                  <a:srgbClr val="0070C0"/>
                </a:solidFill>
              </a:rPr>
              <a:t> (PDE)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+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baseline="30000" dirty="0">
                <a:solidFill>
                  <a:srgbClr val="0070C0"/>
                </a:solidFill>
              </a:rPr>
              <a:t>st</a:t>
            </a:r>
            <a:r>
              <a:rPr lang="en-US" sz="2000" dirty="0">
                <a:solidFill>
                  <a:srgbClr val="0070C0"/>
                </a:solidFill>
              </a:rPr>
              <a:t> , 2</a:t>
            </a:r>
            <a:r>
              <a:rPr lang="en-US" sz="2000" baseline="30000" dirty="0">
                <a:solidFill>
                  <a:srgbClr val="0070C0"/>
                </a:solidFill>
              </a:rPr>
              <a:t>nd</a:t>
            </a:r>
            <a:r>
              <a:rPr lang="en-US" sz="2000" dirty="0">
                <a:solidFill>
                  <a:srgbClr val="0070C0"/>
                </a:solidFill>
              </a:rPr>
              <a:t> , and/or 3</a:t>
            </a:r>
            <a:r>
              <a:rPr lang="en-US" sz="2000" baseline="30000" dirty="0">
                <a:solidFill>
                  <a:srgbClr val="0070C0"/>
                </a:solidFill>
              </a:rPr>
              <a:t>rd</a:t>
            </a:r>
            <a:r>
              <a:rPr lang="en-US" sz="2000" dirty="0">
                <a:solidFill>
                  <a:srgbClr val="0070C0"/>
                </a:solidFill>
              </a:rPr>
              <a:t> order kinetics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5F70ED6-B752-5FDE-761C-0C4870C964B7}"/>
              </a:ext>
            </a:extLst>
          </p:cNvPr>
          <p:cNvSpPr txBox="1">
            <a:spLocks/>
          </p:cNvSpPr>
          <p:nvPr/>
        </p:nvSpPr>
        <p:spPr>
          <a:xfrm>
            <a:off x="6442363" y="4709846"/>
            <a:ext cx="5257799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Multi-species reactor </a:t>
            </a:r>
          </a:p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(</a:t>
            </a:r>
            <a:r>
              <a:rPr lang="en-US" dirty="0"/>
              <a:t>with steady-state/uniform flow</a:t>
            </a:r>
            <a:r>
              <a:rPr lang="en-US" b="1" u="sng" dirty="0">
                <a:solidFill>
                  <a:prstClr val="black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Advection &amp; </a:t>
            </a:r>
            <a:r>
              <a:rPr lang="en-US" sz="1600" dirty="0" err="1">
                <a:solidFill>
                  <a:srgbClr val="0070C0"/>
                </a:solidFill>
              </a:rPr>
              <a:t>Disperion</a:t>
            </a:r>
            <a:r>
              <a:rPr lang="en-US" sz="1600" dirty="0">
                <a:solidFill>
                  <a:srgbClr val="0070C0"/>
                </a:solidFill>
              </a:rPr>
              <a:t> (PDE)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Reaction networks based on combinations of 1s, 2</a:t>
            </a:r>
            <a:r>
              <a:rPr lang="en-US" sz="1600" baseline="30000" dirty="0">
                <a:solidFill>
                  <a:srgbClr val="0070C0"/>
                </a:solidFill>
              </a:rPr>
              <a:t>nd</a:t>
            </a:r>
            <a:r>
              <a:rPr lang="en-US" sz="1600" dirty="0">
                <a:solidFill>
                  <a:srgbClr val="0070C0"/>
                </a:solidFill>
              </a:rPr>
              <a:t> and 3 order reaction species</a:t>
            </a: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7B8E76-FA42-F5B2-A35B-6ECD12102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6" r="5970"/>
          <a:stretch/>
        </p:blipFill>
        <p:spPr>
          <a:xfrm>
            <a:off x="8676985" y="1834973"/>
            <a:ext cx="2891559" cy="25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22832-365A-3933-7A63-45C1613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51764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/>
              <a:t>CSTR (no flow)</a:t>
            </a:r>
          </a:p>
          <a:p>
            <a:r>
              <a:rPr lang="en-US" sz="2000" b="1" dirty="0"/>
              <a:t>Domain/Media: </a:t>
            </a:r>
            <a:r>
              <a:rPr lang="en-US" sz="2000" dirty="0"/>
              <a:t>free surface or porous media</a:t>
            </a:r>
          </a:p>
          <a:p>
            <a:r>
              <a:rPr lang="en-US" sz="2000" b="1" dirty="0"/>
              <a:t>Reactions: </a:t>
            </a:r>
            <a:r>
              <a:rPr lang="en-US" sz="2000" dirty="0">
                <a:solidFill>
                  <a:srgbClr val="FF0000"/>
                </a:solidFill>
              </a:rPr>
              <a:t>reaction networks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CEF6A-A2FF-BBCC-A655-D34DEE8B1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"/>
          <a:stretch/>
        </p:blipFill>
        <p:spPr>
          <a:xfrm>
            <a:off x="7443857" y="2968049"/>
            <a:ext cx="4762500" cy="28872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E837E5-1EFD-D25D-3ED5-E8F00B2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Tests: </a:t>
            </a:r>
            <a:r>
              <a:rPr lang="en-US" dirty="0">
                <a:highlight>
                  <a:srgbClr val="FFFF00"/>
                </a:highlight>
              </a:rPr>
              <a:t>Reactive Transport </a:t>
            </a:r>
            <a:r>
              <a:rPr lang="en-US" sz="2800" dirty="0"/>
              <a:t>(conservative tracer) (</a:t>
            </a:r>
            <a:r>
              <a:rPr lang="en-US" sz="2800" dirty="0">
                <a:highlight>
                  <a:srgbClr val="00FF00"/>
                </a:highlight>
              </a:rPr>
              <a:t>examples of the analytical solutions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99E6F-1B57-7FC7-9C70-01C671E8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036" y="1825625"/>
            <a:ext cx="5451764" cy="27358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Governing Eq: </a:t>
            </a:r>
            <a:r>
              <a:rPr lang="en-US" sz="2000" dirty="0">
                <a:solidFill>
                  <a:srgbClr val="FF0000"/>
                </a:solidFill>
              </a:rPr>
              <a:t>CSTR (no flow)</a:t>
            </a:r>
          </a:p>
          <a:p>
            <a:r>
              <a:rPr lang="en-US" sz="2000" b="1" dirty="0"/>
              <a:t>Domain/Media: </a:t>
            </a:r>
            <a:r>
              <a:rPr lang="en-US" sz="2000" dirty="0">
                <a:solidFill>
                  <a:srgbClr val="FF0000"/>
                </a:solidFill>
              </a:rPr>
              <a:t>free surface or porous media</a:t>
            </a:r>
          </a:p>
          <a:p>
            <a:r>
              <a:rPr lang="en-US" sz="2000" b="1" dirty="0"/>
              <a:t>Reactions: </a:t>
            </a:r>
            <a:r>
              <a:rPr lang="en-US" sz="2000" dirty="0">
                <a:solidFill>
                  <a:srgbClr val="FF0000"/>
                </a:solidFill>
              </a:rPr>
              <a:t>1st, 2</a:t>
            </a:r>
            <a:r>
              <a:rPr lang="en-US" sz="2000" baseline="30000" dirty="0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and 3</a:t>
            </a:r>
            <a:r>
              <a:rPr lang="en-US" sz="2000" baseline="30000" dirty="0">
                <a:solidFill>
                  <a:srgbClr val="FF0000"/>
                </a:solidFill>
              </a:rPr>
              <a:t>rd</a:t>
            </a:r>
            <a:r>
              <a:rPr lang="en-US" sz="2000" dirty="0">
                <a:solidFill>
                  <a:srgbClr val="FF0000"/>
                </a:solidFill>
              </a:rPr>
              <a:t> order (single species)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276B901-3AAC-01BA-CF4C-A7BC217E4E4F}"/>
              </a:ext>
            </a:extLst>
          </p:cNvPr>
          <p:cNvSpPr txBox="1">
            <a:spLocks/>
          </p:cNvSpPr>
          <p:nvPr/>
        </p:nvSpPr>
        <p:spPr>
          <a:xfrm>
            <a:off x="576041" y="4696427"/>
            <a:ext cx="5181601" cy="1796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prstClr val="black"/>
                </a:solidFill>
              </a:rPr>
              <a:t>Governing Eq: </a:t>
            </a:r>
            <a:r>
              <a:rPr lang="en-US" sz="2000" dirty="0">
                <a:solidFill>
                  <a:prstClr val="black"/>
                </a:solidFill>
              </a:rPr>
              <a:t>advection and dispersion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Domain/Media: </a:t>
            </a:r>
            <a:r>
              <a:rPr lang="en-US" sz="2000" dirty="0">
                <a:solidFill>
                  <a:prstClr val="black"/>
                </a:solidFill>
              </a:rPr>
              <a:t>free surface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</a:rPr>
              <a:t>Load Type: </a:t>
            </a:r>
            <a:r>
              <a:rPr lang="en-US" sz="2000" dirty="0">
                <a:solidFill>
                  <a:srgbClr val="FF0000"/>
                </a:solidFill>
              </a:rPr>
              <a:t>Point source and reaction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D1FE8-6A66-9E21-92EA-501A9D69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23" y="2968049"/>
            <a:ext cx="3383118" cy="1593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BF2EB-293C-B79D-27F7-C43887BC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46" y="5046453"/>
            <a:ext cx="3418425" cy="1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2530-0F16-1368-6177-6BA9E86F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try to have within the next 2 weeks:</a:t>
            </a:r>
            <a:br>
              <a:rPr lang="en-US" dirty="0"/>
            </a:br>
            <a:r>
              <a:rPr lang="en-US" dirty="0">
                <a:highlight>
                  <a:srgbClr val="00FF00"/>
                </a:highlight>
              </a:rPr>
              <a:t>(see example of my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A6EC-9807-D3CF-8E40-6D86EF399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7947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Synthetic Tests defined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3 or 4  for conservative transport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3 or 4 for reactive transport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Analytical solutions derived for each synthetic test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Prepare </a:t>
            </a:r>
            <a:r>
              <a:rPr lang="en-US" sz="2400" dirty="0" err="1">
                <a:solidFill>
                  <a:schemeClr val="accent1"/>
                </a:solidFill>
              </a:rPr>
              <a:t>OpenWQ’s</a:t>
            </a:r>
            <a:r>
              <a:rPr lang="en-US" sz="2400" dirty="0">
                <a:solidFill>
                  <a:schemeClr val="accent1"/>
                </a:solidFill>
              </a:rPr>
              <a:t> input files (JSON) to represent each synthetic test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Paper: write the section on Synthetic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D2139-B949-7E8A-2E1E-B83DE433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06" y="1666803"/>
            <a:ext cx="5370962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EA53-FCC7-8636-5817-9FDCF7F10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Synthetic Tests</a:t>
            </a:r>
            <a:br>
              <a:rPr lang="en-US" dirty="0"/>
            </a:br>
            <a:r>
              <a:rPr lang="en-US" dirty="0"/>
              <a:t>(to test)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3664-8270-2592-0750-FA19BC252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Non-Reactive Transport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4 Reactive Transport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6 Batch reactor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FA9A-2288-5167-10CE-8F95925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22" y="-204719"/>
            <a:ext cx="10515600" cy="1325563"/>
          </a:xfrm>
        </p:spPr>
        <p:txBody>
          <a:bodyPr/>
          <a:lstStyle/>
          <a:p>
            <a:r>
              <a:rPr lang="en-US" dirty="0"/>
              <a:t>Non-Reactive Transport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474DD1-726C-87F6-9BAA-9A379DFC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67602"/>
              </p:ext>
            </p:extLst>
          </p:nvPr>
        </p:nvGraphicFramePr>
        <p:xfrm>
          <a:off x="478222" y="892413"/>
          <a:ext cx="11235556" cy="310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379">
                  <a:extLst>
                    <a:ext uri="{9D8B030D-6E8A-4147-A177-3AD203B41FA5}">
                      <a16:colId xmlns:a16="http://schemas.microsoft.com/office/drawing/2014/main" val="652735002"/>
                    </a:ext>
                  </a:extLst>
                </a:gridCol>
                <a:gridCol w="2606566">
                  <a:extLst>
                    <a:ext uri="{9D8B030D-6E8A-4147-A177-3AD203B41FA5}">
                      <a16:colId xmlns:a16="http://schemas.microsoft.com/office/drawing/2014/main" val="829674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718550"/>
                    </a:ext>
                  </a:extLst>
                </a:gridCol>
                <a:gridCol w="2249211">
                  <a:extLst>
                    <a:ext uri="{9D8B030D-6E8A-4147-A177-3AD203B41FA5}">
                      <a16:colId xmlns:a16="http://schemas.microsoft.com/office/drawing/2014/main" val="4224362839"/>
                    </a:ext>
                  </a:extLst>
                </a:gridCol>
              </a:tblGrid>
              <a:tr h="9373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(derivation of analytical sol.)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 (numerical vs analytical)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064313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1_nrTrans_instS_FreeSurf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944788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2_nrTrans_instS_PorMedia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118824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3_nrTrans_contS_FreeSurf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09212"/>
                  </a:ext>
                </a:extLst>
              </a:tr>
              <a:tr h="543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E9178"/>
                          </a:solidFill>
                          <a:latin typeface="Menlo" panose="020B0609030804020204" pitchFamily="49" charset="0"/>
                        </a:rPr>
                        <a:t>4_nrTrans_contS_PorMedia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79520"/>
                  </a:ext>
                </a:extLst>
              </a:tr>
            </a:tbl>
          </a:graphicData>
        </a:graphic>
      </p:graphicFrame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B1AD30B4-736E-8E60-BE8A-4EB4BD46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2" y="3912705"/>
            <a:ext cx="3927059" cy="2945295"/>
          </a:xfrm>
          <a:prstGeom prst="rect">
            <a:avLst/>
          </a:prstGeom>
        </p:spPr>
      </p:pic>
      <p:pic>
        <p:nvPicPr>
          <p:cNvPr id="12" name="Picture 11" descr="Diagram, engineering drawing&#10;&#10;Description automatically generated">
            <a:extLst>
              <a:ext uri="{FF2B5EF4-FFF2-40B4-BE49-F238E27FC236}">
                <a16:creationId xmlns:a16="http://schemas.microsoft.com/office/drawing/2014/main" id="{60B8650E-399A-A842-CBC3-7480FFFF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04" y="3973761"/>
            <a:ext cx="3579747" cy="26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8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38263</TotalTime>
  <Words>701</Words>
  <Application>Microsoft Macintosh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Synthetic Tests</vt:lpstr>
      <vt:lpstr>Synthetic Tests</vt:lpstr>
      <vt:lpstr>Synthetic Tests: Conservative Transport (conservative tracer)</vt:lpstr>
      <vt:lpstr>Synthetic Tests: Conservative Transport (conservative tracer) (examples of the analytical solutions)</vt:lpstr>
      <vt:lpstr>Synthetic Tests: Reactive Transport  (non-conservative tracer)</vt:lpstr>
      <vt:lpstr>Synthetic Tests: Reactive Transport (conservative tracer) (examples of the analytical solutions)</vt:lpstr>
      <vt:lpstr>Will try to have within the next 2 weeks: (see example of my paper)</vt:lpstr>
      <vt:lpstr>Synthetic Tests (to test)</vt:lpstr>
      <vt:lpstr>Non-Reactive Transport</vt:lpstr>
      <vt:lpstr>Reactive Transport (linear decay)</vt:lpstr>
      <vt:lpstr>Batch Reactor</vt:lpstr>
      <vt:lpstr>Results BATCH REACTOR: 9_batch_singleSp_1storder</vt:lpstr>
      <vt:lpstr>Results BATCH REACTOR: 10_batch_singleSp_2ndorder</vt:lpstr>
      <vt:lpstr>Results BATCH REACTOR: 11_batch_2species</vt:lpstr>
      <vt:lpstr>Results BATCH REACTOR: 11.2_batch_3species</vt:lpstr>
      <vt:lpstr>Results BATCH REACTOR: 12_batch_nitrogencycle</vt:lpstr>
      <vt:lpstr>Results BATCH REACTOR: 13_batch_oxygenBODcycle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Tests</dc:title>
  <dc:creator>ImpactBLUE-Scientific</dc:creator>
  <cp:lastModifiedBy>ImpactBLUE-Scientific</cp:lastModifiedBy>
  <cp:revision>24</cp:revision>
  <dcterms:created xsi:type="dcterms:W3CDTF">2022-05-10T19:57:43Z</dcterms:created>
  <dcterms:modified xsi:type="dcterms:W3CDTF">2022-06-28T06:05:16Z</dcterms:modified>
</cp:coreProperties>
</file>