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3" r:id="rId6"/>
    <p:sldId id="264" r:id="rId7"/>
    <p:sldId id="262" r:id="rId8"/>
    <p:sldId id="267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092B-3C94-4579-8AA7-4BAD6421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481B-E25F-3A17-0661-83F5672E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D5B6-6747-5943-54BF-511BA663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97D0-6AF0-F991-A000-DC3E1189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39A9-B65C-204E-5969-44D0811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1AD1-997A-3B1F-BB2D-23EB58B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F9BD1-D26E-3D13-0A46-4F88AA1B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0E1-5AAF-55D7-CF6B-18D09DAD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17A3-6F0A-416C-8604-AE8D432A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9BB3-418B-A028-0464-25D8C1F4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B71A1-5078-D691-10AA-C1A7301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1F81-A2C1-C631-1405-9FB40FEA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33F6-B263-21C4-8361-C29F2552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E041-5883-0C8C-4AB5-6AAACF6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B465-0C00-03DE-5E38-B14AFF72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E1B-9463-B3FE-2D60-09AE2578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6E6C-B027-440F-9AC1-F645477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9AA8-54AF-87CE-63F0-B0918DBD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1674-1F22-338C-F936-01EA551C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372A-F0EF-EC44-0FED-B6F4CD5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CC9C-74B1-66BB-D35F-659E5907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EB83F-48B2-B649-7A51-92273BDA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D5A8-4DFC-50F0-A65B-44648F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49C-2C21-F64A-55FE-4A2C1A8B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B2C2-4FBD-E5B7-ED34-A5796EF8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622B-A89D-CC2D-0B25-8639CA8D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B76C-1D36-8FD8-D960-D5E539FA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3302-97C6-D9C7-022F-58C4E72F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C87D-0027-566E-1856-3A3BA7AA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D1B3-8420-FDAF-401B-37792D6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986A-C572-940E-1B11-C4007D09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3DD1-C7E6-2207-5EED-197A4F2E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E606-FE0A-AA4C-33BD-5333E8EA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55AD4-DB36-A4C2-221C-D6C68194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70A2F-1C08-3CB0-D849-28E2E622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26808-CF37-CE63-7BC6-554DC2FF1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54A4-6744-4A21-84AA-77D6EDB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EFB51-8907-60F9-DE22-9D6DBF5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C1613-355C-5FCF-76CC-0C31C8EE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FAC6-5A9C-89F6-DCA6-086CCB8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C770-2990-CE96-3C79-F2FD0C8D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DE4A6-4BF6-D054-F6C6-E631FE6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0BF73-EB85-09AF-AFFC-C6C0E87A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4657E-E22C-2B94-6A3F-FC9400B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03C0B-CA6D-A744-7AF4-69A867D0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27C6-27E4-2048-04EB-C5136A2E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DB9-F86E-9D6E-6B66-7D131BCD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0B13-0C64-3C9A-5BF6-A2AAB17B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8BD5-F678-D42B-74E7-27867039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200C-2A1D-3308-8467-54A9C1D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6DC6-A890-A80F-3E70-E9098CFE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2931-A347-C870-6E9E-7A168AB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F4F5-5144-46C8-0AF1-04EA396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B28DF-D653-683E-13D6-33B7E453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4A11-8A0F-DC2B-3869-1E6CAFEE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C080-B36D-607E-DB4B-4824071C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D620-317A-E24A-5672-65776A8F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8D13-C212-3C79-E300-53516C1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A6C3C-3ECD-81E1-C93A-550A999D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9C52-38CA-38AF-FB5D-D3393B57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EBE6-4824-49DF-8BB1-AD0585DE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1E0D-30F6-394C-B640-64211221BAB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DB44-4389-8998-9932-A7B500A35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DB3D-A3B1-9326-D2F9-319507FAB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32E2-CA15-09FA-5378-794C3506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4D14-A4C8-8E67-9F95-BA9E4B034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E04-5AF4-FFDA-92E3-E8C64A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 5 and 8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Continuous point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27010-E5A7-C1FB-F4DB-44C2A2546B54}"/>
              </a:ext>
            </a:extLst>
          </p:cNvPr>
          <p:cNvSpPr txBox="1"/>
          <p:nvPr/>
        </p:nvSpPr>
        <p:spPr>
          <a:xfrm>
            <a:off x="3676344" y="4130644"/>
            <a:ext cx="3629563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Look for appropriate analytical solutions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 THINK THAT THE </a:t>
            </a:r>
            <a:r>
              <a:rPr lang="en-US" dirty="0" err="1">
                <a:highlight>
                  <a:srgbClr val="FFFF00"/>
                </a:highlight>
              </a:rPr>
              <a:t>matlab</a:t>
            </a:r>
            <a:r>
              <a:rPr lang="en-US" dirty="0">
                <a:highlight>
                  <a:srgbClr val="FFFF00"/>
                </a:highlight>
              </a:rPr>
              <a:t> function </a:t>
            </a:r>
            <a:r>
              <a:rPr lang="en-US" dirty="0" err="1">
                <a:highlight>
                  <a:srgbClr val="FFFF00"/>
                </a:highlight>
              </a:rPr>
              <a:t>AnaltSOL_STEADY_STATE.m</a:t>
            </a:r>
            <a:r>
              <a:rPr lang="en-US" dirty="0">
                <a:highlight>
                  <a:srgbClr val="FFFF00"/>
                </a:highlight>
              </a:rPr>
              <a:t> is for a continuous point source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82203-ED03-D73A-F3D0-2C64C2FD5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4659" cy="4351338"/>
          </a:xfrm>
        </p:spPr>
        <p:txBody>
          <a:bodyPr/>
          <a:lstStyle/>
          <a:p>
            <a:r>
              <a:rPr lang="en-US" dirty="0"/>
              <a:t>Conservative (SW)</a:t>
            </a:r>
          </a:p>
          <a:p>
            <a:r>
              <a:rPr lang="en-US" dirty="0"/>
              <a:t>Conservative (GW)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0A55219-3AAE-9444-AD06-64901FF2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2878" y="1825625"/>
            <a:ext cx="5610922" cy="4351338"/>
          </a:xfrm>
        </p:spPr>
        <p:txBody>
          <a:bodyPr/>
          <a:lstStyle/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order decay) (SW)</a:t>
            </a:r>
          </a:p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decay) (GW)</a:t>
            </a:r>
          </a:p>
        </p:txBody>
      </p:sp>
    </p:spTree>
    <p:extLst>
      <p:ext uri="{BB962C8B-B14F-4D97-AF65-F5344CB8AC3E}">
        <p14:creationId xmlns:p14="http://schemas.microsoft.com/office/powerpoint/2010/main" val="58759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E04-5AF4-FFDA-92E3-E8C64A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 9 and 13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Reaction kinetics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82203-ED03-D73A-F3D0-2C64C2FD5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Single species (1 domain)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kinetics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kinetics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0A55219-3AAE-9444-AD06-64901FF2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7032" y="1825625"/>
            <a:ext cx="6216768" cy="4351338"/>
          </a:xfrm>
        </p:spPr>
        <p:txBody>
          <a:bodyPr/>
          <a:lstStyle/>
          <a:p>
            <a:r>
              <a:rPr lang="en-US" dirty="0"/>
              <a:t>Multispecies</a:t>
            </a:r>
          </a:p>
          <a:p>
            <a:pPr lvl="1"/>
            <a:r>
              <a:rPr lang="en-US" sz="1800" dirty="0"/>
              <a:t>Two species (1</a:t>
            </a:r>
            <a:r>
              <a:rPr lang="en-US" sz="1800" baseline="30000" dirty="0"/>
              <a:t>st</a:t>
            </a:r>
            <a:r>
              <a:rPr lang="en-US" sz="1800" dirty="0"/>
              <a:t> order reactions)</a:t>
            </a:r>
          </a:p>
          <a:p>
            <a:pPr lvl="1"/>
            <a:r>
              <a:rPr lang="en-US" sz="1800" dirty="0"/>
              <a:t>DO cycle (1</a:t>
            </a:r>
            <a:r>
              <a:rPr lang="en-US" sz="1800" baseline="30000" dirty="0"/>
              <a:t>st</a:t>
            </a:r>
            <a:r>
              <a:rPr lang="en-US" sz="1800" dirty="0"/>
              <a:t> order reactions) </a:t>
            </a:r>
          </a:p>
          <a:p>
            <a:pPr lvl="2"/>
            <a:r>
              <a:rPr lang="en-US" sz="1600" dirty="0"/>
              <a:t>Street Phelps DO ?</a:t>
            </a:r>
          </a:p>
          <a:p>
            <a:pPr lvl="2"/>
            <a:r>
              <a:rPr lang="en-US" sz="1600" dirty="0"/>
              <a:t>Or derived from diagram.</a:t>
            </a:r>
          </a:p>
          <a:p>
            <a:pPr lvl="1"/>
            <a:r>
              <a:rPr lang="en-US" sz="1800" dirty="0"/>
              <a:t>N cycle (1</a:t>
            </a:r>
            <a:r>
              <a:rPr lang="en-US" sz="1800" baseline="30000" dirty="0"/>
              <a:t>st</a:t>
            </a:r>
            <a:r>
              <a:rPr lang="en-US" sz="1800" dirty="0"/>
              <a:t> order reactions)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6D2F4-1821-814B-3B6F-8493D57CF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6" r="5970" b="30363"/>
          <a:stretch/>
        </p:blipFill>
        <p:spPr>
          <a:xfrm>
            <a:off x="364796" y="3111984"/>
            <a:ext cx="2891559" cy="1778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80D68-7AAA-988E-54D3-001982C36822}"/>
              </a:ext>
            </a:extLst>
          </p:cNvPr>
          <p:cNvSpPr txBox="1"/>
          <p:nvPr/>
        </p:nvSpPr>
        <p:spPr>
          <a:xfrm>
            <a:off x="7724238" y="536943"/>
            <a:ext cx="396224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This one will be 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80D99-B6F3-DC53-25D5-B7383333B30C}"/>
              </a:ext>
            </a:extLst>
          </p:cNvPr>
          <p:cNvSpPr txBox="1"/>
          <p:nvPr/>
        </p:nvSpPr>
        <p:spPr>
          <a:xfrm>
            <a:off x="2911453" y="3957821"/>
            <a:ext cx="5333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highlight>
                  <a:srgbClr val="FFFF00"/>
                </a:highlight>
              </a:rPr>
              <a:t>Derivation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of</a:t>
            </a:r>
            <a:r>
              <a:rPr lang="pt-PT" dirty="0">
                <a:highlight>
                  <a:srgbClr val="FFFF00"/>
                </a:highlight>
              </a:rPr>
              <a:t> 1st </a:t>
            </a:r>
            <a:r>
              <a:rPr lang="pt-PT" dirty="0" err="1">
                <a:highlight>
                  <a:srgbClr val="FFFF00"/>
                </a:highlight>
              </a:rPr>
              <a:t>order</a:t>
            </a:r>
            <a:r>
              <a:rPr lang="pt-PT" dirty="0">
                <a:highlight>
                  <a:srgbClr val="FFFF00"/>
                </a:highlight>
              </a:rPr>
              <a:t>, single </a:t>
            </a:r>
            <a:r>
              <a:rPr lang="pt-PT" dirty="0" err="1">
                <a:highlight>
                  <a:srgbClr val="FFFF00"/>
                </a:highlight>
              </a:rPr>
              <a:t>species</a:t>
            </a:r>
            <a:r>
              <a:rPr lang="pt-PT" dirty="0">
                <a:highlight>
                  <a:srgbClr val="FFFF00"/>
                </a:highlight>
              </a:rPr>
              <a:t>: (latex)</a:t>
            </a:r>
          </a:p>
          <a:p>
            <a:endParaRPr lang="pt-PT" dirty="0">
              <a:highlight>
                <a:srgbClr val="FFFF00"/>
              </a:highlight>
            </a:endParaRP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dfrac</a:t>
            </a:r>
            <a:r>
              <a:rPr lang="pt-PT" dirty="0">
                <a:highlight>
                  <a:srgbClr val="FFFF00"/>
                </a:highlight>
              </a:rPr>
              <a:t>{\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r>
              <a:rPr lang="pt-PT" dirty="0">
                <a:highlight>
                  <a:srgbClr val="FFFF00"/>
                </a:highlight>
              </a:rPr>
              <a:t>}{\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t} = -k 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endParaRPr lang="pt-PT" dirty="0">
              <a:highlight>
                <a:srgbClr val="FFFF00"/>
              </a:highlight>
            </a:endParaRP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dfrac</a:t>
            </a:r>
            <a:r>
              <a:rPr lang="pt-PT" dirty="0">
                <a:highlight>
                  <a:srgbClr val="FFFF00"/>
                </a:highlight>
              </a:rPr>
              <a:t>{1}{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r>
              <a:rPr lang="pt-PT" dirty="0">
                <a:highlight>
                  <a:srgbClr val="FFFF00"/>
                </a:highlight>
              </a:rPr>
              <a:t>} = -k \</a:t>
            </a:r>
            <a:r>
              <a:rPr lang="pt-PT" dirty="0" err="1">
                <a:highlight>
                  <a:srgbClr val="FFFF00"/>
                </a:highlight>
              </a:rPr>
              <a:t>cdot</a:t>
            </a:r>
            <a:r>
              <a:rPr lang="pt-PT" dirty="0">
                <a:highlight>
                  <a:srgbClr val="FFFF00"/>
                </a:highlight>
              </a:rPr>
              <a:t> 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t</a:t>
            </a:r>
          </a:p>
          <a:p>
            <a:r>
              <a:rPr lang="pt-PT" dirty="0">
                <a:highlight>
                  <a:srgbClr val="FFFF00"/>
                </a:highlight>
              </a:rPr>
              <a:t>\integral{0}{t} 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r>
              <a:rPr lang="pt-PT" dirty="0">
                <a:highlight>
                  <a:srgbClr val="FFFF00"/>
                </a:highlight>
              </a:rPr>
              <a:t> = \integral {0}{t} –k 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t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 c \bar{0}{t} = –k \</a:t>
            </a:r>
            <a:r>
              <a:rPr lang="pt-PT" dirty="0" err="1">
                <a:highlight>
                  <a:srgbClr val="FFFF00"/>
                </a:highlight>
              </a:rPr>
              <a:t>cdot</a:t>
            </a:r>
            <a:r>
              <a:rPr lang="pt-PT" dirty="0">
                <a:highlight>
                  <a:srgbClr val="FFFF00"/>
                </a:highlight>
              </a:rPr>
              <a:t> t \bar{0}{t}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{</a:t>
            </a:r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} – 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{c_0} = - k \Delta t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{ \</a:t>
            </a:r>
            <a:r>
              <a:rPr lang="pt-PT" dirty="0" err="1">
                <a:highlight>
                  <a:srgbClr val="FFFF00"/>
                </a:highlight>
              </a:rPr>
              <a:t>dfract</a:t>
            </a:r>
            <a:r>
              <a:rPr lang="pt-PT" dirty="0">
                <a:highlight>
                  <a:srgbClr val="FFFF00"/>
                </a:highlight>
              </a:rPr>
              <a:t>{</a:t>
            </a:r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}{c_0} } = –k \Delta t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dfract</a:t>
            </a:r>
            <a:r>
              <a:rPr lang="pt-PT" dirty="0">
                <a:highlight>
                  <a:srgbClr val="FFFF00"/>
                </a:highlight>
              </a:rPr>
              <a:t>{</a:t>
            </a:r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}{c_0} = \</a:t>
            </a:r>
            <a:r>
              <a:rPr lang="pt-PT" dirty="0" err="1">
                <a:highlight>
                  <a:srgbClr val="FFFF00"/>
                </a:highlight>
              </a:rPr>
              <a:t>exp</a:t>
            </a:r>
            <a:r>
              <a:rPr lang="pt-PT" dirty="0">
                <a:highlight>
                  <a:srgbClr val="FFFF00"/>
                </a:highlight>
              </a:rPr>
              <a:t>{–k \Delta t}</a:t>
            </a:r>
          </a:p>
          <a:p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 = c_0 \</a:t>
            </a:r>
            <a:r>
              <a:rPr lang="pt-PT" dirty="0" err="1">
                <a:highlight>
                  <a:srgbClr val="FFFF00"/>
                </a:highlight>
              </a:rPr>
              <a:t>cdot</a:t>
            </a:r>
            <a:r>
              <a:rPr lang="pt-PT" dirty="0">
                <a:highlight>
                  <a:srgbClr val="FFFF00"/>
                </a:highlight>
              </a:rPr>
              <a:t> \</a:t>
            </a:r>
            <a:r>
              <a:rPr lang="pt-PT" dirty="0" err="1">
                <a:highlight>
                  <a:srgbClr val="FFFF00"/>
                </a:highlight>
              </a:rPr>
              <a:t>exp</a:t>
            </a:r>
            <a:r>
              <a:rPr lang="pt-PT" dirty="0">
                <a:highlight>
                  <a:srgbClr val="FFFF00"/>
                </a:highlight>
              </a:rPr>
              <a:t>{–k \Delta t}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1A44F-DC9C-946B-1109-938ABD028ECD}"/>
              </a:ext>
            </a:extLst>
          </p:cNvPr>
          <p:cNvSpPr txBox="1"/>
          <p:nvPr/>
        </p:nvSpPr>
        <p:spPr>
          <a:xfrm>
            <a:off x="7279433" y="3284383"/>
            <a:ext cx="5040351" cy="403187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Steps for multispecies:</a:t>
            </a:r>
          </a:p>
          <a:p>
            <a:pPr marL="514350" indent="-514350">
              <a:buAutoNum type="arabicParenR"/>
            </a:pPr>
            <a:r>
              <a:rPr lang="en-US" sz="3200" dirty="0"/>
              <a:t>Decide the diagram</a:t>
            </a:r>
          </a:p>
          <a:p>
            <a:pPr marL="514350" indent="-514350">
              <a:buAutoNum type="arabicParenR"/>
            </a:pPr>
            <a:r>
              <a:rPr lang="en-US" sz="3200" dirty="0"/>
              <a:t>Define reaction kinetics for each component</a:t>
            </a:r>
          </a:p>
          <a:p>
            <a:pPr marL="514350" indent="-514350">
              <a:buAutoNum type="arabicParenR"/>
            </a:pPr>
            <a:r>
              <a:rPr lang="en-US" sz="3200" dirty="0"/>
              <a:t>Derive analytical solutions for each by combining the 1-order solution (in yellow)</a:t>
            </a:r>
          </a:p>
        </p:txBody>
      </p:sp>
    </p:spTree>
    <p:extLst>
      <p:ext uri="{BB962C8B-B14F-4D97-AF65-F5344CB8AC3E}">
        <p14:creationId xmlns:p14="http://schemas.microsoft.com/office/powerpoint/2010/main" val="35071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64-8A6E-E5F3-3F69-C11081C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F90FB-BF79-16B0-FB2B-AF936AAE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Conservative transport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Reactive transport (biogeochemistry)</a:t>
            </a:r>
          </a:p>
        </p:txBody>
      </p:sp>
    </p:spTree>
    <p:extLst>
      <p:ext uri="{BB962C8B-B14F-4D97-AF65-F5344CB8AC3E}">
        <p14:creationId xmlns:p14="http://schemas.microsoft.com/office/powerpoint/2010/main" val="11164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Conservative Transport </a:t>
            </a:r>
            <a:r>
              <a:rPr lang="en-US" sz="2800" dirty="0"/>
              <a:t>(conservative tracer)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Governing physical processes: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Pure Advection </a:t>
            </a:r>
          </a:p>
          <a:p>
            <a:pPr lvl="1"/>
            <a:r>
              <a:rPr lang="en-US" sz="1600" dirty="0"/>
              <a:t>(steady-state/uniform velocity field)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Pure Diffusion/Dispersion </a:t>
            </a:r>
          </a:p>
          <a:p>
            <a:pPr lvl="1"/>
            <a:r>
              <a:rPr lang="en-US" sz="1600" dirty="0"/>
              <a:t>(no flow)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Advection-Dispersion </a:t>
            </a:r>
          </a:p>
          <a:p>
            <a:pPr lvl="1"/>
            <a:r>
              <a:rPr lang="en-US" sz="1600" dirty="0"/>
              <a:t>(steady-state/uniform velocity field)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Domain/Media: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Free surface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River (1D)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Lake (1D-2D)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Runoff (2D)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Porous media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Soil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Snow (during melt, multi-phase)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298003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Load type: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load (conc = 1)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Point Instantaneous</a:t>
            </a:r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Point Continuous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Diffuse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F70ED6-B752-5FDE-761C-0C4870C964B7}"/>
              </a:ext>
            </a:extLst>
          </p:cNvPr>
          <p:cNvSpPr txBox="1">
            <a:spLocks/>
          </p:cNvSpPr>
          <p:nvPr/>
        </p:nvSpPr>
        <p:spPr>
          <a:xfrm>
            <a:off x="4053016" y="4696427"/>
            <a:ext cx="7300784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Combinations: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(derivation of 12 analytical solutions)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BAFE2-06D2-83A7-D9A7-8E13233F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5" b="8247"/>
          <a:stretch/>
        </p:blipFill>
        <p:spPr>
          <a:xfrm>
            <a:off x="4273467" y="5578473"/>
            <a:ext cx="6843515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Conservative Transport </a:t>
            </a:r>
            <a:r>
              <a:rPr lang="en-US" sz="2800" dirty="0"/>
              <a:t>(conservative tracer) (</a:t>
            </a:r>
            <a:r>
              <a:rPr lang="en-US" sz="2800" dirty="0">
                <a:highlight>
                  <a:srgbClr val="00FF00"/>
                </a:highlight>
              </a:rPr>
              <a:t>examples of the analytical solutions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advection and dispersion</a:t>
            </a:r>
          </a:p>
          <a:p>
            <a:r>
              <a:rPr lang="en-US" sz="2000" b="1" dirty="0"/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free surface</a:t>
            </a:r>
          </a:p>
          <a:p>
            <a:r>
              <a:rPr lang="en-US" sz="2000" b="1" dirty="0"/>
              <a:t>Load Type: </a:t>
            </a:r>
            <a:r>
              <a:rPr lang="en-US" sz="2000" dirty="0">
                <a:solidFill>
                  <a:srgbClr val="FF0000"/>
                </a:solidFill>
              </a:rPr>
              <a:t>point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advection only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porous media </a:t>
            </a:r>
            <a:r>
              <a:rPr lang="en-US" sz="2000" dirty="0">
                <a:solidFill>
                  <a:prstClr val="black"/>
                </a:solidFill>
              </a:rPr>
              <a:t>or 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continuous source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10515600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prstClr val="black"/>
                </a:solidFill>
              </a:rPr>
              <a:t>advection and dispersion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prstClr val="black"/>
                </a:solidFill>
              </a:rPr>
              <a:t>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diffuse vs point 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108E9-1F8F-B5FF-028E-99CE8247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41" y="4709105"/>
            <a:ext cx="3632404" cy="178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5A01ED-3A29-CFF3-0289-78493F2A8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82" b="47558"/>
          <a:stretch/>
        </p:blipFill>
        <p:spPr>
          <a:xfrm>
            <a:off x="856836" y="3124351"/>
            <a:ext cx="1896515" cy="1338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AC035-6940-9166-DEBE-C5CCC7F6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96" y="2985527"/>
            <a:ext cx="4179178" cy="1527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ABC8B-65A0-A34E-5797-7E90BD22A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42"/>
          <a:stretch/>
        </p:blipFill>
        <p:spPr>
          <a:xfrm>
            <a:off x="2771987" y="3175880"/>
            <a:ext cx="3196809" cy="1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Reactive Transport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800" dirty="0"/>
              <a:t>(non-conservative tracer)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8197" cy="27358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Single species reactor (no flow)</a:t>
            </a:r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order kinetics</a:t>
            </a:r>
          </a:p>
          <a:p>
            <a:pPr lvl="1"/>
            <a:r>
              <a:rPr lang="en-US" sz="1600" dirty="0"/>
              <a:t>(CSTR)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order kinetics</a:t>
            </a:r>
          </a:p>
          <a:p>
            <a:pPr lvl="1"/>
            <a:r>
              <a:rPr lang="en-US" sz="1600" dirty="0"/>
              <a:t>(CSTR)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baseline="30000" dirty="0">
                <a:solidFill>
                  <a:srgbClr val="0070C0"/>
                </a:solidFill>
              </a:rPr>
              <a:t>rd</a:t>
            </a:r>
            <a:r>
              <a:rPr lang="en-US" sz="2000" dirty="0">
                <a:solidFill>
                  <a:srgbClr val="0070C0"/>
                </a:solidFill>
              </a:rPr>
              <a:t> order kinetics </a:t>
            </a:r>
          </a:p>
          <a:p>
            <a:pPr lvl="1"/>
            <a:r>
              <a:rPr lang="en-US" sz="1600" dirty="0"/>
              <a:t>(CSRT)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5237" y="1825624"/>
            <a:ext cx="3532909" cy="27358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Multi-species reactor (no flow)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Reaction networks based on combinations of 1s,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and 3 order reaction species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525779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Single species reactor </a:t>
            </a:r>
          </a:p>
          <a:p>
            <a:pPr marL="0" indent="0">
              <a:buNone/>
            </a:pPr>
            <a:r>
              <a:rPr lang="en-US" dirty="0"/>
              <a:t>(with steady-state/uniform flow)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Advection &amp; </a:t>
            </a:r>
            <a:r>
              <a:rPr lang="en-US" sz="2000" dirty="0" err="1">
                <a:solidFill>
                  <a:srgbClr val="0070C0"/>
                </a:solidFill>
              </a:rPr>
              <a:t>Disperion</a:t>
            </a:r>
            <a:r>
              <a:rPr lang="en-US" sz="2000" dirty="0">
                <a:solidFill>
                  <a:srgbClr val="0070C0"/>
                </a:solidFill>
              </a:rPr>
              <a:t> (PDE)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+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,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, and/or 3</a:t>
            </a:r>
            <a:r>
              <a:rPr lang="en-US" sz="2000" baseline="30000" dirty="0">
                <a:solidFill>
                  <a:srgbClr val="0070C0"/>
                </a:solidFill>
              </a:rPr>
              <a:t>rd</a:t>
            </a:r>
            <a:r>
              <a:rPr lang="en-US" sz="2000" dirty="0">
                <a:solidFill>
                  <a:srgbClr val="0070C0"/>
                </a:solidFill>
              </a:rPr>
              <a:t> order kinetics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F70ED6-B752-5FDE-761C-0C4870C964B7}"/>
              </a:ext>
            </a:extLst>
          </p:cNvPr>
          <p:cNvSpPr txBox="1">
            <a:spLocks/>
          </p:cNvSpPr>
          <p:nvPr/>
        </p:nvSpPr>
        <p:spPr>
          <a:xfrm>
            <a:off x="6442363" y="4709846"/>
            <a:ext cx="525779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Multi-species reactor </a:t>
            </a:r>
          </a:p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(</a:t>
            </a:r>
            <a:r>
              <a:rPr lang="en-US" dirty="0"/>
              <a:t>with steady-state/uniform flow</a:t>
            </a:r>
            <a:r>
              <a:rPr lang="en-US" b="1" u="sng" dirty="0">
                <a:solidFill>
                  <a:prstClr val="black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Advection &amp; </a:t>
            </a:r>
            <a:r>
              <a:rPr lang="en-US" sz="1600" dirty="0" err="1">
                <a:solidFill>
                  <a:srgbClr val="0070C0"/>
                </a:solidFill>
              </a:rPr>
              <a:t>Disperion</a:t>
            </a:r>
            <a:r>
              <a:rPr lang="en-US" sz="1600" dirty="0">
                <a:solidFill>
                  <a:srgbClr val="0070C0"/>
                </a:solidFill>
              </a:rPr>
              <a:t> (PDE)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Reaction networks based on combinations of 1s, 2</a:t>
            </a:r>
            <a:r>
              <a:rPr lang="en-US" sz="1600" baseline="30000" dirty="0">
                <a:solidFill>
                  <a:srgbClr val="0070C0"/>
                </a:solidFill>
              </a:rPr>
              <a:t>nd</a:t>
            </a:r>
            <a:r>
              <a:rPr lang="en-US" sz="1600" dirty="0">
                <a:solidFill>
                  <a:srgbClr val="0070C0"/>
                </a:solidFill>
              </a:rPr>
              <a:t> and 3 order reaction species</a:t>
            </a: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7B8E76-FA42-F5B2-A35B-6ECD12102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6" r="5970"/>
          <a:stretch/>
        </p:blipFill>
        <p:spPr>
          <a:xfrm>
            <a:off x="8676985" y="1834973"/>
            <a:ext cx="2891559" cy="2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51764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/>
              <a:t>CSTR (no flow)</a:t>
            </a:r>
          </a:p>
          <a:p>
            <a:r>
              <a:rPr lang="en-US" sz="2000" b="1" dirty="0"/>
              <a:t>Domain/Media: </a:t>
            </a:r>
            <a:r>
              <a:rPr lang="en-US" sz="2000" dirty="0"/>
              <a:t>free surface or porous media</a:t>
            </a:r>
          </a:p>
          <a:p>
            <a:r>
              <a:rPr lang="en-US" sz="2000" b="1" dirty="0"/>
              <a:t>Reactions: </a:t>
            </a:r>
            <a:r>
              <a:rPr lang="en-US" sz="2000" dirty="0">
                <a:solidFill>
                  <a:srgbClr val="FF0000"/>
                </a:solidFill>
              </a:rPr>
              <a:t>reaction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CEF6A-A2FF-BBCC-A655-D34DEE8B1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"/>
          <a:stretch/>
        </p:blipFill>
        <p:spPr>
          <a:xfrm>
            <a:off x="7443857" y="2968049"/>
            <a:ext cx="4762500" cy="28872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Reactive Transport </a:t>
            </a:r>
            <a:r>
              <a:rPr lang="en-US" sz="2800" dirty="0"/>
              <a:t>(conservative tracer) (</a:t>
            </a:r>
            <a:r>
              <a:rPr lang="en-US" sz="2800" dirty="0">
                <a:highlight>
                  <a:srgbClr val="00FF00"/>
                </a:highlight>
              </a:rPr>
              <a:t>examples of the analytical solutions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036" y="1825625"/>
            <a:ext cx="5451764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CSTR (no flow)</a:t>
            </a:r>
          </a:p>
          <a:p>
            <a:r>
              <a:rPr lang="en-US" sz="2000" b="1" dirty="0"/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free surface or porous media</a:t>
            </a:r>
          </a:p>
          <a:p>
            <a:r>
              <a:rPr lang="en-US" sz="2000" b="1" dirty="0"/>
              <a:t>Reactions: </a:t>
            </a:r>
            <a:r>
              <a:rPr lang="en-US" sz="2000" dirty="0">
                <a:solidFill>
                  <a:srgbClr val="FF0000"/>
                </a:solidFill>
              </a:rPr>
              <a:t>1st, 2</a:t>
            </a:r>
            <a:r>
              <a:rPr lang="en-US" sz="2000" baseline="30000" dirty="0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and 3</a:t>
            </a:r>
            <a:r>
              <a:rPr lang="en-US" sz="2000" baseline="30000" dirty="0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 order (single species)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576041" y="4696427"/>
            <a:ext cx="5181601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prstClr val="black"/>
                </a:solidFill>
              </a:rPr>
              <a:t>advection and dispersion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prstClr val="black"/>
                </a:solidFill>
              </a:rPr>
              <a:t>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Point source and reaction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D1FE8-6A66-9E21-92EA-501A9D69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3" y="2968049"/>
            <a:ext cx="3383118" cy="1593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BF2EB-293C-B79D-27F7-C43887BC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46" y="5046453"/>
            <a:ext cx="3418425" cy="1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2530-0F16-1368-6177-6BA9E86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try to have within the next 2 weeks: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(see example of my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A6EC-9807-D3CF-8E40-6D86EF39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7947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Synthetic Tests defined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3 or 4  for conservative transport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3 or 4 for reactive transport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Analytical solutions derived for each synthetic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Prepare </a:t>
            </a:r>
            <a:r>
              <a:rPr lang="en-US" sz="2400" dirty="0" err="1">
                <a:solidFill>
                  <a:schemeClr val="accent1"/>
                </a:solidFill>
              </a:rPr>
              <a:t>OpenWQ’s</a:t>
            </a:r>
            <a:r>
              <a:rPr lang="en-US" sz="2400" dirty="0">
                <a:solidFill>
                  <a:schemeClr val="accent1"/>
                </a:solidFill>
              </a:rPr>
              <a:t> input files (JSON) to represent each synthetic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Paper: write the section on Synthetic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D2139-B949-7E8A-2E1E-B83DE433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06" y="1666803"/>
            <a:ext cx="5370962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EA53-FCC7-8636-5817-9FDCF7F1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3664-8270-2592-0750-FA19BC252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tests for Instantaneous Point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tests for Continuous point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Diffusion source? (any analytical solution)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 Reaction network cases (this one is much easier)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1EA0-95FA-10B2-7613-86B3A95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 1 and 4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Instantaneous point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E8B4-3B7D-7470-1F1B-3956859C7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Conservative (SW)</a:t>
            </a:r>
          </a:p>
          <a:p>
            <a:r>
              <a:rPr lang="en-US" dirty="0"/>
              <a:t>Conservative (GW)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FD426-1F81-FE8D-59F1-1D4FD7DA6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7032" y="1825625"/>
            <a:ext cx="6216768" cy="4351338"/>
          </a:xfrm>
        </p:spPr>
        <p:txBody>
          <a:bodyPr/>
          <a:lstStyle/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order decay) (SW)</a:t>
            </a:r>
          </a:p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order decay) (GW)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7D797-AD23-8FEA-3FD9-4108BA03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63" y="2727797"/>
            <a:ext cx="2833115" cy="393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72720-B0E1-1DA0-A0D9-7B783286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33" y="3587003"/>
            <a:ext cx="3910351" cy="2724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07967-DC25-A3F5-2C58-30EDBD322148}"/>
              </a:ext>
            </a:extLst>
          </p:cNvPr>
          <p:cNvSpPr txBox="1"/>
          <p:nvPr/>
        </p:nvSpPr>
        <p:spPr>
          <a:xfrm>
            <a:off x="7724237" y="536943"/>
            <a:ext cx="3629563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my EMS paper </a:t>
            </a:r>
            <a:br>
              <a:rPr lang="en-US" dirty="0"/>
            </a:br>
            <a:r>
              <a:rPr lang="en-US" dirty="0"/>
              <a:t>Analytical solution applies to both conservative and reactive tracers</a:t>
            </a:r>
          </a:p>
        </p:txBody>
      </p:sp>
    </p:spTree>
    <p:extLst>
      <p:ext uri="{BB962C8B-B14F-4D97-AF65-F5344CB8AC3E}">
        <p14:creationId xmlns:p14="http://schemas.microsoft.com/office/powerpoint/2010/main" val="20832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20231</TotalTime>
  <Words>825</Words>
  <Application>Microsoft Macintosh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Synthetic Tests</vt:lpstr>
      <vt:lpstr>Synthetic Tests</vt:lpstr>
      <vt:lpstr>Synthetic Tests: Conservative Transport (conservative tracer)</vt:lpstr>
      <vt:lpstr>Synthetic Tests: Conservative Transport (conservative tracer) (examples of the analytical solutions)</vt:lpstr>
      <vt:lpstr>Synthetic Tests: Reactive Transport  (non-conservative tracer)</vt:lpstr>
      <vt:lpstr>Synthetic Tests: Reactive Transport (conservative tracer) (examples of the analytical solutions)</vt:lpstr>
      <vt:lpstr>Will try to have within the next 2 weeks: (see example of my paper)</vt:lpstr>
      <vt:lpstr>Synthetic Tests</vt:lpstr>
      <vt:lpstr>Synthetic tests 1 and 4 Instantaneous point source</vt:lpstr>
      <vt:lpstr>Synthetic Tests 5 and 8 Continuous point source</vt:lpstr>
      <vt:lpstr>Synthetic Tests 9 and 13 Reaction kinetics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Tests</dc:title>
  <dc:creator>ImpactBLUE-Scientific</dc:creator>
  <cp:lastModifiedBy>ImpactBLUE-Scientific</cp:lastModifiedBy>
  <cp:revision>23</cp:revision>
  <dcterms:created xsi:type="dcterms:W3CDTF">2022-05-10T19:57:43Z</dcterms:created>
  <dcterms:modified xsi:type="dcterms:W3CDTF">2022-05-31T07:44:52Z</dcterms:modified>
</cp:coreProperties>
</file>