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8" r:id="rId3"/>
    <p:sldId id="260" r:id="rId4"/>
    <p:sldId id="311" r:id="rId5"/>
    <p:sldId id="259" r:id="rId6"/>
    <p:sldId id="286" r:id="rId7"/>
    <p:sldId id="316" r:id="rId8"/>
    <p:sldId id="269" r:id="rId9"/>
    <p:sldId id="266" r:id="rId10"/>
    <p:sldId id="313" r:id="rId11"/>
    <p:sldId id="314" r:id="rId12"/>
    <p:sldId id="315" r:id="rId13"/>
    <p:sldId id="279" r:id="rId14"/>
    <p:sldId id="257" r:id="rId15"/>
    <p:sldId id="289" r:id="rId16"/>
    <p:sldId id="277" r:id="rId17"/>
    <p:sldId id="290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Bebas Neue" panose="020F0502020204030204" pitchFamily="34" charset="0"/>
      <p:regular r:id="rId21"/>
    </p:embeddedFont>
    <p:embeddedFont>
      <p:font typeface="Comfortaa" panose="020B0604020202020204" charset="0"/>
      <p:regular r:id="rId22"/>
      <p:bold r:id="rId23"/>
    </p:embeddedFont>
    <p:embeddedFont>
      <p:font typeface="Fira Code" panose="020B0809050000020004" pitchFamily="49" charset="0"/>
      <p:regular r:id="rId24"/>
      <p:bold r:id="rId25"/>
    </p:embeddedFont>
    <p:embeddedFont>
      <p:font typeface="Nunito Light" panose="020F0502020204030204" pitchFamily="2" charset="0"/>
      <p:regular r:id="rId26"/>
      <p:italic r:id="rId27"/>
    </p:embeddedFont>
    <p:embeddedFont>
      <p:font typeface="PT Sans" panose="020F0502020204030204" pitchFamily="34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  <p:embeddedFont>
      <p:font typeface="Source Code Pro Medium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AA9A06-50B4-49A9-BBF8-3147B7018566}">
  <a:tblStyle styleId="{AAAA9A06-50B4-49A9-BBF8-3147B7018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C839E2-AAF7-4BF5-90BD-B10EAA0BCB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1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0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4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7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8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7" r:id="rId11"/>
    <p:sldLayoutId id="2147483668" r:id="rId12"/>
    <p:sldLayoutId id="2147483670" r:id="rId13"/>
    <p:sldLayoutId id="2147483671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205295@up.p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mailto:up202208939@up.pt" TargetMode="External"/><Relationship Id="rId4" Type="http://schemas.openxmlformats.org/officeDocument/2006/relationships/hyperlink" Target="mailto:up202205298@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Horários 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pt-PT" dirty="0">
                <a:solidFill>
                  <a:schemeClr val="accent4"/>
                </a:solidFill>
              </a:rPr>
              <a:t>Estudantes LEIC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&lt;Projeto 1 de AED 2023/2024&gt;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746103" y="1307100"/>
            <a:ext cx="539789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Funcionalidades de </a:t>
            </a:r>
            <a:r>
              <a:rPr lang="en" sz="4400" dirty="0">
                <a:solidFill>
                  <a:schemeClr val="accent4"/>
                </a:solidFill>
              </a:rPr>
              <a:t>edição</a:t>
            </a:r>
            <a:endParaRPr sz="44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2"/>
              </a:solidFill>
            </a:endParaRPr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319025" y="442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Edição de…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317205" y="2011958"/>
            <a:ext cx="708305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Alterar uma ou mais turmas/</a:t>
            </a:r>
            <a:r>
              <a:rPr lang="pt-PT" sz="1800" dirty="0" err="1"/>
              <a:t>Ucs</a:t>
            </a:r>
            <a:r>
              <a:rPr lang="pt-PT" sz="1800" dirty="0"/>
              <a:t> de um estudante;</a:t>
            </a:r>
            <a:endParaRPr sz="1800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319025" y="2680064"/>
            <a:ext cx="621999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Adicionar um estudante a uma turma/UC;</a:t>
            </a:r>
            <a:endParaRPr sz="18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317205" y="3348170"/>
            <a:ext cx="752081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Remover um estudante de uma turma/UC;</a:t>
            </a:r>
            <a:endParaRPr sz="1800"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654;p42">
            <a:extLst>
              <a:ext uri="{FF2B5EF4-FFF2-40B4-BE49-F238E27FC236}">
                <a16:creationId xmlns:a16="http://schemas.microsoft.com/office/drawing/2014/main" id="{C7C46122-2737-5E21-8207-7CC1E2E6A056}"/>
              </a:ext>
            </a:extLst>
          </p:cNvPr>
          <p:cNvSpPr txBox="1"/>
          <p:nvPr/>
        </p:nvSpPr>
        <p:spPr>
          <a:xfrm>
            <a:off x="8211638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7" name="Google Shape;651;p42">
            <a:extLst>
              <a:ext uri="{FF2B5EF4-FFF2-40B4-BE49-F238E27FC236}">
                <a16:creationId xmlns:a16="http://schemas.microsoft.com/office/drawing/2014/main" id="{947F6CAE-25BD-8DF5-1F6F-610DB2FB6B72}"/>
              </a:ext>
            </a:extLst>
          </p:cNvPr>
          <p:cNvSpPr txBox="1"/>
          <p:nvPr/>
        </p:nvSpPr>
        <p:spPr>
          <a:xfrm>
            <a:off x="7859288" y="28109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83903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746103" y="1307100"/>
            <a:ext cx="539789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Funcionalidades de </a:t>
            </a:r>
            <a:r>
              <a:rPr lang="en" sz="4400" dirty="0">
                <a:solidFill>
                  <a:schemeClr val="accent4"/>
                </a:solidFill>
              </a:rPr>
              <a:t>execução</a:t>
            </a:r>
            <a:endParaRPr sz="44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5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2"/>
            <a:ext cx="3432984" cy="2496295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Execução </a:t>
            </a:r>
            <a:r>
              <a:rPr lang="en" dirty="0">
                <a:solidFill>
                  <a:schemeClr val="accent4"/>
                </a:solidFill>
              </a:rPr>
              <a:t>da…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713225" y="255090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Fila de pedidos;</a:t>
            </a:r>
            <a:endParaRPr dirty="0"/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953916" y="3589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Dificuldades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Ao longo do projeto sentimos as seguintes dificuldades…</a:t>
            </a:r>
            <a:endParaRPr sz="1800" dirty="0"/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758357769"/>
              </p:ext>
            </p:extLst>
          </p:nvPr>
        </p:nvGraphicFramePr>
        <p:xfrm>
          <a:off x="321738" y="2220079"/>
          <a:ext cx="8968357" cy="2482420"/>
        </p:xfrm>
        <a:graphic>
          <a:graphicData uri="http://schemas.openxmlformats.org/drawingml/2006/table">
            <a:tbl>
              <a:tblPr>
                <a:noFill/>
                <a:tableStyleId>{AAAA9A06-50B4-49A9-BBF8-3147B7018566}</a:tableStyleId>
              </a:tblPr>
              <a:tblGrid>
                <a:gridCol w="84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Desenvolvimento conceptual e estruturação das classes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Processamento de pedidos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Cálculo da complexidade dos algoritmos</a:t>
                      </a:r>
                      <a:endParaRPr sz="1700" dirty="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407;p35">
            <a:extLst>
              <a:ext uri="{FF2B5EF4-FFF2-40B4-BE49-F238E27FC236}">
                <a16:creationId xmlns:a16="http://schemas.microsoft.com/office/drawing/2014/main" id="{5A5B79B3-38D0-B9F6-F688-81E02022CE70}"/>
              </a:ext>
            </a:extLst>
          </p:cNvPr>
          <p:cNvSpPr txBox="1">
            <a:spLocks/>
          </p:cNvSpPr>
          <p:nvPr/>
        </p:nvSpPr>
        <p:spPr>
          <a:xfrm>
            <a:off x="95968" y="15774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chemeClr val="accent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</a:t>
            </a:r>
          </a:p>
        </p:txBody>
      </p:sp>
      <p:sp>
        <p:nvSpPr>
          <p:cNvPr id="3" name="Google Shape;755;p44">
            <a:extLst>
              <a:ext uri="{FF2B5EF4-FFF2-40B4-BE49-F238E27FC236}">
                <a16:creationId xmlns:a16="http://schemas.microsoft.com/office/drawing/2014/main" id="{1059B0B3-CE15-8AF8-B598-C1DF0B877CED}"/>
              </a:ext>
            </a:extLst>
          </p:cNvPr>
          <p:cNvSpPr txBox="1"/>
          <p:nvPr/>
        </p:nvSpPr>
        <p:spPr>
          <a:xfrm>
            <a:off x="1175895" y="-7602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2C00C-DFD5-8617-5FE9-2C97FF39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141" y="126404"/>
            <a:ext cx="1005927" cy="1335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4"/>
          <p:cNvSpPr txBox="1">
            <a:spLocks noGrp="1"/>
          </p:cNvSpPr>
          <p:nvPr>
            <p:ph type="subTitle" idx="3"/>
          </p:nvPr>
        </p:nvSpPr>
        <p:spPr>
          <a:xfrm>
            <a:off x="6220748" y="3666146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Guilherme Silva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72" name="Google Shape;1372;p64"/>
          <p:cNvSpPr txBox="1">
            <a:spLocks noGrp="1"/>
          </p:cNvSpPr>
          <p:nvPr>
            <p:ph type="subTitle" idx="4"/>
          </p:nvPr>
        </p:nvSpPr>
        <p:spPr>
          <a:xfrm>
            <a:off x="3421572" y="3666446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Carvalho</a:t>
            </a:r>
            <a:endParaRPr dirty="0"/>
          </a:p>
        </p:txBody>
      </p:sp>
      <p:pic>
        <p:nvPicPr>
          <p:cNvPr id="1373" name="Google Shape;1373;p64"/>
          <p:cNvPicPr preferRelativeResize="0"/>
          <p:nvPr/>
        </p:nvPicPr>
        <p:blipFill rotWithShape="1">
          <a:blip r:embed="rId3"/>
          <a:srcRect t="10000" b="10000"/>
          <a:stretch/>
        </p:blipFill>
        <p:spPr>
          <a:xfrm>
            <a:off x="6754298" y="1475875"/>
            <a:ext cx="1608000" cy="160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4" name="Google Shape;1374;p64"/>
          <p:cNvPicPr preferRelativeResize="0"/>
          <p:nvPr/>
        </p:nvPicPr>
        <p:blipFill rotWithShape="1">
          <a:blip r:embed="rId4"/>
          <a:srcRect t="10000" b="10000"/>
          <a:stretch/>
        </p:blipFill>
        <p:spPr>
          <a:xfrm>
            <a:off x="3972410" y="1536532"/>
            <a:ext cx="1608000" cy="160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75" name="Google Shape;137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</a:t>
            </a:r>
            <a:r>
              <a:rPr lang="en" dirty="0">
                <a:solidFill>
                  <a:schemeClr val="accent4"/>
                </a:solidFill>
              </a:rPr>
              <a:t>do grupo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78" name="Google Shape;1378;p64"/>
          <p:cNvSpPr txBox="1"/>
          <p:nvPr/>
        </p:nvSpPr>
        <p:spPr>
          <a:xfrm>
            <a:off x="8373325" y="12529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64"/>
          <p:cNvSpPr txBox="1"/>
          <p:nvPr/>
        </p:nvSpPr>
        <p:spPr>
          <a:xfrm>
            <a:off x="208438" y="12764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0" name="Google Shape;1380;p64"/>
          <p:cNvSpPr txBox="1"/>
          <p:nvPr/>
        </p:nvSpPr>
        <p:spPr>
          <a:xfrm>
            <a:off x="8218800" y="40488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1" name="Google Shape;1381;p64"/>
          <p:cNvSpPr txBox="1"/>
          <p:nvPr/>
        </p:nvSpPr>
        <p:spPr>
          <a:xfrm>
            <a:off x="7344650" y="41553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382" name="Google Shape;1382;p64"/>
          <p:cNvSpPr txBox="1"/>
          <p:nvPr/>
        </p:nvSpPr>
        <p:spPr>
          <a:xfrm>
            <a:off x="479288" y="149833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8" name="Google Shape;1372;p64">
            <a:extLst>
              <a:ext uri="{FF2B5EF4-FFF2-40B4-BE49-F238E27FC236}">
                <a16:creationId xmlns:a16="http://schemas.microsoft.com/office/drawing/2014/main" id="{0FAEF87F-6BA6-B7AD-8313-085CB398B3D6}"/>
              </a:ext>
            </a:extLst>
          </p:cNvPr>
          <p:cNvSpPr txBox="1">
            <a:spLocks/>
          </p:cNvSpPr>
          <p:nvPr/>
        </p:nvSpPr>
        <p:spPr>
          <a:xfrm>
            <a:off x="930841" y="3666146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pt-PT" dirty="0">
                <a:solidFill>
                  <a:schemeClr val="bg2"/>
                </a:solidFill>
              </a:rPr>
              <a:t>Diogo Ferreira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DD7CDD-C26A-AB30-337F-86371A6C9237}"/>
              </a:ext>
            </a:extLst>
          </p:cNvPr>
          <p:cNvSpPr txBox="1"/>
          <p:nvPr/>
        </p:nvSpPr>
        <p:spPr>
          <a:xfrm>
            <a:off x="1413866" y="4125487"/>
            <a:ext cx="233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up202205295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19F2C0-9A40-DA2B-C8EE-E7FB8AC30145}"/>
              </a:ext>
            </a:extLst>
          </p:cNvPr>
          <p:cNvSpPr txBox="1"/>
          <p:nvPr/>
        </p:nvSpPr>
        <p:spPr>
          <a:xfrm>
            <a:off x="3951276" y="4116885"/>
            <a:ext cx="233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up202208939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56F7B4-603F-47AD-7A28-85DD93E0542D}"/>
              </a:ext>
            </a:extLst>
          </p:cNvPr>
          <p:cNvSpPr txBox="1"/>
          <p:nvPr/>
        </p:nvSpPr>
        <p:spPr>
          <a:xfrm>
            <a:off x="6633662" y="4129035"/>
            <a:ext cx="233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up202205298</a:t>
            </a:r>
          </a:p>
        </p:txBody>
      </p:sp>
      <p:pic>
        <p:nvPicPr>
          <p:cNvPr id="6" name="Google Shape;1373;p64">
            <a:extLst>
              <a:ext uri="{FF2B5EF4-FFF2-40B4-BE49-F238E27FC236}">
                <a16:creationId xmlns:a16="http://schemas.microsoft.com/office/drawing/2014/main" id="{2D5B5AC7-B6C4-6E5A-1077-90A2E0DE20C1}"/>
              </a:ext>
            </a:extLst>
          </p:cNvPr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1466515" y="1536532"/>
            <a:ext cx="1608000" cy="1608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subTitle" idx="2"/>
          </p:nvPr>
        </p:nvSpPr>
        <p:spPr>
          <a:xfrm>
            <a:off x="704251" y="3355298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Diogo Ferreira</a:t>
            </a:r>
            <a:endParaRPr dirty="0"/>
          </a:p>
        </p:txBody>
      </p:sp>
      <p:sp>
        <p:nvSpPr>
          <p:cNvPr id="983" name="Google Shape;983;p52"/>
          <p:cNvSpPr txBox="1">
            <a:spLocks noGrp="1"/>
          </p:cNvSpPr>
          <p:nvPr>
            <p:ph type="subTitle" idx="5"/>
          </p:nvPr>
        </p:nvSpPr>
        <p:spPr>
          <a:xfrm>
            <a:off x="3410389" y="3397344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Carvalho</a:t>
            </a:r>
          </a:p>
        </p:txBody>
      </p:sp>
      <p:sp>
        <p:nvSpPr>
          <p:cNvPr id="985" name="Google Shape;985;p52"/>
          <p:cNvSpPr txBox="1">
            <a:spLocks noGrp="1"/>
          </p:cNvSpPr>
          <p:nvPr>
            <p:ph type="subTitle" idx="8"/>
          </p:nvPr>
        </p:nvSpPr>
        <p:spPr>
          <a:xfrm>
            <a:off x="6126126" y="3394807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Guilherme Silva</a:t>
            </a:r>
            <a:endParaRPr dirty="0"/>
          </a:p>
        </p:txBody>
      </p:sp>
      <p:sp>
        <p:nvSpPr>
          <p:cNvPr id="986" name="Google Shape;986;p52"/>
          <p:cNvSpPr/>
          <p:nvPr/>
        </p:nvSpPr>
        <p:spPr>
          <a:xfrm>
            <a:off x="1164951" y="142451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2"/>
          <p:cNvSpPr/>
          <p:nvPr/>
        </p:nvSpPr>
        <p:spPr>
          <a:xfrm flipH="1">
            <a:off x="1157428" y="1416890"/>
            <a:ext cx="1397700" cy="1397700"/>
          </a:xfrm>
          <a:prstGeom prst="blockArc">
            <a:avLst>
              <a:gd name="adj1" fmla="val 8055356"/>
              <a:gd name="adj2" fmla="val 16256715"/>
              <a:gd name="adj3" fmla="val 1271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2"/>
          <p:cNvSpPr/>
          <p:nvPr/>
        </p:nvSpPr>
        <p:spPr>
          <a:xfrm>
            <a:off x="3871164" y="142476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2"/>
          <p:cNvSpPr/>
          <p:nvPr/>
        </p:nvSpPr>
        <p:spPr>
          <a:xfrm flipH="1">
            <a:off x="3863640" y="1417140"/>
            <a:ext cx="1397700" cy="1397700"/>
          </a:xfrm>
          <a:prstGeom prst="blockArc">
            <a:avLst>
              <a:gd name="adj1" fmla="val 8325351"/>
              <a:gd name="adj2" fmla="val 16256715"/>
              <a:gd name="adj3" fmla="val 12710"/>
            </a:avLst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2"/>
          <p:cNvSpPr/>
          <p:nvPr/>
        </p:nvSpPr>
        <p:spPr>
          <a:xfrm>
            <a:off x="6579276" y="1424890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2"/>
          <p:cNvSpPr/>
          <p:nvPr/>
        </p:nvSpPr>
        <p:spPr>
          <a:xfrm flipH="1">
            <a:off x="6579276" y="1426850"/>
            <a:ext cx="1397700" cy="1397700"/>
          </a:xfrm>
          <a:prstGeom prst="blockArc">
            <a:avLst>
              <a:gd name="adj1" fmla="val 8617768"/>
              <a:gd name="adj2" fmla="val 16256715"/>
              <a:gd name="adj3" fmla="val 12710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Esforço de</a:t>
            </a:r>
            <a:r>
              <a:rPr lang="en" dirty="0">
                <a:solidFill>
                  <a:schemeClr val="accent4"/>
                </a:solidFill>
              </a:rPr>
              <a:t> cada elemento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93" name="Google Shape;993;p52"/>
          <p:cNvSpPr txBox="1">
            <a:spLocks noGrp="1"/>
          </p:cNvSpPr>
          <p:nvPr>
            <p:ph type="title" idx="3"/>
          </p:nvPr>
        </p:nvSpPr>
        <p:spPr>
          <a:xfrm>
            <a:off x="4034539" y="1912640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33%</a:t>
            </a:r>
            <a:endParaRPr dirty="0"/>
          </a:p>
        </p:txBody>
      </p:sp>
      <p:sp>
        <p:nvSpPr>
          <p:cNvPr id="994" name="Google Shape;994;p52"/>
          <p:cNvSpPr txBox="1">
            <a:spLocks noGrp="1"/>
          </p:cNvSpPr>
          <p:nvPr>
            <p:ph type="title" idx="6"/>
          </p:nvPr>
        </p:nvSpPr>
        <p:spPr>
          <a:xfrm>
            <a:off x="6740326" y="1912765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33%</a:t>
            </a:r>
            <a:endParaRPr dirty="0"/>
          </a:p>
        </p:txBody>
      </p:sp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1328401" y="1912390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33%</a:t>
            </a:r>
            <a:endParaRPr dirty="0"/>
          </a:p>
        </p:txBody>
      </p:sp>
      <p:sp>
        <p:nvSpPr>
          <p:cNvPr id="996" name="Google Shape;996;p52"/>
          <p:cNvSpPr txBox="1"/>
          <p:nvPr/>
        </p:nvSpPr>
        <p:spPr>
          <a:xfrm>
            <a:off x="8251025" y="1294800"/>
            <a:ext cx="6408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xfrm>
            <a:off x="3499392" y="2251588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 dirty="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hlinkClick r:id="rId3"/>
              </a:rPr>
              <a:t>up202205295@up.pt</a:t>
            </a:r>
            <a:endParaRPr lang="pt-PT" dirty="0"/>
          </a:p>
          <a:p>
            <a:pPr indent="0"/>
            <a:r>
              <a:rPr lang="pt-PT" dirty="0">
                <a:hlinkClick r:id="rId4"/>
              </a:rPr>
              <a:t>up202205298@up.pt</a:t>
            </a:r>
            <a:endParaRPr lang="pt-PT" dirty="0"/>
          </a:p>
          <a:p>
            <a:pPr indent="0"/>
            <a:r>
              <a:rPr lang="pt-PT" dirty="0">
                <a:hlinkClick r:id="rId5"/>
              </a:rPr>
              <a:t>up202208939@up.pt</a:t>
            </a:r>
            <a:endParaRPr lang="pt-PT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Indíce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079473" y="26537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dirty="0"/>
              <a:t>Classes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dirty="0"/>
              <a:t>Funcionalidades de Visualização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dirty="0"/>
              <a:t>Funcionalidades de Edição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dirty="0"/>
              <a:t>Funcionalidades de Execução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96960" y="1502222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260388" y="187625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544890" y="2323222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368151" y="1512134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763537" y="1882411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028014" y="229855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12;p33">
            <a:extLst>
              <a:ext uri="{FF2B5EF4-FFF2-40B4-BE49-F238E27FC236}">
                <a16:creationId xmlns:a16="http://schemas.microsoft.com/office/drawing/2014/main" id="{30DECFB4-4E65-4E71-3788-9895A93CCCAB}"/>
              </a:ext>
            </a:extLst>
          </p:cNvPr>
          <p:cNvSpPr txBox="1">
            <a:spLocks/>
          </p:cNvSpPr>
          <p:nvPr/>
        </p:nvSpPr>
        <p:spPr>
          <a:xfrm>
            <a:off x="2862488" y="378792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315;p33">
            <a:extLst>
              <a:ext uri="{FF2B5EF4-FFF2-40B4-BE49-F238E27FC236}">
                <a16:creationId xmlns:a16="http://schemas.microsoft.com/office/drawing/2014/main" id="{69B10AAB-33EE-9E1A-5F55-53A6E9075755}"/>
              </a:ext>
            </a:extLst>
          </p:cNvPr>
          <p:cNvSpPr txBox="1">
            <a:spLocks/>
          </p:cNvSpPr>
          <p:nvPr/>
        </p:nvSpPr>
        <p:spPr>
          <a:xfrm>
            <a:off x="3319845" y="3776300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Dificuldades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3177" y="1354412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164077" y="234318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#include “Problem.hpp”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Este projeto tem como objetivo a implementação de algoritmos que permitam auxiliar a gestão de horários após a sua elaboração, nomeadamente: na visualização do horário de um aluno e no suporte de alteração de um horário (adição de U</a:t>
            </a:r>
            <a:r>
              <a:rPr lang="pt-PT" sz="1200" dirty="0"/>
              <a:t>C</a:t>
            </a:r>
            <a:r>
              <a:rPr lang="en" sz="1200" dirty="0"/>
              <a:t>s, remoção de U</a:t>
            </a:r>
            <a:r>
              <a:rPr lang="pt-PT" sz="1200" dirty="0"/>
              <a:t>c</a:t>
            </a:r>
            <a:r>
              <a:rPr lang="en" sz="1200" dirty="0"/>
              <a:t>s, mudanças de turma). Para este efeito deve-se escolher  as estruturas de dados mais apropriadas e eficientes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*/ &gt;</a:t>
            </a:r>
            <a:endParaRPr sz="1400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3177" y="1354412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02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129127" y="2247954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#include “Solution.hpp”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/>
              <a:t>Leitura – ler os ficheiros fornecidos e guardar a informação em variáveis para uso futuro;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/>
              <a:t>Binary Search – localizar alunos e turmas;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/>
              <a:t>Vector – armazenamento de informações relativas aos estudantes, turmas, horários, U</a:t>
            </a:r>
            <a:r>
              <a:rPr lang="pt-PT" sz="1200" dirty="0"/>
              <a:t>c</a:t>
            </a:r>
            <a:r>
              <a:rPr lang="en" sz="1200" dirty="0"/>
              <a:t>s,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200" dirty="0"/>
              <a:t>Queue – processamento de pedidos de alteração de turmas, adição e/ou remoção de UCs;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200" dirty="0"/>
              <a:t>Stack – cancelamento de pedidos de alteração de </a:t>
            </a:r>
          </a:p>
          <a:p>
            <a:pPr marL="0" indent="0"/>
            <a:r>
              <a:rPr lang="en" sz="1200" dirty="0"/>
              <a:t>	turmas, adição e/ou remoção de UCs;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	 */ &gt;</a:t>
            </a:r>
            <a:endParaRPr sz="1200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994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317275" y="164763"/>
            <a:ext cx="4682749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Resolução!</a:t>
            </a:r>
            <a:endParaRPr sz="54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3942449" y="3162850"/>
            <a:ext cx="49634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#include “Classes.hpp”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#include “FuncionalidadesDeVisualização.hpp”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#include “FuncionalidadesDeEdição.hpp” #include “FuncionalidadesDeExecução.hpp” 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407;p35">
            <a:extLst>
              <a:ext uri="{FF2B5EF4-FFF2-40B4-BE49-F238E27FC236}">
                <a16:creationId xmlns:a16="http://schemas.microsoft.com/office/drawing/2014/main" id="{B6951521-5797-72EC-3B21-228883B1C3AA}"/>
              </a:ext>
            </a:extLst>
          </p:cNvPr>
          <p:cNvSpPr txBox="1">
            <a:spLocks/>
          </p:cNvSpPr>
          <p:nvPr/>
        </p:nvSpPr>
        <p:spPr>
          <a:xfrm>
            <a:off x="3745950" y="2732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FFFF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03</a:t>
            </a:r>
          </a:p>
        </p:txBody>
      </p:sp>
      <p:sp>
        <p:nvSpPr>
          <p:cNvPr id="5" name="Google Shape;409;p35">
            <a:extLst>
              <a:ext uri="{FF2B5EF4-FFF2-40B4-BE49-F238E27FC236}">
                <a16:creationId xmlns:a16="http://schemas.microsoft.com/office/drawing/2014/main" id="{076799BE-E8E3-DDAE-7C1E-D1C4F091C850}"/>
              </a:ext>
            </a:extLst>
          </p:cNvPr>
          <p:cNvSpPr txBox="1"/>
          <p:nvPr/>
        </p:nvSpPr>
        <p:spPr>
          <a:xfrm>
            <a:off x="4891611" y="182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Classes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804751842"/>
              </p:ext>
            </p:extLst>
          </p:nvPr>
        </p:nvGraphicFramePr>
        <p:xfrm>
          <a:off x="609506" y="1545490"/>
          <a:ext cx="1818166" cy="1639543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81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Turma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2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ucCode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turmaCode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   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ScheduleSlot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schedule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   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students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" name="Google Shape;1306;p61">
            <a:extLst>
              <a:ext uri="{FF2B5EF4-FFF2-40B4-BE49-F238E27FC236}">
                <a16:creationId xmlns:a16="http://schemas.microsoft.com/office/drawing/2014/main" id="{27B02422-91A4-15F3-9F9C-8236722EB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637658"/>
              </p:ext>
            </p:extLst>
          </p:nvPr>
        </p:nvGraphicFramePr>
        <p:xfrm>
          <a:off x="7205317" y="1555945"/>
          <a:ext cx="1642085" cy="161863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6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Student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1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name;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code;    vector&lt;pair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&lt;string, string&gt;&gt; </a:t>
                      </a:r>
                      <a:r>
                        <a:rPr lang="en-US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ucClasses</a:t>
                      </a: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306;p61">
            <a:extLst>
              <a:ext uri="{FF2B5EF4-FFF2-40B4-BE49-F238E27FC236}">
                <a16:creationId xmlns:a16="http://schemas.microsoft.com/office/drawing/2014/main" id="{93B03B70-4A37-A34A-A95E-998DA6FC0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591475"/>
              </p:ext>
            </p:extLst>
          </p:nvPr>
        </p:nvGraphicFramePr>
        <p:xfrm>
          <a:off x="1328588" y="3529191"/>
          <a:ext cx="1913861" cy="134431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9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AllRequests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queue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&lt;</a:t>
                      </a: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Request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&gt; </a:t>
                      </a: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pendingRequests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; </a:t>
                      </a: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stack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&lt;</a:t>
                      </a: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Request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&gt; </a:t>
                      </a:r>
                      <a:r>
                        <a:rPr lang="pt-PT" sz="900" b="0" i="0" u="none" strike="noStrike" cap="none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processedRequests</a:t>
                      </a:r>
                      <a:r>
                        <a:rPr lang="pt-PT" sz="900" b="0" i="0" u="none" strike="noStrike" cap="none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Arial"/>
                          <a:sym typeface="Arial"/>
                        </a:rPr>
                        <a:t>;</a:t>
                      </a:r>
                      <a:endParaRPr sz="900" b="0" i="0" u="none" strike="noStrike" cap="none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306;p61">
            <a:extLst>
              <a:ext uri="{FF2B5EF4-FFF2-40B4-BE49-F238E27FC236}">
                <a16:creationId xmlns:a16="http://schemas.microsoft.com/office/drawing/2014/main" id="{8895F616-21A9-FD24-1B63-B971C5B82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069915"/>
              </p:ext>
            </p:extLst>
          </p:nvPr>
        </p:nvGraphicFramePr>
        <p:xfrm>
          <a:off x="6121775" y="3529190"/>
          <a:ext cx="1913861" cy="134282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9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Menu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std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::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menuText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1306;p61">
            <a:extLst>
              <a:ext uri="{FF2B5EF4-FFF2-40B4-BE49-F238E27FC236}">
                <a16:creationId xmlns:a16="http://schemas.microsoft.com/office/drawing/2014/main" id="{5789C1CB-B222-B82A-8F90-C940F6F7B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561280"/>
              </p:ext>
            </p:extLst>
          </p:nvPr>
        </p:nvGraphicFramePr>
        <p:xfrm>
          <a:off x="4974815" y="1555945"/>
          <a:ext cx="1913861" cy="161863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9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ScheduleSlot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</a:t>
                      </a:r>
                      <a:r>
                        <a:rPr lang="en-US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weekDay</a:t>
                      </a: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type;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float begin;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float end;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306;p61">
            <a:extLst>
              <a:ext uri="{FF2B5EF4-FFF2-40B4-BE49-F238E27FC236}">
                <a16:creationId xmlns:a16="http://schemas.microsoft.com/office/drawing/2014/main" id="{E76A16E2-4F3F-164E-4DFC-52849207C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201251"/>
              </p:ext>
            </p:extLst>
          </p:nvPr>
        </p:nvGraphicFramePr>
        <p:xfrm>
          <a:off x="2744313" y="1541922"/>
          <a:ext cx="1913861" cy="1632658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9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6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AllStudents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students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oogle Shape;1306;p61">
            <a:extLst>
              <a:ext uri="{FF2B5EF4-FFF2-40B4-BE49-F238E27FC236}">
                <a16:creationId xmlns:a16="http://schemas.microsoft.com/office/drawing/2014/main" id="{07D01974-1932-7417-5E71-E42B8B320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793534"/>
              </p:ext>
            </p:extLst>
          </p:nvPr>
        </p:nvGraphicFramePr>
        <p:xfrm>
          <a:off x="3754329" y="3529191"/>
          <a:ext cx="1913861" cy="134282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19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AllTurmas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&lt;Turma&gt; turmas;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Classes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353540818"/>
              </p:ext>
            </p:extLst>
          </p:nvPr>
        </p:nvGraphicFramePr>
        <p:xfrm>
          <a:off x="606560" y="1529388"/>
          <a:ext cx="2333202" cy="1618634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23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Turma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2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ucCode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turmaCode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   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ScheduleSlot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schedule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   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students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" name="Google Shape;1306;p61">
            <a:extLst>
              <a:ext uri="{FF2B5EF4-FFF2-40B4-BE49-F238E27FC236}">
                <a16:creationId xmlns:a16="http://schemas.microsoft.com/office/drawing/2014/main" id="{27B02422-91A4-15F3-9F9C-8236722EB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905546"/>
              </p:ext>
            </p:extLst>
          </p:nvPr>
        </p:nvGraphicFramePr>
        <p:xfrm>
          <a:off x="1350336" y="3330752"/>
          <a:ext cx="2888932" cy="161863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2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Student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1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name;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code;   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vector&lt;pair&lt;string, string&gt;&gt; </a:t>
                      </a:r>
                      <a:r>
                        <a:rPr lang="en-US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ucClasses</a:t>
                      </a: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306;p61">
            <a:extLst>
              <a:ext uri="{FF2B5EF4-FFF2-40B4-BE49-F238E27FC236}">
                <a16:creationId xmlns:a16="http://schemas.microsoft.com/office/drawing/2014/main" id="{8895F616-21A9-FD24-1B63-B971C5B82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63365"/>
              </p:ext>
            </p:extLst>
          </p:nvPr>
        </p:nvGraphicFramePr>
        <p:xfrm>
          <a:off x="5167425" y="3330751"/>
          <a:ext cx="2888932" cy="161863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2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6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Menu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std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::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menuText</a:t>
                      </a:r>
                      <a:r>
                        <a:rPr lang="pt-PT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1306;p61">
            <a:extLst>
              <a:ext uri="{FF2B5EF4-FFF2-40B4-BE49-F238E27FC236}">
                <a16:creationId xmlns:a16="http://schemas.microsoft.com/office/drawing/2014/main" id="{5789C1CB-B222-B82A-8F90-C940F6F7B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365231"/>
              </p:ext>
            </p:extLst>
          </p:nvPr>
        </p:nvGraphicFramePr>
        <p:xfrm>
          <a:off x="6424151" y="1543411"/>
          <a:ext cx="2333201" cy="1618635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233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ScheduleSlot</a:t>
                      </a:r>
                      <a:endParaRPr sz="1800" dirty="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</a:t>
                      </a:r>
                      <a:r>
                        <a:rPr lang="en-US" sz="9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weekDay</a:t>
                      </a: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 type;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float begin;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float end;</a:t>
                      </a:r>
                      <a:endParaRPr sz="900" dirty="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306;p61">
            <a:extLst>
              <a:ext uri="{FF2B5EF4-FFF2-40B4-BE49-F238E27FC236}">
                <a16:creationId xmlns:a16="http://schemas.microsoft.com/office/drawing/2014/main" id="{E76A16E2-4F3F-164E-4DFC-52849207C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93173"/>
              </p:ext>
            </p:extLst>
          </p:nvPr>
        </p:nvGraphicFramePr>
        <p:xfrm>
          <a:off x="3515356" y="1529388"/>
          <a:ext cx="2333201" cy="1632658"/>
        </p:xfrm>
        <a:graphic>
          <a:graphicData uri="http://schemas.openxmlformats.org/drawingml/2006/table">
            <a:tbl>
              <a:tblPr>
                <a:noFill/>
                <a:tableStyleId>{91C839E2-AAF7-4BF5-90BD-B10EAA0BCB2B}</a:tableStyleId>
              </a:tblPr>
              <a:tblGrid>
                <a:gridCol w="233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6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Storage</a:t>
                      </a:r>
                      <a:endParaRPr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Class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AllStudents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Class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AllTurmas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Class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AllRequests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;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746103" y="1307100"/>
            <a:ext cx="539789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Funcionalidades de </a:t>
            </a:r>
            <a:r>
              <a:rPr lang="en" sz="4400" dirty="0">
                <a:solidFill>
                  <a:schemeClr val="accent4"/>
                </a:solidFill>
              </a:rPr>
              <a:t>visualização</a:t>
            </a:r>
            <a:endParaRPr sz="44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2182974" y="1639200"/>
            <a:ext cx="3409647" cy="774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Estudantes inscritos em mais de n </a:t>
            </a:r>
            <a:r>
              <a:rPr lang="pt-PT" sz="2000" dirty="0" err="1"/>
              <a:t>UCs</a:t>
            </a:r>
            <a:endParaRPr lang="pt-PT" sz="2000"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2457710" y="2898810"/>
            <a:ext cx="3409647" cy="1081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Estudantes inscritos numa determinada turma/curso/ ano</a:t>
            </a:r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5592720" y="1353935"/>
            <a:ext cx="3409647" cy="1081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Horário de um aluno e de uma turma</a:t>
            </a:r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5677780" y="2893651"/>
            <a:ext cx="3684340" cy="1440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t-PT" sz="2000" dirty="0"/>
              <a:t>Número de estudantes inscritos numa determinada turma/UC/ano</a:t>
            </a:r>
          </a:p>
        </p:txBody>
      </p:sp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51;p42">
            <a:extLst>
              <a:ext uri="{FF2B5EF4-FFF2-40B4-BE49-F238E27FC236}">
                <a16:creationId xmlns:a16="http://schemas.microsoft.com/office/drawing/2014/main" id="{94A6241F-536A-E4D4-977B-E949C3F300AD}"/>
              </a:ext>
            </a:extLst>
          </p:cNvPr>
          <p:cNvSpPr txBox="1"/>
          <p:nvPr/>
        </p:nvSpPr>
        <p:spPr>
          <a:xfrm>
            <a:off x="195230" y="20001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654;p42">
            <a:extLst>
              <a:ext uri="{FF2B5EF4-FFF2-40B4-BE49-F238E27FC236}">
                <a16:creationId xmlns:a16="http://schemas.microsoft.com/office/drawing/2014/main" id="{65373E51-E8A6-A504-3C74-1E988B5E3DB2}"/>
              </a:ext>
            </a:extLst>
          </p:cNvPr>
          <p:cNvSpPr txBox="1"/>
          <p:nvPr/>
        </p:nvSpPr>
        <p:spPr>
          <a:xfrm>
            <a:off x="670863" y="521636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4" name="Google Shape;640;p42">
            <a:extLst>
              <a:ext uri="{FF2B5EF4-FFF2-40B4-BE49-F238E27FC236}">
                <a16:creationId xmlns:a16="http://schemas.microsoft.com/office/drawing/2014/main" id="{C5805491-BFB7-9357-E188-4901B95BD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533" y="4512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Visualização de…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5" name="Google Shape;651;p42">
            <a:extLst>
              <a:ext uri="{FF2B5EF4-FFF2-40B4-BE49-F238E27FC236}">
                <a16:creationId xmlns:a16="http://schemas.microsoft.com/office/drawing/2014/main" id="{AD816241-B6EE-69BA-0D19-CD4669A58F0D}"/>
              </a:ext>
            </a:extLst>
          </p:cNvPr>
          <p:cNvSpPr txBox="1"/>
          <p:nvPr/>
        </p:nvSpPr>
        <p:spPr>
          <a:xfrm>
            <a:off x="7869921" y="19793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654;p42">
            <a:extLst>
              <a:ext uri="{FF2B5EF4-FFF2-40B4-BE49-F238E27FC236}">
                <a16:creationId xmlns:a16="http://schemas.microsoft.com/office/drawing/2014/main" id="{4A1827C5-C36B-521C-76E2-8F85AC1DC66C}"/>
              </a:ext>
            </a:extLst>
          </p:cNvPr>
          <p:cNvSpPr txBox="1"/>
          <p:nvPr/>
        </p:nvSpPr>
        <p:spPr>
          <a:xfrm>
            <a:off x="8128954" y="521636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603</Words>
  <Application>Microsoft Office PowerPoint</Application>
  <PresentationFormat>Apresentação no Ecrã (16:9)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8" baseType="lpstr">
      <vt:lpstr>Arial</vt:lpstr>
      <vt:lpstr>Anaheim</vt:lpstr>
      <vt:lpstr>Source Code Pro</vt:lpstr>
      <vt:lpstr>Wingdings</vt:lpstr>
      <vt:lpstr>Fira Code</vt:lpstr>
      <vt:lpstr>PT Sans</vt:lpstr>
      <vt:lpstr>Source Code Pro Medium</vt:lpstr>
      <vt:lpstr>Nunito Light</vt:lpstr>
      <vt:lpstr>Comfortaa</vt:lpstr>
      <vt:lpstr>Bebas Neue</vt:lpstr>
      <vt:lpstr>Introduction to Java Programming for High School by Slidesgo</vt:lpstr>
      <vt:lpstr>Horários de  Estudantes LEIC</vt:lpstr>
      <vt:lpstr>Indíce</vt:lpstr>
      <vt:lpstr>Problema</vt:lpstr>
      <vt:lpstr>Solução</vt:lpstr>
      <vt:lpstr>Resolução!</vt:lpstr>
      <vt:lpstr>Classes</vt:lpstr>
      <vt:lpstr>Classes</vt:lpstr>
      <vt:lpstr>Funcionalidades de visualização</vt:lpstr>
      <vt:lpstr>Visualização de…</vt:lpstr>
      <vt:lpstr>Funcionalidades de edição</vt:lpstr>
      <vt:lpstr>Edição de…</vt:lpstr>
      <vt:lpstr>Funcionalidades de execução</vt:lpstr>
      <vt:lpstr>Execução da…</vt:lpstr>
      <vt:lpstr>Dificuldades</vt:lpstr>
      <vt:lpstr>Elementos do grupo</vt:lpstr>
      <vt:lpstr>Esforço de cada elemento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Horários de  Estudantes LEIC</dc:title>
  <dc:creator>Lenovo</dc:creator>
  <cp:lastModifiedBy>Guilherme Moura Pinho Andrade Silva</cp:lastModifiedBy>
  <cp:revision>6</cp:revision>
  <dcterms:modified xsi:type="dcterms:W3CDTF">2023-11-03T17:24:30Z</dcterms:modified>
</cp:coreProperties>
</file>