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84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0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B74BD45-987E-CF46-4E56-D3166F2CE239}"/>
              </a:ext>
            </a:extLst>
          </p:cNvPr>
          <p:cNvSpPr/>
          <p:nvPr userDrawn="1"/>
        </p:nvSpPr>
        <p:spPr>
          <a:xfrm>
            <a:off x="337457" y="79615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02B926-06AB-2C15-07DA-86F283F69895}"/>
              </a:ext>
            </a:extLst>
          </p:cNvPr>
          <p:cNvSpPr/>
          <p:nvPr userDrawn="1"/>
        </p:nvSpPr>
        <p:spPr>
          <a:xfrm>
            <a:off x="337457" y="1941785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8A6A0B-09A4-1B7C-2097-532C0A01CD0B}"/>
              </a:ext>
            </a:extLst>
          </p:cNvPr>
          <p:cNvSpPr/>
          <p:nvPr userDrawn="1"/>
        </p:nvSpPr>
        <p:spPr>
          <a:xfrm>
            <a:off x="3235685" y="796159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532E1E-87AA-F6DE-6597-56F857B203CC}"/>
              </a:ext>
            </a:extLst>
          </p:cNvPr>
          <p:cNvSpPr/>
          <p:nvPr userDrawn="1"/>
        </p:nvSpPr>
        <p:spPr>
          <a:xfrm>
            <a:off x="6133913" y="796159"/>
            <a:ext cx="2841172" cy="2751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78A240-20B0-F7C9-E561-01270DE6254E}"/>
              </a:ext>
            </a:extLst>
          </p:cNvPr>
          <p:cNvSpPr/>
          <p:nvPr userDrawn="1"/>
        </p:nvSpPr>
        <p:spPr>
          <a:xfrm>
            <a:off x="9032141" y="796158"/>
            <a:ext cx="2841172" cy="27510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1A2ACA-5C96-0897-70D7-B906E7DD3DAA}"/>
              </a:ext>
            </a:extLst>
          </p:cNvPr>
          <p:cNvSpPr/>
          <p:nvPr userDrawn="1"/>
        </p:nvSpPr>
        <p:spPr>
          <a:xfrm>
            <a:off x="3235685" y="246016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68BF19-CC90-0A73-A089-05AA0A2CC3F9}"/>
              </a:ext>
            </a:extLst>
          </p:cNvPr>
          <p:cNvSpPr/>
          <p:nvPr userDrawn="1"/>
        </p:nvSpPr>
        <p:spPr>
          <a:xfrm>
            <a:off x="337457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21F25C8-5B91-9EF8-488A-DF460CEFB54C}"/>
              </a:ext>
            </a:extLst>
          </p:cNvPr>
          <p:cNvSpPr/>
          <p:nvPr userDrawn="1"/>
        </p:nvSpPr>
        <p:spPr>
          <a:xfrm>
            <a:off x="6129110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086C56-F377-87EA-BCB0-724667E75538}"/>
              </a:ext>
            </a:extLst>
          </p:cNvPr>
          <p:cNvSpPr/>
          <p:nvPr userDrawn="1"/>
        </p:nvSpPr>
        <p:spPr>
          <a:xfrm>
            <a:off x="337456" y="5279965"/>
            <a:ext cx="11531053" cy="1087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D8990-64C6-56C5-C763-F49FC9903C76}"/>
              </a:ext>
            </a:extLst>
          </p:cNvPr>
          <p:cNvSpPr/>
          <p:nvPr userDrawn="1"/>
        </p:nvSpPr>
        <p:spPr>
          <a:xfrm>
            <a:off x="6253083" y="279568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49B840-ADAC-20D7-73AB-1E9F6B6058B5}"/>
              </a:ext>
            </a:extLst>
          </p:cNvPr>
          <p:cNvSpPr/>
          <p:nvPr userDrawn="1"/>
        </p:nvSpPr>
        <p:spPr>
          <a:xfrm>
            <a:off x="7672878" y="279567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46BE2B4-4801-F178-ED85-89C54D1D273D}"/>
              </a:ext>
            </a:extLst>
          </p:cNvPr>
          <p:cNvSpPr/>
          <p:nvPr userDrawn="1"/>
        </p:nvSpPr>
        <p:spPr>
          <a:xfrm>
            <a:off x="9092673" y="279566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C034FB-98CF-4379-BA73-A6D83BBC988E}"/>
              </a:ext>
            </a:extLst>
          </p:cNvPr>
          <p:cNvSpPr/>
          <p:nvPr userDrawn="1"/>
        </p:nvSpPr>
        <p:spPr>
          <a:xfrm>
            <a:off x="10512468" y="279565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02C86A-B5D6-A78C-3431-C7455D88E9E6}"/>
              </a:ext>
            </a:extLst>
          </p:cNvPr>
          <p:cNvSpPr txBox="1"/>
          <p:nvPr userDrawn="1"/>
        </p:nvSpPr>
        <p:spPr>
          <a:xfrm>
            <a:off x="6180976" y="238317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829A1F-BB77-9D2A-E657-1ECD1080088F}"/>
              </a:ext>
            </a:extLst>
          </p:cNvPr>
          <p:cNvSpPr txBox="1"/>
          <p:nvPr userDrawn="1"/>
        </p:nvSpPr>
        <p:spPr>
          <a:xfrm>
            <a:off x="7612346" y="238317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created by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0DBF5E6-27CB-4BD8-D100-DB483AAE8B44}"/>
              </a:ext>
            </a:extLst>
          </p:cNvPr>
          <p:cNvSpPr txBox="1"/>
          <p:nvPr userDrawn="1"/>
        </p:nvSpPr>
        <p:spPr>
          <a:xfrm>
            <a:off x="9043716" y="238317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created for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EE4BF2-D49F-7AE3-A01D-12DB66BE9C93}"/>
              </a:ext>
            </a:extLst>
          </p:cNvPr>
          <p:cNvSpPr txBox="1"/>
          <p:nvPr userDrawn="1"/>
        </p:nvSpPr>
        <p:spPr>
          <a:xfrm>
            <a:off x="10475086" y="238317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date / iteration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A860DB-7C6E-ABEE-79A5-3C96FDD782A6}"/>
              </a:ext>
            </a:extLst>
          </p:cNvPr>
          <p:cNvSpPr txBox="1"/>
          <p:nvPr userDrawn="1"/>
        </p:nvSpPr>
        <p:spPr>
          <a:xfrm>
            <a:off x="337456" y="796158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Value Proposition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2108938-6C86-983D-8C2F-F7B6F2C67C7F}"/>
              </a:ext>
            </a:extLst>
          </p:cNvPr>
          <p:cNvGrpSpPr/>
          <p:nvPr userDrawn="1"/>
        </p:nvGrpSpPr>
        <p:grpSpPr>
          <a:xfrm>
            <a:off x="302017" y="75796"/>
            <a:ext cx="5902080" cy="555874"/>
            <a:chOff x="302017" y="75796"/>
            <a:chExt cx="5902080" cy="555874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B097DB6-3E8F-0987-C98E-E7CDDCFC366F}"/>
                </a:ext>
              </a:extLst>
            </p:cNvPr>
            <p:cNvSpPr txBox="1"/>
            <p:nvPr/>
          </p:nvSpPr>
          <p:spPr>
            <a:xfrm>
              <a:off x="1505197" y="211466"/>
              <a:ext cx="469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Architecture Communication Canvas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09DFB017-68DC-DC5C-2332-1955F63A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17" y="75796"/>
              <a:ext cx="1111170" cy="555874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492C17-6437-906C-9C56-D8BC8AEC7381}"/>
              </a:ext>
            </a:extLst>
          </p:cNvPr>
          <p:cNvGrpSpPr/>
          <p:nvPr userDrawn="1"/>
        </p:nvGrpSpPr>
        <p:grpSpPr>
          <a:xfrm>
            <a:off x="337456" y="6494580"/>
            <a:ext cx="8169936" cy="219978"/>
            <a:chOff x="337456" y="6494580"/>
            <a:chExt cx="8169936" cy="219978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CAE9191-5C41-A2E2-421A-AE6FCEA9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456" y="6494580"/>
              <a:ext cx="605469" cy="211102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EB0CCA4-467B-A471-6B3B-5D34936AD55E}"/>
                </a:ext>
              </a:extLst>
            </p:cNvPr>
            <p:cNvSpPr txBox="1"/>
            <p:nvPr/>
          </p:nvSpPr>
          <p:spPr>
            <a:xfrm>
              <a:off x="980694" y="6499114"/>
              <a:ext cx="75266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Architecture Communication Canvas, © 2023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by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Gernot Starke, Patrick Roos, Benjamin Wolf and arc42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Contributors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is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licensed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under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Attribution-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ShareAlike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4.0 International.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D0778EC-0F91-C6D4-1BCC-B22A2FCCAC0D}"/>
              </a:ext>
            </a:extLst>
          </p:cNvPr>
          <p:cNvSpPr txBox="1"/>
          <p:nvPr userDrawn="1"/>
        </p:nvSpPr>
        <p:spPr>
          <a:xfrm>
            <a:off x="3235684" y="809936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Functions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F4A7832-0EE7-5825-F945-278BCF66AE4A}"/>
              </a:ext>
            </a:extLst>
          </p:cNvPr>
          <p:cNvSpPr txBox="1"/>
          <p:nvPr userDrawn="1"/>
        </p:nvSpPr>
        <p:spPr>
          <a:xfrm>
            <a:off x="6133912" y="812139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Decisions - Good or Bad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94C4B2-9D66-739F-D0F9-B71D0058ED6F}"/>
              </a:ext>
            </a:extLst>
          </p:cNvPr>
          <p:cNvSpPr txBox="1"/>
          <p:nvPr userDrawn="1"/>
        </p:nvSpPr>
        <p:spPr>
          <a:xfrm>
            <a:off x="8998810" y="809936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D0E0C58-ADCE-5EB9-3493-6970C5503779}"/>
              </a:ext>
            </a:extLst>
          </p:cNvPr>
          <p:cNvSpPr txBox="1"/>
          <p:nvPr userDrawn="1"/>
        </p:nvSpPr>
        <p:spPr>
          <a:xfrm>
            <a:off x="337456" y="19417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Key Stakeholder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532CB9-95D3-BF8E-EA69-0047B5C29F63}"/>
              </a:ext>
            </a:extLst>
          </p:cNvPr>
          <p:cNvSpPr txBox="1"/>
          <p:nvPr userDrawn="1"/>
        </p:nvSpPr>
        <p:spPr>
          <a:xfrm>
            <a:off x="3207157" y="24460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Quality Requirements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6C02D3-1200-3EC5-D64F-9EF6D1A8BAC5}"/>
              </a:ext>
            </a:extLst>
          </p:cNvPr>
          <p:cNvSpPr txBox="1"/>
          <p:nvPr userDrawn="1"/>
        </p:nvSpPr>
        <p:spPr>
          <a:xfrm>
            <a:off x="337456" y="3614483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Business Context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977124-F5AE-877C-538B-26144AF49627}"/>
              </a:ext>
            </a:extLst>
          </p:cNvPr>
          <p:cNvSpPr txBox="1"/>
          <p:nvPr userDrawn="1"/>
        </p:nvSpPr>
        <p:spPr>
          <a:xfrm>
            <a:off x="337456" y="5274495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Risks and Missing Information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3EF38B8-BB82-0606-DAF8-CF83F1ADA164}"/>
              </a:ext>
            </a:extLst>
          </p:cNvPr>
          <p:cNvSpPr txBox="1"/>
          <p:nvPr userDrawn="1"/>
        </p:nvSpPr>
        <p:spPr>
          <a:xfrm>
            <a:off x="6129110" y="3605794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CC5F7F9-866B-580A-B3B1-703A6EDCD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09" y="809936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245ED361-BEC2-AB8B-1723-CDB7113E1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76" y="1937811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965E9271-5509-42CD-10AE-2275DA9057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807160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69844341-693C-4576-363C-FC8A251CA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2" y="2463337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474AC9B8-C3E3-82D9-17CE-70633A0D1B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92" y="807160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9BE729CE-8CD5-37C8-0A76-2A332AA67C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812562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id="{09D319C0-8CE5-5906-53C8-9EFB80DE5B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8659905F-82FB-CEBD-31A9-AFDBC7001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485" y="5287543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94A7E9D0-6FDC-EFA6-22B0-6636021FB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03" y="3627121"/>
            <a:ext cx="281774" cy="28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393028" y="965771"/>
            <a:ext cx="2834766" cy="947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150" dirty="0">
                <a:effectLst/>
              </a:rPr>
              <a:t>Plataforma inteligente de monitoramento e comparação de preços, garantindo segurança e identificando promoções falsas. Foco em economia real e segurança para o usuário.</a:t>
            </a:r>
            <a:endParaRPr lang="de-DE" sz="11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27794" y="1068243"/>
            <a:ext cx="2972482" cy="1298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200" dirty="0">
                <a:effectLst/>
              </a:rPr>
              <a:t>Web </a:t>
            </a:r>
            <a:r>
              <a:rPr lang="pt-BR" sz="1200" dirty="0" err="1">
                <a:effectLst/>
              </a:rPr>
              <a:t>scraping</a:t>
            </a:r>
            <a:r>
              <a:rPr lang="pt-BR" sz="1200" dirty="0">
                <a:effectLst/>
              </a:rPr>
              <a:t> de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 Comparação de preços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 A</a:t>
            </a:r>
            <a:r>
              <a:rPr lang="pt-BR" sz="1200" dirty="0">
                <a:effectLst/>
              </a:rPr>
              <a:t>valiação de segurança de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 D</a:t>
            </a:r>
            <a:r>
              <a:rPr lang="pt-BR" sz="1200" dirty="0">
                <a:effectLst/>
              </a:rPr>
              <a:t>etecção de promoções falsas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 Notificação de usuários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 Histórico de preços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 Alertas personalizados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50" dirty="0">
                <a:effectLst/>
              </a:rPr>
              <a:t>Arquitetura de Microsserviços e </a:t>
            </a:r>
            <a:r>
              <a:rPr lang="pt-BR" sz="1150" dirty="0" err="1">
                <a:effectLst/>
              </a:rPr>
              <a:t>Serverless</a:t>
            </a:r>
            <a:r>
              <a:rPr lang="pt-BR" sz="1150" dirty="0">
                <a:effectLst/>
              </a:rPr>
              <a:t>: (+) Escalabilidade horizontal independente, (+) Resiliência, (+) Tecnologia adequada a cada domínio (</a:t>
            </a:r>
            <a:r>
              <a:rPr lang="pt-BR" sz="1150" dirty="0" err="1">
                <a:effectLst/>
              </a:rPr>
              <a:t>Polyglot</a:t>
            </a:r>
            <a:r>
              <a:rPr lang="pt-BR" sz="1150" dirty="0">
                <a:effectLst/>
              </a:rPr>
              <a:t>). (-) Maior complexidade de comunicação e </a:t>
            </a:r>
            <a:r>
              <a:rPr lang="pt-BR" sz="1150" dirty="0" err="1">
                <a:effectLst/>
              </a:rPr>
              <a:t>debugging</a:t>
            </a:r>
            <a:r>
              <a:rPr lang="pt-BR" sz="1150" dirty="0">
                <a:effectLst/>
              </a:rPr>
              <a:t> distribuído.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Persistência Poliglota (Polyglot Persistence): MongoDB Atlas (Produtos - NoSQL, schema flexível) + Azure SQL Server (Preços - SQL, integridade ACID).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035042" y="1060782"/>
            <a:ext cx="2695073" cy="2354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HTML5/CSS3/</a:t>
            </a:r>
            <a:r>
              <a:rPr lang="pt-BR" sz="1200" dirty="0" err="1">
                <a:effectLst/>
              </a:rPr>
              <a:t>JavaScript</a:t>
            </a:r>
            <a:r>
              <a:rPr lang="pt-BR" sz="1200" dirty="0">
                <a:effectLst/>
              </a:rPr>
              <a:t> </a:t>
            </a:r>
            <a:r>
              <a:rPr lang="pt-BR" sz="1200" dirty="0" err="1">
                <a:effectLst/>
              </a:rPr>
              <a:t>Vanilla</a:t>
            </a: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err="1">
                <a:effectLst/>
              </a:rPr>
              <a:t>MongoDB</a:t>
            </a:r>
            <a:r>
              <a:rPr lang="pt-BR" sz="1200" dirty="0">
                <a:effectLst/>
              </a:rPr>
              <a:t> Atlas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Azure SQL 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err="1">
                <a:effectLst/>
              </a:rPr>
              <a:t>Puppeteer</a:t>
            </a:r>
            <a:r>
              <a:rPr lang="pt-BR" sz="1200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Docker/Docker </a:t>
            </a:r>
            <a:r>
              <a:rPr lang="pt-BR" sz="1200" dirty="0" err="1">
                <a:effectLst/>
              </a:rPr>
              <a:t>Compose</a:t>
            </a: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err="1">
                <a:effectLst/>
              </a:rPr>
              <a:t>Git</a:t>
            </a:r>
            <a:r>
              <a:rPr lang="pt-BR" sz="1200" dirty="0">
                <a:effectLst/>
              </a:rPr>
              <a:t>/GitHub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JWT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err="1">
                <a:effectLst/>
              </a:rPr>
              <a:t>Bcrypt</a:t>
            </a:r>
            <a:r>
              <a:rPr lang="pt-BR" sz="1200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HTTPS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err="1">
                <a:effectLst/>
              </a:rPr>
              <a:t>Joi</a:t>
            </a:r>
            <a:r>
              <a:rPr lang="pt-BR" sz="1200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err="1">
                <a:effectLst/>
              </a:rPr>
              <a:t>Jest</a:t>
            </a:r>
            <a:r>
              <a:rPr lang="pt-BR" sz="1200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err="1">
                <a:effectLst/>
              </a:rPr>
              <a:t>Supertest</a:t>
            </a:r>
            <a:r>
              <a:rPr lang="pt-BR" sz="1200" dirty="0">
                <a:effectLst/>
              </a:rPr>
              <a:t>.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180346" y="2617765"/>
            <a:ext cx="3111176" cy="441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 Processar 500-1000 produtos/hora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 T</a:t>
            </a:r>
            <a:r>
              <a:rPr lang="pt-BR" sz="1200" dirty="0">
                <a:effectLst/>
              </a:rPr>
              <a:t>empo de resposta &lt; 3s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 D</a:t>
            </a:r>
            <a:r>
              <a:rPr lang="pt-BR" sz="1200" dirty="0">
                <a:effectLst/>
              </a:rPr>
              <a:t>isponibilidade 98% do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Conformidade com </a:t>
            </a:r>
            <a:r>
              <a:rPr lang="pt-BR" sz="1200" dirty="0">
                <a:effectLst/>
              </a:rPr>
              <a:t>LGPD</a:t>
            </a:r>
            <a:endParaRPr lang="pt-BR" sz="12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 S</a:t>
            </a:r>
            <a:r>
              <a:rPr lang="pt-BR" sz="1200" dirty="0">
                <a:effectLst/>
              </a:rPr>
              <a:t>uporte a 8-12 sites</a:t>
            </a:r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de-D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00ADA3-1A16-D014-BE18-A56E566DEF68}"/>
              </a:ext>
            </a:extLst>
          </p:cNvPr>
          <p:cNvSpPr txBox="1"/>
          <p:nvPr/>
        </p:nvSpPr>
        <p:spPr>
          <a:xfrm>
            <a:off x="417093" y="3830609"/>
            <a:ext cx="5526507" cy="12757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1400" dirty="0">
                <a:effectLst/>
              </a:rPr>
              <a:t>Plataforma inteligente de monitoramento e comparação de preços para consumidores, indo além de grandes </a:t>
            </a:r>
            <a:r>
              <a:rPr lang="pt-BR" sz="1400" dirty="0" err="1">
                <a:effectLst/>
              </a:rPr>
              <a:t>marketplaces</a:t>
            </a:r>
            <a:r>
              <a:rPr lang="pt-BR" sz="1400" dirty="0">
                <a:effectLst/>
              </a:rPr>
              <a:t>, verificando segurança e identificando promoções falsas.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4381A7-0081-DEF3-04C3-435AE016DB8D}"/>
              </a:ext>
            </a:extLst>
          </p:cNvPr>
          <p:cNvSpPr txBox="1"/>
          <p:nvPr/>
        </p:nvSpPr>
        <p:spPr>
          <a:xfrm>
            <a:off x="6248399" y="3770050"/>
            <a:ext cx="5628526" cy="12757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>
                <a:effectLst/>
              </a:rPr>
              <a:t>Camadas: </a:t>
            </a:r>
            <a:r>
              <a:rPr lang="pt-BR" sz="1300" dirty="0" err="1">
                <a:effectLst/>
              </a:rPr>
              <a:t>MicroFrontEnd</a:t>
            </a:r>
            <a:r>
              <a:rPr lang="pt-BR" sz="1300" dirty="0">
                <a:effectLst/>
              </a:rPr>
              <a:t> (HTML/CSS/JS), BFF (Node.js), Microsserviços (</a:t>
            </a:r>
            <a:r>
              <a:rPr lang="pt-BR" sz="1300" dirty="0" err="1">
                <a:effectLst/>
              </a:rPr>
              <a:t>Product</a:t>
            </a:r>
            <a:r>
              <a:rPr lang="pt-BR" sz="1300" dirty="0">
                <a:effectLst/>
              </a:rPr>
              <a:t> Service, </a:t>
            </a:r>
            <a:r>
              <a:rPr lang="pt-BR" sz="1300" dirty="0" err="1">
                <a:effectLst/>
              </a:rPr>
              <a:t>Price</a:t>
            </a:r>
            <a:r>
              <a:rPr lang="pt-BR" sz="1300" dirty="0">
                <a:effectLst/>
              </a:rPr>
              <a:t> Service), </a:t>
            </a:r>
            <a:r>
              <a:rPr lang="pt-BR" sz="1300" dirty="0" err="1">
                <a:effectLst/>
              </a:rPr>
              <a:t>Serverless</a:t>
            </a:r>
            <a:r>
              <a:rPr lang="pt-BR" sz="1300" dirty="0">
                <a:effectLst/>
              </a:rPr>
              <a:t> </a:t>
            </a:r>
            <a:r>
              <a:rPr lang="pt-BR" sz="1300" dirty="0" err="1">
                <a:effectLst/>
              </a:rPr>
              <a:t>Functions</a:t>
            </a:r>
            <a:r>
              <a:rPr lang="pt-BR" sz="1300" dirty="0">
                <a:effectLst/>
              </a:rPr>
              <a:t> (</a:t>
            </a:r>
            <a:r>
              <a:rPr lang="pt-BR" sz="1300" dirty="0" err="1">
                <a:effectLst/>
              </a:rPr>
              <a:t>Price</a:t>
            </a:r>
            <a:r>
              <a:rPr lang="pt-BR" sz="1300" dirty="0">
                <a:effectLst/>
              </a:rPr>
              <a:t> </a:t>
            </a:r>
            <a:r>
              <a:rPr lang="pt-BR" sz="1300" dirty="0" err="1">
                <a:effectLst/>
              </a:rPr>
              <a:t>Analyzer</a:t>
            </a:r>
            <a:r>
              <a:rPr lang="pt-BR" sz="1300" dirty="0">
                <a:effectLst/>
              </a:rPr>
              <a:t>, Event Processor), Data </a:t>
            </a:r>
            <a:r>
              <a:rPr lang="pt-BR" sz="1300" dirty="0" err="1">
                <a:effectLst/>
              </a:rPr>
              <a:t>Layer</a:t>
            </a:r>
            <a:r>
              <a:rPr lang="pt-BR" sz="1300" dirty="0">
                <a:effectLst/>
              </a:rPr>
              <a:t> (</a:t>
            </a:r>
            <a:r>
              <a:rPr lang="pt-BR" sz="1300" dirty="0" err="1">
                <a:effectLst/>
              </a:rPr>
              <a:t>MongoDB</a:t>
            </a:r>
            <a:r>
              <a:rPr lang="pt-BR" sz="1300" dirty="0">
                <a:effectLst/>
              </a:rPr>
              <a:t>, Azure SQL), </a:t>
            </a:r>
            <a:r>
              <a:rPr lang="pt-BR" sz="1300" dirty="0" err="1">
                <a:effectLst/>
              </a:rPr>
              <a:t>External</a:t>
            </a:r>
            <a:r>
              <a:rPr lang="pt-BR" sz="1300" dirty="0">
                <a:effectLst/>
              </a:rPr>
              <a:t>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nterações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MicroFrontEnd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-BFF (HTTPS/REST), BFF-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Microsserviços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(HTTP/REST), 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Microsserviços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-DB (TCP/IP), Functions-</a:t>
            </a:r>
            <a:r>
              <a:rPr lang="en-US" sz="1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Microsserviços</a:t>
            </a: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(HTTP/REST), Backend-Sites E-commerce (HTTP/HTTPS com Puppeteer), Backend-Email Service (SMTP).</a:t>
            </a:r>
            <a:endParaRPr lang="de-DE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51182" y="5544359"/>
            <a:ext cx="11425743" cy="6957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Riscos: Adicionar Conformidade com LGPD (Média/Alto) e Latência entre Microsserviços (Média/Médio).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Débitos Técnicos: Aumentar a prioridade de Logs estruturados e CI/CD para Média. Adicionar Rastreamento Distribuído junto a </a:t>
            </a:r>
            <a:r>
              <a:rPr lang="pt-B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Logs Estruturados.</a:t>
            </a:r>
            <a:endParaRPr lang="pt-BR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300" dirty="0">
              <a:effectLst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7743D-1063-814D-97CA-D25F6E26CFC4}"/>
              </a:ext>
            </a:extLst>
          </p:cNvPr>
          <p:cNvSpPr txBox="1"/>
          <p:nvPr/>
        </p:nvSpPr>
        <p:spPr>
          <a:xfrm>
            <a:off x="6544638" y="295852"/>
            <a:ext cx="89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Aquila</a:t>
            </a:r>
            <a:endParaRPr lang="pt-BR" sz="16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345558D-B7F2-7242-B84D-581BEE7BD8F5}"/>
              </a:ext>
            </a:extLst>
          </p:cNvPr>
          <p:cNvSpPr txBox="1"/>
          <p:nvPr/>
        </p:nvSpPr>
        <p:spPr>
          <a:xfrm>
            <a:off x="485273" y="2237408"/>
            <a:ext cx="2602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Consumidor Final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Administrador de Sistema</a:t>
            </a: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P</a:t>
            </a:r>
            <a:r>
              <a:rPr lang="pt-BR" sz="1200" dirty="0">
                <a:effectLst/>
              </a:rPr>
              <a:t>arceiros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Equipe de Desenvolvimento</a:t>
            </a:r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effectLst/>
              </a:rPr>
              <a:t>Jurídico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8454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338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Diogo Gibertoni</cp:lastModifiedBy>
  <cp:revision>7</cp:revision>
  <dcterms:created xsi:type="dcterms:W3CDTF">2023-07-28T14:19:01Z</dcterms:created>
  <dcterms:modified xsi:type="dcterms:W3CDTF">2025-10-28T01:13:59Z</dcterms:modified>
</cp:coreProperties>
</file>