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258" r:id="rId3"/>
    <p:sldId id="540" r:id="rId4"/>
    <p:sldId id="542" r:id="rId5"/>
    <p:sldId id="544" r:id="rId6"/>
    <p:sldId id="503" r:id="rId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C00"/>
    <a:srgbClr val="FF9900"/>
    <a:srgbClr val="FF0000"/>
    <a:srgbClr val="1300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2B8B4-A0BE-449F-8799-58358BA7B9C5}" v="5" dt="2020-10-23T22:39:03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2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7899"/>
    </p:cViewPr>
  </p:sorterViewPr>
  <p:notesViewPr>
    <p:cSldViewPr snapToGrid="0">
      <p:cViewPr varScale="1">
        <p:scale>
          <a:sx n="76" d="100"/>
          <a:sy n="76" d="100"/>
        </p:scale>
        <p:origin x="-218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23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ássia Perego" userId="c25d30c68340f7aa" providerId="LiveId" clId="{CC42B8B4-A0BE-449F-8799-58358BA7B9C5}"/>
    <pc:docChg chg="undo custSel addSld delSld modSld">
      <pc:chgData name="Cássia Perego" userId="c25d30c68340f7aa" providerId="LiveId" clId="{CC42B8B4-A0BE-449F-8799-58358BA7B9C5}" dt="2020-10-23T22:39:03.808" v="565" actId="20577"/>
      <pc:docMkLst>
        <pc:docMk/>
      </pc:docMkLst>
      <pc:sldChg chg="modSp mod">
        <pc:chgData name="Cássia Perego" userId="c25d30c68340f7aa" providerId="LiveId" clId="{CC42B8B4-A0BE-449F-8799-58358BA7B9C5}" dt="2020-10-21T22:57:21.218" v="155" actId="113"/>
        <pc:sldMkLst>
          <pc:docMk/>
          <pc:sldMk cId="3184530450" sldId="450"/>
        </pc:sldMkLst>
        <pc:spChg chg="mod">
          <ac:chgData name="Cássia Perego" userId="c25d30c68340f7aa" providerId="LiveId" clId="{CC42B8B4-A0BE-449F-8799-58358BA7B9C5}" dt="2020-10-21T22:57:21.218" v="155" actId="113"/>
          <ac:spMkLst>
            <pc:docMk/>
            <pc:sldMk cId="3184530450" sldId="450"/>
            <ac:spMk id="32769" creationId="{00000000-0000-0000-0000-000000000000}"/>
          </ac:spMkLst>
        </pc:spChg>
        <pc:picChg chg="mod">
          <ac:chgData name="Cássia Perego" userId="c25d30c68340f7aa" providerId="LiveId" clId="{CC42B8B4-A0BE-449F-8799-58358BA7B9C5}" dt="2020-10-09T22:41:56.697" v="108" actId="1076"/>
          <ac:picMkLst>
            <pc:docMk/>
            <pc:sldMk cId="3184530450" sldId="450"/>
            <ac:picMk id="4" creationId="{00000000-0000-0000-0000-000000000000}"/>
          </ac:picMkLst>
        </pc:picChg>
      </pc:sldChg>
      <pc:sldChg chg="modSp mod">
        <pc:chgData name="Cássia Perego" userId="c25d30c68340f7aa" providerId="LiveId" clId="{CC42B8B4-A0BE-449F-8799-58358BA7B9C5}" dt="2020-10-22T01:03:40.367" v="329" actId="115"/>
        <pc:sldMkLst>
          <pc:docMk/>
          <pc:sldMk cId="1786189632" sldId="452"/>
        </pc:sldMkLst>
        <pc:spChg chg="mod">
          <ac:chgData name="Cássia Perego" userId="c25d30c68340f7aa" providerId="LiveId" clId="{CC42B8B4-A0BE-449F-8799-58358BA7B9C5}" dt="2020-10-22T01:03:40.367" v="329" actId="115"/>
          <ac:spMkLst>
            <pc:docMk/>
            <pc:sldMk cId="1786189632" sldId="452"/>
            <ac:spMk id="31745" creationId="{00000000-0000-0000-0000-000000000000}"/>
          </ac:spMkLst>
        </pc:spChg>
        <pc:picChg chg="mod">
          <ac:chgData name="Cássia Perego" userId="c25d30c68340f7aa" providerId="LiveId" clId="{CC42B8B4-A0BE-449F-8799-58358BA7B9C5}" dt="2020-10-09T22:37:59.377" v="57" actId="1076"/>
          <ac:picMkLst>
            <pc:docMk/>
            <pc:sldMk cId="1786189632" sldId="452"/>
            <ac:picMk id="3" creationId="{00000000-0000-0000-0000-000000000000}"/>
          </ac:picMkLst>
        </pc:picChg>
      </pc:sldChg>
      <pc:sldChg chg="modSp mod">
        <pc:chgData name="Cássia Perego" userId="c25d30c68340f7aa" providerId="LiveId" clId="{CC42B8B4-A0BE-449F-8799-58358BA7B9C5}" dt="2020-10-21T23:25:51.856" v="161" actId="20577"/>
        <pc:sldMkLst>
          <pc:docMk/>
          <pc:sldMk cId="1773625766" sldId="453"/>
        </pc:sldMkLst>
        <pc:spChg chg="mod">
          <ac:chgData name="Cássia Perego" userId="c25d30c68340f7aa" providerId="LiveId" clId="{CC42B8B4-A0BE-449F-8799-58358BA7B9C5}" dt="2020-10-21T23:25:51.856" v="161" actId="20577"/>
          <ac:spMkLst>
            <pc:docMk/>
            <pc:sldMk cId="1773625766" sldId="453"/>
            <ac:spMk id="31745" creationId="{00000000-0000-0000-0000-000000000000}"/>
          </ac:spMkLst>
        </pc:spChg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633241939" sldId="495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845059310" sldId="496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554379615" sldId="498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894472342" sldId="500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826378028" sldId="501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896531955" sldId="502"/>
        </pc:sldMkLst>
      </pc:sldChg>
      <pc:sldChg chg="modSp add del mod">
        <pc:chgData name="Cássia Perego" userId="c25d30c68340f7aa" providerId="LiveId" clId="{CC42B8B4-A0BE-449F-8799-58358BA7B9C5}" dt="2020-10-21T23:52:10.618" v="165" actId="403"/>
        <pc:sldMkLst>
          <pc:docMk/>
          <pc:sldMk cId="1230991374" sldId="503"/>
        </pc:sldMkLst>
        <pc:spChg chg="mod">
          <ac:chgData name="Cássia Perego" userId="c25d30c68340f7aa" providerId="LiveId" clId="{CC42B8B4-A0BE-449F-8799-58358BA7B9C5}" dt="2020-10-21T23:52:10.618" v="165" actId="403"/>
          <ac:spMkLst>
            <pc:docMk/>
            <pc:sldMk cId="1230991374" sldId="503"/>
            <ac:spMk id="32769" creationId="{00000000-0000-0000-0000-000000000000}"/>
          </ac:spMkLst>
        </pc:spChg>
      </pc:sldChg>
      <pc:sldChg chg="modSp mod">
        <pc:chgData name="Cássia Perego" userId="c25d30c68340f7aa" providerId="LiveId" clId="{CC42B8B4-A0BE-449F-8799-58358BA7B9C5}" dt="2020-10-21T23:58:03.093" v="197" actId="20577"/>
        <pc:sldMkLst>
          <pc:docMk/>
          <pc:sldMk cId="3846030481" sldId="504"/>
        </pc:sldMkLst>
        <pc:spChg chg="mod">
          <ac:chgData name="Cássia Perego" userId="c25d30c68340f7aa" providerId="LiveId" clId="{CC42B8B4-A0BE-449F-8799-58358BA7B9C5}" dt="2020-10-21T23:58:03.093" v="197" actId="20577"/>
          <ac:spMkLst>
            <pc:docMk/>
            <pc:sldMk cId="3846030481" sldId="504"/>
            <ac:spMk id="32769" creationId="{00000000-0000-0000-0000-000000000000}"/>
          </ac:spMkLst>
        </pc:spChg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426011651" sldId="506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735760949" sldId="507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296532467" sldId="508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852164597" sldId="520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693532254" sldId="521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441721132" sldId="522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797625230" sldId="524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275031205" sldId="525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028899186" sldId="526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479531241" sldId="527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1477847864" sldId="529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270153722" sldId="530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317802318" sldId="531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070338738" sldId="532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2524507373" sldId="535"/>
        </pc:sldMkLst>
      </pc:sldChg>
      <pc:sldChg chg="del">
        <pc:chgData name="Cássia Perego" userId="c25d30c68340f7aa" providerId="LiveId" clId="{CC42B8B4-A0BE-449F-8799-58358BA7B9C5}" dt="2020-10-09T19:46:50.377" v="0" actId="47"/>
        <pc:sldMkLst>
          <pc:docMk/>
          <pc:sldMk cId="3269802410" sldId="539"/>
        </pc:sldMkLst>
      </pc:sldChg>
      <pc:sldChg chg="modSp mod">
        <pc:chgData name="Cássia Perego" userId="c25d30c68340f7aa" providerId="LiveId" clId="{CC42B8B4-A0BE-449F-8799-58358BA7B9C5}" dt="2020-10-23T22:21:12.248" v="370" actId="113"/>
        <pc:sldMkLst>
          <pc:docMk/>
          <pc:sldMk cId="2686481456" sldId="542"/>
        </pc:sldMkLst>
        <pc:spChg chg="mod">
          <ac:chgData name="Cássia Perego" userId="c25d30c68340f7aa" providerId="LiveId" clId="{CC42B8B4-A0BE-449F-8799-58358BA7B9C5}" dt="2020-10-23T22:21:12.248" v="370" actId="113"/>
          <ac:spMkLst>
            <pc:docMk/>
            <pc:sldMk cId="2686481456" sldId="542"/>
            <ac:spMk id="3" creationId="{A207CBCA-D838-4464-B2F5-99E10E41C985}"/>
          </ac:spMkLst>
        </pc:spChg>
      </pc:sldChg>
      <pc:sldChg chg="modSp add mod">
        <pc:chgData name="Cássia Perego" userId="c25d30c68340f7aa" providerId="LiveId" clId="{CC42B8B4-A0BE-449F-8799-58358BA7B9C5}" dt="2020-10-23T22:39:03.808" v="565" actId="20577"/>
        <pc:sldMkLst>
          <pc:docMk/>
          <pc:sldMk cId="1154878139" sldId="544"/>
        </pc:sldMkLst>
        <pc:spChg chg="mod">
          <ac:chgData name="Cássia Perego" userId="c25d30c68340f7aa" providerId="LiveId" clId="{CC42B8B4-A0BE-449F-8799-58358BA7B9C5}" dt="2020-10-23T22:39:03.808" v="565" actId="20577"/>
          <ac:spMkLst>
            <pc:docMk/>
            <pc:sldMk cId="1154878139" sldId="544"/>
            <ac:spMk id="3" creationId="{A207CBCA-D838-4464-B2F5-99E10E41C9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1C0D80-995C-4AAF-AD06-14C6473D6B8A}" type="datetimeFigureOut">
              <a:rPr lang="pt-BR"/>
              <a:pPr>
                <a:defRPr/>
              </a:pPr>
              <a:t>24/04/2024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59037-7B5E-4F8D-BE86-D69BF7A4CB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8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273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‹#›</a:t>
            </a:r>
          </a:p>
        </p:txBody>
      </p:sp>
      <p:sp>
        <p:nvSpPr>
          <p:cNvPr id="28675" name="Text Box 2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200"/>
              <a:t>1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Antes de </a:t>
            </a:r>
            <a:r>
              <a:rPr lang="en-US" b="1" dirty="0" err="1"/>
              <a:t>começar</a:t>
            </a:r>
            <a:r>
              <a:rPr lang="en-US" b="1" dirty="0"/>
              <a:t>:</a:t>
            </a:r>
          </a:p>
          <a:p>
            <a:pPr eaLnBrk="1" hangingPunct="1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que </a:t>
            </a:r>
            <a:r>
              <a:rPr lang="en-US" dirty="0" err="1"/>
              <a:t>participam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Aprovação</a:t>
            </a:r>
            <a:r>
              <a:rPr lang="en-US" dirty="0"/>
              <a:t> e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e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funcionam</a:t>
            </a:r>
            <a:r>
              <a:rPr lang="en-US" dirty="0"/>
              <a:t>. Como </a:t>
            </a:r>
            <a:r>
              <a:rPr lang="en-US" dirty="0" err="1"/>
              <a:t>alternativa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assistir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apresentações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do Microsoft Office Online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I: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saber” 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II: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para um </a:t>
            </a:r>
            <a:r>
              <a:rPr lang="en-US" dirty="0" err="1"/>
              <a:t>arquivo</a:t>
            </a:r>
            <a:r>
              <a:rPr lang="en-US" dirty="0"/>
              <a:t>". </a:t>
            </a:r>
          </a:p>
          <a:p>
            <a:pPr eaLnBrk="1" hangingPunct="1"/>
            <a:r>
              <a:rPr lang="en-US" dirty="0"/>
              <a:t>[</a:t>
            </a:r>
            <a:r>
              <a:rPr lang="en-US" b="1" dirty="0" err="1"/>
              <a:t>Observações</a:t>
            </a:r>
            <a:r>
              <a:rPr lang="en-US" b="1" dirty="0"/>
              <a:t> para o </a:t>
            </a:r>
            <a:r>
              <a:rPr lang="en-US" b="1" dirty="0" err="1"/>
              <a:t>instrutor</a:t>
            </a:r>
            <a:r>
              <a:rPr lang="en-US" dirty="0"/>
              <a:t>: </a:t>
            </a:r>
          </a:p>
          <a:p>
            <a:pPr eaLnBrk="1" hangingPunct="1">
              <a:buFontTx/>
              <a:buChar char="•"/>
            </a:pPr>
            <a:r>
              <a:rPr lang="en-US" dirty="0"/>
              <a:t>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com a </a:t>
            </a:r>
            <a:r>
              <a:rPr lang="en-US" dirty="0" err="1"/>
              <a:t>personalização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</a:t>
            </a:r>
            <a:r>
              <a:rPr lang="en-US" dirty="0" err="1"/>
              <a:t>consulte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 slide. </a:t>
            </a:r>
            <a:r>
              <a:rPr lang="en-US" dirty="0" err="1"/>
              <a:t>Além</a:t>
            </a:r>
            <a:r>
              <a:rPr lang="en-US" dirty="0"/>
              <a:t> disso, procure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da </a:t>
            </a:r>
            <a:r>
              <a:rPr lang="en-US" dirty="0" err="1"/>
              <a:t>lição</a:t>
            </a:r>
            <a:r>
              <a:rPr lang="en-US" dirty="0"/>
              <a:t> no </a:t>
            </a:r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anotações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slides.</a:t>
            </a:r>
          </a:p>
          <a:p>
            <a:pPr eaLnBrk="1" hangingPunct="1">
              <a:buFontTx/>
              <a:buChar char="•"/>
            </a:pPr>
            <a:r>
              <a:rPr lang="en-US" b="1" dirty="0" err="1"/>
              <a:t>Animações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Adobe Flash</a:t>
            </a:r>
            <a:r>
              <a:rPr lang="en-US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no PowerPoint 2000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posteriores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se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no PowerPoint 2007, salve-o no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anterior do PowerPoint: </a:t>
            </a:r>
            <a:r>
              <a:rPr lang="en-US" b="1" dirty="0" err="1"/>
              <a:t>Apresentação</a:t>
            </a:r>
            <a:r>
              <a:rPr lang="en-US" b="1" dirty="0"/>
              <a:t> do PowerPoint 97-2003 (*.</a:t>
            </a:r>
            <a:r>
              <a:rPr lang="en-US" b="1" dirty="0" err="1"/>
              <a:t>ppt</a:t>
            </a:r>
            <a:r>
              <a:rPr lang="en-US" b="1" dirty="0"/>
              <a:t>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97-2003 (*.PT)</a:t>
            </a:r>
            <a:r>
              <a:rPr lang="en-US" dirty="0"/>
              <a:t> (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verá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tipo</a:t>
            </a:r>
            <a:r>
              <a:rPr lang="en-US" b="1" dirty="0"/>
              <a:t>)</a:t>
            </a:r>
            <a:r>
              <a:rPr lang="en-US" dirty="0"/>
              <a:t>. </a:t>
            </a:r>
            <a:br>
              <a:rPr lang="en-US" dirty="0"/>
            </a:br>
            <a:r>
              <a:rPr lang="en-US" b="1" dirty="0"/>
              <a:t>Aviso:</a:t>
            </a:r>
            <a:r>
              <a:rPr lang="en-US" dirty="0"/>
              <a:t>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salvá</a:t>
            </a:r>
            <a:r>
              <a:rPr lang="en-US" dirty="0"/>
              <a:t>-lo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do PowerPoint 2007,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Apresentação</a:t>
            </a:r>
            <a:r>
              <a:rPr lang="en-US" b="1" dirty="0"/>
              <a:t> do PowerPoint (*.</a:t>
            </a:r>
            <a:r>
              <a:rPr lang="en-US" b="1" dirty="0" err="1"/>
              <a:t>pptx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(*.</a:t>
            </a:r>
            <a:r>
              <a:rPr lang="en-US" b="1" dirty="0" err="1"/>
              <a:t>potx</a:t>
            </a:r>
            <a:r>
              <a:rPr lang="en-US" b="1" dirty="0"/>
              <a:t>)</a:t>
            </a:r>
            <a:r>
              <a:rPr lang="en-US" dirty="0"/>
              <a:t>, as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preservadas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salvo.</a:t>
            </a:r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 err="1"/>
              <a:t>Além</a:t>
            </a:r>
            <a:r>
              <a:rPr lang="en-US" b="1" dirty="0"/>
              <a:t> disso</a:t>
            </a:r>
            <a:r>
              <a:rPr lang="en-US" dirty="0"/>
              <a:t>: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</a:t>
            </a:r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aviso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.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Flash, </a:t>
            </a:r>
            <a:r>
              <a:rPr lang="en-US" dirty="0" err="1"/>
              <a:t>esse</a:t>
            </a:r>
            <a:r>
              <a:rPr lang="en-US" dirty="0"/>
              <a:t> aviso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aplicará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. 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428546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793D1-1F7C-44E0-A3C7-04994B02C72F}" type="slidenum">
              <a:rPr lang="pt-BR"/>
              <a:pPr/>
              <a:t>5</a:t>
            </a:fld>
            <a:endParaRPr lang="pt-BR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82" y="4715723"/>
            <a:ext cx="5438711" cy="44680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3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0520779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9400741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05517973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57158" y="320040"/>
            <a:ext cx="8043890" cy="608630"/>
          </a:xfrm>
        </p:spPr>
        <p:txBody>
          <a:bodyPr>
            <a:noAutofit/>
          </a:bodyPr>
          <a:lstStyle>
            <a:lvl1pPr>
              <a:defRPr sz="3200" u="none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000108"/>
            <a:ext cx="8043890" cy="5455628"/>
          </a:xfrm>
        </p:spPr>
        <p:txBody>
          <a:bodyPr/>
          <a:lstStyle>
            <a:lvl1pPr>
              <a:defRPr u="none">
                <a:latin typeface="Arial" pitchFamily="34" charset="0"/>
                <a:cs typeface="Arial" pitchFamily="34" charset="0"/>
              </a:defRPr>
            </a:lvl1pPr>
            <a:lvl2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E1340A71-A340-43FE-AA01-8D1E2C170270}" type="datetimeFigureOut">
              <a:rPr lang="pt-BR"/>
              <a:pPr>
                <a:defRPr/>
              </a:pPr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33585F57-D6D0-4F5F-A46F-445E03D78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75126226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3613552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17841211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51965437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33022657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62987085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7440714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8121954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0023774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9779326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14909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02807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2690038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8193894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9425218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4850511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orma livre 1"/>
          <p:cNvSpPr/>
          <p:nvPr userDrawn="1"/>
        </p:nvSpPr>
        <p:spPr>
          <a:xfrm>
            <a:off x="-3277" y="2920179"/>
            <a:ext cx="9147278" cy="3765756"/>
          </a:xfrm>
          <a:custGeom>
            <a:avLst/>
            <a:gdLst>
              <a:gd name="connsiteX0" fmla="*/ 0 w 9144000"/>
              <a:gd name="connsiteY0" fmla="*/ 0 h 1602658"/>
              <a:gd name="connsiteX1" fmla="*/ 9144000 w 9144000"/>
              <a:gd name="connsiteY1" fmla="*/ 0 h 1602658"/>
              <a:gd name="connsiteX2" fmla="*/ 9144000 w 9144000"/>
              <a:gd name="connsiteY2" fmla="*/ 1602658 h 1602658"/>
              <a:gd name="connsiteX3" fmla="*/ 0 w 9144000"/>
              <a:gd name="connsiteY3" fmla="*/ 1602658 h 1602658"/>
              <a:gd name="connsiteX4" fmla="*/ 0 w 9144000"/>
              <a:gd name="connsiteY4" fmla="*/ 0 h 1602658"/>
              <a:gd name="connsiteX0" fmla="*/ 10205 w 9144000"/>
              <a:gd name="connsiteY0" fmla="*/ 0 h 2478119"/>
              <a:gd name="connsiteX1" fmla="*/ 9144000 w 9144000"/>
              <a:gd name="connsiteY1" fmla="*/ 875461 h 2478119"/>
              <a:gd name="connsiteX2" fmla="*/ 9144000 w 9144000"/>
              <a:gd name="connsiteY2" fmla="*/ 2478119 h 2478119"/>
              <a:gd name="connsiteX3" fmla="*/ 0 w 9144000"/>
              <a:gd name="connsiteY3" fmla="*/ 2478119 h 2478119"/>
              <a:gd name="connsiteX4" fmla="*/ 10205 w 9144000"/>
              <a:gd name="connsiteY4" fmla="*/ 0 h 2478119"/>
              <a:gd name="connsiteX0" fmla="*/ 357186 w 9490981"/>
              <a:gd name="connsiteY0" fmla="*/ 0 h 2492239"/>
              <a:gd name="connsiteX1" fmla="*/ 9490981 w 9490981"/>
              <a:gd name="connsiteY1" fmla="*/ 875461 h 2492239"/>
              <a:gd name="connsiteX2" fmla="*/ 9490981 w 9490981"/>
              <a:gd name="connsiteY2" fmla="*/ 2478119 h 2492239"/>
              <a:gd name="connsiteX3" fmla="*/ 0 w 9490981"/>
              <a:gd name="connsiteY3" fmla="*/ 2492239 h 2492239"/>
              <a:gd name="connsiteX4" fmla="*/ 357186 w 9490981"/>
              <a:gd name="connsiteY4" fmla="*/ 0 h 2492239"/>
              <a:gd name="connsiteX0" fmla="*/ 3402 w 9494383"/>
              <a:gd name="connsiteY0" fmla="*/ 0 h 2704044"/>
              <a:gd name="connsiteX1" fmla="*/ 9494383 w 9494383"/>
              <a:gd name="connsiteY1" fmla="*/ 1087266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3"/>
              <a:gd name="connsiteY0" fmla="*/ 0 h 2704044"/>
              <a:gd name="connsiteX1" fmla="*/ 8739187 w 9494383"/>
              <a:gd name="connsiteY1" fmla="*/ 2273374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4"/>
              <a:gd name="connsiteY0" fmla="*/ 0 h 2704044"/>
              <a:gd name="connsiteX1" fmla="*/ 9494384 w 9494384"/>
              <a:gd name="connsiteY1" fmla="*/ 1447335 h 2704044"/>
              <a:gd name="connsiteX2" fmla="*/ 9494383 w 9494384"/>
              <a:gd name="connsiteY2" fmla="*/ 2689924 h 2704044"/>
              <a:gd name="connsiteX3" fmla="*/ 3402 w 9494384"/>
              <a:gd name="connsiteY3" fmla="*/ 2704044 h 2704044"/>
              <a:gd name="connsiteX4" fmla="*/ 3402 w 9494384"/>
              <a:gd name="connsiteY4" fmla="*/ 0 h 27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384" h="2704044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143" cy="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3766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154814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85762236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303963"/>
            <a:ext cx="370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800" r:id="rId7"/>
    <p:sldLayoutId id="2147483785" r:id="rId8"/>
    <p:sldLayoutId id="2147483786" r:id="rId9"/>
    <p:sldLayoutId id="2147483787" r:id="rId10"/>
    <p:sldLayoutId id="2147483788" r:id="rId11"/>
    <p:sldLayoutId id="2147483801" r:id="rId12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007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regexp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765801"/>
            <a:ext cx="5765801" cy="99880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8800" b="1" kern="1500" spc="430" dirty="0">
                <a:solidFill>
                  <a:schemeClr val="bg1"/>
                </a:solidFill>
                <a:latin typeface="Calibri" panose="020F0502020204030204" pitchFamily="34" charset="0"/>
              </a:rPr>
              <a:t>JavaScript</a:t>
            </a:r>
            <a:endParaRPr lang="en-US" sz="8800" kern="1500" spc="430" dirty="0">
              <a:solidFill>
                <a:schemeClr val="bg1"/>
              </a:solidFill>
              <a:latin typeface="Calibri" panose="020F0502020204030204" pitchFamily="34" charset="0"/>
              <a:cs typeface="Tahoma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765801" y="3747752"/>
            <a:ext cx="3378199" cy="2814034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Silvio A Carro</a:t>
            </a: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André </a:t>
            </a:r>
            <a:r>
              <a:rPr lang="en-US" sz="24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Menegassi</a:t>
            </a: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Cassia A </a:t>
            </a:r>
            <a:r>
              <a:rPr lang="en-US" sz="24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Perego</a:t>
            </a: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9900"/>
                </a:solidFill>
                <a:latin typeface="Calibri" panose="020F0502020204030204" pitchFamily="34" charset="0"/>
              </a:rPr>
              <a:t>Renato </a:t>
            </a:r>
            <a:r>
              <a:rPr lang="en-US" sz="24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Gonçalves</a:t>
            </a:r>
            <a:endParaRPr lang="en-US" sz="24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Fúlvio</a:t>
            </a:r>
            <a:r>
              <a:rPr lang="en-US" sz="2400" b="1" dirty="0" smtClean="0">
                <a:solidFill>
                  <a:srgbClr val="FF99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Fanelli</a:t>
            </a:r>
            <a:endParaRPr lang="en-US" sz="24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 smtClean="0">
                <a:solidFill>
                  <a:srgbClr val="FF9900"/>
                </a:solidFill>
                <a:latin typeface="Calibri" panose="020F0502020204030204" pitchFamily="34" charset="0"/>
              </a:rPr>
              <a:t>Dione Ferrari</a:t>
            </a: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sz="12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b="1" dirty="0" err="1">
                <a:solidFill>
                  <a:srgbClr val="FF9900"/>
                </a:solidFill>
                <a:latin typeface="Calibri" panose="020F0502020204030204" pitchFamily="34" charset="0"/>
              </a:rPr>
              <a:t>Unoeste</a:t>
            </a:r>
            <a:r>
              <a:rPr lang="en-US" b="1" dirty="0">
                <a:solidFill>
                  <a:srgbClr val="FF9900"/>
                </a:solidFill>
                <a:latin typeface="Calibri" panose="020F0502020204030204" pitchFamily="34" charset="0"/>
              </a:rPr>
              <a:t>/FIPP</a:t>
            </a:r>
          </a:p>
        </p:txBody>
      </p:sp>
      <p:pic>
        <p:nvPicPr>
          <p:cNvPr id="1026" name="Picture 2" descr="http://upload.wikimedia.org/wikipedia/commons/6/6a/JavaScrip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5800" cy="57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A207CBCA-D838-4464-B2F5-99E10E41C985}"/>
              </a:ext>
            </a:extLst>
          </p:cNvPr>
          <p:cNvSpPr txBox="1"/>
          <p:nvPr/>
        </p:nvSpPr>
        <p:spPr>
          <a:xfrm>
            <a:off x="248575" y="1213489"/>
            <a:ext cx="86823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</a:rPr>
              <a:t>Regular Expression (Expressões regulares / </a:t>
            </a:r>
            <a:r>
              <a:rPr lang="pt-BR" sz="2000" dirty="0" err="1">
                <a:solidFill>
                  <a:schemeClr val="bg1"/>
                </a:solidFill>
              </a:rPr>
              <a:t>regex</a:t>
            </a:r>
            <a:r>
              <a:rPr lang="pt-BR" sz="2000" dirty="0">
                <a:solidFill>
                  <a:schemeClr val="bg1"/>
                </a:solidFill>
              </a:rPr>
              <a:t>) fornecem um método poderoso, flexível e eficiente para processamento de texto.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</a:rPr>
              <a:t>Utilizadas para encontrar combinações de caracteres nos textos.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bg1"/>
                </a:solidFill>
              </a:rPr>
              <a:t>Regex</a:t>
            </a:r>
            <a:r>
              <a:rPr lang="pt-BR" sz="2000" dirty="0">
                <a:solidFill>
                  <a:schemeClr val="bg1"/>
                </a:solidFill>
              </a:rPr>
              <a:t> são muito utilizadas para validação de entrada de dados.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</a:rPr>
              <a:t>A classe </a:t>
            </a:r>
            <a:r>
              <a:rPr lang="pt-BR" sz="2000" dirty="0" err="1">
                <a:solidFill>
                  <a:schemeClr val="bg1"/>
                </a:solidFill>
              </a:rPr>
              <a:t>RegExp</a:t>
            </a:r>
            <a:r>
              <a:rPr lang="pt-BR" sz="2000" dirty="0">
                <a:solidFill>
                  <a:schemeClr val="bg1"/>
                </a:solidFill>
              </a:rPr>
              <a:t> é capaz de testar valores usando expressões regulares.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Dicas: </a:t>
            </a:r>
            <a:endParaRPr lang="pt-BR" sz="20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DEE8F9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http://www.w3schools.com/jsref/jsref_obj_regexp.asp</a:t>
            </a:r>
            <a:endParaRPr lang="pt-BR" sz="2000" dirty="0">
              <a:solidFill>
                <a:srgbClr val="DEE8F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solidFill>
                <a:srgbClr val="DEE8F9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</a:rPr>
              <a:t>https://medium.com/trainingcenter/entendendo-de-uma-vez-por-todas-express%C3%B5es-regulares-parte-7-66be1ac1f72d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4A275CBB-AE17-4C73-8A0D-1DA05C6CF2AC}"/>
              </a:ext>
            </a:extLst>
          </p:cNvPr>
          <p:cNvSpPr txBox="1"/>
          <p:nvPr/>
        </p:nvSpPr>
        <p:spPr>
          <a:xfrm>
            <a:off x="665824" y="159292"/>
            <a:ext cx="826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1">
              <a:lnSpc>
                <a:spcPct val="100000"/>
              </a:lnSpc>
            </a:pPr>
            <a:r>
              <a:rPr lang="pt-BR" sz="2000" b="1" dirty="0">
                <a:solidFill>
                  <a:srgbClr val="1F497D"/>
                </a:solidFill>
                <a:latin typeface="Verdana" pitchFamily="32" charset="0"/>
              </a:rPr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41674768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A207CBCA-D838-4464-B2F5-99E10E41C985}"/>
              </a:ext>
            </a:extLst>
          </p:cNvPr>
          <p:cNvSpPr txBox="1"/>
          <p:nvPr/>
        </p:nvSpPr>
        <p:spPr>
          <a:xfrm>
            <a:off x="79899" y="1213489"/>
            <a:ext cx="88510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Testando o formato de um e-mail</a:t>
            </a:r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var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regEx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(/^(\w+[\-\.])*\w+@(\w+\.)+[A-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Za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-z]+$/); 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var testando =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regEx.test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("cassia@unoeste.br"); 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(testando) 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alert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("E-mail válido"); </a:t>
            </a:r>
          </a:p>
          <a:p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alert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("E-mail inválido");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FFC000"/>
                </a:solidFill>
                <a:latin typeface="Consolas" panose="020B0609020204030204" pitchFamily="49" charset="0"/>
              </a:rPr>
              <a:t>/* Ajustar o exemplo de validação de e-mail com expressões</a:t>
            </a:r>
          </a:p>
          <a:p>
            <a:r>
              <a:rPr lang="pt-BR" sz="2000" dirty="0">
                <a:solidFill>
                  <a:srgbClr val="FFC000"/>
                </a:solidFill>
                <a:latin typeface="Consolas" panose="020B0609020204030204" pitchFamily="49" charset="0"/>
              </a:rPr>
              <a:t>    regulares */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4A275CBB-AE17-4C73-8A0D-1DA05C6CF2AC}"/>
              </a:ext>
            </a:extLst>
          </p:cNvPr>
          <p:cNvSpPr txBox="1"/>
          <p:nvPr/>
        </p:nvSpPr>
        <p:spPr>
          <a:xfrm>
            <a:off x="665824" y="159292"/>
            <a:ext cx="826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1">
              <a:lnSpc>
                <a:spcPct val="100000"/>
              </a:lnSpc>
            </a:pPr>
            <a:r>
              <a:rPr lang="pt-BR" sz="2000" b="1" dirty="0">
                <a:solidFill>
                  <a:srgbClr val="1F497D"/>
                </a:solidFill>
                <a:latin typeface="Verdana" pitchFamily="32" charset="0"/>
              </a:rPr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26864814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A207CBCA-D838-4464-B2F5-99E10E41C985}"/>
              </a:ext>
            </a:extLst>
          </p:cNvPr>
          <p:cNvSpPr txBox="1"/>
          <p:nvPr/>
        </p:nvSpPr>
        <p:spPr>
          <a:xfrm>
            <a:off x="79900" y="766732"/>
            <a:ext cx="90641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Testando o formato de um CPF</a:t>
            </a:r>
          </a:p>
          <a:p>
            <a:endParaRPr lang="pt-BR" sz="2400" b="1" dirty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var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regEx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new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RegExp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(/^\d{3}\.\d{3}\.\d{3}\-\d{2}$/); 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var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testCPF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regEx.test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("123.456.789-12"); </a:t>
            </a:r>
          </a:p>
          <a:p>
            <a:endParaRPr lang="pt-BR" sz="2400" b="1" dirty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pt-BR" sz="2400" b="1" dirty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Testando o formato de um CNPJ</a:t>
            </a:r>
          </a:p>
          <a:p>
            <a:endParaRPr lang="pt-B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var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regEx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new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RegExp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(/^\d{2}\.\d{3}\.\d{3}\/\d{4}\-\d{2}$/); 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var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testCNPJ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regEx.test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("12.345.678/0001-12"); 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FFC000"/>
                </a:solidFill>
                <a:latin typeface="Consolas" panose="020B0609020204030204" pitchFamily="49" charset="0"/>
              </a:rPr>
              <a:t>/* A expressão regular valida apenas formato – para validar </a:t>
            </a:r>
          </a:p>
          <a:p>
            <a:r>
              <a:rPr lang="pt-BR" sz="2000" dirty="0">
                <a:solidFill>
                  <a:srgbClr val="FFC000"/>
                </a:solidFill>
                <a:latin typeface="Consolas" panose="020B0609020204030204" pitchFamily="49" charset="0"/>
              </a:rPr>
              <a:t>   CPF e CNPJ precisa fazer por algoritmo</a:t>
            </a:r>
            <a:r>
              <a:rPr lang="pt-BR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!! (criado pela </a:t>
            </a:r>
          </a:p>
          <a:p>
            <a:r>
              <a:rPr lang="pt-BR" sz="200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BR" sz="2000" smtClean="0">
                <a:solidFill>
                  <a:srgbClr val="FFC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pt-BR" sz="2000" smtClean="0">
                <a:solidFill>
                  <a:srgbClr val="FFC000"/>
                </a:solidFill>
                <a:latin typeface="Consolas" panose="020B0609020204030204" pitchFamily="49" charset="0"/>
              </a:rPr>
              <a:t>Receita Federal Brasileira)*/</a:t>
            </a:r>
            <a:endParaRPr lang="pt-BR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4A275CBB-AE17-4C73-8A0D-1DA05C6CF2AC}"/>
              </a:ext>
            </a:extLst>
          </p:cNvPr>
          <p:cNvSpPr txBox="1"/>
          <p:nvPr/>
        </p:nvSpPr>
        <p:spPr>
          <a:xfrm>
            <a:off x="665824" y="159292"/>
            <a:ext cx="8265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1">
              <a:lnSpc>
                <a:spcPct val="100000"/>
              </a:lnSpc>
            </a:pPr>
            <a:r>
              <a:rPr lang="pt-BR" sz="2000" b="1" dirty="0">
                <a:solidFill>
                  <a:srgbClr val="1F497D"/>
                </a:solidFill>
                <a:latin typeface="Verdana" pitchFamily="32" charset="0"/>
              </a:rPr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11548781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244452" y="1191920"/>
            <a:ext cx="8667728" cy="536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2. Desenvolva uma tela de validação de 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como apresentado na figura ao lado: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Crie os seguintes eventos: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       a) Quando o usuário clicar (evento click) do botão </a:t>
            </a: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criar conta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confira: se o 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foi preenchido com no mínimo 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8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caracteres (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input.value.length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&gt;= 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8);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e se os campos senha e confirmar senha são iguais. Se tudo estiver certo, exiba o &lt;p&gt; que possui id=resultado, nele mostre </a:t>
            </a: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"conta criada com sucesso"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com cor padrão. Caso não esteja correto, informe </a:t>
            </a: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  <a:r>
              <a:rPr lang="pt-BR" sz="2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precisa conter no </a:t>
            </a:r>
            <a:r>
              <a:rPr lang="pt-BR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mínimo 8 </a:t>
            </a: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caracteres"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e/ou </a:t>
            </a:r>
            <a:r>
              <a:rPr lang="pt-BR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"senhas não são iguais"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com cor 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vermelha (usar a validação </a:t>
            </a:r>
            <a:r>
              <a:rPr lang="pt-BR" sz="2000" smtClean="0">
                <a:solidFill>
                  <a:schemeClr val="bg1"/>
                </a:solidFill>
                <a:latin typeface="Calibri" panose="020F0502020204030204" pitchFamily="34" charset="0"/>
              </a:rPr>
              <a:t>de senha da 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questão de implementação da nossa prova!!). 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       b) Crie um evento para os 3 inputs que esconde a 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tag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&lt;p&gt; resultado, caso ela esteja visível, toda vez que for pressionada uma tecla (evento 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keydown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       c) crie um evento que ocorre ao perder foco (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blur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) apenas para o input 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que: se o 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possuir menos de 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8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caracteres, informará no &lt;p&gt; a mensagem "</a:t>
            </a:r>
            <a:r>
              <a:rPr lang="pt-BR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 precisa conter no 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mínimo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8</a:t>
            </a:r>
            <a:r>
              <a:rPr lang="pt-B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</a:rPr>
              <a:t>caracteres".</a:t>
            </a: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hangingPunct="1">
              <a:lnSpc>
                <a:spcPct val="100000"/>
              </a:lnSpc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73037" lvl="1" indent="0" algn="just">
              <a:lnSpc>
                <a:spcPct val="170000"/>
              </a:lnSpc>
              <a:spcBef>
                <a:spcPts val="638"/>
              </a:spcBef>
            </a:pPr>
            <a:endParaRPr lang="pt-BR" b="1" dirty="0">
              <a:solidFill>
                <a:schemeClr val="bg1"/>
              </a:solidFill>
              <a:latin typeface="Verdana" pitchFamily="32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3200" b="1" dirty="0">
                <a:solidFill>
                  <a:srgbClr val="FF0000"/>
                </a:solidFill>
                <a:latin typeface="Verdana" pitchFamily="32" charset="0"/>
              </a:rPr>
              <a:t>(exercícios)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03" y="869458"/>
            <a:ext cx="2428875" cy="17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treinamento- SharePoint Server 2007—Fluxos de trabalho IV- incluir alguém fora da sua empresa</Template>
  <TotalTime>37230</TotalTime>
  <Words>627</Words>
  <Application>Microsoft Office PowerPoint</Application>
  <PresentationFormat>Apresentação na tela (4:3)</PresentationFormat>
  <Paragraphs>73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SimSun</vt:lpstr>
      <vt:lpstr>Arial</vt:lpstr>
      <vt:lpstr>Calibri</vt:lpstr>
      <vt:lpstr>Consolas</vt:lpstr>
      <vt:lpstr>Tahoma</vt:lpstr>
      <vt:lpstr>Verdana</vt:lpstr>
      <vt:lpstr>Wingdings</vt:lpstr>
      <vt:lpstr>Apresentação de treinamento- SharePoint Server 2007—Fluxos de trabalho IV- incluir alguém fora da sua empresa</vt:lpstr>
      <vt:lpstr>1_spttworkiv_TP10278947</vt:lpstr>
      <vt:lpstr>JavaScript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Web - introdução -</dc:title>
  <dc:creator>silvio</dc:creator>
  <cp:lastModifiedBy>Aluno</cp:lastModifiedBy>
  <cp:revision>251</cp:revision>
  <cp:lastPrinted>2020-10-23T12:27:31Z</cp:lastPrinted>
  <dcterms:created xsi:type="dcterms:W3CDTF">2010-10-05T18:57:39Z</dcterms:created>
  <dcterms:modified xsi:type="dcterms:W3CDTF">2024-04-25T00:50:51Z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