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3" r:id="rId2"/>
  </p:sldMasterIdLst>
  <p:notesMasterIdLst>
    <p:notesMasterId r:id="rId26"/>
  </p:notesMasterIdLst>
  <p:handoutMasterIdLst>
    <p:handoutMasterId r:id="rId27"/>
  </p:handoutMasterIdLst>
  <p:sldIdLst>
    <p:sldId id="258" r:id="rId3"/>
    <p:sldId id="520" r:id="rId4"/>
    <p:sldId id="521" r:id="rId5"/>
    <p:sldId id="522" r:id="rId6"/>
    <p:sldId id="524" r:id="rId7"/>
    <p:sldId id="525" r:id="rId8"/>
    <p:sldId id="526" r:id="rId9"/>
    <p:sldId id="527" r:id="rId10"/>
    <p:sldId id="495" r:id="rId11"/>
    <p:sldId id="498" r:id="rId12"/>
    <p:sldId id="506" r:id="rId13"/>
    <p:sldId id="500" r:id="rId14"/>
    <p:sldId id="529" r:id="rId15"/>
    <p:sldId id="535" r:id="rId16"/>
    <p:sldId id="531" r:id="rId17"/>
    <p:sldId id="530" r:id="rId18"/>
    <p:sldId id="501" r:id="rId19"/>
    <p:sldId id="496" r:id="rId20"/>
    <p:sldId id="502" r:id="rId21"/>
    <p:sldId id="507" r:id="rId22"/>
    <p:sldId id="508" r:id="rId23"/>
    <p:sldId id="532" r:id="rId24"/>
    <p:sldId id="536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33FF"/>
    <a:srgbClr val="FFCC00"/>
    <a:srgbClr val="FF0000"/>
    <a:srgbClr val="1300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1B99F-F045-48CB-86DB-71CE692EDCBE}" v="2" dt="2020-10-16T21:02:25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226" autoAdjust="0"/>
  </p:normalViewPr>
  <p:slideViewPr>
    <p:cSldViewPr snapToGrid="0">
      <p:cViewPr varScale="1">
        <p:scale>
          <a:sx n="74" d="100"/>
          <a:sy n="74" d="100"/>
        </p:scale>
        <p:origin x="3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7899"/>
    </p:cViewPr>
  </p:sorterViewPr>
  <p:notesViewPr>
    <p:cSldViewPr snapToGrid="0">
      <p:cViewPr varScale="1">
        <p:scale>
          <a:sx n="76" d="100"/>
          <a:sy n="76" d="100"/>
        </p:scale>
        <p:origin x="-218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1.xml"/><Relationship Id="rId3" Type="http://schemas.openxmlformats.org/officeDocument/2006/relationships/slide" Target="slides/slide11.xml"/><Relationship Id="rId7" Type="http://schemas.openxmlformats.org/officeDocument/2006/relationships/slide" Target="slides/slide15.xml"/><Relationship Id="rId12" Type="http://schemas.openxmlformats.org/officeDocument/2006/relationships/slide" Target="slides/slide20.xml"/><Relationship Id="rId2" Type="http://schemas.openxmlformats.org/officeDocument/2006/relationships/slide" Target="slides/slide10.xml"/><Relationship Id="rId1" Type="http://schemas.openxmlformats.org/officeDocument/2006/relationships/slide" Target="slides/slide9.xml"/><Relationship Id="rId6" Type="http://schemas.openxmlformats.org/officeDocument/2006/relationships/slide" Target="slides/slide14.xml"/><Relationship Id="rId11" Type="http://schemas.openxmlformats.org/officeDocument/2006/relationships/slide" Target="slides/slide19.xml"/><Relationship Id="rId5" Type="http://schemas.openxmlformats.org/officeDocument/2006/relationships/slide" Target="slides/slide13.xml"/><Relationship Id="rId15" Type="http://schemas.openxmlformats.org/officeDocument/2006/relationships/slide" Target="slides/slide23.xml"/><Relationship Id="rId10" Type="http://schemas.openxmlformats.org/officeDocument/2006/relationships/slide" Target="slides/slide18.xml"/><Relationship Id="rId4" Type="http://schemas.openxmlformats.org/officeDocument/2006/relationships/slide" Target="slides/slide12.xml"/><Relationship Id="rId9" Type="http://schemas.openxmlformats.org/officeDocument/2006/relationships/slide" Target="slides/slide17.xml"/><Relationship Id="rId14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1C0D80-995C-4AAF-AD06-14C6473D6B8A}" type="datetimeFigureOut">
              <a:rPr lang="pt-BR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459037-7B5E-4F8D-BE86-D69BF7A4CB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18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273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‹#›</a:t>
            </a:r>
          </a:p>
        </p:txBody>
      </p:sp>
      <p:sp>
        <p:nvSpPr>
          <p:cNvPr id="28675" name="Text Box 2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200"/>
              <a:t>1</a:t>
            </a:r>
          </a:p>
        </p:txBody>
      </p:sp>
      <p:sp>
        <p:nvSpPr>
          <p:cNvPr id="286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/>
              <a:t>Antes de </a:t>
            </a:r>
            <a:r>
              <a:rPr lang="en-US" b="1" dirty="0" err="1"/>
              <a:t>começar</a:t>
            </a:r>
            <a:r>
              <a:rPr lang="en-US" b="1" dirty="0"/>
              <a:t>:</a:t>
            </a:r>
          </a:p>
          <a:p>
            <a:pPr eaLnBrk="1" hangingPunct="1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que </a:t>
            </a:r>
            <a:r>
              <a:rPr lang="en-US" dirty="0" err="1"/>
              <a:t>participam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saber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fluxos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Aprovação</a:t>
            </a:r>
            <a:r>
              <a:rPr lang="en-US" dirty="0"/>
              <a:t> e </a:t>
            </a: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e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funcionam</a:t>
            </a:r>
            <a:r>
              <a:rPr lang="en-US" dirty="0"/>
              <a:t>. Como </a:t>
            </a:r>
            <a:r>
              <a:rPr lang="en-US" dirty="0" err="1"/>
              <a:t>alternativa</a:t>
            </a:r>
            <a:r>
              <a:rPr lang="en-US" dirty="0"/>
              <a:t>,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assistir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apresentações</a:t>
            </a:r>
            <a:r>
              <a:rPr lang="en-US" dirty="0"/>
              <a:t> de </a:t>
            </a:r>
            <a:r>
              <a:rPr lang="en-US" dirty="0" err="1"/>
              <a:t>treinamento</a:t>
            </a:r>
            <a:r>
              <a:rPr lang="en-US" dirty="0"/>
              <a:t> do Microsoft Office Online "</a:t>
            </a:r>
            <a:r>
              <a:rPr lang="en-US" dirty="0" err="1"/>
              <a:t>Fluxos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I: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saber” e "</a:t>
            </a:r>
            <a:r>
              <a:rPr lang="en-US" dirty="0" err="1"/>
              <a:t>Fluxos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II: </a:t>
            </a: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para um </a:t>
            </a:r>
            <a:r>
              <a:rPr lang="en-US" dirty="0" err="1"/>
              <a:t>arquivo</a:t>
            </a:r>
            <a:r>
              <a:rPr lang="en-US" dirty="0"/>
              <a:t>". </a:t>
            </a:r>
          </a:p>
          <a:p>
            <a:pPr eaLnBrk="1" hangingPunct="1"/>
            <a:r>
              <a:rPr lang="en-US" dirty="0"/>
              <a:t>[</a:t>
            </a:r>
            <a:r>
              <a:rPr lang="en-US" b="1" dirty="0" err="1"/>
              <a:t>Observações</a:t>
            </a:r>
            <a:r>
              <a:rPr lang="en-US" b="1" dirty="0"/>
              <a:t> para o </a:t>
            </a:r>
            <a:r>
              <a:rPr lang="en-US" b="1" dirty="0" err="1"/>
              <a:t>instrutor</a:t>
            </a:r>
            <a:r>
              <a:rPr lang="en-US" dirty="0"/>
              <a:t>: </a:t>
            </a:r>
          </a:p>
          <a:p>
            <a:pPr eaLnBrk="1" hangingPunct="1">
              <a:buFontTx/>
              <a:buChar char="•"/>
            </a:pPr>
            <a:r>
              <a:rPr lang="en-US" dirty="0"/>
              <a:t>Para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detalhada</a:t>
            </a:r>
            <a:r>
              <a:rPr lang="en-US" dirty="0"/>
              <a:t> com a </a:t>
            </a:r>
            <a:r>
              <a:rPr lang="en-US" dirty="0" err="1"/>
              <a:t>personalização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, </a:t>
            </a:r>
            <a:r>
              <a:rPr lang="en-US" dirty="0" err="1"/>
              <a:t>consulte</a:t>
            </a:r>
            <a:r>
              <a:rPr lang="en-US" dirty="0"/>
              <a:t> o </a:t>
            </a:r>
            <a:r>
              <a:rPr lang="en-US" dirty="0" err="1"/>
              <a:t>último</a:t>
            </a:r>
            <a:r>
              <a:rPr lang="en-US" dirty="0"/>
              <a:t> slide. </a:t>
            </a:r>
            <a:r>
              <a:rPr lang="en-US" dirty="0" err="1"/>
              <a:t>Além</a:t>
            </a:r>
            <a:r>
              <a:rPr lang="en-US" dirty="0"/>
              <a:t> disso, procure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adicionais</a:t>
            </a:r>
            <a:r>
              <a:rPr lang="en-US" dirty="0"/>
              <a:t> da </a:t>
            </a:r>
            <a:r>
              <a:rPr lang="en-US" dirty="0" err="1"/>
              <a:t>lição</a:t>
            </a:r>
            <a:r>
              <a:rPr lang="en-US" dirty="0"/>
              <a:t> no </a:t>
            </a:r>
            <a:r>
              <a:rPr lang="en-US" dirty="0" err="1"/>
              <a:t>painel</a:t>
            </a:r>
            <a:r>
              <a:rPr lang="en-US" dirty="0"/>
              <a:t> de </a:t>
            </a:r>
            <a:r>
              <a:rPr lang="en-US" dirty="0" err="1"/>
              <a:t>anotações</a:t>
            </a:r>
            <a:r>
              <a:rPr lang="en-US" dirty="0"/>
              <a:t> de </a:t>
            </a:r>
            <a:r>
              <a:rPr lang="en-US" dirty="0" err="1"/>
              <a:t>alguns</a:t>
            </a:r>
            <a:r>
              <a:rPr lang="en-US" dirty="0"/>
              <a:t> slides.</a:t>
            </a:r>
          </a:p>
          <a:p>
            <a:pPr eaLnBrk="1" hangingPunct="1">
              <a:buFontTx/>
              <a:buChar char="•"/>
            </a:pPr>
            <a:r>
              <a:rPr lang="en-US" b="1" dirty="0" err="1"/>
              <a:t>Animações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Adobe Flash</a:t>
            </a:r>
            <a:r>
              <a:rPr lang="en-US" dirty="0"/>
              <a:t>: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Flash,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executadas</a:t>
            </a:r>
            <a:r>
              <a:rPr lang="en-US" dirty="0"/>
              <a:t> no PowerPoint 2000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</a:t>
            </a:r>
            <a:r>
              <a:rPr lang="en-US" dirty="0" err="1"/>
              <a:t>posteriores</a:t>
            </a:r>
            <a:r>
              <a:rPr lang="en-US" dirty="0"/>
              <a:t>. No </a:t>
            </a:r>
            <a:r>
              <a:rPr lang="en-US" dirty="0" err="1"/>
              <a:t>entanto</a:t>
            </a:r>
            <a:r>
              <a:rPr lang="en-US" dirty="0"/>
              <a:t>, se </a:t>
            </a:r>
            <a:r>
              <a:rPr lang="en-US" dirty="0" err="1"/>
              <a:t>quiser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no PowerPoint 2007, salve-o no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arquivo</a:t>
            </a:r>
            <a:r>
              <a:rPr lang="en-US" dirty="0"/>
              <a:t> anterior do PowerPoint: </a:t>
            </a:r>
            <a:r>
              <a:rPr lang="en-US" b="1" dirty="0" err="1"/>
              <a:t>Apresentação</a:t>
            </a:r>
            <a:r>
              <a:rPr lang="en-US" b="1" dirty="0"/>
              <a:t> do PowerPoint 97-2003 (*.</a:t>
            </a:r>
            <a:r>
              <a:rPr lang="en-US" b="1" dirty="0" err="1"/>
              <a:t>ppt</a:t>
            </a:r>
            <a:r>
              <a:rPr lang="en-US" b="1" dirty="0"/>
              <a:t>)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 err="1"/>
              <a:t>Modelo</a:t>
            </a:r>
            <a:r>
              <a:rPr lang="en-US" b="1" dirty="0"/>
              <a:t> do PowerPoint 97-2003 (*.PT)</a:t>
            </a:r>
            <a:r>
              <a:rPr lang="en-US" dirty="0"/>
              <a:t> (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verá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caixa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 </a:t>
            </a:r>
            <a:r>
              <a:rPr lang="en-US" b="1" dirty="0" err="1"/>
              <a:t>Salvar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dirty="0"/>
              <a:t>,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 de </a:t>
            </a:r>
            <a:r>
              <a:rPr lang="en-US" b="1" dirty="0" err="1"/>
              <a:t>Salvar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b="1" dirty="0"/>
              <a:t> </a:t>
            </a:r>
            <a:r>
              <a:rPr lang="en-US" b="1" dirty="0" err="1"/>
              <a:t>tipo</a:t>
            </a:r>
            <a:r>
              <a:rPr lang="en-US" b="1" dirty="0"/>
              <a:t>)</a:t>
            </a:r>
            <a:r>
              <a:rPr lang="en-US" dirty="0"/>
              <a:t>. </a:t>
            </a:r>
            <a:br>
              <a:rPr lang="en-US" dirty="0"/>
            </a:br>
            <a:r>
              <a:rPr lang="en-US" b="1" dirty="0"/>
              <a:t>Aviso:</a:t>
            </a:r>
            <a:r>
              <a:rPr lang="en-US" dirty="0"/>
              <a:t> 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salvá</a:t>
            </a:r>
            <a:r>
              <a:rPr lang="en-US" dirty="0"/>
              <a:t>-lo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arquivo</a:t>
            </a:r>
            <a:r>
              <a:rPr lang="en-US" dirty="0"/>
              <a:t> do PowerPoint 2007,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 err="1"/>
              <a:t>Apresentação</a:t>
            </a:r>
            <a:r>
              <a:rPr lang="en-US" b="1" dirty="0"/>
              <a:t> do PowerPoint (*.</a:t>
            </a:r>
            <a:r>
              <a:rPr lang="en-US" b="1" dirty="0" err="1"/>
              <a:t>pptx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 err="1"/>
              <a:t>Modelo</a:t>
            </a:r>
            <a:r>
              <a:rPr lang="en-US" b="1" dirty="0"/>
              <a:t> do PowerPoint (*.</a:t>
            </a:r>
            <a:r>
              <a:rPr lang="en-US" b="1" dirty="0" err="1"/>
              <a:t>potx</a:t>
            </a:r>
            <a:r>
              <a:rPr lang="en-US" b="1" dirty="0"/>
              <a:t>)</a:t>
            </a:r>
            <a:r>
              <a:rPr lang="en-US" dirty="0"/>
              <a:t>, as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preservadas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salvo.</a:t>
            </a:r>
            <a:endParaRPr lang="en-US" b="1" dirty="0"/>
          </a:p>
          <a:p>
            <a:pPr eaLnBrk="1" hangingPunct="1">
              <a:buFontTx/>
              <a:buChar char="•"/>
            </a:pPr>
            <a:r>
              <a:rPr lang="en-US" b="1" dirty="0" err="1"/>
              <a:t>Além</a:t>
            </a:r>
            <a:r>
              <a:rPr lang="en-US" b="1" dirty="0"/>
              <a:t> disso</a:t>
            </a:r>
            <a:r>
              <a:rPr lang="en-US" dirty="0"/>
              <a:t>: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Flash, </a:t>
            </a:r>
            <a:r>
              <a:rPr lang="en-US" dirty="0" err="1"/>
              <a:t>salvar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com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exibida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aviso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. A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propriedades</a:t>
            </a:r>
            <a:r>
              <a:rPr lang="en-US" dirty="0"/>
              <a:t> do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Flash, </a:t>
            </a:r>
            <a:r>
              <a:rPr lang="en-US" dirty="0" err="1"/>
              <a:t>esse</a:t>
            </a:r>
            <a:r>
              <a:rPr lang="en-US" dirty="0"/>
              <a:t> aviso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aplicará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. Clique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OK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4285469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5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622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936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676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67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13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633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220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0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8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9FDA9-CCE1-42E7-BDA2-0741572EE55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33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059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8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977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4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5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16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9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27427-D290-46D8-BD76-4ECFFDF4BAC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95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27427-D290-46D8-BD76-4ECFFDF4BAC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76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27427-D290-46D8-BD76-4ECFFDF4BAC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673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08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05207798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49400741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8" y="73026"/>
            <a:ext cx="2855383" cy="58705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1" y="73026"/>
            <a:ext cx="8365067" cy="58705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05517973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76211" y="320040"/>
            <a:ext cx="10725187" cy="608630"/>
          </a:xfrm>
        </p:spPr>
        <p:txBody>
          <a:bodyPr>
            <a:noAutofit/>
          </a:bodyPr>
          <a:lstStyle>
            <a:lvl1pPr>
              <a:defRPr sz="3200" u="none">
                <a:solidFill>
                  <a:schemeClr val="bg2">
                    <a:lumMod val="25000"/>
                  </a:schemeClr>
                </a:solidFill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76211" y="1000108"/>
            <a:ext cx="10725187" cy="5455628"/>
          </a:xfrm>
        </p:spPr>
        <p:txBody>
          <a:bodyPr/>
          <a:lstStyle>
            <a:lvl1pPr>
              <a:defRPr u="none">
                <a:latin typeface="Arial" pitchFamily="34" charset="0"/>
                <a:cs typeface="Arial" pitchFamily="34" charset="0"/>
              </a:defRPr>
            </a:lvl1pPr>
            <a:lvl2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662085" y="6557963"/>
            <a:ext cx="2669116" cy="227012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fld id="{E1340A71-A340-43FE-AA01-8D1E2C170270}" type="datetimeFigureOut">
              <a:rPr lang="pt-BR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0" y="6557963"/>
            <a:ext cx="4876800" cy="228600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35434" y="6556375"/>
            <a:ext cx="785284" cy="228600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fld id="{33585F57-D6D0-4F5F-A46F-445E03D78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28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75126226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63613552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17841211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84" y="914400"/>
            <a:ext cx="5518149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133" y="914400"/>
            <a:ext cx="552026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51965437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33022657"/>
      </p:ext>
    </p:extLst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62987085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7440714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8121954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70023774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29779326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42149094"/>
      </p:ext>
    </p:extLst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8" y="73026"/>
            <a:ext cx="2855383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1" y="73026"/>
            <a:ext cx="8365067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0280758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2690038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84" y="914400"/>
            <a:ext cx="5518149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133" y="914400"/>
            <a:ext cx="552026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48193894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94252183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48505116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Forma livre 1"/>
          <p:cNvSpPr/>
          <p:nvPr userDrawn="1"/>
        </p:nvSpPr>
        <p:spPr>
          <a:xfrm>
            <a:off x="-4370" y="2920179"/>
            <a:ext cx="12196371" cy="3765756"/>
          </a:xfrm>
          <a:custGeom>
            <a:avLst/>
            <a:gdLst>
              <a:gd name="connsiteX0" fmla="*/ 0 w 9144000"/>
              <a:gd name="connsiteY0" fmla="*/ 0 h 1602658"/>
              <a:gd name="connsiteX1" fmla="*/ 9144000 w 9144000"/>
              <a:gd name="connsiteY1" fmla="*/ 0 h 1602658"/>
              <a:gd name="connsiteX2" fmla="*/ 9144000 w 9144000"/>
              <a:gd name="connsiteY2" fmla="*/ 1602658 h 1602658"/>
              <a:gd name="connsiteX3" fmla="*/ 0 w 9144000"/>
              <a:gd name="connsiteY3" fmla="*/ 1602658 h 1602658"/>
              <a:gd name="connsiteX4" fmla="*/ 0 w 9144000"/>
              <a:gd name="connsiteY4" fmla="*/ 0 h 1602658"/>
              <a:gd name="connsiteX0" fmla="*/ 10205 w 9144000"/>
              <a:gd name="connsiteY0" fmla="*/ 0 h 2478119"/>
              <a:gd name="connsiteX1" fmla="*/ 9144000 w 9144000"/>
              <a:gd name="connsiteY1" fmla="*/ 875461 h 2478119"/>
              <a:gd name="connsiteX2" fmla="*/ 9144000 w 9144000"/>
              <a:gd name="connsiteY2" fmla="*/ 2478119 h 2478119"/>
              <a:gd name="connsiteX3" fmla="*/ 0 w 9144000"/>
              <a:gd name="connsiteY3" fmla="*/ 2478119 h 2478119"/>
              <a:gd name="connsiteX4" fmla="*/ 10205 w 9144000"/>
              <a:gd name="connsiteY4" fmla="*/ 0 h 2478119"/>
              <a:gd name="connsiteX0" fmla="*/ 357186 w 9490981"/>
              <a:gd name="connsiteY0" fmla="*/ 0 h 2492239"/>
              <a:gd name="connsiteX1" fmla="*/ 9490981 w 9490981"/>
              <a:gd name="connsiteY1" fmla="*/ 875461 h 2492239"/>
              <a:gd name="connsiteX2" fmla="*/ 9490981 w 9490981"/>
              <a:gd name="connsiteY2" fmla="*/ 2478119 h 2492239"/>
              <a:gd name="connsiteX3" fmla="*/ 0 w 9490981"/>
              <a:gd name="connsiteY3" fmla="*/ 2492239 h 2492239"/>
              <a:gd name="connsiteX4" fmla="*/ 357186 w 9490981"/>
              <a:gd name="connsiteY4" fmla="*/ 0 h 2492239"/>
              <a:gd name="connsiteX0" fmla="*/ 3402 w 9494383"/>
              <a:gd name="connsiteY0" fmla="*/ 0 h 2704044"/>
              <a:gd name="connsiteX1" fmla="*/ 9494383 w 9494383"/>
              <a:gd name="connsiteY1" fmla="*/ 1087266 h 2704044"/>
              <a:gd name="connsiteX2" fmla="*/ 9494383 w 9494383"/>
              <a:gd name="connsiteY2" fmla="*/ 2689924 h 2704044"/>
              <a:gd name="connsiteX3" fmla="*/ 3402 w 9494383"/>
              <a:gd name="connsiteY3" fmla="*/ 2704044 h 2704044"/>
              <a:gd name="connsiteX4" fmla="*/ 3402 w 9494383"/>
              <a:gd name="connsiteY4" fmla="*/ 0 h 2704044"/>
              <a:gd name="connsiteX0" fmla="*/ 3402 w 9494383"/>
              <a:gd name="connsiteY0" fmla="*/ 0 h 2704044"/>
              <a:gd name="connsiteX1" fmla="*/ 8739187 w 9494383"/>
              <a:gd name="connsiteY1" fmla="*/ 2273374 h 2704044"/>
              <a:gd name="connsiteX2" fmla="*/ 9494383 w 9494383"/>
              <a:gd name="connsiteY2" fmla="*/ 2689924 h 2704044"/>
              <a:gd name="connsiteX3" fmla="*/ 3402 w 9494383"/>
              <a:gd name="connsiteY3" fmla="*/ 2704044 h 2704044"/>
              <a:gd name="connsiteX4" fmla="*/ 3402 w 9494383"/>
              <a:gd name="connsiteY4" fmla="*/ 0 h 2704044"/>
              <a:gd name="connsiteX0" fmla="*/ 3402 w 9494384"/>
              <a:gd name="connsiteY0" fmla="*/ 0 h 2704044"/>
              <a:gd name="connsiteX1" fmla="*/ 9494384 w 9494384"/>
              <a:gd name="connsiteY1" fmla="*/ 1447335 h 2704044"/>
              <a:gd name="connsiteX2" fmla="*/ 9494383 w 9494384"/>
              <a:gd name="connsiteY2" fmla="*/ 2689924 h 2704044"/>
              <a:gd name="connsiteX3" fmla="*/ 3402 w 9494384"/>
              <a:gd name="connsiteY3" fmla="*/ 2704044 h 2704044"/>
              <a:gd name="connsiteX4" fmla="*/ 3402 w 9494384"/>
              <a:gd name="connsiteY4" fmla="*/ 0 h 27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384" h="2704044">
                <a:moveTo>
                  <a:pt x="3402" y="0"/>
                </a:moveTo>
                <a:lnTo>
                  <a:pt x="9494384" y="1447335"/>
                </a:lnTo>
                <a:cubicBezTo>
                  <a:pt x="9494384" y="1861531"/>
                  <a:pt x="9494383" y="2275728"/>
                  <a:pt x="9494383" y="2689924"/>
                </a:cubicBezTo>
                <a:lnTo>
                  <a:pt x="3402" y="2704044"/>
                </a:lnTo>
                <a:cubicBezTo>
                  <a:pt x="6804" y="1878004"/>
                  <a:pt x="0" y="826040"/>
                  <a:pt x="3402" y="0"/>
                </a:cubicBezTo>
                <a:close/>
              </a:path>
            </a:pathLst>
          </a:cu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70857" cy="6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37669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81548144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85762236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1"/>
            <a:ext cx="12192000" cy="657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200776"/>
            <a:ext cx="12192000" cy="657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914400"/>
            <a:ext cx="1124161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73025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007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23734" y="6303963"/>
            <a:ext cx="49445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007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800" r:id="rId7"/>
    <p:sldLayoutId id="2147483785" r:id="rId8"/>
    <p:sldLayoutId id="2147483786" r:id="rId9"/>
    <p:sldLayoutId id="2147483787" r:id="rId10"/>
    <p:sldLayoutId id="2147483788" r:id="rId11"/>
    <p:sldLayoutId id="2147483801" r:id="rId12"/>
  </p:sldLayoutIdLst>
  <p:transition spd="med">
    <p:wipe dir="d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914400"/>
            <a:ext cx="1124161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73025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0077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 spd="med">
    <p:wipe dir="d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5715715"/>
            <a:ext cx="5844745" cy="1117571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9600" b="1" kern="1500" spc="430" dirty="0">
                <a:solidFill>
                  <a:schemeClr val="bg1"/>
                </a:solidFill>
                <a:latin typeface="Calibri" panose="020F0502020204030204" pitchFamily="34" charset="0"/>
              </a:rPr>
              <a:t>JavaScript</a:t>
            </a:r>
            <a:endParaRPr lang="en-US" sz="9600" kern="1500" spc="430" dirty="0">
              <a:solidFill>
                <a:schemeClr val="bg1"/>
              </a:solidFill>
              <a:latin typeface="Calibri" panose="020F0502020204030204" pitchFamily="34" charset="0"/>
              <a:cs typeface="Tahoma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08104" y="3361037"/>
            <a:ext cx="4683896" cy="3496963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</a:pPr>
            <a:r>
              <a:rPr lang="en-US" sz="3200" b="1" dirty="0">
                <a:solidFill>
                  <a:srgbClr val="FF9900"/>
                </a:solidFill>
                <a:latin typeface="Calibri" panose="020F0502020204030204" pitchFamily="34" charset="0"/>
              </a:rPr>
              <a:t>Silvio A Carro</a:t>
            </a:r>
          </a:p>
          <a:p>
            <a:pPr marL="0" indent="0" algn="r" eaLnBrk="1" hangingPunct="1">
              <a:spcBef>
                <a:spcPct val="0"/>
              </a:spcBef>
            </a:pPr>
            <a:r>
              <a:rPr lang="en-US" sz="3200" b="1" dirty="0">
                <a:solidFill>
                  <a:srgbClr val="FF9900"/>
                </a:solidFill>
                <a:latin typeface="Calibri" panose="020F0502020204030204" pitchFamily="34" charset="0"/>
              </a:rPr>
              <a:t>André </a:t>
            </a:r>
            <a:r>
              <a:rPr lang="en-US" sz="3200" b="1" dirty="0" err="1">
                <a:solidFill>
                  <a:srgbClr val="FF9900"/>
                </a:solidFill>
                <a:latin typeface="Calibri" panose="020F0502020204030204" pitchFamily="34" charset="0"/>
              </a:rPr>
              <a:t>Menegassi</a:t>
            </a:r>
            <a:endParaRPr lang="en-US" sz="32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3200" b="1" dirty="0">
                <a:solidFill>
                  <a:srgbClr val="FF9900"/>
                </a:solidFill>
                <a:latin typeface="Calibri" panose="020F0502020204030204" pitchFamily="34" charset="0"/>
              </a:rPr>
              <a:t>Cassia A </a:t>
            </a:r>
            <a:r>
              <a:rPr lang="en-US" sz="3200" b="1" dirty="0" err="1">
                <a:solidFill>
                  <a:srgbClr val="FF9900"/>
                </a:solidFill>
                <a:latin typeface="Calibri" panose="020F0502020204030204" pitchFamily="34" charset="0"/>
              </a:rPr>
              <a:t>Perego</a:t>
            </a:r>
            <a:endParaRPr lang="en-US" sz="32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3200" b="1" dirty="0">
                <a:solidFill>
                  <a:srgbClr val="FF9900"/>
                </a:solidFill>
                <a:latin typeface="Calibri" panose="020F0502020204030204" pitchFamily="34" charset="0"/>
              </a:rPr>
              <a:t>Renato </a:t>
            </a:r>
            <a:r>
              <a:rPr lang="en-US" sz="3200" b="1" dirty="0" err="1" smtClean="0">
                <a:solidFill>
                  <a:srgbClr val="FF9900"/>
                </a:solidFill>
                <a:latin typeface="Calibri" panose="020F0502020204030204" pitchFamily="34" charset="0"/>
              </a:rPr>
              <a:t>Gonçalves</a:t>
            </a:r>
            <a:endParaRPr lang="en-US" sz="3200" b="1" dirty="0" smtClean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3200" b="1" dirty="0" smtClean="0">
                <a:solidFill>
                  <a:srgbClr val="FF9900"/>
                </a:solidFill>
                <a:latin typeface="Calibri" panose="020F0502020204030204" pitchFamily="34" charset="0"/>
              </a:rPr>
              <a:t>Dione Ferrari</a:t>
            </a:r>
            <a:endParaRPr lang="en-US" sz="32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endParaRPr lang="en-US" sz="28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Unoeste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/FIPP</a:t>
            </a:r>
          </a:p>
        </p:txBody>
      </p:sp>
      <p:pic>
        <p:nvPicPr>
          <p:cNvPr id="1026" name="Picture 2" descr="http://upload.wikimedia.org/wikipedia/commons/6/6a/JavaScrip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5844745" cy="576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 advAuto="10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03400" y="861537"/>
            <a:ext cx="8540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Acesso pelo 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nome da </a:t>
            </a: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tag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: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onsolas" pitchFamily="49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O exemplo abaixo busca todos os elementos &lt;p&gt; pertencentes a um elemento com </a:t>
            </a:r>
            <a:r>
              <a:rPr lang="pt-BR" sz="2400" dirty="0" smtClean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id=“</a:t>
            </a:r>
            <a:r>
              <a:rPr lang="pt-BR" sz="2400" dirty="0" err="1" smtClean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main</a:t>
            </a:r>
            <a:r>
              <a:rPr lang="pt-BR" sz="2400" dirty="0" smtClean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”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e faz o alinhamento centralizado para o primeiro &lt;p&gt; encontrado</a:t>
            </a:r>
          </a:p>
          <a:p>
            <a:endParaRPr lang="pt-BR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pt-BR" sz="2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ediv</a:t>
            </a:r>
            <a:r>
              <a:rPr lang="pt-BR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2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pt-BR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pt-BR" sz="2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pt-BR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pt-BR" sz="2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ep</a:t>
            </a:r>
            <a:r>
              <a:rPr lang="pt-BR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2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ediv.getElementsByTagName</a:t>
            </a:r>
            <a:r>
              <a:rPr lang="pt-BR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("p"); </a:t>
            </a:r>
          </a:p>
          <a:p>
            <a:r>
              <a:rPr lang="pt-BR" sz="2400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ep</a:t>
            </a:r>
            <a:r>
              <a:rPr lang="pt-BR" sz="24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[0].</a:t>
            </a:r>
            <a:r>
              <a:rPr lang="pt-BR" sz="2400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align</a:t>
            </a:r>
            <a:r>
              <a:rPr lang="pt-BR" sz="24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="center"; </a:t>
            </a:r>
          </a:p>
          <a:p>
            <a:endParaRPr lang="pt-BR" sz="2400" b="1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4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2400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pt-BR" sz="24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id="</a:t>
            </a:r>
            <a:r>
              <a:rPr lang="pt-BR" sz="2400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pt-BR" sz="24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pt-BR" sz="24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&lt;p&gt; paragrafo 1 &lt;/p&gt;</a:t>
            </a:r>
          </a:p>
          <a:p>
            <a:r>
              <a:rPr lang="pt-BR" sz="24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&lt;p&gt; paragrafo 2 &lt;/p&gt;</a:t>
            </a:r>
          </a:p>
          <a:p>
            <a:r>
              <a:rPr lang="pt-BR" sz="24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2400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pt-BR" sz="24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35543796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24000" y="822899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Exemplo completo com evento:</a:t>
            </a:r>
          </a:p>
          <a:p>
            <a:endParaRPr lang="pt-BR" sz="1200" dirty="0">
              <a:solidFill>
                <a:schemeClr val="bg1"/>
              </a:solidFill>
              <a:latin typeface="+mj-lt"/>
              <a:cs typeface="Consolas" pitchFamily="49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&lt;script&gt;</a:t>
            </a:r>
          </a:p>
          <a:p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muda()</a:t>
            </a:r>
          </a:p>
          <a:p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{  var 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ediv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var 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ep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ediv.getElementsByTagName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("p"); </a:t>
            </a:r>
          </a:p>
          <a:p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ep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[0].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align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="center"; </a:t>
            </a:r>
          </a:p>
          <a:p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&lt;/script&gt; 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="muda()"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id="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&lt;p&gt;The DOM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very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useful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.&lt;/p&gt;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&lt;p&gt;</a:t>
            </a:r>
            <a:r>
              <a:rPr lang="pt-BR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pt-BR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demonstrates</a:t>
            </a:r>
            <a:r>
              <a:rPr lang="pt-BR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pt-BR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pt-BR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pt-BR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&lt;/b&gt;</a:t>
            </a:r>
            <a:r>
              <a:rPr lang="pt-BR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pt-BR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  <a:endParaRPr lang="pt-BR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34260116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24000" y="861536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Exemplo com troca de imagens:</a:t>
            </a:r>
          </a:p>
          <a:p>
            <a:endParaRPr lang="pt-BR" sz="2400" dirty="0">
              <a:solidFill>
                <a:schemeClr val="bg1"/>
              </a:solidFill>
              <a:latin typeface="+mj-lt"/>
              <a:cs typeface="Consolas" pitchFamily="49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&lt;script&gt;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mudaImg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 {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").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="smiley1.jpg";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 }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&lt;/script&gt;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mudaImg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()"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id="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="smiley2.jpg"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="160"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="120"&gt;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&lt;p&gt;The original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was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smiley2.jpg,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script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changed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it 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smiley1.jpg&lt;/p&gt;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18944723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03400" y="861537"/>
            <a:ext cx="8864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Acesso por </a:t>
            </a: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QuerySelector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 (id):</a:t>
            </a:r>
          </a:p>
          <a:p>
            <a:endParaRPr lang="pt-BR" sz="2400" dirty="0">
              <a:solidFill>
                <a:schemeClr val="bg1"/>
              </a:solidFill>
              <a:latin typeface="+mj-lt"/>
              <a:cs typeface="Consolas" pitchFamily="49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função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querySelector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sempre retorna um elemento, mesmo que o seletor potencialmente traga mais de um elemento, neste caso, apenas o primeiro elemento da seleção será retornado. </a:t>
            </a:r>
          </a:p>
          <a:p>
            <a:endParaRPr lang="pt-BR" sz="2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sugereNome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var pessoas = ["João", "José", "Maria", "Sebastião", "Ana"];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pt-BR" sz="20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#texto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doc.textContent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pessoas[(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Math.random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()*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pessoas.length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))];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texto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"&gt;&lt;/p&gt;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&lt;input type="button" value="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Sugere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Nomes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sugereNome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()"/&gt;</a:t>
            </a:r>
            <a:endParaRPr lang="pt-BR" sz="2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147784786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03400" y="861537"/>
            <a:ext cx="8864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Acesso por </a:t>
            </a: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QuerySelector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 (</a:t>
            </a: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class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):</a:t>
            </a:r>
          </a:p>
          <a:p>
            <a:endParaRPr lang="pt-BR" sz="2400" dirty="0">
              <a:solidFill>
                <a:schemeClr val="bg1"/>
              </a:solidFill>
              <a:latin typeface="+mj-lt"/>
              <a:cs typeface="Consolas" pitchFamily="49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função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querySelector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sempre retorna um elemento, mesmo que o seletor potencialmente traga mais de um elemento, neste caso, apenas o primeiro elemento da seleção será retornado. </a:t>
            </a:r>
          </a:p>
          <a:p>
            <a:endParaRPr lang="pt-BR" sz="2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sugereNome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var pessoas = ["João", "José", "Maria", "Sebastião", "Ana"];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pt-BR" sz="2000" b="1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t-BR" sz="20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texto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doc.textContent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pessoas[(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Math.random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()*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pessoas.length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))];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class=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texto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"&gt;&lt;/p&gt;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&lt;input type="button" value="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Sugere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Nomes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sugereNome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()"/&gt;</a:t>
            </a:r>
            <a:endParaRPr lang="pt-BR" sz="2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25245073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03400" y="861537"/>
            <a:ext cx="8864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Acesso por </a:t>
            </a: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QuerySelector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 (</a:t>
            </a: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tags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 nomeadas):</a:t>
            </a:r>
          </a:p>
          <a:p>
            <a:endParaRPr lang="pt-BR" sz="2400" dirty="0">
              <a:solidFill>
                <a:schemeClr val="bg1"/>
              </a:solidFill>
              <a:latin typeface="+mj-lt"/>
              <a:cs typeface="Consolas" pitchFamily="49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A função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querySelector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 sempre retorna um elemento, mesmo que o seletor potencialmente traga mais de um elemento, neste caso, </a:t>
            </a:r>
            <a:r>
              <a:rPr lang="pt-BR" sz="2400" dirty="0">
                <a:solidFill>
                  <a:srgbClr val="FFC000"/>
                </a:solidFill>
                <a:latin typeface="Calibri" panose="020F0502020204030204" pitchFamily="34" charset="0"/>
                <a:cs typeface="Consolas" pitchFamily="49" charset="0"/>
              </a:rPr>
              <a:t>apenas o primeiro elemento da seleção será retornado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. </a:t>
            </a:r>
          </a:p>
          <a:p>
            <a:endParaRPr lang="pt-BR" sz="2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sugereNome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var pessoas = ["João", "José", "Maria", "Sebastião", "Ana"];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pt-BR" sz="20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doc.textContent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pessoas[(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Math.random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()*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pessoas.length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))];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&lt;p&gt;&lt;/p&gt;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&lt;input type="button" value="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Sugere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Nomes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sugereNome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()"/&gt;</a:t>
            </a:r>
            <a:endParaRPr lang="pt-BR" sz="2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33178023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39910" y="657226"/>
            <a:ext cx="8912180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Acesso por </a:t>
            </a: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QuerySelectorAll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:</a:t>
            </a:r>
          </a:p>
          <a:p>
            <a:endParaRPr lang="pt-BR" sz="1050" dirty="0">
              <a:solidFill>
                <a:schemeClr val="bg1"/>
              </a:solidFill>
              <a:latin typeface="Calibri" panose="020F0502020204030204" pitchFamily="34" charset="0"/>
              <a:cs typeface="Consolas" pitchFamily="49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A função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querySelectorAll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 retorna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uma lista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de elementos compatíveis com o seletor CSS passado como argumento. Sendo assim, para acessarmos cada elemento retornado, precisaremos passar o seu índice. </a:t>
            </a:r>
          </a:p>
          <a:p>
            <a:endParaRPr lang="pt-BR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sugereNome2()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var pessoas = ["João", "José", "Maria", "Sebastião", "Ana"];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pt-BR" sz="20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#texto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[0].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pessoas[(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Math.random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()*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pessoas.length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))];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[1].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pessoas[(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Math.random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()*</a:t>
            </a:r>
            <a:r>
              <a:rPr lang="pt-BR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pessoas.length</a:t>
            </a:r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))];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id="</a:t>
            </a:r>
            <a:r>
              <a:rPr lang="en-US" sz="2000" b="1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texto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"&gt;&lt;/p&gt;   &lt;h1 id="</a:t>
            </a:r>
            <a:r>
              <a:rPr lang="en-US" sz="2000" b="1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texto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"&gt;&lt;/h1&gt;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&lt;input type="button" value="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Sugere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Nomes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2"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onclick="sugereNome2()"/&gt;</a:t>
            </a:r>
            <a:endParaRPr lang="pt-BR" sz="2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22701537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24000" y="861536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Enviando a própria referência:</a:t>
            </a:r>
          </a:p>
          <a:p>
            <a:endParaRPr lang="pt-BR" sz="2400" dirty="0">
              <a:solidFill>
                <a:schemeClr val="bg1"/>
              </a:solidFill>
              <a:latin typeface="+mj-lt"/>
              <a:cs typeface="Consolas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&lt;script&gt;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changetext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id.innerHTML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Ooops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!";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&lt;/script&gt;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endParaRPr lang="en-US" sz="2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&lt;h1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changetext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)"&gt;Click on this text!&lt;/h1&gt;</a:t>
            </a:r>
          </a:p>
          <a:p>
            <a:endParaRPr lang="en-US" sz="2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  <a:endParaRPr lang="en-US" sz="28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8263780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0" y="665589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  <a:latin typeface="Calibri" panose="020F0502020204030204" pitchFamily="34" charset="0"/>
              </a:rPr>
              <a:t>Propriedades de </a:t>
            </a:r>
            <a:r>
              <a:rPr lang="pt-BR" sz="2800" b="1" dirty="0" err="1">
                <a:solidFill>
                  <a:srgbClr val="FFFF00"/>
                </a:solidFill>
                <a:latin typeface="Calibri" panose="020F0502020204030204" pitchFamily="34" charset="0"/>
              </a:rPr>
              <a:t>document</a:t>
            </a:r>
            <a:r>
              <a:rPr lang="pt-BR" sz="2800" b="1" dirty="0">
                <a:solidFill>
                  <a:srgbClr val="FFFF00"/>
                </a:solidFill>
                <a:latin typeface="Calibri" panose="020F0502020204030204" pitchFamily="34" charset="0"/>
              </a:rPr>
              <a:t> (</a:t>
            </a:r>
            <a:r>
              <a:rPr lang="pt-BR" sz="2800" b="1" dirty="0" err="1">
                <a:solidFill>
                  <a:srgbClr val="FFFF00"/>
                </a:solidFill>
                <a:latin typeface="Calibri" panose="020F0502020204030204" pitchFamily="34" charset="0"/>
              </a:rPr>
              <a:t>read</a:t>
            </a:r>
            <a:r>
              <a:rPr lang="pt-BR" sz="2800" b="1" dirty="0">
                <a:solidFill>
                  <a:srgbClr val="FFFF00"/>
                </a:solidFill>
                <a:latin typeface="Calibri" panose="020F0502020204030204" pitchFamily="34" charset="0"/>
              </a:rPr>
              <a:t>/</a:t>
            </a:r>
            <a:r>
              <a:rPr lang="pt-BR" sz="2800" b="1" dirty="0" err="1">
                <a:solidFill>
                  <a:srgbClr val="FFFF00"/>
                </a:solidFill>
                <a:latin typeface="Calibri" panose="020F0502020204030204" pitchFamily="34" charset="0"/>
              </a:rPr>
              <a:t>write</a:t>
            </a:r>
            <a:r>
              <a:rPr lang="pt-BR" sz="2800" b="1" dirty="0">
                <a:solidFill>
                  <a:srgbClr val="FFFF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endParaRPr lang="pt-BR" sz="24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647825" y="1558142"/>
            <a:ext cx="88963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mOver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{  </a:t>
            </a:r>
            <a:r>
              <a:rPr lang="pt-BR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.body.style.backgroundColor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.body.style.color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obj.innerHTML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="fundo vermelho e caracteres em branco";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mOut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{  </a:t>
            </a:r>
            <a:r>
              <a:rPr lang="pt-BR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.body.style.backgroundColor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.body.style.color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="blue";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obj.innerHTML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="fundo amarelo e caracteres azuis";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onmouseover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mOver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onmouseout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mOut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)"&gt; 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Passe o Mouse Aqui... &lt;/p&gt;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b="1" dirty="0">
              <a:solidFill>
                <a:srgbClr val="FFC000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38450593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24000" y="657524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Modificando os atributos do CSS: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&lt;script&gt;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function mOver2(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{ 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obj.style.backgroundColor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="red";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obj.style.color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="black";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obj.innerHTML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="Thank You"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function mOut2(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{ 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obj.style.backgroundColor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="blue";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obj.style.color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="white";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obj.innerHTML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="Mouse Over Me";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="mOver2(this)"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="mOut2(this)" 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style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background-color:aqua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; width:200px;height:120px;      </a:t>
            </a:r>
          </a:p>
          <a:p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padding:5px</a:t>
            </a:r>
            <a:r>
              <a:rPr lang="en-US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;"&gt;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&lt;p&gt;Mouse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Me&lt;/p&gt;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 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28965319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370703" y="914400"/>
            <a:ext cx="11121081" cy="5422605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  <a:latin typeface="Calibri" panose="020F0502020204030204" pitchFamily="34" charset="0"/>
              </a:rPr>
              <a:t>DOM (</a:t>
            </a:r>
            <a:r>
              <a:rPr lang="pt-BR" sz="3600" dirty="0" err="1">
                <a:solidFill>
                  <a:schemeClr val="bg1"/>
                </a:solidFill>
                <a:latin typeface="Calibri" panose="020F0502020204030204" pitchFamily="34" charset="0"/>
              </a:rPr>
              <a:t>Document</a:t>
            </a:r>
            <a:r>
              <a:rPr lang="pt-BR" sz="36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sz="3600" dirty="0" err="1">
                <a:solidFill>
                  <a:schemeClr val="bg1"/>
                </a:solidFill>
                <a:latin typeface="Calibri" panose="020F0502020204030204" pitchFamily="34" charset="0"/>
              </a:rPr>
              <a:t>Object</a:t>
            </a:r>
            <a:r>
              <a:rPr lang="pt-BR" sz="36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sz="3600" dirty="0" err="1">
                <a:solidFill>
                  <a:schemeClr val="bg1"/>
                </a:solidFill>
                <a:latin typeface="Calibri" panose="020F0502020204030204" pitchFamily="34" charset="0"/>
              </a:rPr>
              <a:t>Model</a:t>
            </a:r>
            <a:r>
              <a:rPr lang="pt-BR" sz="3600" dirty="0">
                <a:solidFill>
                  <a:schemeClr val="bg1"/>
                </a:solidFill>
                <a:latin typeface="Calibri" panose="020F0502020204030204" pitchFamily="34" charset="0"/>
              </a:rPr>
              <a:t> - Modelo de Objetos de Documentos).</a:t>
            </a:r>
          </a:p>
          <a:p>
            <a:pPr algn="just"/>
            <a:endParaRPr lang="pt-BR" sz="3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3600" dirty="0">
                <a:solidFill>
                  <a:schemeClr val="bg1"/>
                </a:solidFill>
                <a:latin typeface="Calibri" panose="020F0502020204030204" pitchFamily="34" charset="0"/>
              </a:rPr>
              <a:t>É uma especificação da W3C, independente de plataforma e linguagem (</a:t>
            </a:r>
            <a:r>
              <a:rPr lang="pt-BR" sz="3600" dirty="0" err="1">
                <a:solidFill>
                  <a:schemeClr val="bg1"/>
                </a:solidFill>
                <a:latin typeface="Calibri" panose="020F0502020204030204" pitchFamily="34" charset="0"/>
              </a:rPr>
              <a:t>cross</a:t>
            </a:r>
            <a:r>
              <a:rPr lang="pt-BR" sz="3600" dirty="0">
                <a:solidFill>
                  <a:schemeClr val="bg1"/>
                </a:solidFill>
                <a:latin typeface="Calibri" panose="020F0502020204030204" pitchFamily="34" charset="0"/>
              </a:rPr>
              <a:t> browser).</a:t>
            </a:r>
          </a:p>
          <a:p>
            <a:pPr algn="just"/>
            <a:endParaRPr lang="pt-BR" sz="3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3600" dirty="0">
                <a:solidFill>
                  <a:schemeClr val="bg1"/>
                </a:solidFill>
                <a:latin typeface="Calibri" panose="020F0502020204030204" pitchFamily="34" charset="0"/>
              </a:rPr>
              <a:t>Representa como as marcações em HTML, XHTML e XML são organizadas e lidas pelo navegador.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185216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63700" y="1168401"/>
            <a:ext cx="8864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pt-BR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.modelo1{</a:t>
            </a:r>
            <a:r>
              <a:rPr lang="pt-BR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color:cyan</a:t>
            </a:r>
            <a:r>
              <a:rPr lang="pt-BR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font-family:courier</a:t>
            </a:r>
            <a:r>
              <a:rPr lang="pt-BR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font-size:</a:t>
            </a:r>
            <a:r>
              <a:rPr lang="pt-BR" b="1" u="sng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35px</a:t>
            </a:r>
            <a:r>
              <a:rPr lang="pt-BR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pt-BR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	.modelo2{</a:t>
            </a:r>
            <a:r>
              <a:rPr lang="pt-BR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color:yellow</a:t>
            </a:r>
            <a:r>
              <a:rPr lang="pt-BR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font-size:20px; </a:t>
            </a:r>
          </a:p>
          <a:p>
            <a:r>
              <a:rPr lang="pt-BR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pt-BR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font-family:calibri</a:t>
            </a:r>
            <a:r>
              <a:rPr lang="pt-BR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t-BR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mOver2(</a:t>
            </a:r>
            <a:r>
              <a:rPr lang="pt-BR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{  </a:t>
            </a:r>
            <a:r>
              <a:rPr lang="pt-BR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obj.className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</a:t>
            </a:r>
            <a:r>
              <a:rPr lang="pt-BR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modelo1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";     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t-BR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mOut2(</a:t>
            </a:r>
            <a:r>
              <a:rPr lang="pt-BR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{  </a:t>
            </a:r>
            <a:r>
              <a:rPr lang="pt-BR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obj.className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</a:t>
            </a:r>
            <a:r>
              <a:rPr lang="pt-BR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modelo2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}</a:t>
            </a:r>
          </a:p>
          <a:p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&lt;/script&gt;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onmouseover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mOver2(</a:t>
            </a:r>
            <a:r>
              <a:rPr lang="pt-BR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onmouseout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mOut2(</a:t>
            </a:r>
            <a:r>
              <a:rPr lang="pt-BR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background-color:green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width:</a:t>
            </a:r>
            <a:r>
              <a:rPr lang="pt-BR" b="1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420px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height:50px;"&gt; Mouse Over Me – Classes!!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63700" y="664261"/>
            <a:ext cx="6819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Modificando a classe CSS</a:t>
            </a:r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  <a:endParaRPr lang="pt-BR" sz="2800" b="1" dirty="0">
              <a:solidFill>
                <a:srgbClr val="FFC000"/>
              </a:solidFill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6094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65300" y="1176729"/>
            <a:ext cx="866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https://developer.mozilla.org/pt-PT/docs/DOM/Element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63700" y="664261"/>
            <a:ext cx="6819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Propriedades dos elementos</a:t>
            </a:r>
            <a:endParaRPr lang="pt-BR" sz="2400" dirty="0"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66198"/>
            <a:ext cx="5372100" cy="412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129653246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 temporais)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01929" y="1168401"/>
            <a:ext cx="886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</a:rPr>
              <a:t>A função </a:t>
            </a:r>
            <a:r>
              <a:rPr lang="pt-BR" b="1" dirty="0" err="1">
                <a:solidFill>
                  <a:schemeClr val="bg1"/>
                </a:solidFill>
                <a:latin typeface="Calibri" panose="020F0502020204030204" pitchFamily="34" charset="0"/>
              </a:rPr>
              <a:t>setTimeout</a:t>
            </a:r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</a:rPr>
              <a:t> permite o agendamento de funções para execução no futuro. Recebe o nome da função a ser executada e o número de milissegundos a esperar: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01929" y="664261"/>
            <a:ext cx="6819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setTimeout</a:t>
            </a:r>
            <a:endParaRPr lang="pt-BR" sz="3200" dirty="0">
              <a:latin typeface="Calibri" panose="020F050202020403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01929" y="1971500"/>
            <a:ext cx="7661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altLang="pt-B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executa a </a:t>
            </a:r>
            <a:r>
              <a:rPr lang="pt-BR" altLang="pt-B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minhaFuncao</a:t>
            </a:r>
            <a:r>
              <a:rPr lang="pt-BR" altLang="pt-B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daqui a um segundo </a:t>
            </a:r>
          </a:p>
          <a:p>
            <a:r>
              <a:rPr lang="pt-BR" altLang="pt-B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pt-BR" altLang="pt-B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minhaFuncao</a:t>
            </a:r>
            <a:r>
              <a:rPr lang="pt-BR" altLang="pt-B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1000);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4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803400" y="3394118"/>
            <a:ext cx="886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</a:rPr>
              <a:t>Recebe os mesmos argumentos de </a:t>
            </a:r>
            <a:r>
              <a:rPr lang="pt-BR" b="1" dirty="0" err="1">
                <a:solidFill>
                  <a:schemeClr val="bg1"/>
                </a:solidFill>
                <a:latin typeface="Calibri" panose="020F0502020204030204" pitchFamily="34" charset="0"/>
              </a:rPr>
              <a:t>setTimeout</a:t>
            </a:r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</a:rPr>
              <a:t>, mas executa a função de forma intermitente.</a:t>
            </a:r>
          </a:p>
        </p:txBody>
      </p:sp>
      <p:sp>
        <p:nvSpPr>
          <p:cNvPr id="9" name="Retângulo 8"/>
          <p:cNvSpPr/>
          <p:nvPr/>
        </p:nvSpPr>
        <p:spPr>
          <a:xfrm>
            <a:off x="1803400" y="2889978"/>
            <a:ext cx="6819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setInterval</a:t>
            </a:r>
            <a:endParaRPr lang="pt-BR" sz="3200" b="1" dirty="0">
              <a:solidFill>
                <a:srgbClr val="FFFF00"/>
              </a:solidFill>
              <a:latin typeface="Calibri" panose="020F0502020204030204" pitchFamily="34" charset="0"/>
              <a:cs typeface="Consolas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803400" y="3920759"/>
            <a:ext cx="7661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pt-B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executa a </a:t>
            </a:r>
            <a:r>
              <a:rPr lang="pt-BR" altLang="pt-B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minhaFuncao</a:t>
            </a:r>
            <a:r>
              <a:rPr lang="pt-BR" altLang="pt-B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um em um segundo</a:t>
            </a:r>
          </a:p>
          <a:p>
            <a:pPr lvl="0"/>
            <a:r>
              <a:rPr lang="pt-BR" altLang="pt-B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pt-BR" altLang="pt-B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minhaFuncao</a:t>
            </a:r>
            <a:r>
              <a:rPr lang="pt-BR" altLang="pt-B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1000);</a:t>
            </a:r>
            <a:endParaRPr lang="pt-BR" altLang="pt-BR" sz="4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35149" y="5332030"/>
            <a:ext cx="88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</a:rPr>
              <a:t>Cancela a execução de uma função agendada por </a:t>
            </a:r>
            <a:r>
              <a:rPr lang="pt-BR" b="1" dirty="0" err="1">
                <a:solidFill>
                  <a:schemeClr val="bg1"/>
                </a:solidFill>
                <a:latin typeface="Calibri" panose="020F0502020204030204" pitchFamily="34" charset="0"/>
              </a:rPr>
              <a:t>setInterval</a:t>
            </a:r>
            <a:endParaRPr lang="pt-B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35150" y="5805507"/>
            <a:ext cx="74911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pt-B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timer = </a:t>
            </a:r>
            <a:r>
              <a:rPr lang="pt-BR" altLang="pt-B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pt-BR" altLang="pt-B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minhaFuncao</a:t>
            </a:r>
            <a:r>
              <a:rPr lang="pt-BR" altLang="pt-B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1000);</a:t>
            </a:r>
          </a:p>
          <a:p>
            <a:pPr lvl="0"/>
            <a:r>
              <a:rPr lang="pt-BR" altLang="pt-B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clearInterval</a:t>
            </a:r>
            <a:r>
              <a:rPr lang="pt-BR" altLang="pt-B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(timer);</a:t>
            </a:r>
            <a:endParaRPr lang="pt-BR" altLang="pt-BR" sz="4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35149" y="4869515"/>
            <a:ext cx="6819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clearInterval</a:t>
            </a:r>
            <a:endParaRPr lang="pt-BR" sz="3200" b="1" dirty="0">
              <a:solidFill>
                <a:srgbClr val="FFFF00"/>
              </a:solidFill>
              <a:latin typeface="Calibri" panose="020F0502020204030204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3873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 temporais)</a:t>
            </a:r>
          </a:p>
        </p:txBody>
      </p:sp>
      <p:sp>
        <p:nvSpPr>
          <p:cNvPr id="9" name="Retângulo 8"/>
          <p:cNvSpPr/>
          <p:nvPr/>
        </p:nvSpPr>
        <p:spPr>
          <a:xfrm>
            <a:off x="1803400" y="1010628"/>
            <a:ext cx="870323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Testando</a:t>
            </a:r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setInterval</a:t>
            </a:r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nsolas" pitchFamily="49" charset="0"/>
              </a:rPr>
              <a:t>:</a:t>
            </a:r>
          </a:p>
          <a:p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mudaImg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//exemplo anterior</a:t>
            </a:r>
          </a:p>
          <a:p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 </a:t>
            </a:r>
          </a:p>
          <a:p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var imagem = 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imagem.indexOf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("smiley2.jpg")!=-1)</a:t>
            </a:r>
          </a:p>
          <a:p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="smiley1.jpg";</a:t>
            </a:r>
          </a:p>
          <a:p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="smiley2.jpg"; </a:t>
            </a:r>
          </a:p>
          <a:p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...</a:t>
            </a:r>
          </a:p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onsolas" pitchFamily="49" charset="0"/>
              </a:rPr>
              <a:t>Em alguma outra função coloca:</a:t>
            </a:r>
          </a:p>
          <a:p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  <a:cs typeface="Consolas" pitchFamily="49" charset="0"/>
            </a:endParaRPr>
          </a:p>
          <a:p>
            <a:r>
              <a:rPr lang="pt-BR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setInterval</a:t>
            </a:r>
            <a:r>
              <a:rPr lang="pt-BR" sz="24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mudaImg</a:t>
            </a:r>
            <a:r>
              <a:rPr lang="pt-BR" sz="2400" dirty="0">
                <a:solidFill>
                  <a:srgbClr val="FFFF00"/>
                </a:solidFill>
                <a:latin typeface="Consolas" panose="020B0609020204030204" pitchFamily="49" charset="0"/>
              </a:rPr>
              <a:t>, 1000);</a:t>
            </a:r>
          </a:p>
          <a:p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  <a:cs typeface="Consolas" pitchFamily="49" charset="0"/>
            </a:endParaRPr>
          </a:p>
          <a:p>
            <a:endParaRPr lang="pt-BR" sz="2000" b="1" dirty="0">
              <a:solidFill>
                <a:schemeClr val="bg1"/>
              </a:solidFill>
              <a:latin typeface="Calibri" panose="020F0502020204030204" pitchFamily="34" charset="0"/>
              <a:cs typeface="Consolas" pitchFamily="49" charset="0"/>
            </a:endParaRPr>
          </a:p>
          <a:p>
            <a:endParaRPr lang="pt-BR" sz="2000" b="1" dirty="0">
              <a:solidFill>
                <a:srgbClr val="FFFF00"/>
              </a:solidFill>
              <a:latin typeface="Calibri" panose="020F0502020204030204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870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345989" y="914400"/>
            <a:ext cx="11442357" cy="5571460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Com a árvore DOM é possível:</a:t>
            </a:r>
          </a:p>
          <a:p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  <a:latin typeface="Calibri" panose="020F0502020204030204" pitchFamily="34" charset="0"/>
              </a:rPr>
              <a:t>Consultar ou selecionar elementos individuais;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Percorrer </a:t>
            </a:r>
            <a:r>
              <a:rPr lang="pt-BR" sz="3200" dirty="0">
                <a:solidFill>
                  <a:schemeClr val="bg1"/>
                </a:solidFill>
                <a:latin typeface="Calibri" panose="020F0502020204030204" pitchFamily="34" charset="0"/>
              </a:rPr>
              <a:t>os elementos na árvore, localizar os ascendentes, irmãos e descendentes de qualquer elemento;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Consultar </a:t>
            </a:r>
            <a:r>
              <a:rPr lang="pt-BR" sz="3200" dirty="0">
                <a:solidFill>
                  <a:schemeClr val="bg1"/>
                </a:solidFill>
                <a:latin typeface="Calibri" panose="020F0502020204030204" pitchFamily="34" charset="0"/>
              </a:rPr>
              <a:t>e configurar os atributos e conteúdos dos elementos;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Modificar </a:t>
            </a:r>
            <a:r>
              <a:rPr lang="pt-BR" sz="3200" dirty="0">
                <a:solidFill>
                  <a:schemeClr val="bg1"/>
                </a:solidFill>
                <a:latin typeface="Calibri" panose="020F0502020204030204" pitchFamily="34" charset="0"/>
              </a:rPr>
              <a:t>a estrutura do documento, criando, inserindo e excluindo nós;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Trabalhar </a:t>
            </a:r>
            <a:r>
              <a:rPr lang="pt-BR" sz="3200" dirty="0">
                <a:solidFill>
                  <a:schemeClr val="bg1"/>
                </a:solidFill>
                <a:latin typeface="Calibri" panose="020F0502020204030204" pitchFamily="34" charset="0"/>
              </a:rPr>
              <a:t>com </a:t>
            </a:r>
            <a:r>
              <a:rPr lang="pt-BR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formulário HTML</a:t>
            </a:r>
            <a:r>
              <a:rPr lang="pt-BR" sz="3200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pt-BR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269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649176" y="883975"/>
            <a:ext cx="3827721" cy="520848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HTML/DOM - Exemplo:</a:t>
            </a:r>
          </a:p>
          <a:p>
            <a:pPr marL="0" indent="0"/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Exemplo DOM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 &lt;h1&gt;Título&lt;/h1&gt;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 &lt;p&gt;Texto do    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      &lt;i&gt;parágrafo&lt;/i&gt;.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 &lt;/p&gt;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773111" y="1405331"/>
            <a:ext cx="5147781" cy="4165767"/>
            <a:chOff x="421780" y="2195785"/>
            <a:chExt cx="8429685" cy="4165767"/>
          </a:xfrm>
        </p:grpSpPr>
        <p:sp>
          <p:nvSpPr>
            <p:cNvPr id="5" name="Retângulo 4"/>
            <p:cNvSpPr/>
            <p:nvPr/>
          </p:nvSpPr>
          <p:spPr>
            <a:xfrm>
              <a:off x="2495501" y="2195785"/>
              <a:ext cx="2132100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document</a:t>
              </a:r>
              <a:endParaRPr lang="pt-BR" sz="1400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951791" y="2897289"/>
              <a:ext cx="1186366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&lt;</a:t>
              </a:r>
              <a:r>
                <a:rPr lang="pt-BR" sz="1400" dirty="0" err="1"/>
                <a:t>html</a:t>
              </a:r>
              <a:r>
                <a:rPr lang="pt-BR" sz="1400" dirty="0"/>
                <a:t>&gt;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84733" y="3523985"/>
              <a:ext cx="1329217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&lt;</a:t>
              </a:r>
              <a:r>
                <a:rPr lang="pt-BR" sz="1400" dirty="0" err="1"/>
                <a:t>head</a:t>
              </a:r>
              <a:r>
                <a:rPr lang="pt-BR" sz="1400" dirty="0"/>
                <a:t>&gt;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932040" y="3501008"/>
              <a:ext cx="1324280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&lt;</a:t>
              </a:r>
              <a:r>
                <a:rPr lang="pt-BR" sz="1400" dirty="0" err="1"/>
                <a:t>body</a:t>
              </a:r>
              <a:r>
                <a:rPr lang="pt-BR" sz="1400" dirty="0"/>
                <a:t>&gt;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84733" y="4340515"/>
              <a:ext cx="1329217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&lt;</a:t>
              </a:r>
              <a:r>
                <a:rPr lang="pt-BR" sz="1400" dirty="0" err="1"/>
                <a:t>title</a:t>
              </a:r>
              <a:r>
                <a:rPr lang="pt-BR" sz="1400" dirty="0"/>
                <a:t>&gt;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21780" y="5058839"/>
              <a:ext cx="1855119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“Exemplo DOM”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491878" y="4249887"/>
              <a:ext cx="1284486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&lt;h1&gt;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835250" y="4206588"/>
              <a:ext cx="999602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&lt;p&gt;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492489" y="5123498"/>
              <a:ext cx="1283877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“Título”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209021" y="5045802"/>
              <a:ext cx="1235186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“Texto do”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955711" y="5045801"/>
              <a:ext cx="879142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&lt;i&gt;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179235" y="5040458"/>
              <a:ext cx="672230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“.”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6444206" y="5910305"/>
              <a:ext cx="1901458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“Parágrafo”</a:t>
              </a:r>
            </a:p>
          </p:txBody>
        </p:sp>
        <p:cxnSp>
          <p:nvCxnSpPr>
            <p:cNvPr id="18" name="Conector reto 17"/>
            <p:cNvCxnSpPr>
              <a:stCxn id="5" idx="2"/>
              <a:endCxn id="6" idx="0"/>
            </p:cNvCxnSpPr>
            <p:nvPr/>
          </p:nvCxnSpPr>
          <p:spPr>
            <a:xfrm flipH="1">
              <a:off x="3544974" y="2647032"/>
              <a:ext cx="16577" cy="25025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7" idx="3"/>
              <a:endCxn id="8" idx="1"/>
            </p:cNvCxnSpPr>
            <p:nvPr/>
          </p:nvCxnSpPr>
          <p:spPr>
            <a:xfrm flipV="1">
              <a:off x="2013950" y="3726632"/>
              <a:ext cx="2918090" cy="2297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6" idx="2"/>
            </p:cNvCxnSpPr>
            <p:nvPr/>
          </p:nvCxnSpPr>
          <p:spPr>
            <a:xfrm>
              <a:off x="3544974" y="3348536"/>
              <a:ext cx="0" cy="40107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7" idx="2"/>
              <a:endCxn id="9" idx="0"/>
            </p:cNvCxnSpPr>
            <p:nvPr/>
          </p:nvCxnSpPr>
          <p:spPr>
            <a:xfrm>
              <a:off x="1349342" y="3975232"/>
              <a:ext cx="0" cy="3652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9" idx="2"/>
              <a:endCxn id="10" idx="0"/>
            </p:cNvCxnSpPr>
            <p:nvPr/>
          </p:nvCxnSpPr>
          <p:spPr>
            <a:xfrm flipH="1">
              <a:off x="1349340" y="4791762"/>
              <a:ext cx="2" cy="26707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11" idx="3"/>
              <a:endCxn id="12" idx="1"/>
            </p:cNvCxnSpPr>
            <p:nvPr/>
          </p:nvCxnSpPr>
          <p:spPr>
            <a:xfrm flipV="1">
              <a:off x="4776364" y="4432212"/>
              <a:ext cx="2058886" cy="4329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8" idx="2"/>
            </p:cNvCxnSpPr>
            <p:nvPr/>
          </p:nvCxnSpPr>
          <p:spPr>
            <a:xfrm>
              <a:off x="5594180" y="3952255"/>
              <a:ext cx="0" cy="5232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11" idx="2"/>
              <a:endCxn id="13" idx="0"/>
            </p:cNvCxnSpPr>
            <p:nvPr/>
          </p:nvCxnSpPr>
          <p:spPr>
            <a:xfrm>
              <a:off x="4134122" y="4701134"/>
              <a:ext cx="306" cy="42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14" idx="3"/>
              <a:endCxn id="15" idx="1"/>
            </p:cNvCxnSpPr>
            <p:nvPr/>
          </p:nvCxnSpPr>
          <p:spPr>
            <a:xfrm flipV="1">
              <a:off x="6444208" y="5271425"/>
              <a:ext cx="511503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15" idx="3"/>
              <a:endCxn id="16" idx="1"/>
            </p:cNvCxnSpPr>
            <p:nvPr/>
          </p:nvCxnSpPr>
          <p:spPr>
            <a:xfrm flipV="1">
              <a:off x="7834852" y="5266082"/>
              <a:ext cx="344382" cy="534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stCxn id="12" idx="2"/>
              <a:endCxn id="15" idx="0"/>
            </p:cNvCxnSpPr>
            <p:nvPr/>
          </p:nvCxnSpPr>
          <p:spPr>
            <a:xfrm>
              <a:off x="7335051" y="4657835"/>
              <a:ext cx="60230" cy="387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15" idx="2"/>
              <a:endCxn id="17" idx="0"/>
            </p:cNvCxnSpPr>
            <p:nvPr/>
          </p:nvCxnSpPr>
          <p:spPr>
            <a:xfrm flipH="1">
              <a:off x="7394936" y="5497048"/>
              <a:ext cx="346" cy="41325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4417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726019" y="914400"/>
            <a:ext cx="8654902" cy="5029200"/>
          </a:xfrm>
        </p:spPr>
        <p:txBody>
          <a:bodyPr/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Cada documento HTML carregado em uma janela do navegador se torna um objeto, o </a:t>
            </a: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document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. </a:t>
            </a: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O objeto </a:t>
            </a: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document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permite acesso a todos os elementos HTML da página a partir de um script.</a:t>
            </a: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Coleções disponibilizadas pelo objeto </a:t>
            </a: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document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52647"/>
              </p:ext>
            </p:extLst>
          </p:nvPr>
        </p:nvGraphicFramePr>
        <p:xfrm>
          <a:off x="3448130" y="3390708"/>
          <a:ext cx="5000625" cy="1765530"/>
        </p:xfrm>
        <a:graphic>
          <a:graphicData uri="http://schemas.openxmlformats.org/drawingml/2006/table">
            <a:tbl>
              <a:tblPr/>
              <a:tblGrid>
                <a:gridCol w="995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4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24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Coleção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3" marB="28563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Descrição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3" marB="28563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61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anchors</a:t>
                      </a:r>
                      <a:r>
                        <a:rPr lang="pt-BR" sz="1600" dirty="0"/>
                        <a:t>[]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Retorna</a:t>
                      </a:r>
                      <a:r>
                        <a:rPr lang="en-US" sz="1600" dirty="0"/>
                        <a:t> um </a:t>
                      </a:r>
                      <a:r>
                        <a:rPr lang="en-US" sz="1600" dirty="0" err="1"/>
                        <a:t>vetor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contendo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todas</a:t>
                      </a:r>
                      <a:r>
                        <a:rPr lang="en-US" sz="1600" baseline="0" dirty="0"/>
                        <a:t> as </a:t>
                      </a:r>
                      <a:r>
                        <a:rPr lang="en-US" sz="1600" baseline="0" dirty="0" err="1"/>
                        <a:t>âncoras</a:t>
                      </a:r>
                      <a:r>
                        <a:rPr lang="en-US" sz="1600" baseline="0" dirty="0"/>
                        <a:t> do </a:t>
                      </a:r>
                      <a:r>
                        <a:rPr lang="en-US" sz="1600" baseline="0" dirty="0" err="1"/>
                        <a:t>documento</a:t>
                      </a:r>
                      <a:r>
                        <a:rPr lang="en-US" sz="1600" baseline="0" dirty="0"/>
                        <a:t>.</a:t>
                      </a:r>
                      <a:endParaRPr lang="pt-BR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614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/>
                        <a:t>forms</a:t>
                      </a:r>
                      <a:r>
                        <a:rPr lang="pt-BR" sz="1600" b="1" dirty="0"/>
                        <a:t>[]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/>
                        <a:t>Retorna</a:t>
                      </a:r>
                      <a:r>
                        <a:rPr lang="en-US" sz="1600" b="1" dirty="0"/>
                        <a:t> um </a:t>
                      </a:r>
                      <a:r>
                        <a:rPr lang="en-US" sz="1600" b="1" dirty="0" err="1"/>
                        <a:t>vetor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contendo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todos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os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formulários</a:t>
                      </a:r>
                      <a:r>
                        <a:rPr lang="en-US" sz="1600" b="1" baseline="0" dirty="0"/>
                        <a:t> do </a:t>
                      </a:r>
                      <a:r>
                        <a:rPr lang="en-US" sz="1600" b="1" baseline="0" dirty="0" err="1"/>
                        <a:t>documento</a:t>
                      </a:r>
                      <a:r>
                        <a:rPr lang="en-US" sz="1600" b="1" baseline="0" dirty="0"/>
                        <a:t>.</a:t>
                      </a:r>
                      <a:endParaRPr lang="pt-BR" sz="1600" b="1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61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links[]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Retorna</a:t>
                      </a:r>
                      <a:r>
                        <a:rPr lang="en-US" sz="1600" dirty="0"/>
                        <a:t> um </a:t>
                      </a:r>
                      <a:r>
                        <a:rPr lang="en-US" sz="1600" dirty="0" err="1"/>
                        <a:t>vetor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contendo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todos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os</a:t>
                      </a:r>
                      <a:r>
                        <a:rPr lang="en-US" sz="1600" baseline="0" dirty="0"/>
                        <a:t> links do </a:t>
                      </a:r>
                      <a:r>
                        <a:rPr lang="en-US" sz="1600" baseline="0" dirty="0" err="1"/>
                        <a:t>documento</a:t>
                      </a:r>
                      <a:r>
                        <a:rPr lang="en-US" sz="1600" baseline="0" dirty="0"/>
                        <a:t>.</a:t>
                      </a:r>
                      <a:endParaRPr lang="pt-BR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79762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59935" y="914400"/>
            <a:ext cx="8295941" cy="5029200"/>
          </a:xfrm>
        </p:spPr>
        <p:txBody>
          <a:bodyPr/>
          <a:lstStyle/>
          <a:p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O objeto </a:t>
            </a:r>
            <a:r>
              <a:rPr lang="pt-BR" sz="28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document</a:t>
            </a:r>
            <a:r>
              <a:rPr lang="pt-BR" sz="2800" dirty="0">
                <a:solidFill>
                  <a:srgbClr val="FFC000"/>
                </a:solidFill>
                <a:latin typeface="Calibri" panose="020F0502020204030204" pitchFamily="34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disponibiliza alguns métodos para </a:t>
            </a:r>
            <a:r>
              <a:rPr lang="pt-BR" sz="2800" dirty="0">
                <a:solidFill>
                  <a:srgbClr val="FFFF00"/>
                </a:solidFill>
                <a:latin typeface="Calibri" panose="020F0502020204030204" pitchFamily="34" charset="0"/>
              </a:rPr>
              <a:t>acesso direto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aos elementos da árvore:</a:t>
            </a:r>
          </a:p>
          <a:p>
            <a:pPr marL="0" indent="0"/>
            <a:endParaRPr lang="pt-BR" sz="2400" dirty="0">
              <a:solidFill>
                <a:schemeClr val="bg1"/>
              </a:solidFill>
            </a:endParaRPr>
          </a:p>
          <a:p>
            <a:pPr marL="57150" indent="0"/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</a:t>
            </a:r>
          </a:p>
          <a:p>
            <a:pPr marL="57150" indent="0"/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document.getElementsByName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</a:t>
            </a:r>
          </a:p>
          <a:p>
            <a:pPr marL="57150" indent="0"/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document.getElementsByTagName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</a:t>
            </a:r>
          </a:p>
          <a:p>
            <a:pPr marL="57150" indent="0"/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document.getElementsByClassName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</a:t>
            </a:r>
          </a:p>
          <a:p>
            <a:pPr marL="57150" indent="0"/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 </a:t>
            </a:r>
            <a:r>
              <a:rPr lang="pt-BR" dirty="0">
                <a:solidFill>
                  <a:srgbClr val="FF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(novo – HTML5)</a:t>
            </a:r>
            <a:endParaRPr lang="pt-BR" sz="2800" dirty="0">
              <a:solidFill>
                <a:srgbClr val="FFC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/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document.querySelectorAll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 </a:t>
            </a:r>
            <a:r>
              <a:rPr lang="pt-BR" dirty="0">
                <a:solidFill>
                  <a:srgbClr val="FF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(novo – HTML5)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1275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747284" y="1254642"/>
            <a:ext cx="8920716" cy="5603358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(“”): </a:t>
            </a: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seleciona um elemento pelo ID.</a:t>
            </a:r>
          </a:p>
          <a:p>
            <a:endParaRPr lang="pt-BR" sz="400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document.getElementsByName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(“”): </a:t>
            </a: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seleciona vários elementos pela </a:t>
            </a:r>
            <a:r>
              <a:rPr lang="pt-BR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tag</a:t>
            </a: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name</a:t>
            </a: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endParaRPr lang="pt-BR" sz="400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document.getElementsByTagName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(“”): </a:t>
            </a: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seleciona vários elementos pelo tipo da</a:t>
            </a:r>
          </a:p>
          <a:p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							 </a:t>
            </a:r>
            <a:r>
              <a:rPr lang="pt-BR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tag</a:t>
            </a: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endParaRPr lang="pt-BR" sz="400" dirty="0">
              <a:solidFill>
                <a:schemeClr val="bg1"/>
              </a:solidFill>
            </a:endParaRPr>
          </a:p>
          <a:p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document.getElementsByClassName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(“”): </a:t>
            </a: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selecione vários elementos pelo</a:t>
            </a:r>
          </a:p>
          <a:p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							 atributo class.</a:t>
            </a:r>
          </a:p>
          <a:p>
            <a:endParaRPr lang="pt-BR" sz="400" dirty="0">
              <a:solidFill>
                <a:schemeClr val="bg1"/>
              </a:solidFill>
            </a:endParaRPr>
          </a:p>
          <a:p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(“”): </a:t>
            </a: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seleciona o primeiro elemento baseado num</a:t>
            </a:r>
          </a:p>
          <a:p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						 seletor CSS (HTML5).</a:t>
            </a:r>
          </a:p>
          <a:p>
            <a:endParaRPr lang="pt-BR" sz="400" dirty="0">
              <a:solidFill>
                <a:schemeClr val="bg1"/>
              </a:solidFill>
            </a:endParaRPr>
          </a:p>
          <a:p>
            <a:r>
              <a:rPr lang="pt-BR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document.querySelectorAll</a:t>
            </a: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(“”): </a:t>
            </a: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seleciona vários elementos baseados </a:t>
            </a:r>
          </a:p>
          <a:p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</a:rPr>
              <a:t>						num seletor CSS (HTML5).</a:t>
            </a:r>
          </a:p>
          <a:p>
            <a:endParaRPr lang="pt-BR" sz="400" dirty="0">
              <a:solidFill>
                <a:schemeClr val="bg1"/>
              </a:solidFill>
            </a:endParaRPr>
          </a:p>
          <a:p>
            <a:endParaRPr lang="pt-BR" sz="1800" dirty="0">
              <a:solidFill>
                <a:schemeClr val="bg1"/>
              </a:solidFill>
            </a:endParaRPr>
          </a:p>
          <a:p>
            <a:endParaRPr lang="pt-BR" sz="1800" dirty="0">
              <a:solidFill>
                <a:schemeClr val="bg1"/>
              </a:solidFill>
            </a:endParaRPr>
          </a:p>
          <a:p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30288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93422" y="702469"/>
            <a:ext cx="8072494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>
              <a:defRPr/>
            </a:pP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>
              <a:defRPr/>
            </a:pP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>
              <a:defRPr/>
            </a:pP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&lt;script&gt;</a:t>
            </a:r>
          </a:p>
          <a:p>
            <a:pPr lvl="2">
              <a:defRPr/>
            </a:pP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pegaValor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2">
              <a:defRPr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pt-BR" dirty="0" err="1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dirty="0">
                <a:solidFill>
                  <a:srgbClr val="13009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formulario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13009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lvl="1"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placeholder=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3333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informe</a:t>
            </a:r>
            <a:r>
              <a:rPr lang="en-US" dirty="0">
                <a:solidFill>
                  <a:srgbClr val="3333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um </a:t>
            </a:r>
            <a:r>
              <a:rPr lang="en-US" dirty="0" err="1">
                <a:solidFill>
                  <a:srgbClr val="3333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3333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/valor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btn2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Pegar valor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>
              <a:defRPr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pegaValor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endParaRPr lang="pt-BR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14795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03400" y="861537"/>
            <a:ext cx="85407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Acesso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pelo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id: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É a forma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mais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fácil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acessar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os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elementos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O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exemplo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abaixo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procura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elemento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pelo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id="intro":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Script: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function teste()    {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var </a:t>
            </a:r>
            <a:r>
              <a:rPr lang="en-US" sz="2400" dirty="0" err="1">
                <a:solidFill>
                  <a:srgbClr val="FFFF00"/>
                </a:solidFill>
              </a:rPr>
              <a:t>elemento</a:t>
            </a:r>
            <a:r>
              <a:rPr lang="en-US" sz="2400" dirty="0">
                <a:solidFill>
                  <a:srgbClr val="FFFF00"/>
                </a:solidFill>
              </a:rPr>
              <a:t>=</a:t>
            </a:r>
            <a:r>
              <a:rPr lang="en-US" sz="2400" dirty="0" err="1">
                <a:solidFill>
                  <a:srgbClr val="FFFF00"/>
                </a:solidFill>
              </a:rPr>
              <a:t>document.getElementById</a:t>
            </a:r>
            <a:r>
              <a:rPr lang="en-US" sz="2400" dirty="0">
                <a:solidFill>
                  <a:srgbClr val="FFFF00"/>
                </a:solidFill>
              </a:rPr>
              <a:t>("intro");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</a:t>
            </a:r>
            <a:r>
              <a:rPr lang="en-US" sz="2400" dirty="0" err="1">
                <a:solidFill>
                  <a:srgbClr val="FFFF00"/>
                </a:solidFill>
              </a:rPr>
              <a:t>elemento.align</a:t>
            </a:r>
            <a:r>
              <a:rPr lang="en-US" sz="2400" dirty="0">
                <a:solidFill>
                  <a:srgbClr val="FFFF00"/>
                </a:solidFill>
              </a:rPr>
              <a:t>="center";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</a:t>
            </a:r>
            <a:r>
              <a:rPr lang="en-US" sz="2400" dirty="0" err="1">
                <a:solidFill>
                  <a:srgbClr val="FFFF00"/>
                </a:solidFill>
              </a:rPr>
              <a:t>elemento.innerHTML</a:t>
            </a:r>
            <a:r>
              <a:rPr lang="en-US" sz="2400" dirty="0">
                <a:solidFill>
                  <a:srgbClr val="FFFF00"/>
                </a:solidFill>
              </a:rPr>
              <a:t>="teste </a:t>
            </a:r>
            <a:r>
              <a:rPr lang="en-US" sz="2400" dirty="0" err="1">
                <a:solidFill>
                  <a:srgbClr val="FFFF00"/>
                </a:solidFill>
              </a:rPr>
              <a:t>modificado</a:t>
            </a:r>
            <a:r>
              <a:rPr lang="en-US" sz="2400" dirty="0">
                <a:solidFill>
                  <a:srgbClr val="FFFF00"/>
                </a:solidFill>
              </a:rPr>
              <a:t>";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} 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chemeClr val="bg1"/>
                </a:solidFill>
              </a:rPr>
              <a:t>HTML: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&lt;p id="intro"&gt; teste &lt;/p&gt; 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&lt;</a:t>
            </a:r>
            <a:r>
              <a:rPr lang="en-US" sz="2400" dirty="0">
                <a:solidFill>
                  <a:srgbClr val="FFFF00"/>
                </a:solidFill>
              </a:rPr>
              <a:t>input type="button" id="btn3" value="Teste </a:t>
            </a:r>
            <a:r>
              <a:rPr lang="en-US" sz="2400" dirty="0" err="1">
                <a:solidFill>
                  <a:srgbClr val="FFFF00"/>
                </a:solidFill>
              </a:rPr>
              <a:t>innerHTML</a:t>
            </a:r>
            <a:r>
              <a:rPr lang="en-US" sz="2400" dirty="0">
                <a:solidFill>
                  <a:srgbClr val="FFFF00"/>
                </a:solidFill>
              </a:rPr>
              <a:t>"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onclick="teste()"&gt;</a:t>
            </a:r>
          </a:p>
          <a:p>
            <a:endParaRPr lang="pt-BR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document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object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</a:t>
            </a:r>
            <a:r>
              <a:rPr lang="pt-BR" sz="2800" b="1" dirty="0" err="1">
                <a:solidFill>
                  <a:srgbClr val="1F497D"/>
                </a:solidFill>
                <a:latin typeface="Verdana" pitchFamily="32" charset="0"/>
              </a:rPr>
              <a:t>model</a:t>
            </a: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 (DOM)</a:t>
            </a:r>
          </a:p>
        </p:txBody>
      </p:sp>
    </p:spTree>
    <p:extLst>
      <p:ext uri="{BB962C8B-B14F-4D97-AF65-F5344CB8AC3E}">
        <p14:creationId xmlns:p14="http://schemas.microsoft.com/office/powerpoint/2010/main" val="36332419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presentação de treinamento- SharePoint Server 2007—Fluxos de trabalho IV- incluir alguém fora da sua empresa">
  <a:themeElements>
    <a:clrScheme name="spttworkiv_TP10278947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DEE8F9"/>
      </a:hlink>
      <a:folHlink>
        <a:srgbClr val="D1CFFB"/>
      </a:folHlink>
    </a:clrScheme>
    <a:fontScheme name="spttworkiv_TP1027894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ttworkiv_TP1027894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ttworkiv_TP10278947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DEE8F9"/>
        </a:hlink>
        <a:folHlink>
          <a:srgbClr val="D1CF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pttworkiv_TP10278947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pttworkiv_TP1027894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pttworkiv_TP1027894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pttworkiv_TP10278947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DEE8F9"/>
        </a:hlink>
        <a:folHlink>
          <a:srgbClr val="D1CF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treinamento- SharePoint Server 2007—Fluxos de trabalho IV- incluir alguém fora da sua empresa</Template>
  <TotalTime>36744</TotalTime>
  <Words>1808</Words>
  <Application>Microsoft Office PowerPoint</Application>
  <PresentationFormat>Widescreen</PresentationFormat>
  <Paragraphs>393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SimSun</vt:lpstr>
      <vt:lpstr>Arial</vt:lpstr>
      <vt:lpstr>Calibri</vt:lpstr>
      <vt:lpstr>Consolas</vt:lpstr>
      <vt:lpstr>Tahoma</vt:lpstr>
      <vt:lpstr>Times New Roman</vt:lpstr>
      <vt:lpstr>Verdana</vt:lpstr>
      <vt:lpstr>Wingdings</vt:lpstr>
      <vt:lpstr>Apresentação de treinamento- SharePoint Server 2007—Fluxos de trabalho IV- incluir alguém fora da sua empresa</vt:lpstr>
      <vt:lpstr>1_spttworkiv_TP10278947</vt:lpstr>
      <vt:lpstr>JavaScript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Web - introdução -</dc:title>
  <dc:creator>silvio</dc:creator>
  <cp:lastModifiedBy>Professor</cp:lastModifiedBy>
  <cp:revision>245</cp:revision>
  <dcterms:created xsi:type="dcterms:W3CDTF">2010-10-05T18:57:39Z</dcterms:created>
  <dcterms:modified xsi:type="dcterms:W3CDTF">2023-10-02T14:01:18Z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TC102789471046</vt:lpwstr>
  </property>
</Properties>
</file>