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jIQxUg6qgrYF9uEUW5ue3zCsCZ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B23C75-90F9-4012-9EC9-32CF32CE4F04}">
  <a:tblStyle styleId="{47B23C75-90F9-4012-9EC9-32CF32CE4F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B284A0-293D-4870-BD23-FC9B40FFB8C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59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50206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  <p:sp>
        <p:nvSpPr>
          <p:cNvPr id="168" name="Google Shape;168;p1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9" name="Google Shape;1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Antes de começar: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Os alunos que participam deste curso devem saber como iniciar os fluxos de trabalho Aprovação e Coletar Comentários e compreender como eles funcionam. Como alternativa, podem assistir às apresentações de treinamento do Microsoft Office Online "Fluxos de trabalho I: informações básicas que você deve saber” e "Fluxos de trabalho II: coletar comentários para um arquivo".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[</a:t>
            </a:r>
            <a:r>
              <a:rPr lang="pt-BR" b="1"/>
              <a:t>Observações para o instrutor</a:t>
            </a:r>
            <a:r>
              <a:rPr lang="pt-BR"/>
              <a:t>: </a:t>
            </a:r>
            <a:endParaRPr/>
          </a:p>
          <a:p>
            <a:pPr marL="0" lvl="0" indent="-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/>
              <a:t>Para obter ajuda detalhada com a personalização deste modelo, consulte o último slide. Além disso, procure textos adicionais da lição no painel de anotações de alguns slides.</a:t>
            </a:r>
            <a:endParaRPr/>
          </a:p>
          <a:p>
            <a:pPr marL="0" lvl="0" indent="-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 b="1"/>
              <a:t>Animações em Adobe Flash</a:t>
            </a:r>
            <a:r>
              <a:rPr lang="pt-BR"/>
              <a:t>: este modelo contém animações em Flash, que serão executadas no PowerPoint 2000 e em versões posteriores. No entanto, se quiser salvar esse modelo no PowerPoint 2007, salve-o no formato de arquivo anterior do PowerPoint: </a:t>
            </a:r>
            <a:r>
              <a:rPr lang="pt-BR" b="1"/>
              <a:t>Apresentação do PowerPoint 97-2003 (*.ppt) </a:t>
            </a:r>
            <a:r>
              <a:rPr lang="pt-BR"/>
              <a:t>ou </a:t>
            </a:r>
            <a:r>
              <a:rPr lang="pt-BR" b="1"/>
              <a:t>Modelo do PowerPoint 97-2003 (*.PT)</a:t>
            </a:r>
            <a:r>
              <a:rPr lang="pt-BR"/>
              <a:t> (você verá os tipos de arquivos na caixa de diálogo </a:t>
            </a:r>
            <a:r>
              <a:rPr lang="pt-BR" b="1"/>
              <a:t>Salvar como</a:t>
            </a:r>
            <a:r>
              <a:rPr lang="pt-BR"/>
              <a:t>, ao lado de </a:t>
            </a:r>
            <a:r>
              <a:rPr lang="pt-BR" b="1"/>
              <a:t>Salvar como tipo)</a:t>
            </a:r>
            <a:r>
              <a:rPr lang="pt-BR"/>
              <a:t>. </a:t>
            </a:r>
            <a:br>
              <a:rPr lang="pt-BR"/>
            </a:br>
            <a:r>
              <a:rPr lang="pt-BR" b="1"/>
              <a:t>Aviso:</a:t>
            </a:r>
            <a:r>
              <a:rPr lang="pt-BR"/>
              <a:t> se você salvá-lo em um formato de arquivo do PowerPoint 2007, como </a:t>
            </a:r>
            <a:r>
              <a:rPr lang="pt-BR" b="1"/>
              <a:t>Apresentação do PowerPoint (*.pptx)</a:t>
            </a:r>
            <a:r>
              <a:rPr lang="pt-BR"/>
              <a:t> ou </a:t>
            </a:r>
            <a:r>
              <a:rPr lang="pt-BR" b="1"/>
              <a:t>Modelo do PowerPoint (*.potx)</a:t>
            </a:r>
            <a:r>
              <a:rPr lang="pt-BR"/>
              <a:t>, as animações não serão preservadas no arquivo salvo.</a:t>
            </a:r>
            <a:endParaRPr b="1"/>
          </a:p>
          <a:p>
            <a:pPr marL="0" lvl="0" indent="-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 b="1"/>
              <a:t>Além disso</a:t>
            </a:r>
            <a:r>
              <a:rPr lang="pt-BR"/>
              <a:t>: como esta apresentação contém animações em Flash, salvar o modelo pode fazer com seja exibida uma mensagem de aviso relacionada a informações pessoais. A menos que você adicione informações às propriedades do próprio arquivo Flash, esse aviso não se aplicará a esta apresentação. Clique em </a:t>
            </a:r>
            <a:r>
              <a:rPr lang="pt-BR" b="1"/>
              <a:t>OK</a:t>
            </a:r>
            <a:r>
              <a:rPr lang="pt-BR"/>
              <a:t> na mensagem.]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1759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500" name="Google Shape;500;p39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  <p:sp>
        <p:nvSpPr>
          <p:cNvPr id="501" name="Google Shape;501;p39:notes"/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02" name="Google Shape;50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3" name="Google Shape;503;p3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472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426" name="Google Shape;426;p31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  <p:sp>
        <p:nvSpPr>
          <p:cNvPr id="427" name="Google Shape;427;p31:notes"/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28" name="Google Shape;42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9" name="Google Shape;429;p3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3976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435" name="Google Shape;435;p32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  <p:sp>
        <p:nvSpPr>
          <p:cNvPr id="436" name="Google Shape;436;p32:notes"/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37" name="Google Shape;4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8" name="Google Shape;438;p3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063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444" name="Google Shape;444;p33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  <p:sp>
        <p:nvSpPr>
          <p:cNvPr id="445" name="Google Shape;445;p33:notes"/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46" name="Google Shape;44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7" name="Google Shape;447;p3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6342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454" name="Google Shape;454;p34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  <p:sp>
        <p:nvSpPr>
          <p:cNvPr id="455" name="Google Shape;455;p34:notes"/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56" name="Google Shape;45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7" name="Google Shape;457;p3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634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463" name="Google Shape;463;p35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  <p:sp>
        <p:nvSpPr>
          <p:cNvPr id="464" name="Google Shape;464;p35:notes"/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65" name="Google Shape;46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6" name="Google Shape;466;p3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818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472" name="Google Shape;472;p36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  <p:sp>
        <p:nvSpPr>
          <p:cNvPr id="473" name="Google Shape;473;p36:notes"/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74" name="Google Shape;47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5" name="Google Shape;475;p3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919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481" name="Google Shape;481;p37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  <p:sp>
        <p:nvSpPr>
          <p:cNvPr id="482" name="Google Shape;482;p37:notes"/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83" name="Google Shape;48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4" name="Google Shape;484;p3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758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491" name="Google Shape;491;p38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  <p:sp>
        <p:nvSpPr>
          <p:cNvPr id="492" name="Google Shape;492;p38:notes"/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93" name="Google Shape;49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4" name="Google Shape;494;p3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66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1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3"/>
          <p:cNvSpPr txBox="1"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3"/>
          <p:cNvSpPr txBox="1">
            <a:spLocks noGrp="1"/>
          </p:cNvSpPr>
          <p:nvPr>
            <p:ph type="body" idx="1"/>
          </p:nvPr>
        </p:nvSpPr>
        <p:spPr>
          <a:xfrm rot="5400000">
            <a:off x="2051844" y="-786606"/>
            <a:ext cx="5029200" cy="843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3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4"/>
          <p:cNvSpPr txBox="1">
            <a:spLocks noGrp="1"/>
          </p:cNvSpPr>
          <p:nvPr>
            <p:ph type="title"/>
          </p:nvPr>
        </p:nvSpPr>
        <p:spPr>
          <a:xfrm rot="5400000">
            <a:off x="4775994" y="1937544"/>
            <a:ext cx="5870575" cy="21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4"/>
          <p:cNvSpPr txBox="1">
            <a:spLocks noGrp="1"/>
          </p:cNvSpPr>
          <p:nvPr>
            <p:ph type="body" idx="1"/>
          </p:nvPr>
        </p:nvSpPr>
        <p:spPr>
          <a:xfrm rot="5400000">
            <a:off x="415926" y="-128588"/>
            <a:ext cx="5870575" cy="62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4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3"/>
          <p:cNvSpPr/>
          <p:nvPr/>
        </p:nvSpPr>
        <p:spPr>
          <a:xfrm>
            <a:off x="-3277" y="2920179"/>
            <a:ext cx="9147278" cy="3765756"/>
          </a:xfrm>
          <a:custGeom>
            <a:avLst/>
            <a:gdLst/>
            <a:ahLst/>
            <a:cxnLst/>
            <a:rect l="l" t="t" r="r" b="b"/>
            <a:pathLst>
              <a:path w="9494384" h="2704044" extrusionOk="0">
                <a:moveTo>
                  <a:pt x="3402" y="0"/>
                </a:moveTo>
                <a:lnTo>
                  <a:pt x="9494384" y="1447335"/>
                </a:lnTo>
                <a:cubicBezTo>
                  <a:pt x="9494384" y="1861531"/>
                  <a:pt x="9494383" y="2275728"/>
                  <a:pt x="9494383" y="2689924"/>
                </a:cubicBezTo>
                <a:lnTo>
                  <a:pt x="3402" y="2704044"/>
                </a:lnTo>
                <a:cubicBezTo>
                  <a:pt x="6804" y="1878004"/>
                  <a:pt x="0" y="826040"/>
                  <a:pt x="340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53143" cy="653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4"/>
          <p:cNvSpPr txBox="1">
            <a:spLocks noGrp="1"/>
          </p:cNvSpPr>
          <p:nvPr>
            <p:ph type="dt" idx="10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4"/>
          <p:cNvSpPr txBox="1">
            <a:spLocks noGrp="1"/>
          </p:cNvSpPr>
          <p:nvPr>
            <p:ph type="ftr" idx="11"/>
          </p:nvPr>
        </p:nvSpPr>
        <p:spPr>
          <a:xfrm>
            <a:off x="2717800" y="6303963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4"/>
          <p:cNvSpPr txBox="1">
            <a:spLocks noGrp="1"/>
          </p:cNvSpPr>
          <p:nvPr>
            <p:ph type="sldNum" idx="12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5"/>
          <p:cNvSpPr txBox="1"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5"/>
          <p:cNvSpPr txBox="1">
            <a:spLocks noGrp="1"/>
          </p:cNvSpPr>
          <p:nvPr>
            <p:ph type="body" idx="1"/>
          </p:nvPr>
        </p:nvSpPr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45"/>
          <p:cNvSpPr txBox="1">
            <a:spLocks noGrp="1"/>
          </p:cNvSpPr>
          <p:nvPr>
            <p:ph type="dt" idx="10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5"/>
          <p:cNvSpPr txBox="1">
            <a:spLocks noGrp="1"/>
          </p:cNvSpPr>
          <p:nvPr>
            <p:ph type="ftr" idx="11"/>
          </p:nvPr>
        </p:nvSpPr>
        <p:spPr>
          <a:xfrm>
            <a:off x="2717800" y="6303963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5"/>
          <p:cNvSpPr txBox="1">
            <a:spLocks noGrp="1"/>
          </p:cNvSpPr>
          <p:nvPr>
            <p:ph type="sldNum" idx="12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0" name="Google Shape;110;p46"/>
          <p:cNvSpPr txBox="1">
            <a:spLocks noGrp="1"/>
          </p:cNvSpPr>
          <p:nvPr>
            <p:ph type="dt" idx="10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6"/>
          <p:cNvSpPr txBox="1">
            <a:spLocks noGrp="1"/>
          </p:cNvSpPr>
          <p:nvPr>
            <p:ph type="ftr" idx="11"/>
          </p:nvPr>
        </p:nvSpPr>
        <p:spPr>
          <a:xfrm>
            <a:off x="2717800" y="6303963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6"/>
          <p:cNvSpPr txBox="1">
            <a:spLocks noGrp="1"/>
          </p:cNvSpPr>
          <p:nvPr>
            <p:ph type="sldNum" idx="12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7"/>
          <p:cNvSpPr txBox="1"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7"/>
          <p:cNvSpPr txBox="1">
            <a:spLocks noGrp="1"/>
          </p:cNvSpPr>
          <p:nvPr>
            <p:ph type="body" idx="1"/>
          </p:nvPr>
        </p:nvSpPr>
        <p:spPr>
          <a:xfrm>
            <a:off x="350838" y="914400"/>
            <a:ext cx="4138612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6" name="Google Shape;116;p47"/>
          <p:cNvSpPr txBox="1">
            <a:spLocks noGrp="1"/>
          </p:cNvSpPr>
          <p:nvPr>
            <p:ph type="body" idx="2"/>
          </p:nvPr>
        </p:nvSpPr>
        <p:spPr>
          <a:xfrm>
            <a:off x="4641850" y="914400"/>
            <a:ext cx="4140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7" name="Google Shape;117;p47"/>
          <p:cNvSpPr txBox="1">
            <a:spLocks noGrp="1"/>
          </p:cNvSpPr>
          <p:nvPr>
            <p:ph type="dt" idx="10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7"/>
          <p:cNvSpPr txBox="1">
            <a:spLocks noGrp="1"/>
          </p:cNvSpPr>
          <p:nvPr>
            <p:ph type="ftr" idx="11"/>
          </p:nvPr>
        </p:nvSpPr>
        <p:spPr>
          <a:xfrm>
            <a:off x="2717800" y="6303963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7"/>
          <p:cNvSpPr txBox="1">
            <a:spLocks noGrp="1"/>
          </p:cNvSpPr>
          <p:nvPr>
            <p:ph type="sldNum" idx="12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4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4" name="Google Shape;124;p4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4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6" name="Google Shape;126;p48"/>
          <p:cNvSpPr txBox="1">
            <a:spLocks noGrp="1"/>
          </p:cNvSpPr>
          <p:nvPr>
            <p:ph type="dt" idx="10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8"/>
          <p:cNvSpPr txBox="1">
            <a:spLocks noGrp="1"/>
          </p:cNvSpPr>
          <p:nvPr>
            <p:ph type="ftr" idx="11"/>
          </p:nvPr>
        </p:nvSpPr>
        <p:spPr>
          <a:xfrm>
            <a:off x="2717800" y="6303963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8"/>
          <p:cNvSpPr txBox="1">
            <a:spLocks noGrp="1"/>
          </p:cNvSpPr>
          <p:nvPr>
            <p:ph type="sldNum" idx="12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9"/>
          <p:cNvSpPr txBox="1"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9"/>
          <p:cNvSpPr txBox="1">
            <a:spLocks noGrp="1"/>
          </p:cNvSpPr>
          <p:nvPr>
            <p:ph type="dt" idx="10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9"/>
          <p:cNvSpPr txBox="1">
            <a:spLocks noGrp="1"/>
          </p:cNvSpPr>
          <p:nvPr>
            <p:ph type="ftr" idx="11"/>
          </p:nvPr>
        </p:nvSpPr>
        <p:spPr>
          <a:xfrm>
            <a:off x="2717800" y="6303963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9"/>
          <p:cNvSpPr txBox="1">
            <a:spLocks noGrp="1"/>
          </p:cNvSpPr>
          <p:nvPr>
            <p:ph type="sldNum" idx="12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7" name="Google Shape;137;p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50"/>
          <p:cNvSpPr txBox="1">
            <a:spLocks noGrp="1"/>
          </p:cNvSpPr>
          <p:nvPr>
            <p:ph type="dt" idx="10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0"/>
          <p:cNvSpPr txBox="1">
            <a:spLocks noGrp="1"/>
          </p:cNvSpPr>
          <p:nvPr>
            <p:ph type="ftr" idx="11"/>
          </p:nvPr>
        </p:nvSpPr>
        <p:spPr>
          <a:xfrm>
            <a:off x="2717800" y="6303963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0"/>
          <p:cNvSpPr txBox="1">
            <a:spLocks noGrp="1"/>
          </p:cNvSpPr>
          <p:nvPr>
            <p:ph type="sldNum" idx="12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5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5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5" name="Google Shape;145;p51"/>
          <p:cNvSpPr txBox="1">
            <a:spLocks noGrp="1"/>
          </p:cNvSpPr>
          <p:nvPr>
            <p:ph type="dt" idx="10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1"/>
          <p:cNvSpPr txBox="1">
            <a:spLocks noGrp="1"/>
          </p:cNvSpPr>
          <p:nvPr>
            <p:ph type="ftr" idx="11"/>
          </p:nvPr>
        </p:nvSpPr>
        <p:spPr>
          <a:xfrm>
            <a:off x="2717800" y="6303963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1"/>
          <p:cNvSpPr txBox="1">
            <a:spLocks noGrp="1"/>
          </p:cNvSpPr>
          <p:nvPr>
            <p:ph type="sldNum" idx="12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2"/>
          <p:cNvSpPr txBox="1"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2"/>
          <p:cNvSpPr txBox="1">
            <a:spLocks noGrp="1"/>
          </p:cNvSpPr>
          <p:nvPr>
            <p:ph type="body" idx="1"/>
          </p:nvPr>
        </p:nvSpPr>
        <p:spPr>
          <a:xfrm rot="5400000">
            <a:off x="2051844" y="-786606"/>
            <a:ext cx="5029200" cy="843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52"/>
          <p:cNvSpPr txBox="1">
            <a:spLocks noGrp="1"/>
          </p:cNvSpPr>
          <p:nvPr>
            <p:ph type="dt" idx="10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2"/>
          <p:cNvSpPr txBox="1">
            <a:spLocks noGrp="1"/>
          </p:cNvSpPr>
          <p:nvPr>
            <p:ph type="ftr" idx="11"/>
          </p:nvPr>
        </p:nvSpPr>
        <p:spPr>
          <a:xfrm>
            <a:off x="2717800" y="6303963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2"/>
          <p:cNvSpPr txBox="1">
            <a:spLocks noGrp="1"/>
          </p:cNvSpPr>
          <p:nvPr>
            <p:ph type="sldNum" idx="12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3"/>
          <p:cNvSpPr txBox="1">
            <a:spLocks noGrp="1"/>
          </p:cNvSpPr>
          <p:nvPr>
            <p:ph type="title"/>
          </p:nvPr>
        </p:nvSpPr>
        <p:spPr>
          <a:xfrm rot="5400000">
            <a:off x="4775994" y="1937544"/>
            <a:ext cx="5870575" cy="21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3"/>
          <p:cNvSpPr txBox="1">
            <a:spLocks noGrp="1"/>
          </p:cNvSpPr>
          <p:nvPr>
            <p:ph type="body" idx="1"/>
          </p:nvPr>
        </p:nvSpPr>
        <p:spPr>
          <a:xfrm rot="5400000">
            <a:off x="415926" y="-128588"/>
            <a:ext cx="5870575" cy="62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53"/>
          <p:cNvSpPr txBox="1">
            <a:spLocks noGrp="1"/>
          </p:cNvSpPr>
          <p:nvPr>
            <p:ph type="dt" idx="10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3"/>
          <p:cNvSpPr txBox="1">
            <a:spLocks noGrp="1"/>
          </p:cNvSpPr>
          <p:nvPr>
            <p:ph type="ftr" idx="11"/>
          </p:nvPr>
        </p:nvSpPr>
        <p:spPr>
          <a:xfrm>
            <a:off x="2717800" y="6303963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53"/>
          <p:cNvSpPr txBox="1">
            <a:spLocks noGrp="1"/>
          </p:cNvSpPr>
          <p:nvPr>
            <p:ph type="sldNum" idx="12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 Tópicos">
  <p:cSld name="Sub Tópico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4"/>
          <p:cNvSpPr txBox="1">
            <a:spLocks noGrp="1"/>
          </p:cNvSpPr>
          <p:nvPr>
            <p:ph type="title"/>
          </p:nvPr>
        </p:nvSpPr>
        <p:spPr>
          <a:xfrm>
            <a:off x="357158" y="320040"/>
            <a:ext cx="8043890" cy="60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u="none">
                <a:solidFill>
                  <a:srgbClr val="49442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4"/>
          <p:cNvSpPr txBox="1">
            <a:spLocks noGrp="1"/>
          </p:cNvSpPr>
          <p:nvPr>
            <p:ph type="body" idx="1"/>
          </p:nvPr>
        </p:nvSpPr>
        <p:spPr>
          <a:xfrm>
            <a:off x="357158" y="1000108"/>
            <a:ext cx="8043890" cy="5455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u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54"/>
          <p:cNvSpPr txBox="1">
            <a:spLocks noGrp="1"/>
          </p:cNvSpPr>
          <p:nvPr>
            <p:ph type="dt" idx="10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u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4"/>
          <p:cNvSpPr txBox="1">
            <a:spLocks noGrp="1"/>
          </p:cNvSpPr>
          <p:nvPr>
            <p:ph type="ftr" idx="11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u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54"/>
          <p:cNvSpPr txBox="1">
            <a:spLocks noGrp="1"/>
          </p:cNvSpPr>
          <p:nvPr>
            <p:ph type="sldNum" idx="12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u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u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u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u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u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u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u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u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u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6"/>
          <p:cNvSpPr txBox="1"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6"/>
          <p:cNvSpPr txBox="1">
            <a:spLocks noGrp="1"/>
          </p:cNvSpPr>
          <p:nvPr>
            <p:ph type="body" idx="1"/>
          </p:nvPr>
        </p:nvSpPr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6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5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7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8"/>
          <p:cNvSpPr txBox="1"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8"/>
          <p:cNvSpPr txBox="1">
            <a:spLocks noGrp="1"/>
          </p:cNvSpPr>
          <p:nvPr>
            <p:ph type="body" idx="1"/>
          </p:nvPr>
        </p:nvSpPr>
        <p:spPr>
          <a:xfrm>
            <a:off x="350838" y="914400"/>
            <a:ext cx="4138612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58"/>
          <p:cNvSpPr txBox="1">
            <a:spLocks noGrp="1"/>
          </p:cNvSpPr>
          <p:nvPr>
            <p:ph type="body" idx="2"/>
          </p:nvPr>
        </p:nvSpPr>
        <p:spPr>
          <a:xfrm>
            <a:off x="4641850" y="914400"/>
            <a:ext cx="4140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5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8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5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5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5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5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9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0"/>
          <p:cNvSpPr txBox="1"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0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6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1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6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2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>
            <a:spLocks noGrp="1"/>
          </p:cNvSpPr>
          <p:nvPr>
            <p:ph type="body" idx="1"/>
          </p:nvPr>
        </p:nvSpPr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0"/>
          <p:cNvSpPr txBox="1"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0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d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/>
          <p:nvPr/>
        </p:nvSpPr>
        <p:spPr>
          <a:xfrm>
            <a:off x="0" y="0"/>
            <a:ext cx="9144000" cy="657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2"/>
          <p:cNvSpPr/>
          <p:nvPr/>
        </p:nvSpPr>
        <p:spPr>
          <a:xfrm>
            <a:off x="0" y="6200775"/>
            <a:ext cx="9144000" cy="657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2"/>
          <p:cNvSpPr txBox="1">
            <a:spLocks noGrp="1"/>
          </p:cNvSpPr>
          <p:nvPr>
            <p:ph type="body" idx="1"/>
          </p:nvPr>
        </p:nvSpPr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dt" idx="10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ftr" idx="11"/>
          </p:nvPr>
        </p:nvSpPr>
        <p:spPr>
          <a:xfrm>
            <a:off x="2717800" y="6303963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sldNum" idx="12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wipe dir="d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 txBox="1">
            <a:spLocks noGrp="1"/>
          </p:cNvSpPr>
          <p:nvPr>
            <p:ph type="ctrTitle" idx="4294967295"/>
          </p:nvPr>
        </p:nvSpPr>
        <p:spPr>
          <a:xfrm>
            <a:off x="0" y="5765801"/>
            <a:ext cx="5765801" cy="99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8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"/>
          <p:cNvSpPr txBox="1">
            <a:spLocks noGrp="1"/>
          </p:cNvSpPr>
          <p:nvPr>
            <p:ph type="subTitle" idx="4294967295"/>
          </p:nvPr>
        </p:nvSpPr>
        <p:spPr>
          <a:xfrm>
            <a:off x="5765800" y="3739487"/>
            <a:ext cx="3378199" cy="311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Silvio A Carro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André </a:t>
            </a:r>
            <a:r>
              <a:rPr lang="pt-BR" sz="2400" b="1" i="0" u="none" strike="noStrike" cap="none" dirty="0" err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Menegassi</a:t>
            </a:r>
            <a:endParaRPr sz="2400" b="1" i="0" u="none" strike="noStrike" cap="none" dirty="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 smtClean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Cássia </a:t>
            </a:r>
            <a:r>
              <a:rPr lang="pt-BR" sz="24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pt-BR" sz="2400" b="1" i="0" u="none" strike="noStrike" cap="none" dirty="0" err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Perego</a:t>
            </a:r>
            <a:endParaRPr sz="2400" b="1" i="0" u="none" strike="noStrike" cap="none" dirty="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Renato </a:t>
            </a:r>
            <a:r>
              <a:rPr lang="pt-BR" sz="2400" b="1" i="0" u="none" strike="noStrike" cap="none" dirty="0" smtClean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Gonçalves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rgbClr val="FF9900"/>
                </a:solidFill>
                <a:latin typeface="Calibri"/>
                <a:cs typeface="Calibri"/>
                <a:sym typeface="Calibri"/>
              </a:rPr>
              <a:t>Fúlvio </a:t>
            </a:r>
            <a:r>
              <a:rPr lang="pt-BR" sz="2400" b="1" dirty="0" err="1" smtClean="0">
                <a:solidFill>
                  <a:srgbClr val="FF9900"/>
                </a:solidFill>
                <a:latin typeface="Calibri"/>
                <a:cs typeface="Calibri"/>
                <a:sym typeface="Calibri"/>
              </a:rPr>
              <a:t>Fanelli</a:t>
            </a:r>
            <a:endParaRPr lang="pt-BR" sz="2400" b="1" dirty="0" smtClean="0">
              <a:solidFill>
                <a:srgbClr val="FF9900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rgbClr val="FF9900"/>
                </a:solidFill>
                <a:latin typeface="Calibri"/>
                <a:cs typeface="Calibri"/>
                <a:sym typeface="Calibri"/>
              </a:rPr>
              <a:t>Dione Ferrari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 dirty="0" err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Unoeste</a:t>
            </a:r>
            <a:r>
              <a:rPr lang="pt-BR" sz="20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/FIPP</a:t>
            </a:r>
            <a:endParaRPr dirty="0"/>
          </a:p>
        </p:txBody>
      </p:sp>
      <p:pic>
        <p:nvPicPr>
          <p:cNvPr id="174" name="Google Shape;174;p1" descr="http://upload.wikimedia.org/wikipedia/commons/6/6a/JavaScript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5765800" cy="576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9"/>
          <p:cNvSpPr txBox="1"/>
          <p:nvPr/>
        </p:nvSpPr>
        <p:spPr>
          <a:xfrm>
            <a:off x="179388" y="900113"/>
            <a:ext cx="3779837" cy="5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50525" rIns="90000" bIns="450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Métodos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– getDate()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– getDay()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– getHours()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– getMinutes()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– getMonth()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– getSeconds()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– getTime()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– getTimezoneOffset()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– getYear()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9"/>
          <p:cNvSpPr txBox="1"/>
          <p:nvPr/>
        </p:nvSpPr>
        <p:spPr>
          <a:xfrm>
            <a:off x="4679950" y="1619250"/>
            <a:ext cx="3779838" cy="450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615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– setDate(dia)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– setDay(dia)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– setHours(hora)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– setMinutes(minuto)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– setMonth(mês)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– setSeconds(segundo)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– setTime(tempo)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– setYear(ano)</a:t>
            </a:r>
            <a:endParaRPr/>
          </a:p>
        </p:txBody>
      </p:sp>
      <p:sp>
        <p:nvSpPr>
          <p:cNvPr id="507" name="Google Shape;507;p39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(Date)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"/>
          <p:cNvSpPr txBox="1"/>
          <p:nvPr/>
        </p:nvSpPr>
        <p:spPr>
          <a:xfrm>
            <a:off x="179388" y="900113"/>
            <a:ext cx="8656268" cy="505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615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Usado para manipular cadeias de caracteres, é imutável, ou seja, seus métodos não atualizam seu próprio conteúdo.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Declaração e uso: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 palavra </a:t>
            </a:r>
            <a:r>
              <a:rPr lang="pt-BR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= new </a:t>
            </a:r>
            <a:r>
              <a:rPr lang="pt-BR" sz="2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pt-BR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(“</a:t>
            </a:r>
            <a:r>
              <a:rPr lang="pt-BR" sz="2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pt-BR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”);</a:t>
            </a:r>
            <a:endParaRPr dirty="0"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 palavra </a:t>
            </a:r>
            <a:r>
              <a:rPr lang="pt-BR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= “</a:t>
            </a:r>
            <a:r>
              <a:rPr lang="pt-BR" sz="2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pt-BR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”;</a:t>
            </a:r>
            <a:endParaRPr dirty="0"/>
          </a:p>
        </p:txBody>
      </p:sp>
      <p:sp>
        <p:nvSpPr>
          <p:cNvPr id="432" name="Google Shape;432;p31"/>
          <p:cNvSpPr txBox="1"/>
          <p:nvPr/>
        </p:nvSpPr>
        <p:spPr>
          <a:xfrm>
            <a:off x="0" y="1"/>
            <a:ext cx="9143999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(Strings)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2"/>
          <p:cNvSpPr txBox="1"/>
          <p:nvPr/>
        </p:nvSpPr>
        <p:spPr>
          <a:xfrm>
            <a:off x="179388" y="900113"/>
            <a:ext cx="8459787" cy="261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615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Propriedade: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pt-BR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 retorna a quantidade de caracteres</a:t>
            </a:r>
            <a:endParaRPr dirty="0"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palavra </a:t>
            </a:r>
            <a:r>
              <a:rPr lang="pt-BR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 “</a:t>
            </a:r>
            <a:r>
              <a:rPr lang="pt-BR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lang="pt-BR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endParaRPr dirty="0"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palavra.length</a:t>
            </a:r>
            <a:r>
              <a:rPr lang="pt-BR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   </a:t>
            </a:r>
            <a:r>
              <a:rPr lang="pt-BR" sz="2400" b="1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pt-BR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 b="1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dirty="0"/>
          </a:p>
        </p:txBody>
      </p:sp>
      <p:sp>
        <p:nvSpPr>
          <p:cNvPr id="441" name="Google Shape;441;p32"/>
          <p:cNvSpPr txBox="1"/>
          <p:nvPr/>
        </p:nvSpPr>
        <p:spPr>
          <a:xfrm>
            <a:off x="0" y="1"/>
            <a:ext cx="9143999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(Strings)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3"/>
          <p:cNvSpPr txBox="1"/>
          <p:nvPr/>
        </p:nvSpPr>
        <p:spPr>
          <a:xfrm>
            <a:off x="0" y="720725"/>
            <a:ext cx="9144000" cy="5986463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spcFirstLastPara="1" wrap="square" lIns="90000" tIns="60875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charAt</a:t>
            </a:r>
            <a:r>
              <a:rPr lang="pt-BR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(index)</a:t>
            </a:r>
            <a:r>
              <a:rPr lang="pt-B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pt-BR" sz="2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Retorna </a:t>
            </a:r>
            <a:r>
              <a:rPr lang="pt-B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caracter</a:t>
            </a:r>
            <a:r>
              <a:rPr lang="pt-B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um determinado índice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r>
              <a:rPr lang="pt-BR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(s1,s2,...</a:t>
            </a:r>
            <a:r>
              <a:rPr lang="pt-BR" sz="2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sn</a:t>
            </a:r>
            <a:r>
              <a:rPr lang="pt-BR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pt-B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pt-BR" sz="2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Retorna </a:t>
            </a:r>
            <a:r>
              <a:rPr lang="pt-B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concatenação de </a:t>
            </a:r>
            <a:r>
              <a:rPr lang="pt-BR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endParaRPr sz="2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indexOf</a:t>
            </a:r>
            <a:r>
              <a:rPr lang="pt-BR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2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value,start</a:t>
            </a:r>
            <a:r>
              <a:rPr lang="pt-BR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pt-B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pt-BR" sz="1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Retorna </a:t>
            </a:r>
            <a:r>
              <a:rPr lang="pt-BR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posição da primeira ocorrência de uma </a:t>
            </a:r>
            <a:r>
              <a:rPr lang="pt-BR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substring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lastIndexOf</a:t>
            </a:r>
            <a:r>
              <a:rPr lang="pt-BR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2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val,start</a:t>
            </a:r>
            <a:r>
              <a:rPr lang="pt-BR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pt-B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Retorna a posição de última ocorrência de uma </a:t>
            </a:r>
            <a:r>
              <a:rPr lang="pt-BR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substring</a:t>
            </a:r>
            <a:endParaRPr sz="2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r>
              <a:rPr lang="pt-BR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2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value,newvalue</a:t>
            </a:r>
            <a:r>
              <a:rPr lang="pt-B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	Realiza busca e troca na </a:t>
            </a:r>
            <a:r>
              <a:rPr lang="pt-BR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pt-B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Retorna o valor modificado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split</a:t>
            </a:r>
            <a:r>
              <a:rPr lang="pt-BR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2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separator,limit</a:t>
            </a:r>
            <a:r>
              <a:rPr lang="pt-BR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r>
              <a:rPr lang="pt-BR" sz="2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Divide </a:t>
            </a:r>
            <a:r>
              <a:rPr lang="pt-B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pt-BR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pt-B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em várias partes</a:t>
            </a:r>
            <a:endParaRPr dirty="0"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20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20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var data </a:t>
            </a:r>
            <a:r>
              <a:rPr lang="pt-BR" sz="2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pt-BR" sz="20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“quarta-feira</a:t>
            </a:r>
            <a:r>
              <a:rPr lang="pt-BR" sz="2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20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31 </a:t>
            </a:r>
            <a:r>
              <a:rPr lang="pt-BR" sz="2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de </a:t>
            </a:r>
            <a:r>
              <a:rPr lang="pt-BR" sz="20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Agosto </a:t>
            </a:r>
            <a:r>
              <a:rPr lang="pt-BR" sz="2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de </a:t>
            </a:r>
            <a:r>
              <a:rPr lang="pt-BR" sz="20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2022”</a:t>
            </a:r>
            <a:endParaRPr dirty="0"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sz="20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var dia </a:t>
            </a:r>
            <a:r>
              <a:rPr lang="pt-BR" sz="2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pt-BR" sz="20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data.split</a:t>
            </a:r>
            <a:r>
              <a:rPr lang="pt-BR" sz="2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(“,”);</a:t>
            </a:r>
            <a:endParaRPr dirty="0"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sz="2000" dirty="0" err="1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document.write</a:t>
            </a:r>
            <a:r>
              <a:rPr lang="pt-BR" sz="20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(dia[0</a:t>
            </a:r>
            <a:r>
              <a:rPr lang="pt-BR" sz="2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]); // </a:t>
            </a:r>
            <a:r>
              <a:rPr lang="pt-BR" sz="20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quarta-feira</a:t>
            </a:r>
            <a:endParaRPr dirty="0"/>
          </a:p>
          <a:p>
            <a:pPr lvl="0">
              <a:lnSpc>
                <a:spcPct val="98000"/>
              </a:lnSpc>
            </a:pPr>
            <a:r>
              <a:rPr lang="pt-BR" sz="2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sz="2000" dirty="0" err="1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document.write</a:t>
            </a:r>
            <a:r>
              <a:rPr lang="pt-BR" sz="20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(dia[1</a:t>
            </a:r>
            <a:r>
              <a:rPr lang="pt-BR" sz="2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]); // 31 de Agosto de 2022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substr</a:t>
            </a:r>
            <a:r>
              <a:rPr lang="pt-BR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2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start,end</a:t>
            </a:r>
            <a:r>
              <a:rPr lang="pt-BR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pt-B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Retorna uma parte da </a:t>
            </a:r>
            <a:r>
              <a:rPr lang="pt-BR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2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substring</a:t>
            </a:r>
            <a:r>
              <a:rPr lang="pt-BR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2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from,to</a:t>
            </a:r>
            <a:r>
              <a:rPr lang="pt-BR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pt-B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pt-BR" sz="2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Retorna </a:t>
            </a:r>
            <a:r>
              <a:rPr lang="pt-B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uma parte da </a:t>
            </a:r>
            <a:r>
              <a:rPr lang="pt-BR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2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toLowerCase</a:t>
            </a:r>
            <a:r>
              <a:rPr lang="pt-BR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r>
              <a:rPr lang="pt-B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Retorna o conteúdo da </a:t>
            </a:r>
            <a:r>
              <a:rPr lang="pt-BR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pt-B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em </a:t>
            </a:r>
            <a:r>
              <a:rPr lang="pt-BR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minusculos</a:t>
            </a:r>
            <a:endParaRPr sz="2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toUpperCase</a:t>
            </a:r>
            <a:r>
              <a:rPr lang="pt-BR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r>
              <a:rPr lang="pt-B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Retorna o conteúdo da </a:t>
            </a:r>
            <a:r>
              <a:rPr lang="pt-BR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pt-B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em </a:t>
            </a:r>
            <a:r>
              <a:rPr lang="pt-BR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minusculos</a:t>
            </a:r>
            <a:endParaRPr sz="2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trim</a:t>
            </a:r>
            <a:r>
              <a:rPr lang="pt-BR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()	</a:t>
            </a:r>
            <a:r>
              <a:rPr lang="pt-B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pt-BR" sz="2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Remove </a:t>
            </a:r>
            <a:r>
              <a:rPr lang="pt-B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os espaços em branco do inicio e fim da </a:t>
            </a:r>
            <a:r>
              <a:rPr lang="pt-BR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2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3"/>
          <p:cNvSpPr/>
          <p:nvPr/>
        </p:nvSpPr>
        <p:spPr>
          <a:xfrm>
            <a:off x="1317008" y="6197714"/>
            <a:ext cx="67135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http://www.w3schools.com/jsref/jsref_obj_string.asp</a:t>
            </a:r>
            <a:endParaRPr sz="1800" b="1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3"/>
          <p:cNvSpPr txBox="1"/>
          <p:nvPr/>
        </p:nvSpPr>
        <p:spPr>
          <a:xfrm>
            <a:off x="0" y="1"/>
            <a:ext cx="9143999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(Strings)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4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(Arrays)</a:t>
            </a:r>
            <a:endParaRPr/>
          </a:p>
        </p:txBody>
      </p:sp>
      <p:sp>
        <p:nvSpPr>
          <p:cNvPr id="460" name="Google Shape;460;p34"/>
          <p:cNvSpPr txBox="1"/>
          <p:nvPr/>
        </p:nvSpPr>
        <p:spPr>
          <a:xfrm>
            <a:off x="179388" y="774423"/>
            <a:ext cx="8964612" cy="583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615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Criando um vetor: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var vetor1 = new Array(); // ou vetor1 = [];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var vetor2 = ['Fiesta', 'Palio', 'Civic', ‘BMW'];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var vetor3 = [];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tamanho de um array: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vetor2.length;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tamanho de um array pode aumentar ou diminuir: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 vetor2.length++;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 vetor2.length--;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Quando insere, o valor do elemento adicionado é </a:t>
            </a:r>
            <a:r>
              <a:rPr lang="pt-BR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Quando remove, o valor do último elemento é perdido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(Arrays)</a:t>
            </a:r>
            <a:endParaRPr/>
          </a:p>
        </p:txBody>
      </p:sp>
      <p:sp>
        <p:nvSpPr>
          <p:cNvPr id="469" name="Google Shape;469;p35"/>
          <p:cNvSpPr txBox="1"/>
          <p:nvPr/>
        </p:nvSpPr>
        <p:spPr>
          <a:xfrm>
            <a:off x="179388" y="765544"/>
            <a:ext cx="8964612" cy="6121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615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Adicionando valores: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vetor1[0] = “Kicks";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vetor1[1] = “Fit";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//ou</a:t>
            </a:r>
            <a:r>
              <a:rPr lang="pt-BR" sz="2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2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vetor1.push(“Tiggo");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Removendo uma posição: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pt-BR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vetor1.pop(2);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//ou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lang="pt-BR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vetor1.pop();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Percorrendo o vetor: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(var i = 0; i &lt; vetor2.length; i++) {</a:t>
            </a:r>
            <a:br>
              <a:rPr lang="pt-BR" sz="2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    alert('Índice: ' + i + ' valor: ' + vetor2[i]);</a:t>
            </a:r>
            <a:br>
              <a:rPr lang="pt-BR" sz="2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pt-BR" sz="2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6"/>
          <p:cNvSpPr txBox="1"/>
          <p:nvPr/>
        </p:nvSpPr>
        <p:spPr>
          <a:xfrm>
            <a:off x="179388" y="900113"/>
            <a:ext cx="8964612" cy="585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51025" rIns="90000" bIns="450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Métodos de array: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elementos = new [“ford”,”gm”,”kia”,”bmw”];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reverse()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elementos.reverse(); → bmw,kia,gm,ford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sort()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elementos.sort(); → bmw,ford,gm,kia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" name="Google Shape;478;p36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(Arrays)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7"/>
          <p:cNvSpPr txBox="1"/>
          <p:nvPr/>
        </p:nvSpPr>
        <p:spPr>
          <a:xfrm>
            <a:off x="179388" y="900112"/>
            <a:ext cx="8964612" cy="571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51025" rIns="90000" bIns="450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Exemplo de Matriz</a:t>
            </a:r>
            <a:endParaRPr dirty="0"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dirty="0"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var </a:t>
            </a:r>
            <a:r>
              <a:rPr lang="pt-BR" sz="22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lin</a:t>
            </a: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=10, </a:t>
            </a:r>
            <a:r>
              <a:rPr lang="pt-BR" sz="22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=5;</a:t>
            </a:r>
            <a:endParaRPr dirty="0"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2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var matriz </a:t>
            </a: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= [];</a:t>
            </a:r>
            <a:endParaRPr dirty="0"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for </a:t>
            </a:r>
            <a:r>
              <a:rPr lang="pt-BR" sz="22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200" dirty="0" err="1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22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i=0</a:t>
            </a: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; i&lt;</a:t>
            </a:r>
            <a:r>
              <a:rPr lang="pt-BR" sz="22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lin</a:t>
            </a: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; i++) </a:t>
            </a:r>
            <a:r>
              <a:rPr lang="pt-BR" sz="22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//definindo a 1ª dimensão</a:t>
            </a:r>
            <a:endParaRPr dirty="0"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matriz[i]=[];</a:t>
            </a:r>
            <a:endParaRPr dirty="0"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2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lang="pt-BR" sz="2200" dirty="0" err="1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22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i=0;i&lt;</a:t>
            </a:r>
            <a:r>
              <a:rPr lang="pt-BR" sz="2200" dirty="0" err="1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matriz.length;i</a:t>
            </a: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++) </a:t>
            </a:r>
            <a:r>
              <a:rPr lang="pt-BR" sz="18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//definindo a 2ª dimensão</a:t>
            </a:r>
            <a:endParaRPr sz="18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22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lang="pt-BR" sz="2200" dirty="0" err="1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22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j=0;j&lt;</a:t>
            </a:r>
            <a:r>
              <a:rPr lang="pt-BR" sz="2200" dirty="0" err="1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col;j</a:t>
            </a: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endParaRPr dirty="0"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matriz[i][j]=i*j;</a:t>
            </a:r>
            <a:endParaRPr dirty="0"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 dirty="0"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2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lang="pt-BR" sz="2200" dirty="0" err="1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22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i=0;i&lt;</a:t>
            </a:r>
            <a:r>
              <a:rPr lang="pt-BR" sz="2200" dirty="0" err="1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matriz.length;i</a:t>
            </a: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endParaRPr dirty="0"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22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lang="pt-BR" sz="2200" dirty="0" err="1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22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j=0;j&lt;matriz[i].</a:t>
            </a:r>
            <a:r>
              <a:rPr lang="pt-BR" sz="22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length;j</a:t>
            </a: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endParaRPr dirty="0"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2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document.write</a:t>
            </a: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("&lt;b&gt; Posição("+i+","+j+"): &lt;/b&gt;"</a:t>
            </a:r>
            <a:endParaRPr dirty="0"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+matriz[i][j]+"&lt;</a:t>
            </a:r>
            <a:r>
              <a:rPr lang="pt-BR" sz="22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22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&gt;");</a:t>
            </a: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script&gt;</a:t>
            </a:r>
            <a:endParaRPr dirty="0"/>
          </a:p>
        </p:txBody>
      </p:sp>
      <p:sp>
        <p:nvSpPr>
          <p:cNvPr id="487" name="Google Shape;487;p37"/>
          <p:cNvSpPr txBox="1"/>
          <p:nvPr/>
        </p:nvSpPr>
        <p:spPr>
          <a:xfrm>
            <a:off x="6712403" y="251279"/>
            <a:ext cx="1938111" cy="23526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Posição(0,0): </a:t>
            </a: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b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Posição(0,1): </a:t>
            </a: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b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Posição(0,2): </a:t>
            </a: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b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Posição(0,3): </a:t>
            </a: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b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Posição(0,4): </a:t>
            </a: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b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Posição(1,0): </a:t>
            </a: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b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Posição(1,1): </a:t>
            </a: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b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Posição(1,2): </a:t>
            </a: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88" name="Google Shape;488;p37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(Arrays)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8"/>
          <p:cNvSpPr txBox="1"/>
          <p:nvPr/>
        </p:nvSpPr>
        <p:spPr>
          <a:xfrm>
            <a:off x="179388" y="900113"/>
            <a:ext cx="8964612" cy="5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44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Usado para representar datas.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dataqualquer = new Date();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– Cria um objeto com a data atual.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– A data utilizada é a data do sistema do usuário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Construtores: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data = new Date(ano,mês,dia);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data = new Date(ano,mês,dia,hora,minuto,segundo);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8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(Date)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pttworkiv_TP10278947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resentação de treinamento- SharePoint Server 2007—Fluxos de trabalho IV- incluir alguém fora da sua empresa">
  <a:themeElements>
    <a:clrScheme name="spttworkiv_TP10278947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DEE8F9"/>
      </a:hlink>
      <a:folHlink>
        <a:srgbClr val="D1C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590</Words>
  <Application>Microsoft Office PowerPoint</Application>
  <PresentationFormat>Apresentação na tela (4:3)</PresentationFormat>
  <Paragraphs>178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Consolas</vt:lpstr>
      <vt:lpstr>Calibri</vt:lpstr>
      <vt:lpstr>Verdana</vt:lpstr>
      <vt:lpstr>1_spttworkiv_TP10278947</vt:lpstr>
      <vt:lpstr>Apresentação de treinamento- SharePoint Server 2007—Fluxos de trabalho IV- incluir alguém fora da sua empresa</vt:lpstr>
      <vt:lpstr>JavaScript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silvio</dc:creator>
  <cp:lastModifiedBy>Professor</cp:lastModifiedBy>
  <cp:revision>12</cp:revision>
  <dcterms:created xsi:type="dcterms:W3CDTF">2010-10-05T18:57:39Z</dcterms:created>
  <dcterms:modified xsi:type="dcterms:W3CDTF">2023-09-01T11:23:45Z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TC102789471046</vt:lpwstr>
  </property>
</Properties>
</file>