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 type="screen4x3"/>
  <p:notesSz cx="6858000" cy="9144000"/>
  <p:embeddedFontLst>
    <p:embeddedFont>
      <p:font typeface="Tahoma" panose="020B0604030504040204" pitchFamily="34" charset="0"/>
      <p:regular r:id="rId46"/>
      <p:bold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jIQxUg6qgrYF9uEUW5ue3zCsC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B23C75-90F9-4012-9EC9-32CF32CE4F04}">
  <a:tblStyle styleId="{47B23C75-90F9-4012-9EC9-32CF32CE4F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B284A0-293D-4870-BD23-FC9B40FFB8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10" autoAdjust="0"/>
  </p:normalViewPr>
  <p:slideViewPr>
    <p:cSldViewPr snapToGrid="0">
      <p:cViewPr varScale="1">
        <p:scale>
          <a:sx n="74" d="100"/>
          <a:sy n="74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42178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  <a:endParaRPr/>
          </a:p>
        </p:txBody>
      </p:sp>
      <p:sp>
        <p:nvSpPr>
          <p:cNvPr id="168" name="Google Shape;168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086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4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62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036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23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737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03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738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451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95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202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238" name="Google Shape;2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273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47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331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532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455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291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0065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9522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299" name="Google Shape;2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0" name="Google Shape;300;p18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7350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8893ea7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38893ea7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20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136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8893ea78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38893ea78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319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sp>
        <p:nvSpPr>
          <p:cNvPr id="330" name="Google Shape;3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1" name="Google Shape;331;p19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18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0" name="Google Shape;340;p20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381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sp>
        <p:nvSpPr>
          <p:cNvPr id="349" name="Google Shape;3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0" name="Google Shape;350;p21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9836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9" name="Google Shape;359;p22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52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  <p:sp>
        <p:nvSpPr>
          <p:cNvPr id="365" name="Google Shape;3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6" name="Google Shape;366;p2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827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  <p:sp>
        <p:nvSpPr>
          <p:cNvPr id="372" name="Google Shape;3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3" name="Google Shape;373;p24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619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  <p:sp>
        <p:nvSpPr>
          <p:cNvPr id="379" name="Google Shape;3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0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113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7" name="Google Shape;387;p26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5644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39</a:t>
            </a:fld>
            <a:endParaRPr/>
          </a:p>
        </p:txBody>
      </p:sp>
      <p:sp>
        <p:nvSpPr>
          <p:cNvPr id="394" name="Google Shape;3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5" name="Google Shape;395;p27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8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8622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40</a:t>
            </a:fld>
            <a:endParaRPr/>
          </a:p>
        </p:txBody>
      </p:sp>
      <p:sp>
        <p:nvSpPr>
          <p:cNvPr id="402" name="Google Shape;4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8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169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209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91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4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03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797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4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512" y="4343230"/>
            <a:ext cx="5486976" cy="411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62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3"/>
          <p:cNvSpPr txBox="1">
            <a:spLocks noGrp="1"/>
          </p:cNvSpPr>
          <p:nvPr>
            <p:ph type="body" idx="1"/>
          </p:nvPr>
        </p:nvSpPr>
        <p:spPr>
          <a:xfrm rot="5400000">
            <a:off x="2051844" y="-786606"/>
            <a:ext cx="5029200" cy="843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>
            <a:spLocks noGrp="1"/>
          </p:cNvSpPr>
          <p:nvPr>
            <p:ph type="title"/>
          </p:nvPr>
        </p:nvSpPr>
        <p:spPr>
          <a:xfrm rot="5400000">
            <a:off x="4775994" y="1937544"/>
            <a:ext cx="5870575" cy="21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4"/>
          <p:cNvSpPr txBox="1">
            <a:spLocks noGrp="1"/>
          </p:cNvSpPr>
          <p:nvPr>
            <p:ph type="body" idx="1"/>
          </p:nvPr>
        </p:nvSpPr>
        <p:spPr>
          <a:xfrm rot="5400000">
            <a:off x="415926" y="-128588"/>
            <a:ext cx="5870575" cy="6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4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3"/>
          <p:cNvSpPr/>
          <p:nvPr/>
        </p:nvSpPr>
        <p:spPr>
          <a:xfrm>
            <a:off x="-3277" y="2920179"/>
            <a:ext cx="9147278" cy="3765756"/>
          </a:xfrm>
          <a:custGeom>
            <a:avLst/>
            <a:gdLst/>
            <a:ahLst/>
            <a:cxnLst/>
            <a:rect l="l" t="t" r="r" b="b"/>
            <a:pathLst>
              <a:path w="9494384" h="2704044" extrusionOk="0">
                <a:moveTo>
                  <a:pt x="3402" y="0"/>
                </a:moveTo>
                <a:lnTo>
                  <a:pt x="9494384" y="1447335"/>
                </a:lnTo>
                <a:cubicBezTo>
                  <a:pt x="9494384" y="1861531"/>
                  <a:pt x="9494383" y="2275728"/>
                  <a:pt x="9494383" y="2689924"/>
                </a:cubicBezTo>
                <a:lnTo>
                  <a:pt x="3402" y="2704044"/>
                </a:lnTo>
                <a:cubicBezTo>
                  <a:pt x="6804" y="1878004"/>
                  <a:pt x="0" y="826040"/>
                  <a:pt x="340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53143" cy="653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5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7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7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2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4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9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9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9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7" name="Google Shape;137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50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0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5" name="Google Shape;145;p51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1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1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2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2"/>
          <p:cNvSpPr txBox="1">
            <a:spLocks noGrp="1"/>
          </p:cNvSpPr>
          <p:nvPr>
            <p:ph type="body" idx="1"/>
          </p:nvPr>
        </p:nvSpPr>
        <p:spPr>
          <a:xfrm rot="5400000">
            <a:off x="2051844" y="-786606"/>
            <a:ext cx="5029200" cy="843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52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2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2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>
            <a:spLocks noGrp="1"/>
          </p:cNvSpPr>
          <p:nvPr>
            <p:ph type="title"/>
          </p:nvPr>
        </p:nvSpPr>
        <p:spPr>
          <a:xfrm rot="5400000">
            <a:off x="4775994" y="1937544"/>
            <a:ext cx="5870575" cy="214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3"/>
          <p:cNvSpPr txBox="1">
            <a:spLocks noGrp="1"/>
          </p:cNvSpPr>
          <p:nvPr>
            <p:ph type="body" idx="1"/>
          </p:nvPr>
        </p:nvSpPr>
        <p:spPr>
          <a:xfrm rot="5400000">
            <a:off x="415926" y="-128588"/>
            <a:ext cx="5870575" cy="62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53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3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3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 Tópicos">
  <p:cSld name="Sub Tópico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4"/>
          <p:cNvSpPr txBox="1">
            <a:spLocks noGrp="1"/>
          </p:cNvSpPr>
          <p:nvPr>
            <p:ph type="title"/>
          </p:nvPr>
        </p:nvSpPr>
        <p:spPr>
          <a:xfrm>
            <a:off x="357158" y="320040"/>
            <a:ext cx="8043890" cy="60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u="none">
                <a:solidFill>
                  <a:srgbClr val="49442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4"/>
          <p:cNvSpPr txBox="1">
            <a:spLocks noGrp="1"/>
          </p:cNvSpPr>
          <p:nvPr>
            <p:ph type="body" idx="1"/>
          </p:nvPr>
        </p:nvSpPr>
        <p:spPr>
          <a:xfrm>
            <a:off x="357158" y="1000108"/>
            <a:ext cx="8043890" cy="545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u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u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4"/>
          <p:cNvSpPr txBox="1">
            <a:spLocks noGrp="1"/>
          </p:cNvSpPr>
          <p:nvPr>
            <p:ph type="dt" idx="10"/>
          </p:nvPr>
        </p:nvSpPr>
        <p:spPr>
          <a:xfrm>
            <a:off x="4246563" y="6557963"/>
            <a:ext cx="2001837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4"/>
          <p:cNvSpPr txBox="1">
            <a:spLocks noGrp="1"/>
          </p:cNvSpPr>
          <p:nvPr>
            <p:ph type="ftr" idx="11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u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4"/>
          <p:cNvSpPr txBox="1">
            <a:spLocks noGrp="1"/>
          </p:cNvSpPr>
          <p:nvPr>
            <p:ph type="sldNum" idx="12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600" u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6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8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41386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8"/>
          <p:cNvSpPr txBox="1">
            <a:spLocks noGrp="1"/>
          </p:cNvSpPr>
          <p:nvPr>
            <p:ph type="body" idx="2"/>
          </p:nvPr>
        </p:nvSpPr>
        <p:spPr>
          <a:xfrm>
            <a:off x="4641850" y="914400"/>
            <a:ext cx="4140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5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5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5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5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9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0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2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3124200" y="62007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/>
          <p:nvPr/>
        </p:nvSpPr>
        <p:spPr>
          <a:xfrm>
            <a:off x="0" y="0"/>
            <a:ext cx="9144000" cy="657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2"/>
          <p:cNvSpPr/>
          <p:nvPr/>
        </p:nvSpPr>
        <p:spPr>
          <a:xfrm>
            <a:off x="0" y="6200775"/>
            <a:ext cx="9144000" cy="657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dt" idx="10"/>
          </p:nvPr>
        </p:nvSpPr>
        <p:spPr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ftr" idx="11"/>
          </p:nvPr>
        </p:nvSpPr>
        <p:spPr>
          <a:xfrm>
            <a:off x="2717800" y="6303963"/>
            <a:ext cx="37084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5AB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‹#›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>
            <a:spLocks noGrp="1"/>
          </p:cNvSpPr>
          <p:nvPr>
            <p:ph type="ctrTitle" idx="4294967295"/>
          </p:nvPr>
        </p:nvSpPr>
        <p:spPr>
          <a:xfrm>
            <a:off x="0" y="5765801"/>
            <a:ext cx="5765801" cy="99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8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"/>
          <p:cNvSpPr txBox="1">
            <a:spLocks noGrp="1"/>
          </p:cNvSpPr>
          <p:nvPr>
            <p:ph type="subTitle" idx="4294967295"/>
          </p:nvPr>
        </p:nvSpPr>
        <p:spPr>
          <a:xfrm>
            <a:off x="5765800" y="3783979"/>
            <a:ext cx="3378199" cy="287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Silvio A Carro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André </a:t>
            </a:r>
            <a:r>
              <a:rPr lang="pt-BR" sz="24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Menegassi</a:t>
            </a:r>
            <a:endParaRPr sz="24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Cássia A </a:t>
            </a:r>
            <a:r>
              <a:rPr lang="pt-BR" sz="24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Perego</a:t>
            </a:r>
            <a:endParaRPr sz="24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Renato Gonçalves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9900"/>
                </a:solidFill>
                <a:latin typeface="Calibri"/>
                <a:cs typeface="Calibri"/>
                <a:sym typeface="Calibri"/>
              </a:rPr>
              <a:t>Fúlvio </a:t>
            </a:r>
            <a:r>
              <a:rPr lang="pt-BR" sz="2400" b="1" dirty="0" err="1">
                <a:solidFill>
                  <a:srgbClr val="FF9900"/>
                </a:solidFill>
                <a:latin typeface="Calibri"/>
                <a:cs typeface="Calibri"/>
                <a:sym typeface="Calibri"/>
              </a:rPr>
              <a:t>Fanelli</a:t>
            </a:r>
            <a:endParaRPr lang="pt-BR" sz="2400" b="1" dirty="0">
              <a:solidFill>
                <a:srgbClr val="FF9900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9900"/>
                </a:solidFill>
                <a:latin typeface="Calibri"/>
                <a:cs typeface="Calibri"/>
                <a:sym typeface="Calibri"/>
              </a:rPr>
              <a:t>Dione Ferrari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 err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Unoeste</a:t>
            </a:r>
            <a:r>
              <a:rPr lang="pt-BR" sz="2000" b="1" i="0" u="none" strike="noStrike" cap="none" dirty="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/FIPP</a:t>
            </a:r>
            <a:endParaRPr dirty="0"/>
          </a:p>
        </p:txBody>
      </p:sp>
      <p:pic>
        <p:nvPicPr>
          <p:cNvPr id="174" name="Google Shape;174;p1" descr="http://upload.wikimedia.org/wikipedia/commons/6/6a/JavaScript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5765800" cy="57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 flipH="1">
            <a:off x="3502152" y="1133406"/>
            <a:ext cx="3950208" cy="1856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128"/>
              <a:gd name="adj6" fmla="val -16504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pt-BR" dirty="0"/>
              <a:t>- Google Chrome</a:t>
            </a:r>
          </a:p>
          <a:p>
            <a:pPr algn="ctr"/>
            <a:r>
              <a:rPr lang="pt-BR" dirty="0"/>
              <a:t>Motor interno de </a:t>
            </a:r>
            <a:r>
              <a:rPr lang="pt-BR" dirty="0" err="1"/>
              <a:t>JavaScript</a:t>
            </a:r>
            <a:r>
              <a:rPr lang="pt-BR" dirty="0"/>
              <a:t> muito poderoso e deu origem a V8 (código aberto)</a:t>
            </a:r>
          </a:p>
          <a:p>
            <a:pPr algn="ctr"/>
            <a:r>
              <a:rPr lang="pt-BR" sz="1200" i="1" dirty="0"/>
              <a:t>Firefox – </a:t>
            </a:r>
            <a:r>
              <a:rPr lang="pt-BR" sz="1200" i="1" dirty="0" err="1"/>
              <a:t>SpiderMonkey</a:t>
            </a:r>
            <a:endParaRPr lang="pt-BR" sz="1200" i="1" dirty="0"/>
          </a:p>
          <a:p>
            <a:pPr algn="ctr"/>
            <a:r>
              <a:rPr lang="pt-BR" sz="1200" i="1" dirty="0"/>
              <a:t>Safari – Nitro</a:t>
            </a:r>
          </a:p>
          <a:p>
            <a:pPr algn="ctr"/>
            <a:r>
              <a:rPr lang="pt-BR" sz="1200" i="1" dirty="0"/>
              <a:t>Opera – </a:t>
            </a:r>
            <a:r>
              <a:rPr lang="pt-BR" sz="1200" i="1" dirty="0" err="1"/>
              <a:t>Karakan</a:t>
            </a:r>
            <a:endParaRPr lang="pt-BR" sz="1200" i="1" dirty="0"/>
          </a:p>
          <a:p>
            <a:pPr algn="ctr"/>
            <a:r>
              <a:rPr lang="pt-BR" sz="1200" i="1" dirty="0"/>
              <a:t>Edge – Chakra</a:t>
            </a:r>
          </a:p>
        </p:txBody>
      </p:sp>
    </p:spTree>
    <p:extLst>
      <p:ext uri="{BB962C8B-B14F-4D97-AF65-F5344CB8AC3E}">
        <p14:creationId xmlns:p14="http://schemas.microsoft.com/office/powerpoint/2010/main" val="4546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 flipH="1">
            <a:off x="4233672" y="1133406"/>
            <a:ext cx="3950208" cy="1856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128"/>
              <a:gd name="adj6" fmla="val -16504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pt-BR" dirty="0"/>
              <a:t>- Criação do </a:t>
            </a:r>
            <a:r>
              <a:rPr lang="pt-BR" b="1" dirty="0" err="1">
                <a:solidFill>
                  <a:srgbClr val="FF0000"/>
                </a:solidFill>
              </a:rPr>
              <a:t>nodejs</a:t>
            </a:r>
            <a:endParaRPr lang="pt-BR" b="1" dirty="0">
              <a:solidFill>
                <a:srgbClr val="FF0000"/>
              </a:solidFill>
            </a:endParaRPr>
          </a:p>
          <a:p>
            <a:pPr algn="ctr">
              <a:buFontTx/>
              <a:buChar char="-"/>
            </a:pPr>
            <a:r>
              <a:rPr lang="pt-BR" dirty="0"/>
              <a:t>Baseado no V8 (código aberto), mas criado para rodar </a:t>
            </a:r>
            <a:r>
              <a:rPr lang="pt-BR" dirty="0" err="1"/>
              <a:t>JavaScript</a:t>
            </a:r>
            <a:r>
              <a:rPr lang="pt-BR" dirty="0"/>
              <a:t> fora do navegador</a:t>
            </a:r>
          </a:p>
          <a:p>
            <a:pPr algn="ctr">
              <a:buFontTx/>
              <a:buChar char="-"/>
            </a:pPr>
            <a:endParaRPr lang="pt-BR" dirty="0"/>
          </a:p>
          <a:p>
            <a:pPr algn="ctr">
              <a:buFontTx/>
              <a:buChar char="-"/>
            </a:pPr>
            <a:r>
              <a:rPr lang="pt-BR" dirty="0"/>
              <a:t>Grande iniciativa que popularizou a saída do </a:t>
            </a:r>
            <a:r>
              <a:rPr lang="pt-BR" dirty="0" err="1"/>
              <a:t>JavaScript</a:t>
            </a:r>
            <a:r>
              <a:rPr lang="pt-BR" dirty="0"/>
              <a:t> dos navegadores, agora no lado do servidor !!!</a:t>
            </a:r>
          </a:p>
        </p:txBody>
      </p:sp>
    </p:spTree>
    <p:extLst>
      <p:ext uri="{BB962C8B-B14F-4D97-AF65-F5344CB8AC3E}">
        <p14:creationId xmlns:p14="http://schemas.microsoft.com/office/powerpoint/2010/main" val="206806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>
            <a:off x="5148072" y="859536"/>
            <a:ext cx="2834640" cy="46085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29"/>
              <a:gd name="adj6" fmla="val -22957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A5F8CE3-77A7-496B-E4DC-231B6C17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04" y="875425"/>
            <a:ext cx="2807208" cy="4575385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255AC9C5-DDA8-A19A-4D31-A5831F86F696}"/>
              </a:ext>
            </a:extLst>
          </p:cNvPr>
          <p:cNvGrpSpPr/>
          <p:nvPr/>
        </p:nvGrpSpPr>
        <p:grpSpPr>
          <a:xfrm>
            <a:off x="493776" y="1613499"/>
            <a:ext cx="3483864" cy="1323898"/>
            <a:chOff x="493776" y="1613499"/>
            <a:chExt cx="3483864" cy="1323898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xmlns="" id="{BC4BFED7-6C17-0CEE-394D-E02891405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3776" y="1613499"/>
              <a:ext cx="3483864" cy="102633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xmlns="" id="{FF01B4E5-01DB-A180-45CF-A01B85CD67BB}"/>
                </a:ext>
              </a:extLst>
            </p:cNvPr>
            <p:cNvSpPr txBox="1"/>
            <p:nvPr/>
          </p:nvSpPr>
          <p:spPr>
            <a:xfrm>
              <a:off x="731520" y="2629620"/>
              <a:ext cx="3090672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https://262.ecma-international.org/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75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/>
        </p:nvSpPr>
        <p:spPr>
          <a:xfrm>
            <a:off x="360363" y="1439863"/>
            <a:ext cx="7950200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13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pt-B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Tecnologia desenvolvida pela Netscape em 1995</a:t>
            </a:r>
            <a:endParaRPr/>
          </a:p>
          <a:p>
            <a:pPr marL="342900" marR="0" lvl="0" indent="-272733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pt-B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Objetivos: incorporar conteúdo dinâmico em páginas HTML estáticas</a:t>
            </a:r>
            <a:endParaRPr/>
          </a:p>
          <a:p>
            <a:pPr marL="342900" marR="0" lvl="0" indent="-272733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pt-B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Move algum processamento lógico para o lado do cliente</a:t>
            </a:r>
            <a:endParaRPr/>
          </a:p>
          <a:p>
            <a:pPr marL="342900" marR="0" lvl="0" indent="-272733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❑"/>
            </a:pPr>
            <a:r>
              <a:rPr lang="pt-B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Linguagem de </a:t>
            </a:r>
            <a:r>
              <a:rPr lang="pt-BR" sz="2400" b="1" i="1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script</a:t>
            </a:r>
            <a:r>
              <a:rPr lang="pt-B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de alto nível, baseada em objeto</a:t>
            </a:r>
            <a:endParaRPr/>
          </a:p>
        </p:txBody>
      </p:sp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/>
        </p:nvSpPr>
        <p:spPr>
          <a:xfrm>
            <a:off x="360362" y="1057275"/>
            <a:ext cx="8459787" cy="5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Foi projetada para aumentar interatividade das páginas web:</a:t>
            </a:r>
            <a:endParaRPr/>
          </a:p>
          <a:p>
            <a:pPr marL="457200" marR="0" lvl="1" indent="-284163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⮚"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Validação de campos de formulários, interação com o usuário (p.ex., tratamento de cliques de botões), detecção de navegadores, conexão entre sistemas, etc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1138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 processamento pode ser feito tanto na máquina cliente (</a:t>
            </a:r>
            <a:r>
              <a:rPr lang="pt-BR" sz="28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quanto no servidor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gera programa executável do tipo arquivo .exe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❑"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vários frameworks de sucesso: Node js, React, Angular js, Jquery, ...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0" y="0"/>
            <a:ext cx="882015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js...  (para que serve?)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title" idx="4294967295"/>
          </p:nvPr>
        </p:nvSpPr>
        <p:spPr>
          <a:xfrm>
            <a:off x="0" y="73025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Java e Javascript são os mesmos?</a:t>
            </a: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body" idx="4294967295"/>
          </p:nvPr>
        </p:nvSpPr>
        <p:spPr>
          <a:xfrm>
            <a:off x="279400" y="914400"/>
            <a:ext cx="8636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NÃO!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(desenvolvida pela Sun Microsystems – comprada pela Oracle) é uma poderosa e muito mais complexa linguagem de programação - na categoria do C++, C#, Python...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comum somente a sintaxe parecida com a da linguagem C/C++.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254000" y="1260475"/>
            <a:ext cx="8566150" cy="504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programação JavaScript deve vir dentro da tag &lt;script&gt;</a:t>
            </a:r>
            <a:endParaRPr/>
          </a:p>
          <a:p>
            <a:pPr marL="342900" marR="0" lvl="0" indent="-341313" algn="just" rtl="0">
              <a:lnSpc>
                <a:spcPct val="15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5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New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type=</a:t>
            </a:r>
            <a:r>
              <a:rPr lang="pt-BR" sz="3200" b="1" i="0" u="none" strike="noStrike" cap="none">
                <a:solidFill>
                  <a:srgbClr val="F2DADA"/>
                </a:solidFill>
                <a:latin typeface="Courier New"/>
                <a:ea typeface="Courier New"/>
                <a:cs typeface="Courier New"/>
                <a:sym typeface="Courier New"/>
              </a:rPr>
              <a:t>“text/javascript”</a:t>
            </a:r>
            <a:r>
              <a:rPr lang="pt-BR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-BR" sz="3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2900" marR="0" lvl="0" indent="-341313" algn="just" rtl="0">
              <a:lnSpc>
                <a:spcPct val="150000"/>
              </a:lnSpc>
              <a:spcBef>
                <a:spcPts val="638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urier New"/>
              <a:buNone/>
            </a:pPr>
            <a:r>
              <a:rPr lang="pt-BR" sz="3200" b="1" i="1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32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programação </a:t>
            </a:r>
            <a:endParaRPr/>
          </a:p>
          <a:p>
            <a:pPr marL="342900" marR="0" lvl="0" indent="-341313" algn="just" rtl="0">
              <a:lnSpc>
                <a:spcPct val="15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urier New"/>
              <a:buNone/>
            </a:pPr>
            <a:r>
              <a:rPr lang="pt-BR" sz="32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/>
          </a:p>
          <a:p>
            <a:pPr marL="342900" marR="0" lvl="0" indent="-341313" algn="just" rtl="0">
              <a:lnSpc>
                <a:spcPct val="15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(como usar)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179388" y="1019176"/>
            <a:ext cx="8640762" cy="535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tag &lt;script&gt; pode ser definida numa seção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numa seção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lang="pt-B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também pode ser definida</a:t>
            </a: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externamente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515937" marR="0" lvl="1" indent="-342900" algn="just" rtl="0">
              <a:lnSpc>
                <a:spcPct val="17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seção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scripts são executados quando são chamados ou quando algum evento ocorre;</a:t>
            </a:r>
            <a:endParaRPr/>
          </a:p>
          <a:p>
            <a:pPr marL="515937" marR="0" lvl="1" indent="-342900" algn="just" rtl="0">
              <a:lnSpc>
                <a:spcPct val="17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seção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scripts são executados no carregamento da página web;</a:t>
            </a:r>
            <a:endParaRPr/>
          </a:p>
          <a:p>
            <a:pPr marL="515937" marR="0" lvl="1" indent="-342900" algn="just" rtl="0">
              <a:lnSpc>
                <a:spcPct val="17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forma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externa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um arquivo com a extensão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“.js”.</a:t>
            </a:r>
            <a:endParaRPr/>
          </a:p>
          <a:p>
            <a:pPr marL="1587" marR="0" lvl="0" indent="0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87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(como usar)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195262" y="940741"/>
            <a:ext cx="8624887" cy="493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dentro do </a:t>
            </a:r>
            <a:r>
              <a:rPr lang="pt-BR" sz="2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Exibindo uma mensagem</a:t>
            </a:r>
            <a:endParaRPr/>
          </a:p>
          <a:p>
            <a:pPr marL="15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360363" y="2453297"/>
            <a:ext cx="5211762" cy="3170238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type="text/javascript"&gt;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92D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    alert("Olá Mundo");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&lt;/script&gt;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9125" y="3086100"/>
            <a:ext cx="2817152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4051300" y="2058988"/>
            <a:ext cx="2590800" cy="830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147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mensagem será executada na carga da página</a:t>
            </a:r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(como usar)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170120" y="1260475"/>
            <a:ext cx="8650029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dentro do </a:t>
            </a:r>
            <a:r>
              <a:rPr lang="pt-BR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Método para imprimir um texto em uma página html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-238443" algn="just" rtl="0">
              <a:lnSpc>
                <a:spcPct val="170000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316538" y="2782594"/>
            <a:ext cx="8672916" cy="300355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pt-BR" sz="20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document.write</a:t>
            </a:r>
            <a:r>
              <a:rPr lang="pt-BR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("&lt;</a:t>
            </a:r>
            <a:r>
              <a:rPr lang="pt-BR" sz="20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h2&gt;Texto </a:t>
            </a:r>
            <a:r>
              <a:rPr lang="pt-BR" sz="2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inserido com instruções </a:t>
            </a:r>
            <a:r>
              <a:rPr lang="pt-BR" sz="2000" b="0" i="0" u="none" strike="noStrike" cap="none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pt-BR" sz="2000" b="0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&lt;/h2&gt;");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(como usar)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/>
          <p:nvPr/>
        </p:nvSpPr>
        <p:spPr>
          <a:xfrm>
            <a:off x="0" y="1059289"/>
            <a:ext cx="915086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is the scripting language of the Web.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modern HTML pages are using JavaScript to add functionality, validate input, communicate with web servers, and much more.</a:t>
            </a:r>
            <a:endParaRPr/>
          </a:p>
          <a:p>
            <a:pPr marL="342900" marR="0" lvl="0" indent="-342900" algn="l" rtl="0"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is easy to learn. You will enjoy it!</a:t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0" y="4594823"/>
            <a:ext cx="91440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sng" strike="noStrike" cap="none" dirty="0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www.w3schools.com/js</a:t>
            </a:r>
            <a:endParaRPr sz="5400" b="1" i="0" u="none" strike="noStrike" cap="none" dirty="0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 i="0" u="none" strike="noStrike" cap="none" dirty="0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136525" y="2424814"/>
            <a:ext cx="8775700" cy="30099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 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/* Script de Boas-Vindas */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2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nome 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("Entre com seu nome: : ", 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"Digite-o aqui... "); 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document.writeln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("&lt;h3&gt;Oi  "+ nome +"!!&lt;/h3&gt;");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dirty="0"/>
          </a:p>
          <a:p>
            <a:pPr marL="342900" marR="0" lvl="0" indent="-341313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2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2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</p:txBody>
      </p:sp>
      <p:sp>
        <p:nvSpPr>
          <p:cNvPr id="242" name="Google Shape;242;p10"/>
          <p:cNvSpPr/>
          <p:nvPr/>
        </p:nvSpPr>
        <p:spPr>
          <a:xfrm>
            <a:off x="228600" y="1035735"/>
            <a:ext cx="85915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87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dentro do </a:t>
            </a:r>
            <a:r>
              <a:rPr lang="pt-BR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script abaixo lê o nome do usuário e dá boas-vindas.</a:t>
            </a:r>
            <a:endParaRPr/>
          </a:p>
        </p:txBody>
      </p:sp>
      <p:sp>
        <p:nvSpPr>
          <p:cNvPr id="243" name="Google Shape;243;p10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(como usar)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/>
        </p:nvSpPr>
        <p:spPr>
          <a:xfrm>
            <a:off x="195262" y="776177"/>
            <a:ext cx="8624887" cy="508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 dentro do </a:t>
            </a:r>
            <a:r>
              <a:rPr lang="pt-BR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Na forma de função, exibindo uma mensagem</a:t>
            </a:r>
            <a:endParaRPr/>
          </a:p>
          <a:p>
            <a:pPr marL="15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449943" y="1690577"/>
            <a:ext cx="8236856" cy="4880344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type="text/javascript"&gt;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    function </a:t>
            </a:r>
            <a:r>
              <a:rPr lang="pt-BR" sz="20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mensagem()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alert("Olá Mundo");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&lt;/script&gt;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type="text/javascript"&gt;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b="1" i="0" u="none" strike="noStrike" cap="none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mensagem();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 &lt;/script&gt;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291668" y="1857430"/>
            <a:ext cx="2590800" cy="8302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147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 mensagem será executada na carga da página</a:t>
            </a:r>
            <a:endParaRPr/>
          </a:p>
        </p:txBody>
      </p:sp>
      <p:sp>
        <p:nvSpPr>
          <p:cNvPr id="252" name="Google Shape;252;p11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(como usar)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/>
        </p:nvSpPr>
        <p:spPr>
          <a:xfrm>
            <a:off x="179388" y="1260475"/>
            <a:ext cx="8831262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forma mais habitual é definir a codificação </a:t>
            </a:r>
            <a:r>
              <a:rPr lang="pt-BR" sz="24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um arquivo externo (extensão </a:t>
            </a:r>
            <a:r>
              <a:rPr lang="pt-BR" sz="24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.js</a:t>
            </a:r>
            <a:r>
              <a:rPr lang="pt-B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que será acionado no html.</a:t>
            </a:r>
            <a:endParaRPr/>
          </a:p>
          <a:p>
            <a:pPr marL="1587" marR="0" lvl="0" indent="0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" marR="0" lvl="0" indent="0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" marR="0" lvl="0" indent="0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" marR="0" lvl="0" indent="0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" marR="0" lvl="0" indent="0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" marR="0" lvl="0" indent="0" algn="just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5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0" y="3925887"/>
            <a:ext cx="9144000" cy="1634941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&lt;script  </a:t>
            </a: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pt-BR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="text/javascript" </a:t>
            </a:r>
            <a:r>
              <a:rPr lang="pt-BR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pt-BR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="scripts/testes.js" 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5835650" y="2859088"/>
            <a:ext cx="2133600" cy="72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147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Pasta onde o arquivo foi salvo</a:t>
            </a: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(como usar)</a:t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824753" y="5665041"/>
            <a:ext cx="7736541" cy="720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147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ATENÇÃO 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Não é permitido adicionar código JS dentro da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tag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&lt;script&gt;</a:t>
            </a:r>
            <a:endParaRPr dirty="0"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8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quando o atributo </a:t>
            </a:r>
            <a:r>
              <a:rPr lang="pt-BR" sz="1800" b="1" i="1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estiver presente!!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/>
          <p:nvPr/>
        </p:nvSpPr>
        <p:spPr>
          <a:xfrm>
            <a:off x="114299" y="1083743"/>
            <a:ext cx="8829675" cy="52629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pt-B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pt-BR" sz="24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avascript</a:t>
            </a:r>
            <a:r>
              <a:rPr lang="pt-BR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é case </a:t>
            </a:r>
            <a:r>
              <a:rPr lang="pt-BR" sz="24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sensitive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Certo: 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pt-BR" sz="2400" b="0" i="0" u="none" strike="noStrike" cap="none" dirty="0" err="1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pt-BR" sz="2400" b="0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400" b="0" i="0" u="none" strike="noStrike" cap="none" dirty="0">
                <a:solidFill>
                  <a:srgbClr val="005C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"Deu certo"</a:t>
            </a:r>
            <a:r>
              <a:rPr lang="pt-BR" sz="2400" b="0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457200" marR="0" lvl="1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Errado: </a:t>
            </a:r>
            <a:r>
              <a:rPr lang="pt-BR" sz="2400" b="1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ocument</a:t>
            </a:r>
            <a:r>
              <a:rPr lang="pt-BR" sz="2400" b="0" i="0" u="none" strike="noStrike" cap="none" dirty="0" err="1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400" b="1" i="0" u="none" strike="noStrike" cap="none" dirty="0" err="1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rite</a:t>
            </a:r>
            <a:r>
              <a:rPr lang="pt-BR" sz="2400" b="0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400" b="0" i="0" u="none" strike="noStrike" cap="none" dirty="0">
                <a:solidFill>
                  <a:srgbClr val="005C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"Deu errado"</a:t>
            </a:r>
            <a:r>
              <a:rPr lang="pt-BR" sz="2400" b="0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800100" marR="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C5C5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 final de instrução deve ser finalizado com o </a:t>
            </a:r>
            <a:r>
              <a:rPr lang="pt-BR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</a:t>
            </a: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pt-BR" sz="2400" b="0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8001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pt-BR" sz="2400" b="0" i="0" u="none" strike="noStrike" cap="none" dirty="0" err="1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400" b="0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pt-BR" sz="2400" b="0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2400" b="0" i="0" u="none" strike="noStrike" cap="none" dirty="0">
                <a:solidFill>
                  <a:srgbClr val="005C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"texto 1"</a:t>
            </a:r>
            <a:r>
              <a:rPr lang="pt-BR" sz="2400" b="0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);</a:t>
            </a:r>
            <a:endParaRPr dirty="0"/>
          </a:p>
          <a:p>
            <a:pPr marL="800100" marR="0" lvl="1" indent="-1905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C5C5C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código </a:t>
            </a:r>
            <a:r>
              <a:rPr lang="pt-BR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 ser agrupado em blocos dentro da página (objetos-funções);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{ ... }</a:t>
            </a: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Delimitador de blocos de comando.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Comentário de linha.</a:t>
            </a:r>
            <a:endParaRPr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/* ....*/</a:t>
            </a:r>
            <a:r>
              <a:rPr lang="pt-BR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Comentário de bloco.</a:t>
            </a:r>
            <a:endParaRPr dirty="0"/>
          </a:p>
        </p:txBody>
      </p:sp>
      <p:sp>
        <p:nvSpPr>
          <p:cNvPr id="268" name="Google Shape;268;p13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(considerações iniciais)</a:t>
            </a:r>
            <a:endParaRPr/>
          </a:p>
        </p:txBody>
      </p:sp>
    </p:spTree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/>
          <p:nvPr/>
        </p:nvSpPr>
        <p:spPr>
          <a:xfrm>
            <a:off x="114299" y="893243"/>
            <a:ext cx="8829675" cy="3046988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Os nomes de variáveis são case </a:t>
            </a:r>
            <a:r>
              <a:rPr lang="pt-BR" sz="20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sensitive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(y e Y são variáveis diferentes)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Não existe uma sessão pré-definida para declaração das variáveis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Uso da palavra reservada </a:t>
            </a:r>
            <a:r>
              <a:rPr lang="pt-BR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(não obrigatório, mas deve ser considerado para evitar problemas com as variáveis globais)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É uma linguagem que usa </a:t>
            </a:r>
            <a:r>
              <a:rPr lang="pt-BR" sz="2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tipagem dinâmica de dados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ou seja, não se define inicialmente o tipo de dado</a:t>
            </a:r>
            <a:endParaRPr/>
          </a:p>
        </p:txBody>
      </p:sp>
      <p:sp>
        <p:nvSpPr>
          <p:cNvPr id="274" name="Google Shape;274;p14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(variáveis)</a:t>
            </a:r>
            <a:endParaRPr/>
          </a:p>
        </p:txBody>
      </p:sp>
      <p:sp>
        <p:nvSpPr>
          <p:cNvPr id="275" name="Google Shape;275;p14"/>
          <p:cNvSpPr/>
          <p:nvPr/>
        </p:nvSpPr>
        <p:spPr>
          <a:xfrm>
            <a:off x="333348" y="4097260"/>
            <a:ext cx="7929618" cy="258528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800" b="1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pt-BR" sz="1800" b="1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x=5;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curso="Informática";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800" b="1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b="1" i="0" u="none" strike="noStrike" cap="none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800" b="1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18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</a:t>
            </a:r>
            <a:r>
              <a:rPr lang="pt-BR" sz="1800" b="1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b="1" i="0" u="none" strike="noStrike" cap="none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"Informática"</a:t>
            </a:r>
            <a:r>
              <a:rPr lang="pt-BR" sz="1800" b="1" i="0" u="none" strike="noStrike" cap="none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/>
          <p:nvPr/>
        </p:nvSpPr>
        <p:spPr>
          <a:xfrm>
            <a:off x="114299" y="938603"/>
            <a:ext cx="8829675" cy="1600438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undefined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Indica que uma variável não tem um valor associado / definido.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null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para objetos (instância de classes).</a:t>
            </a:r>
            <a:endParaRPr/>
          </a:p>
          <a:p>
            <a:pPr marL="0" marR="0" lvl="0" indent="-127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pt-BR" sz="2000" b="1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typeof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devolve o tipo da variável</a:t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212651" y="2684181"/>
            <a:ext cx="8731323" cy="39703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t1="oi";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t2;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t3 = 10;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(t2 == </a:t>
            </a:r>
            <a:r>
              <a:rPr lang="pt-BR" sz="1800" b="0" i="1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("t2 é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800" b="0" i="1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t1 == "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("t1 é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1800" b="0" i="1" u="none" strike="noStrike" cap="none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t3 == "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("t3 é valor numérico");</a:t>
            </a:r>
            <a:endParaRPr sz="18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(variáveis)</a:t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3985146" y="1499616"/>
            <a:ext cx="4708478" cy="3672885"/>
          </a:xfrm>
          <a:prstGeom prst="irregularSeal2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“Declarar” variáveis sem o 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lang="pt-BR" sz="18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</a:t>
            </a:r>
            <a:r>
              <a:rPr lang="pt-BR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significa estar criando variáveis globais</a:t>
            </a:r>
            <a:endParaRPr dirty="0"/>
          </a:p>
        </p:txBody>
      </p:sp>
    </p:spTree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114298" y="906385"/>
            <a:ext cx="8829675" cy="529375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x;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10;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+ 1;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"teste";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+ 10;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Qual o resultado de x?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x;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"10";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+ 1;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"teste";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10;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x + 10;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 agora, qual o resultado de x?</a:t>
            </a:r>
            <a:endParaRPr dirty="0"/>
          </a:p>
        </p:txBody>
      </p:sp>
      <p:sp>
        <p:nvSpPr>
          <p:cNvPr id="289" name="Google Shape;289;p16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u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(variáveis)</a:t>
            </a:r>
            <a:endParaRPr/>
          </a:p>
        </p:txBody>
      </p:sp>
    </p:spTree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114299" y="1083743"/>
            <a:ext cx="8829675" cy="144655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Javascript temos funções para conversão de tipos: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parseInt()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Converte uma string para um número </a:t>
            </a:r>
            <a:r>
              <a:rPr lang="pt-B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inteiro.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parseFloat()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Converte uma string para um número real.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isNaN(): </a:t>
            </a:r>
            <a:r>
              <a:rPr lang="pt-BR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 se o valor recebido não é número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(convertendo variáveis)</a:t>
            </a: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157162" y="2896547"/>
            <a:ext cx="8829675" cy="28623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v1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b="1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"042"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v2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b="1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"42.33"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num1=</a:t>
            </a: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(v1);</a:t>
            </a:r>
            <a:r>
              <a:rPr lang="pt-BR" sz="18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//resultado = 42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num2=</a:t>
            </a: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(v2);</a:t>
            </a:r>
            <a:r>
              <a:rPr lang="pt-BR" sz="18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resultado = 42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valor=</a:t>
            </a: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(v1);</a:t>
            </a:r>
            <a:r>
              <a:rPr lang="pt-BR" sz="18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//resultado = 42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valor=</a:t>
            </a: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parseFloat</a:t>
            </a:r>
            <a:r>
              <a:rPr lang="pt-BR" sz="18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v2);</a:t>
            </a:r>
            <a:r>
              <a:rPr lang="pt-BR" sz="18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//resultado = 42.33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isNaN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b="1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oi</a:t>
            </a:r>
            <a:r>
              <a:rPr lang="pt-BR" sz="1800" b="1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//</a:t>
            </a:r>
            <a:r>
              <a:rPr lang="pt-BR" sz="18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resultado = </a:t>
            </a:r>
            <a:r>
              <a:rPr lang="pt-BR" sz="1800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pt-BR" sz="1800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(não é numérico)</a:t>
            </a:r>
            <a:endParaRPr sz="1800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/>
        </p:nvSpPr>
        <p:spPr>
          <a:xfrm>
            <a:off x="219075" y="1154113"/>
            <a:ext cx="89249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Usando valores numéricos</a:t>
            </a:r>
            <a:endParaRPr dirty="0"/>
          </a:p>
          <a:p>
            <a:pPr marL="342900" marR="0" lvl="0" indent="-341313" algn="l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n1 = prompt("Digite o 1º valor" , "Digite aqui: ");</a:t>
            </a:r>
            <a:endParaRPr dirty="0"/>
          </a:p>
          <a:p>
            <a:pPr marL="342900" marR="0" lvl="0" indent="-341313" algn="l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n2 = prompt("Digite o 2º valor" , "Digite aqui: ");</a:t>
            </a:r>
            <a:endParaRPr dirty="0"/>
          </a:p>
          <a:p>
            <a:pPr marL="342900" marR="0" lvl="0" indent="-341313" algn="l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res = </a:t>
            </a:r>
            <a:r>
              <a:rPr lang="pt-BR" sz="2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(n1) + </a:t>
            </a:r>
            <a:r>
              <a:rPr lang="pt-BR" sz="2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(n2);</a:t>
            </a:r>
            <a:endParaRPr dirty="0"/>
          </a:p>
          <a:p>
            <a:pPr marL="342900" marR="0" lvl="0" indent="-341313" algn="l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dirty="0"/>
          </a:p>
          <a:p>
            <a:pPr marL="342900" marR="0" lvl="0" indent="-341313" algn="l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("Resultado = ", res);</a:t>
            </a:r>
            <a:endParaRPr dirty="0"/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(variáveis)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8893ea78e_0_0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(variáveis)</a:t>
            </a:r>
            <a:endParaRPr dirty="0"/>
          </a:p>
        </p:txBody>
      </p:sp>
      <p:sp>
        <p:nvSpPr>
          <p:cNvPr id="309" name="Google Shape;309;g138893ea78e_0_0"/>
          <p:cNvSpPr txBox="1"/>
          <p:nvPr/>
        </p:nvSpPr>
        <p:spPr>
          <a:xfrm>
            <a:off x="2145000" y="709950"/>
            <a:ext cx="48540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rgbClr val="FFFF00"/>
                </a:solidFill>
              </a:rPr>
              <a:t>VAR x LET x CONST</a:t>
            </a:r>
            <a:endParaRPr sz="3700" b="1" dirty="0">
              <a:solidFill>
                <a:srgbClr val="FF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chemeClr val="lt1"/>
                </a:solidFill>
              </a:rPr>
              <a:t>Qual a diferença?</a:t>
            </a:r>
            <a:endParaRPr sz="3700" b="1" dirty="0">
              <a:solidFill>
                <a:schemeClr val="lt1"/>
              </a:solidFill>
            </a:endParaRPr>
          </a:p>
        </p:txBody>
      </p:sp>
      <p:graphicFrame>
        <p:nvGraphicFramePr>
          <p:cNvPr id="310" name="Google Shape;310;g138893ea78e_0_0"/>
          <p:cNvGraphicFramePr/>
          <p:nvPr/>
        </p:nvGraphicFramePr>
        <p:xfrm>
          <a:off x="258625" y="2810750"/>
          <a:ext cx="8626725" cy="3002205"/>
        </p:xfrm>
        <a:graphic>
          <a:graphicData uri="http://schemas.openxmlformats.org/drawingml/2006/table">
            <a:tbl>
              <a:tblPr>
                <a:noFill/>
                <a:tableStyleId>{47B23C75-90F9-4012-9EC9-32CF32CE4F04}</a:tableStyleId>
              </a:tblPr>
              <a:tblGrid>
                <a:gridCol w="2875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5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5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VAR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LET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CONST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Escopo global ou de função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Escopo de bloco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Escopo sempre global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4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Podem ser declaradas e atualizadas mais de uma vez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Pode ser atualizada, mas não declarada novamente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300" b="1">
                          <a:solidFill>
                            <a:schemeClr val="lt1"/>
                          </a:solidFill>
                        </a:rPr>
                        <a:t>Não pode ser atualizada e nem declarada novamente</a:t>
                      </a:r>
                      <a:endParaRPr sz="23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>
            <a:off x="1371600" y="1133405"/>
            <a:ext cx="4572000" cy="36214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627"/>
              <a:gd name="adj6" fmla="val -1723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História da própria internet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algn="ctr"/>
            <a:r>
              <a:rPr lang="pt-BR" dirty="0"/>
              <a:t>- Guerra Fria (EUA x URSS) – tecnológica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- Criação de uma agência de pesquisa tecnológica (para guerra): DARPA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- Centros militares com informações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- Criação da rede </a:t>
            </a:r>
            <a:r>
              <a:rPr lang="pt-BR" b="1" dirty="0" err="1">
                <a:solidFill>
                  <a:srgbClr val="FF0000"/>
                </a:solidFill>
              </a:rPr>
              <a:t>Arpanet</a:t>
            </a:r>
            <a:r>
              <a:rPr lang="pt-BR" dirty="0"/>
              <a:t> para proteger os dados (backup entre os centros) – além de militares faziam parte universidades (</a:t>
            </a:r>
            <a:r>
              <a:rPr lang="pt-BR" dirty="0" err="1"/>
              <a:t>ex</a:t>
            </a:r>
            <a:r>
              <a:rPr lang="pt-BR" dirty="0"/>
              <a:t>: MIT)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Essa rede cresceu tanto, mudou de nomes algumas vezes e depois ficou conhecida como Internet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6202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8893ea78e_0_22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(variáveis)</a:t>
            </a:r>
            <a:endParaRPr dirty="0"/>
          </a:p>
        </p:txBody>
      </p:sp>
      <p:sp>
        <p:nvSpPr>
          <p:cNvPr id="316" name="Google Shape;316;g138893ea78e_0_22"/>
          <p:cNvSpPr txBox="1"/>
          <p:nvPr/>
        </p:nvSpPr>
        <p:spPr>
          <a:xfrm>
            <a:off x="0" y="520213"/>
            <a:ext cx="9055223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rgbClr val="FFFF00"/>
                </a:solidFill>
              </a:rPr>
              <a:t>VAR x LET x CONST</a:t>
            </a:r>
            <a:endParaRPr sz="3700" b="1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3700" b="1" dirty="0">
                <a:solidFill>
                  <a:schemeClr val="lt1"/>
                </a:solidFill>
              </a:rPr>
              <a:t>Quais exemplos estão corretos?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chemeClr val="lt1"/>
              </a:solidFill>
            </a:endParaRPr>
          </a:p>
        </p:txBody>
      </p:sp>
      <p:sp>
        <p:nvSpPr>
          <p:cNvPr id="317" name="Google Shape;317;g138893ea78e_0_22"/>
          <p:cNvSpPr txBox="1"/>
          <p:nvPr/>
        </p:nvSpPr>
        <p:spPr>
          <a:xfrm>
            <a:off x="302950" y="2474938"/>
            <a:ext cx="3982800" cy="1791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 b="1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variavel1 </a:t>
            </a:r>
            <a:r>
              <a:rPr lang="pt-BR" sz="1800" b="1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>
                <a:solidFill>
                  <a:srgbClr val="BA212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'teste 1'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b="1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(variavel1);</a:t>
            </a:r>
            <a:endParaRPr sz="1800" b="1" i="1" dirty="0">
              <a:solidFill>
                <a:srgbClr val="4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g138893ea78e_0_22"/>
          <p:cNvSpPr txBox="1"/>
          <p:nvPr/>
        </p:nvSpPr>
        <p:spPr>
          <a:xfrm>
            <a:off x="112541" y="4481988"/>
            <a:ext cx="4345933" cy="187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9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9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900" b="1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variavel1 </a:t>
            </a:r>
            <a:r>
              <a:rPr lang="pt-BR" sz="1900" b="1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900" b="1" dirty="0">
                <a:solidFill>
                  <a:srgbClr val="BA212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'teste 1'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900" b="1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(variavel1);</a:t>
            </a:r>
            <a:endParaRPr sz="1900" b="1" i="1" dirty="0">
              <a:solidFill>
                <a:srgbClr val="4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g138893ea78e_0_22"/>
          <p:cNvSpPr txBox="1"/>
          <p:nvPr/>
        </p:nvSpPr>
        <p:spPr>
          <a:xfrm>
            <a:off x="4894475" y="4481988"/>
            <a:ext cx="3905100" cy="206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1800" b="1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variavel1 = </a:t>
            </a:r>
            <a:r>
              <a:rPr lang="pt-BR" sz="1800" b="1" dirty="0">
                <a:solidFill>
                  <a:srgbClr val="BA212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'teste 1';</a:t>
            </a:r>
            <a:endParaRPr sz="1800" b="1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variavel1 </a:t>
            </a:r>
            <a:r>
              <a:rPr lang="pt-BR" sz="1800" b="1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1" dirty="0">
                <a:solidFill>
                  <a:srgbClr val="BA212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'teste2'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800" b="1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18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(variavel1);</a:t>
            </a:r>
            <a:endParaRPr dirty="0"/>
          </a:p>
        </p:txBody>
      </p:sp>
      <p:sp>
        <p:nvSpPr>
          <p:cNvPr id="320" name="Google Shape;320;g138893ea78e_0_22"/>
          <p:cNvSpPr txBox="1"/>
          <p:nvPr/>
        </p:nvSpPr>
        <p:spPr>
          <a:xfrm>
            <a:off x="4816775" y="2385088"/>
            <a:ext cx="3982800" cy="185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900" b="1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900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variavel1 = </a:t>
            </a:r>
            <a:r>
              <a:rPr lang="pt-BR" sz="1800" b="1" dirty="0">
                <a:solidFill>
                  <a:srgbClr val="BA212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'teste 1';</a:t>
            </a:r>
            <a:r>
              <a:rPr lang="pt-BR" sz="1900" b="1" dirty="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 b="1" dirty="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9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900" b="1" dirty="0" err="1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pt-BR" sz="1900" b="1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variavel2 </a:t>
            </a:r>
            <a:r>
              <a:rPr lang="pt-BR" sz="1900" b="1" dirty="0">
                <a:solidFill>
                  <a:srgbClr val="66666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1900" b="1" dirty="0">
                <a:solidFill>
                  <a:srgbClr val="BA212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'teste2'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900" b="1" dirty="0" err="1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1900" b="1" dirty="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(variavel1);</a:t>
            </a:r>
            <a:endParaRPr sz="1900" b="1" dirty="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1" name="Google Shape;321;g138893ea78e_0_22"/>
          <p:cNvCxnSpPr/>
          <p:nvPr/>
        </p:nvCxnSpPr>
        <p:spPr>
          <a:xfrm>
            <a:off x="4458475" y="2387813"/>
            <a:ext cx="0" cy="4169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g138893ea78e_0_22"/>
          <p:cNvCxnSpPr/>
          <p:nvPr/>
        </p:nvCxnSpPr>
        <p:spPr>
          <a:xfrm>
            <a:off x="302950" y="4301113"/>
            <a:ext cx="83391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g138893ea78e_0_22"/>
          <p:cNvSpPr txBox="1"/>
          <p:nvPr/>
        </p:nvSpPr>
        <p:spPr>
          <a:xfrm>
            <a:off x="302950" y="1774075"/>
            <a:ext cx="93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38893ea78e_0_22"/>
          <p:cNvSpPr/>
          <p:nvPr/>
        </p:nvSpPr>
        <p:spPr>
          <a:xfrm>
            <a:off x="3263175" y="3429000"/>
            <a:ext cx="508200" cy="504000"/>
          </a:xfrm>
          <a:prstGeom prst="wedgeRectCallout">
            <a:avLst>
              <a:gd name="adj1" fmla="val -84721"/>
              <a:gd name="adj2" fmla="val -26538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/>
              <a:t>1</a:t>
            </a:r>
            <a:endParaRPr sz="2300" b="1"/>
          </a:p>
        </p:txBody>
      </p:sp>
      <p:sp>
        <p:nvSpPr>
          <p:cNvPr id="325" name="Google Shape;325;g138893ea78e_0_22"/>
          <p:cNvSpPr/>
          <p:nvPr/>
        </p:nvSpPr>
        <p:spPr>
          <a:xfrm>
            <a:off x="8133850" y="3496450"/>
            <a:ext cx="508200" cy="504000"/>
          </a:xfrm>
          <a:prstGeom prst="wedgeRectCallout">
            <a:avLst>
              <a:gd name="adj1" fmla="val -92877"/>
              <a:gd name="adj2" fmla="val -17698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/>
              <a:t>3</a:t>
            </a:r>
            <a:endParaRPr sz="2300" b="1" dirty="0"/>
          </a:p>
        </p:txBody>
      </p:sp>
      <p:sp>
        <p:nvSpPr>
          <p:cNvPr id="326" name="Google Shape;326;g138893ea78e_0_22"/>
          <p:cNvSpPr/>
          <p:nvPr/>
        </p:nvSpPr>
        <p:spPr>
          <a:xfrm>
            <a:off x="3381300" y="5638100"/>
            <a:ext cx="508200" cy="504000"/>
          </a:xfrm>
          <a:prstGeom prst="wedgeRectCallout">
            <a:avLst>
              <a:gd name="adj1" fmla="val -95720"/>
              <a:gd name="adj2" fmla="val -3021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 dirty="0"/>
              <a:t>2</a:t>
            </a:r>
            <a:endParaRPr sz="2300" b="1" dirty="0"/>
          </a:p>
        </p:txBody>
      </p:sp>
      <p:sp>
        <p:nvSpPr>
          <p:cNvPr id="327" name="Google Shape;327;g138893ea78e_0_22"/>
          <p:cNvSpPr/>
          <p:nvPr/>
        </p:nvSpPr>
        <p:spPr>
          <a:xfrm>
            <a:off x="8133850" y="5715825"/>
            <a:ext cx="508200" cy="504000"/>
          </a:xfrm>
          <a:prstGeom prst="wedgeRectCallout">
            <a:avLst>
              <a:gd name="adj1" fmla="val -97776"/>
              <a:gd name="adj2" fmla="val -28348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/>
              <a:t>4</a:t>
            </a:r>
            <a:endParaRPr sz="23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/>
        </p:nvSpPr>
        <p:spPr>
          <a:xfrm>
            <a:off x="525461" y="502341"/>
            <a:ext cx="7769225" cy="558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Aritméticos: igual a Java, C e C# </a:t>
            </a: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considerando que y = 5</a:t>
            </a: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1425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Atribuição: (</a:t>
            </a: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considerando que y = 5 e x = 10</a:t>
            </a:r>
            <a:r>
              <a:rPr lang="pt-BR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1313" algn="l" rtl="0">
              <a:lnSpc>
                <a:spcPct val="170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(operadores)</a:t>
            </a:r>
            <a:endParaRPr/>
          </a:p>
        </p:txBody>
      </p:sp>
      <p:graphicFrame>
        <p:nvGraphicFramePr>
          <p:cNvPr id="335" name="Google Shape;335;p19"/>
          <p:cNvGraphicFramePr/>
          <p:nvPr/>
        </p:nvGraphicFramePr>
        <p:xfrm>
          <a:off x="1071562" y="1134130"/>
          <a:ext cx="7000900" cy="2560714"/>
        </p:xfrm>
        <a:graphic>
          <a:graphicData uri="http://schemas.openxmlformats.org/drawingml/2006/table">
            <a:tbl>
              <a:tblPr>
                <a:noFill/>
                <a:tableStyleId>{78B284A0-293D-4870-BD23-FC9B40FFB8C4}</a:tableStyleId>
              </a:tblPr>
              <a:tblGrid>
                <a:gridCol w="121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3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8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7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Operador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Função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Exemplo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Resultado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Adição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x=y+2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x=7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Subtração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x=y-2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x=3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Multiplicação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x=y*2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x=10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Divisão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x=y/2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x=2.5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Módulo (resto da divisão)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x=y%2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x=1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++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Incremento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x=++y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x=6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2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--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Decremento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x=--y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x=4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336" name="Google Shape;336;p19"/>
          <p:cNvGraphicFramePr/>
          <p:nvPr/>
        </p:nvGraphicFramePr>
        <p:xfrm>
          <a:off x="1071562" y="4162149"/>
          <a:ext cx="7000900" cy="2238414"/>
        </p:xfrm>
        <a:graphic>
          <a:graphicData uri="http://schemas.openxmlformats.org/drawingml/2006/table">
            <a:tbl>
              <a:tblPr>
                <a:noFill/>
                <a:tableStyleId>{78B284A0-293D-4870-BD23-FC9B40FFB8C4}</a:tableStyleId>
              </a:tblPr>
              <a:tblGrid>
                <a:gridCol w="121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3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7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Operador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Exemplo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Mesmo que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Resultado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+=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x+=y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x=x+y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x=15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-=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x-=y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x=x-y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*=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x*=y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x=x*y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x=50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/=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x/=y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x=x/y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x=2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%=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x%=y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x=x%y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x=0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/>
        </p:nvSpPr>
        <p:spPr>
          <a:xfrm>
            <a:off x="539750" y="756385"/>
            <a:ext cx="7769225" cy="5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Relacionais: igual a Java, C e C# (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considerando que x = 5</a:t>
            </a: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43" name="Google Shape;343;p20"/>
          <p:cNvGraphicFramePr/>
          <p:nvPr/>
        </p:nvGraphicFramePr>
        <p:xfrm>
          <a:off x="647334" y="1662479"/>
          <a:ext cx="7000900" cy="2502504"/>
        </p:xfrm>
        <a:graphic>
          <a:graphicData uri="http://schemas.openxmlformats.org/drawingml/2006/table">
            <a:tbl>
              <a:tblPr>
                <a:noFill/>
                <a:tableStyleId>{78B284A0-293D-4870-BD23-FC9B40FFB8C4}</a:tableStyleId>
              </a:tblPr>
              <a:tblGrid>
                <a:gridCol w="121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3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7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Operador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Mesmo que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Resultado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É igual (compara valor)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x==8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False 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É igual (compara valor e tipo)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x===8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!=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Diferente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x!=8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&gt;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Maior que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x&gt;8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False</a:t>
                      </a:r>
                      <a:endParaRPr sz="1800" u="none" strike="noStrike" cap="none"/>
                    </a:p>
                  </a:txBody>
                  <a:tcPr marL="0" marR="0" marT="3810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&lt;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Menor que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x&lt;8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&gt;=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Maior ou igual que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x&gt;=8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False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&lt;=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Menor ou igual que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x&lt;=8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44" name="Google Shape;344;p20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(operadores)</a:t>
            </a:r>
            <a:endParaRPr/>
          </a:p>
        </p:txBody>
      </p:sp>
      <p:graphicFrame>
        <p:nvGraphicFramePr>
          <p:cNvPr id="345" name="Google Shape;345;p20"/>
          <p:cNvGraphicFramePr/>
          <p:nvPr/>
        </p:nvGraphicFramePr>
        <p:xfrm>
          <a:off x="3179519" y="4275022"/>
          <a:ext cx="5717575" cy="2179854"/>
        </p:xfrm>
        <a:graphic>
          <a:graphicData uri="http://schemas.openxmlformats.org/drawingml/2006/table">
            <a:tbl>
              <a:tblPr>
                <a:noFill/>
                <a:tableStyleId>{78B284A0-293D-4870-BD23-FC9B40FFB8C4}</a:tableStyleId>
              </a:tblPr>
              <a:tblGrid>
                <a:gridCol w="121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7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Operador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Resultado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 == 'true'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True </a:t>
                      </a:r>
                      <a:endParaRPr/>
                    </a:p>
                  </a:txBody>
                  <a:tcPr marL="0" marR="0" marT="0" marB="0" anchor="ctr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 == '1'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 == 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 === 'true'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False</a:t>
                      </a:r>
                      <a:endParaRPr sz="1800" u="none" strike="noStrike" cap="none"/>
                    </a:p>
                  </a:txBody>
                  <a:tcPr marL="0" marR="0" marT="3810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 === '1'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2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===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 === 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46" name="Google Shape;346;p20"/>
          <p:cNvSpPr/>
          <p:nvPr/>
        </p:nvSpPr>
        <p:spPr>
          <a:xfrm>
            <a:off x="7284215" y="1846552"/>
            <a:ext cx="1336000" cy="369311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6728" y="15687"/>
                </a:moveTo>
                <a:lnTo>
                  <a:pt x="26728" y="15687"/>
                </a:lnTo>
                <a:cubicBezTo>
                  <a:pt x="41942" y="2086"/>
                  <a:pt x="62846" y="-1096"/>
                  <a:pt x="80890" y="7443"/>
                </a:cubicBezTo>
                <a:cubicBezTo>
                  <a:pt x="98934" y="15983"/>
                  <a:pt x="111090" y="34811"/>
                  <a:pt x="112386" y="56225"/>
                </a:cubicBezTo>
                <a:lnTo>
                  <a:pt x="117297" y="57393"/>
                </a:lnTo>
                <a:lnTo>
                  <a:pt x="104159" y="70504"/>
                </a:lnTo>
                <a:lnTo>
                  <a:pt x="92230" y="51431"/>
                </a:lnTo>
                <a:lnTo>
                  <a:pt x="97116" y="52593"/>
                </a:lnTo>
                <a:cubicBezTo>
                  <a:pt x="95070" y="32990"/>
                  <a:pt x="85130" y="16710"/>
                  <a:pt x="71498" y="10637"/>
                </a:cubicBezTo>
                <a:cubicBezTo>
                  <a:pt x="57866" y="4565"/>
                  <a:pt x="42924" y="9760"/>
                  <a:pt x="32989" y="24026"/>
                </a:cubicBezTo>
                <a:close/>
              </a:path>
            </a:pathLst>
          </a:cu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/>
        </p:nvSpPr>
        <p:spPr>
          <a:xfrm>
            <a:off x="539750" y="1260475"/>
            <a:ext cx="7769225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Lógicos: igual a Java, C e C# </a:t>
            </a: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 que x = 6 e Y = 3)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353" name="Google Shape;353;p21"/>
          <p:cNvGraphicFramePr/>
          <p:nvPr/>
        </p:nvGraphicFramePr>
        <p:xfrm>
          <a:off x="1518444" y="2171700"/>
          <a:ext cx="5783275" cy="1269975"/>
        </p:xfrm>
        <a:graphic>
          <a:graphicData uri="http://schemas.openxmlformats.org/drawingml/2006/table">
            <a:tbl>
              <a:tblPr>
                <a:noFill/>
                <a:tableStyleId>{78B284A0-293D-4870-BD23-FC9B40FFB8C4}</a:tableStyleId>
              </a:tblPr>
              <a:tblGrid>
                <a:gridCol w="1211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26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Operador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50" marB="2855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Descrição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50" marB="2855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Exemplo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550" marB="2855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&amp;&amp;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And (e)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(x &lt; 10 &amp;&amp; y &gt; 1) é 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||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Or (ou)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(x==5 || y==5) é 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!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Not (não)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!(x==y) é true</a:t>
                      </a:r>
                      <a:endParaRPr sz="18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54" name="Google Shape;354;p21"/>
          <p:cNvGraphicFramePr/>
          <p:nvPr/>
        </p:nvGraphicFramePr>
        <p:xfrm>
          <a:off x="2447131" y="4100513"/>
          <a:ext cx="3857625" cy="1593850"/>
        </p:xfrm>
        <a:graphic>
          <a:graphicData uri="http://schemas.openxmlformats.org/drawingml/2006/table">
            <a:tbl>
              <a:tblPr>
                <a:noFill/>
                <a:tableStyleId>{78B284A0-293D-4870-BD23-FC9B40FFB8C4}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2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&amp;&amp;/and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600" marB="286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||/or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600" marB="286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1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!/not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28600" marB="2860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2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&amp;&amp; V = V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|| V = V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!V = F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&amp;&amp; F = F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|| F = V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!F = V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&amp;&amp; V = F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|| V = V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2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&amp;&amp; F = F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 || F = F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C3C3C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5" name="Google Shape;355;p21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(operadores)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/>
        </p:nvSpPr>
        <p:spPr>
          <a:xfrm>
            <a:off x="179388" y="962026"/>
            <a:ext cx="8129587" cy="541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Decisão Simples: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&lt;(condição)&gt;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 b="1">
                <a:solidFill>
                  <a:srgbClr val="DAE5F1"/>
                </a:solidFill>
                <a:latin typeface="Courier New"/>
                <a:ea typeface="Courier New"/>
                <a:cs typeface="Courier New"/>
                <a:sym typeface="Courier New"/>
              </a:rPr>
              <a:t>/*Instruções para condição verdadeira*/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587" marR="0" lvl="0" indent="0" algn="l" rtl="0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Decisão Composta: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&lt;(condição)&gt;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/*Instruções para condição verdadeira*/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 b="1">
                <a:solidFill>
                  <a:srgbClr val="DAE5F1"/>
                </a:solidFill>
                <a:latin typeface="Courier New"/>
                <a:ea typeface="Courier New"/>
                <a:cs typeface="Courier New"/>
                <a:sym typeface="Courier New"/>
              </a:rPr>
              <a:t>/*Instruções para condição falsa*/</a:t>
            </a:r>
            <a:endParaRPr/>
          </a:p>
          <a:p>
            <a:pPr marL="342900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E5F1"/>
              </a:buClr>
              <a:buSzPts val="2000"/>
              <a:buFont typeface="Courier New"/>
              <a:buNone/>
            </a:pPr>
            <a:r>
              <a:rPr lang="pt-BR" sz="2000" b="1">
                <a:solidFill>
                  <a:srgbClr val="DAE5F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(comandos de decisão)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/>
          <p:nvPr/>
        </p:nvSpPr>
        <p:spPr>
          <a:xfrm>
            <a:off x="552450" y="891294"/>
            <a:ext cx="8039100" cy="56323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 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pt-B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pt-BR" sz="2400" b="1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getHours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pt-BR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2400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4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"&lt;b&gt;Bom dia!&lt;/b&gt;"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pt-BR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pt-BR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2400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pt-BR" sz="24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2400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4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"&lt;b&gt;Boa tarde!&lt;/b&gt;"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400" b="1" dirty="0">
              <a:solidFill>
                <a:srgbClr val="0000C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2400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4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"&lt;b&gt;Boa noite!&lt;/b&gt;"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369" name="Google Shape;369;p23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(comandos de decisão)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/>
        </p:nvSpPr>
        <p:spPr>
          <a:xfrm>
            <a:off x="179388" y="1260475"/>
            <a:ext cx="8129587" cy="511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74637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Switch: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Verdana"/>
              <a:buNone/>
            </a:pPr>
            <a:r>
              <a:rPr lang="pt-BR" sz="2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pt-BR" sz="2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switch (mes_ano)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case 1: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document.write(“Janeiro”);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case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document.write(“Fevereiro”);</a:t>
            </a:r>
            <a:endParaRPr sz="24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break;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(comandos de decisão)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/>
          <p:nvPr/>
        </p:nvSpPr>
        <p:spPr>
          <a:xfrm>
            <a:off x="500050" y="1318339"/>
            <a:ext cx="8143900" cy="45243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pt-BR" sz="1800" b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b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pt-BR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pt-BR" sz="1800" b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pt-BR" sz="180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pt-BR" sz="180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getDay</a:t>
            </a:r>
            <a:r>
              <a:rPr lang="pt-BR" sz="180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pt-BR" sz="1800" b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</a:t>
            </a:r>
            <a:r>
              <a:rPr lang="pt-BR" sz="1800" b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pt-BR" sz="1800" b="1" i="0" u="none" strike="noStrike" cap="none">
                <a:solidFill>
                  <a:srgbClr val="004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800" b="1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b="0" i="0" u="none" strike="noStrike" cap="none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"Finalmente sexta-feira!"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b="1" i="0" u="none" strike="noStrike" cap="none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800" b="1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pt-BR" sz="1800" b="1" i="0" u="none" strike="noStrike" cap="none">
                <a:solidFill>
                  <a:srgbClr val="004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800" b="1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b="0" i="0" u="none" strike="noStrike" cap="none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"Super sábado!"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b="1" i="0" u="none" strike="noStrike" cap="none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800" b="1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pt-BR" sz="1800" b="1" i="0" u="none" strike="noStrike" cap="none">
                <a:solidFill>
                  <a:srgbClr val="004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800" b="1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b="0" i="0" u="none" strike="noStrike" cap="none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"Domingo, descansar "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b="1" i="0" u="none" strike="noStrike" cap="none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800" b="1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800" b="1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//Não é obrigatório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b="0" i="0" u="none" strike="noStrike" cap="none">
                <a:solidFill>
                  <a:srgbClr val="005C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"Cadê o final de semana?"</a:t>
            </a:r>
            <a:r>
              <a:rPr lang="pt-BR" sz="1800" b="0" i="0" u="none" strike="noStrike" cap="none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C5C5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83" name="Google Shape;383;p25"/>
          <p:cNvSpPr txBox="1"/>
          <p:nvPr/>
        </p:nvSpPr>
        <p:spPr>
          <a:xfrm>
            <a:off x="0" y="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(comandos de decisão)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/>
        </p:nvSpPr>
        <p:spPr>
          <a:xfrm>
            <a:off x="188266" y="962025"/>
            <a:ext cx="8841782" cy="541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for(condicaoInicial; condicaoFinal; incremento)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executa bloco de código;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None/>
            </a:pPr>
            <a:r>
              <a:rPr lang="pt-BR" sz="24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359736" y="3667919"/>
            <a:ext cx="7913498" cy="1643063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147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i=0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i&lt;= 10; i++) 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dirty="0"/>
          </a:p>
          <a:p>
            <a:pPr lvl="0"/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('&lt;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h3&gt;Linha 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'+i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+‘&lt;/h3&gt;&lt;</a:t>
            </a:r>
            <a:r>
              <a:rPr lang="pt-BR" sz="2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/&gt;');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/>
          </a:p>
        </p:txBody>
      </p:sp>
      <p:sp>
        <p:nvSpPr>
          <p:cNvPr id="391" name="Google Shape;391;p26"/>
          <p:cNvSpPr txBox="1"/>
          <p:nvPr/>
        </p:nvSpPr>
        <p:spPr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(repetição)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/>
        </p:nvSpPr>
        <p:spPr>
          <a:xfrm>
            <a:off x="179388" y="1000125"/>
            <a:ext cx="8129587" cy="537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32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3087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(condição) </a:t>
            </a:r>
            <a:endParaRPr/>
          </a:p>
          <a:p>
            <a:pPr marL="573087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573087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bloco de código</a:t>
            </a:r>
            <a:endParaRPr/>
          </a:p>
          <a:p>
            <a:pPr marL="573087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1587" marR="0" lvl="0" indent="0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27"/>
          <p:cNvSpPr/>
          <p:nvPr/>
        </p:nvSpPr>
        <p:spPr>
          <a:xfrm>
            <a:off x="854075" y="4144962"/>
            <a:ext cx="8161136" cy="1942073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147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var1 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(var1 &lt;= 10)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lvl="0"/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document.write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('&lt;h3&gt;linha 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'+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var1</a:t>
            </a: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+'&lt;/h3&gt;');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var1</a:t>
            </a: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sp>
        <p:nvSpPr>
          <p:cNvPr id="399" name="Google Shape;399;p27"/>
          <p:cNvSpPr txBox="1"/>
          <p:nvPr/>
        </p:nvSpPr>
        <p:spPr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(repetição)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>
            <a:off x="3017520" y="1069397"/>
            <a:ext cx="4572000" cy="23596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994"/>
              <a:gd name="adj6" fmla="val -1683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- Criação de uma tecnologia que permitia transformar o conteúdo em algo mais interativo através de ligações entre documentos: </a:t>
            </a:r>
            <a:r>
              <a:rPr lang="pt-BR" b="1" dirty="0">
                <a:solidFill>
                  <a:srgbClr val="FF0000"/>
                </a:solidFill>
              </a:rPr>
              <a:t>HTML, protocolo HTTP e a WWW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Criação do navegador Mosaic (primeiro navegador)</a:t>
            </a:r>
          </a:p>
        </p:txBody>
      </p:sp>
    </p:spTree>
    <p:extLst>
      <p:ext uri="{BB962C8B-B14F-4D97-AF65-F5344CB8AC3E}">
        <p14:creationId xmlns:p14="http://schemas.microsoft.com/office/powerpoint/2010/main" val="2300033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/>
        </p:nvSpPr>
        <p:spPr>
          <a:xfrm>
            <a:off x="179388" y="1137684"/>
            <a:ext cx="8129587" cy="523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587" marR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do ... while</a:t>
            </a:r>
            <a:endParaRPr sz="32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endParaRPr/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bloco de código</a:t>
            </a:r>
            <a:endParaRPr/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marL="914400" marR="0" lvl="2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(condição);</a:t>
            </a:r>
            <a:endParaRPr/>
          </a:p>
          <a:p>
            <a:pPr marL="342900" marR="0" lvl="0" indent="-341313" algn="just" rtl="0">
              <a:lnSpc>
                <a:spcPct val="170000"/>
              </a:lnSpc>
              <a:spcBef>
                <a:spcPts val="6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just" rtl="0">
              <a:lnSpc>
                <a:spcPct val="170000"/>
              </a:lnSpc>
              <a:spcBef>
                <a:spcPts val="206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1313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0" y="0"/>
            <a:ext cx="91440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(repetição)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/>
        </p:nvSpPr>
        <p:spPr>
          <a:xfrm>
            <a:off x="180753" y="1071408"/>
            <a:ext cx="511426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pt-B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(“Thank you, Mary for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trying this demo.”</a:t>
            </a: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12" name="Google Shape;412;p29"/>
          <p:cNvSpPr txBox="1"/>
          <p:nvPr/>
        </p:nvSpPr>
        <p:spPr>
          <a:xfrm>
            <a:off x="180753" y="2852738"/>
            <a:ext cx="524849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name;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 = </a:t>
            </a:r>
            <a:r>
              <a:rPr lang="pt-BR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prompt</a:t>
            </a:r>
            <a:r>
              <a:rPr lang="pt-B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(“What is your name?”,”Frank”</a:t>
            </a: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74428" y="4987925"/>
            <a:ext cx="53548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 r = </a:t>
            </a:r>
            <a:r>
              <a:rPr lang="pt-BR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confirm</a:t>
            </a:r>
            <a:r>
              <a:rPr lang="pt-BR" sz="2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(“Are you certain that you want do delete?”</a:t>
            </a: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if (r==true)			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document.write("yes!!!");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4" name="Google Shape;41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915" y="867414"/>
            <a:ext cx="34480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2100" y="2368735"/>
            <a:ext cx="34480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5450" y="4662488"/>
            <a:ext cx="34480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(janelas de interação)</a:t>
            </a:r>
            <a:endParaRPr/>
          </a:p>
        </p:txBody>
      </p:sp>
    </p:spTree>
  </p:cSld>
  <p:clrMapOvr>
    <a:masterClrMapping/>
  </p:clrMapOvr>
  <p:transition spd="med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/>
        </p:nvSpPr>
        <p:spPr>
          <a:xfrm>
            <a:off x="0" y="0"/>
            <a:ext cx="9144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(exercícios)</a:t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255587" y="1236159"/>
            <a:ext cx="863282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 Desenvolva uma página </a:t>
            </a:r>
            <a:r>
              <a:rPr lang="pt-BR" sz="2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html+js</a:t>
            </a:r>
            <a:r>
              <a:rPr lang="pt-B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peça ao usuário um valor numérico maior que zero (use o </a:t>
            </a:r>
            <a:r>
              <a:rPr lang="pt-BR" sz="2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r>
              <a:rPr lang="pt-B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após mostre uma tabela com a tabuada do 1 ao 10 do número </a:t>
            </a:r>
            <a:r>
              <a:rPr lang="pt-BR" sz="2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informado, utilize o elemento HTML de tabelas para fazer a exibição.</a:t>
            </a:r>
            <a:endParaRPr dirty="0"/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>
            <a:off x="3877056" y="1133405"/>
            <a:ext cx="4572000" cy="15732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6790"/>
              <a:gd name="adj6" fmla="val -1743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- Criação da empresa Netscape (navegador baseado no Mosaic) e foi o navegador mais famoso por muito tempo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92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>
            <a:off x="4480560" y="832104"/>
            <a:ext cx="4306824" cy="40094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147"/>
              <a:gd name="adj6" fmla="val -16405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HTML era muito estático !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Criação de uma linguagem que desse mais funcionalidades ao simples HTML: 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Linguagem </a:t>
            </a:r>
            <a:r>
              <a:rPr lang="pt-BR" b="1" dirty="0">
                <a:solidFill>
                  <a:srgbClr val="FF0000"/>
                </a:solidFill>
              </a:rPr>
              <a:t>MOCA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Nascendo também a Linguagem Java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(famosa !!!! - linguagem do futuro)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Decidiram dar o nome da MOCA como Javascript (usando a fama do momento)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Lançamento do </a:t>
            </a:r>
            <a:r>
              <a:rPr lang="pt-BR" b="1" dirty="0" err="1">
                <a:solidFill>
                  <a:srgbClr val="FF0000"/>
                </a:solidFill>
              </a:rPr>
              <a:t>JavaScript</a:t>
            </a:r>
            <a:endParaRPr lang="pt-BR" b="1" dirty="0">
              <a:solidFill>
                <a:srgbClr val="FF0000"/>
              </a:solidFill>
            </a:endParaRP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Microsoft criou o Internet Explorer (junto com Windows 95)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- Microsoft criou também sua própria linguagem (a partir do </a:t>
            </a:r>
            <a:r>
              <a:rPr lang="pt-BR" dirty="0" err="1"/>
              <a:t>JavaScript</a:t>
            </a:r>
            <a:r>
              <a:rPr lang="pt-BR" dirty="0"/>
              <a:t>) e chamou de JScript</a:t>
            </a:r>
          </a:p>
        </p:txBody>
      </p:sp>
    </p:spTree>
    <p:extLst>
      <p:ext uri="{BB962C8B-B14F-4D97-AF65-F5344CB8AC3E}">
        <p14:creationId xmlns:p14="http://schemas.microsoft.com/office/powerpoint/2010/main" val="408561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>
            <a:off x="5148072" y="1664208"/>
            <a:ext cx="3493008" cy="21122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6556"/>
              <a:gd name="adj6" fmla="val -17290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- Netscape teve a ideia de padronizar o </a:t>
            </a:r>
            <a:r>
              <a:rPr lang="pt-BR" dirty="0" err="1"/>
              <a:t>JavaScript</a:t>
            </a: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Netscape procurou a empresa europeia ECMA (tipo a ISO)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Origem ao </a:t>
            </a:r>
            <a:r>
              <a:rPr lang="pt-BR" b="1" dirty="0" err="1">
                <a:solidFill>
                  <a:srgbClr val="FF0000"/>
                </a:solidFill>
              </a:rPr>
              <a:t>ECMAScript</a:t>
            </a:r>
            <a:r>
              <a:rPr lang="pt-BR" dirty="0"/>
              <a:t> !!!!</a:t>
            </a:r>
          </a:p>
        </p:txBody>
      </p:sp>
    </p:spTree>
    <p:extLst>
      <p:ext uri="{BB962C8B-B14F-4D97-AF65-F5344CB8AC3E}">
        <p14:creationId xmlns:p14="http://schemas.microsoft.com/office/powerpoint/2010/main" val="405063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 flipH="1">
            <a:off x="1444752" y="1133406"/>
            <a:ext cx="3950208" cy="1856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43584"/>
              <a:gd name="adj6" fmla="val -16504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- Final da briga Netscape </a:t>
            </a:r>
            <a:r>
              <a:rPr lang="pt-BR" dirty="0" err="1"/>
              <a:t>vs</a:t>
            </a:r>
            <a:r>
              <a:rPr lang="pt-BR" dirty="0"/>
              <a:t> Microsoft</a:t>
            </a:r>
          </a:p>
          <a:p>
            <a:pPr marL="285750" indent="-285750" algn="ctr">
              <a:buFontTx/>
              <a:buChar char="-"/>
            </a:pPr>
            <a:r>
              <a:rPr lang="pt-BR" dirty="0"/>
              <a:t>- Internet Explores foi </a:t>
            </a:r>
            <a:r>
              <a:rPr lang="pt-BR" dirty="0" err="1"/>
              <a:t>imbutido</a:t>
            </a:r>
            <a:r>
              <a:rPr lang="pt-BR" dirty="0"/>
              <a:t> no Windows 95 e falência da Netscape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marL="285750" indent="-285750" algn="ctr">
              <a:buFontTx/>
              <a:buChar char="-"/>
            </a:pPr>
            <a:r>
              <a:rPr lang="pt-BR" dirty="0"/>
              <a:t>- Criação da Mozilla (evolução do navegador Netscape) com o </a:t>
            </a:r>
            <a:r>
              <a:rPr lang="pt-BR" dirty="0" err="1"/>
              <a:t>FireFox</a:t>
            </a:r>
            <a:endParaRPr lang="pt-BR" dirty="0"/>
          </a:p>
          <a:p>
            <a:pPr marL="285750" indent="-285750" algn="ctr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52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1F497D"/>
                </a:solidFill>
                <a:latin typeface="Verdana"/>
                <a:ea typeface="Verdana"/>
                <a:cs typeface="Verdana"/>
                <a:sym typeface="Verdana"/>
              </a:rPr>
              <a:t>(história)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17D301B4-1D42-F6F3-40CF-AF56A863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6971"/>
            <a:ext cx="9144000" cy="185668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753A8A3-2DFA-9F58-7927-3E1117EBECB3}"/>
              </a:ext>
            </a:extLst>
          </p:cNvPr>
          <p:cNvSpPr/>
          <p:nvPr/>
        </p:nvSpPr>
        <p:spPr>
          <a:xfrm>
            <a:off x="0" y="666750"/>
            <a:ext cx="9144000" cy="43302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xmlns="" id="{B93D503E-1B1F-4B6F-5CAC-DE97DCA61367}"/>
              </a:ext>
            </a:extLst>
          </p:cNvPr>
          <p:cNvSpPr/>
          <p:nvPr/>
        </p:nvSpPr>
        <p:spPr>
          <a:xfrm flipH="1">
            <a:off x="2651760" y="1133406"/>
            <a:ext cx="3950208" cy="1143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3462"/>
              <a:gd name="adj6" fmla="val -1719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pt-BR" dirty="0"/>
              <a:t>Google entra nessa briga de internet.</a:t>
            </a:r>
          </a:p>
          <a:p>
            <a:pPr marL="285750" indent="-285750" algn="ctr">
              <a:buFontTx/>
              <a:buChar char="-"/>
            </a:pPr>
            <a:endParaRPr lang="pt-BR" dirty="0"/>
          </a:p>
          <a:p>
            <a:pPr algn="ctr">
              <a:buFontTx/>
              <a:buChar char="-"/>
            </a:pPr>
            <a:r>
              <a:rPr lang="pt-BR" dirty="0"/>
              <a:t>- Criação do Google Chrome</a:t>
            </a:r>
          </a:p>
        </p:txBody>
      </p:sp>
    </p:spTree>
    <p:extLst>
      <p:ext uri="{BB962C8B-B14F-4D97-AF65-F5344CB8AC3E}">
        <p14:creationId xmlns:p14="http://schemas.microsoft.com/office/powerpoint/2010/main" val="3758177266"/>
      </p:ext>
    </p:extLst>
  </p:cSld>
  <p:clrMapOvr>
    <a:masterClrMapping/>
  </p:clrMapOvr>
</p:sld>
</file>

<file path=ppt/theme/theme1.xml><?xml version="1.0" encoding="utf-8"?>
<a:theme xmlns:a="http://schemas.openxmlformats.org/drawingml/2006/main" name="1_spttworkiv_TP10278947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ção de treinamento- SharePoint Server 2007—Fluxos de trabalho IV- incluir alguém fora da sua empresa">
  <a:themeElements>
    <a:clrScheme name="spttworkiv_TP10278947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DEE8F9"/>
      </a:hlink>
      <a:folHlink>
        <a:srgbClr val="D1C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2284</Words>
  <Application>Microsoft Office PowerPoint</Application>
  <PresentationFormat>Apresentação na tela (4:3)</PresentationFormat>
  <Paragraphs>602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42</vt:i4>
      </vt:variant>
    </vt:vector>
  </HeadingPairs>
  <TitlesOfParts>
    <vt:vector size="52" baseType="lpstr">
      <vt:lpstr>Arial</vt:lpstr>
      <vt:lpstr>Noto Sans Symbols</vt:lpstr>
      <vt:lpstr>Tahoma</vt:lpstr>
      <vt:lpstr>Wingdings</vt:lpstr>
      <vt:lpstr>Consolas</vt:lpstr>
      <vt:lpstr>Calibri</vt:lpstr>
      <vt:lpstr>Courier New</vt:lpstr>
      <vt:lpstr>Verdana</vt:lpstr>
      <vt:lpstr>1_spttworkiv_TP10278947</vt:lpstr>
      <vt:lpstr>Apresentação de treinamento- SharePoint Server 2007—Fluxos de trabalho IV- incluir alguém fora da sua empresa</vt:lpstr>
      <vt:lpstr>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Java e Javascript são os mesmos?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silvio</dc:creator>
  <cp:lastModifiedBy>Professor</cp:lastModifiedBy>
  <cp:revision>14</cp:revision>
  <dcterms:created xsi:type="dcterms:W3CDTF">2010-10-05T18:57:39Z</dcterms:created>
  <dcterms:modified xsi:type="dcterms:W3CDTF">2024-03-01T14:44:16Z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TC102789471046</vt:lpwstr>
  </property>
</Properties>
</file>