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29"/>
  </p:notesMasterIdLst>
  <p:sldIdLst>
    <p:sldId id="256" r:id="rId6"/>
    <p:sldId id="258" r:id="rId7"/>
    <p:sldId id="302" r:id="rId8"/>
    <p:sldId id="313" r:id="rId9"/>
    <p:sldId id="303" r:id="rId10"/>
    <p:sldId id="308" r:id="rId11"/>
    <p:sldId id="304" r:id="rId12"/>
    <p:sldId id="314" r:id="rId13"/>
    <p:sldId id="315" r:id="rId14"/>
    <p:sldId id="316" r:id="rId15"/>
    <p:sldId id="309" r:id="rId16"/>
    <p:sldId id="312" r:id="rId17"/>
    <p:sldId id="317" r:id="rId18"/>
    <p:sldId id="310" r:id="rId19"/>
    <p:sldId id="320" r:id="rId20"/>
    <p:sldId id="318" r:id="rId21"/>
    <p:sldId id="311" r:id="rId22"/>
    <p:sldId id="319" r:id="rId23"/>
    <p:sldId id="305" r:id="rId24"/>
    <p:sldId id="321" r:id="rId25"/>
    <p:sldId id="306" r:id="rId26"/>
    <p:sldId id="307" r:id="rId27"/>
    <p:sldId id="296" r:id="rId2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30"/>
      <p:italic r:id="rId31"/>
    </p:embeddedFont>
    <p:embeddedFont>
      <p:font typeface="Livvic Light" pitchFamily="2" charset="0"/>
      <p:regular r:id="rId32"/>
      <p:italic r:id="rId33"/>
    </p:embeddedFont>
    <p:embeddedFont>
      <p:font typeface="Maven Pro" panose="020B0604020202020204" charset="0"/>
      <p:regular r:id="rId34"/>
      <p:bold r:id="rId35"/>
    </p:embeddedFont>
    <p:embeddedFont>
      <p:font typeface="Nunito Light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C1B4D-0585-3465-11B9-D36B10411E31}" v="19" dt="2024-11-28T23:23:49.647"/>
    <p1510:client id="{669283CE-7938-144E-602B-024E4AF893C5}" v="471" dt="2024-11-28T23:19:43.581"/>
    <p1510:client id="{826002C5-6402-CED6-5350-2E6266A5DF30}" v="17" dt="2024-11-28T00:12:53.078"/>
    <p1510:client id="{ABEAD7AB-0E04-4360-A2B5-0080E2E02AB5}" v="745" dt="2024-11-28T23:24:41.118"/>
  </p1510:revLst>
</p1510:revInfo>
</file>

<file path=ppt/tableStyles.xml><?xml version="1.0" encoding="utf-8"?>
<a:tblStyleLst xmlns:a="http://schemas.openxmlformats.org/drawingml/2006/main" def="{DB725949-2B0E-4448-81ED-B6BD5D35ECC9}">
  <a:tblStyle styleId="{DB725949-2B0E-4448-81ED-B6BD5D35EC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7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>
          <a:extLst>
            <a:ext uri="{FF2B5EF4-FFF2-40B4-BE49-F238E27FC236}">
              <a16:creationId xmlns:a16="http://schemas.microsoft.com/office/drawing/2014/main" id="{A244066F-1BE2-7210-9F9E-9D99C476E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>
            <a:extLst>
              <a:ext uri="{FF2B5EF4-FFF2-40B4-BE49-F238E27FC236}">
                <a16:creationId xmlns:a16="http://schemas.microsoft.com/office/drawing/2014/main" id="{47BF274A-E5AF-35CF-44CF-122BE5D8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>
            <a:extLst>
              <a:ext uri="{FF2B5EF4-FFF2-40B4-BE49-F238E27FC236}">
                <a16:creationId xmlns:a16="http://schemas.microsoft.com/office/drawing/2014/main" id="{E89AF5FC-415C-78B7-DCD7-8698B7B84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29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4" name="Google Shape;1379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5" name="Google Shape;1379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3206086" y="3180269"/>
            <a:ext cx="292754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/>
              <a:t>Diogo Marto 	</a:t>
            </a:r>
            <a:r>
              <a:rPr lang="en">
                <a:solidFill>
                  <a:schemeClr val="accent3"/>
                </a:solidFill>
              </a:rPr>
              <a:t>108546</a:t>
            </a:r>
            <a:endParaRPr lang="en-US">
              <a:solidFill>
                <a:schemeClr val="accent3"/>
              </a:solidFill>
            </a:endParaRPr>
          </a:p>
          <a:p>
            <a:pPr marL="0" indent="0" algn="l"/>
            <a:r>
              <a:rPr lang="en"/>
              <a:t>Pedro Azevedo 	</a:t>
            </a:r>
            <a:r>
              <a:rPr lang="en">
                <a:solidFill>
                  <a:schemeClr val="accent3"/>
                </a:solidFill>
              </a:rPr>
              <a:t>102567</a:t>
            </a: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608622" y="751888"/>
            <a:ext cx="5973728" cy="25223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>
                <a:solidFill>
                  <a:schemeClr val="accent3"/>
                </a:solidFill>
              </a:rPr>
              <a:t>Project 1</a:t>
            </a:r>
            <a:br>
              <a:rPr lang="en">
                <a:solidFill>
                  <a:schemeClr val="accent3"/>
                </a:solidFill>
              </a:rPr>
            </a:br>
            <a:r>
              <a:rPr lang="en-US" sz="3600"/>
              <a:t>Sign-Language MNIST and Classification</a:t>
            </a:r>
            <a:br>
              <a:rPr lang="en" sz="3600"/>
            </a:br>
            <a:r>
              <a:rPr lang="en" sz="2800" b="1">
                <a:solidFill>
                  <a:schemeClr val="accent3"/>
                </a:solidFill>
              </a:rPr>
              <a:t>FAA </a:t>
            </a:r>
            <a:r>
              <a:rPr lang="en" sz="2800" b="1">
                <a:solidFill>
                  <a:schemeClr val="bg1"/>
                </a:solidFill>
              </a:rPr>
              <a:t>20</a:t>
            </a:r>
            <a:r>
              <a:rPr lang="en" sz="2800" b="1">
                <a:solidFill>
                  <a:schemeClr val="accent3"/>
                </a:solidFill>
              </a:rPr>
              <a:t>24</a:t>
            </a:r>
            <a:r>
              <a:rPr lang="en" sz="2800" b="1">
                <a:solidFill>
                  <a:schemeClr val="bg1"/>
                </a:solidFill>
              </a:rPr>
              <a:t>/</a:t>
            </a:r>
            <a:r>
              <a:rPr lang="en" sz="2800" b="1">
                <a:solidFill>
                  <a:schemeClr val="accent3"/>
                </a:solidFill>
              </a:rPr>
              <a:t>25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8377" y="416002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0B0C-0FF0-8330-7AE2-A2A64092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4A315-A90C-24D5-C9FE-EE6D8B5B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771623"/>
            <a:ext cx="4223461" cy="1953433"/>
          </a:xfrm>
        </p:spPr>
        <p:txBody>
          <a:bodyPr/>
          <a:lstStyle/>
          <a:p>
            <a:r>
              <a:rPr lang="en-US"/>
              <a:t>Added data augmentation in both training and testing</a:t>
            </a:r>
          </a:p>
          <a:p>
            <a:r>
              <a:rPr lang="en-US"/>
              <a:t>Model performance shows clear improvement</a:t>
            </a:r>
          </a:p>
          <a:p>
            <a:r>
              <a:rPr lang="en-US"/>
              <a:t>Accuracy 99.48% </a:t>
            </a:r>
          </a:p>
          <a:p>
            <a:r>
              <a:rPr lang="en-US"/>
              <a:t>F1-Score 0.9979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63BDFA-3617-1AB9-81C1-D413DEBC0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NN 4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614D4948-D71A-4039-8A9C-0620FF17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319" y="2667561"/>
            <a:ext cx="2769991" cy="2069165"/>
          </a:xfrm>
          <a:prstGeom prst="rect">
            <a:avLst/>
          </a:prstGeom>
        </p:spPr>
      </p:pic>
      <p:pic>
        <p:nvPicPr>
          <p:cNvPr id="5" name="Picture 4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0B714331-7A17-B819-97EB-37D43A86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19" y="93008"/>
            <a:ext cx="2770946" cy="2480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C459A-D84E-E856-F6C9-C9F95F2AADF3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7003-359A-5BA9-6C01-DD80997A8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D7F931-55C4-B800-DD0F-A7D966C60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741846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 What is ?</a:t>
            </a:r>
          </a:p>
        </p:txBody>
      </p: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9A54C4FB-36A1-158D-8C7B-9F1A65AC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670" y="1482090"/>
            <a:ext cx="4610100" cy="24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8BD993-9908-EC20-0700-E349F80233DF}"/>
              </a:ext>
            </a:extLst>
          </p:cNvPr>
          <p:cNvSpPr txBox="1"/>
          <p:nvPr/>
        </p:nvSpPr>
        <p:spPr>
          <a:xfrm>
            <a:off x="735330" y="1482090"/>
            <a:ext cx="2419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Very Good at dealing with images as it makes use of convolutions.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From the references we know that they perform well on this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AD9CE-8F70-FAC1-6BAE-70D8C182C776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5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20AC5-7250-6FA1-684A-11A292058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1E2C65-26B1-B74D-60A7-F9EA18DCC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Based on references we built the architecture</a:t>
            </a:r>
          </a:p>
          <a:p>
            <a:r>
              <a:rPr lang="en-US"/>
              <a:t>Trained without Data Augmentation and Adaptive learning rate</a:t>
            </a:r>
          </a:p>
          <a:p>
            <a:r>
              <a:rPr lang="en-US"/>
              <a:t>Accuracy 90.90% </a:t>
            </a:r>
          </a:p>
          <a:p>
            <a:r>
              <a:rPr lang="en-US"/>
              <a:t>F1-score 0.9019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A5DB66-FAB4-5EFA-16FD-BB944956C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80839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 1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3848B9D-AA9F-C302-6523-AE01E14A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128" y="148004"/>
            <a:ext cx="2257113" cy="2423746"/>
          </a:xfrm>
          <a:prstGeom prst="rect">
            <a:avLst/>
          </a:prstGeom>
        </p:spPr>
      </p:pic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CCD4CBE-B262-9607-4AC2-E86AC3E15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13" y="2863029"/>
            <a:ext cx="3133165" cy="1812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B5BB5-7B4F-8D04-8D4C-7E10D56562DF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9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9ACA-D627-BD05-9496-058A9661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555E4F-E209-942E-0455-13B84175F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Same Architecture</a:t>
            </a:r>
          </a:p>
          <a:p>
            <a:r>
              <a:rPr lang="en-US"/>
              <a:t>But using data augmentation and adaptive learning rate</a:t>
            </a:r>
          </a:p>
          <a:p>
            <a:r>
              <a:rPr lang="en-US"/>
              <a:t>Accuracy 100%</a:t>
            </a:r>
          </a:p>
          <a:p>
            <a:r>
              <a:rPr lang="en-US"/>
              <a:t>F1-score 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D0C67-90B4-5F6F-5029-23ADB70C5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80839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 1</a:t>
            </a: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24106EF5-7BAF-F5BF-178F-EF0DAFD3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12" y="2613630"/>
            <a:ext cx="3406030" cy="1918587"/>
          </a:xfrm>
          <a:prstGeom prst="rect">
            <a:avLst/>
          </a:prstGeom>
        </p:spPr>
      </p:pic>
      <p:pic>
        <p:nvPicPr>
          <p:cNvPr id="12" name="Picture 11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C77D73EF-18C2-8272-B72D-7C57688A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4" y="116661"/>
            <a:ext cx="2191006" cy="2333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B70C2-F0DB-D968-B3D0-B49CFF72457C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4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5E15C-D2B7-EF92-20CF-5D8A97190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2C5410-8898-4B57-6AF0-70C90567C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330278"/>
            <a:ext cx="3534300" cy="2787894"/>
          </a:xfrm>
        </p:spPr>
        <p:txBody>
          <a:bodyPr/>
          <a:lstStyle/>
          <a:p>
            <a:r>
              <a:rPr lang="en-US"/>
              <a:t>Smaller model to not overfit without data augmentation</a:t>
            </a:r>
          </a:p>
          <a:p>
            <a:r>
              <a:rPr lang="en-US"/>
              <a:t>L2 regularization on dense layers and strength 0.01 </a:t>
            </a:r>
          </a:p>
          <a:p>
            <a:r>
              <a:rPr lang="en-US"/>
              <a:t>Architecture based on iterations where we adjusted model size and alpha strength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217196-2A93-C009-3AE0-861FA6491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5119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 2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7AA2F5-AA3B-5B09-49E9-809CA722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41" y="1679175"/>
            <a:ext cx="2721775" cy="209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F639F4-8312-87EF-47B2-4033404D44A3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8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FC4AA-3193-9CBE-3747-DE0DA2BF8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FD4865-B1BE-3B4E-27AB-084D5518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3534300" cy="2495586"/>
          </a:xfrm>
        </p:spPr>
        <p:txBody>
          <a:bodyPr/>
          <a:lstStyle/>
          <a:p>
            <a:r>
              <a:rPr lang="en-US"/>
              <a:t>Loss curve shows that the model didn’t overfit </a:t>
            </a:r>
          </a:p>
          <a:p>
            <a:r>
              <a:rPr lang="en-US"/>
              <a:t>Accuracy is less than model 1 with data augmentation</a:t>
            </a:r>
          </a:p>
          <a:p>
            <a:r>
              <a:rPr lang="en-US"/>
              <a:t>Hardest classes are 11 and 16</a:t>
            </a:r>
          </a:p>
          <a:p>
            <a:r>
              <a:rPr lang="en-US"/>
              <a:t>Accuracy 91.64%</a:t>
            </a:r>
          </a:p>
          <a:p>
            <a:r>
              <a:rPr lang="en-US"/>
              <a:t>F1-score 0.9106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93209B-33F4-8F58-C695-FB2A28BBF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5119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 2</a:t>
            </a:r>
          </a:p>
        </p:txBody>
      </p:sp>
      <p:pic>
        <p:nvPicPr>
          <p:cNvPr id="6" name="Picture 5" descr="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DAE323E2-F5E0-D3FB-0777-B27B8565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06" y="2635840"/>
            <a:ext cx="3534299" cy="2038047"/>
          </a:xfrm>
          <a:prstGeom prst="rect">
            <a:avLst/>
          </a:prstGeom>
        </p:spPr>
      </p:pic>
      <p:pic>
        <p:nvPicPr>
          <p:cNvPr id="8" name="Picture 7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E7C690E3-C3DF-905B-3CA5-844932FC7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18" y="158942"/>
            <a:ext cx="3351194" cy="2324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EA980-EEDE-4557-C445-13C3919BAE4B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37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9CFD-E0DC-5E7F-68EB-A0BC983F0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4B0905-00D2-3EFA-5385-26221052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249861"/>
            <a:ext cx="3534300" cy="2840875"/>
          </a:xfrm>
        </p:spPr>
        <p:txBody>
          <a:bodyPr/>
          <a:lstStyle/>
          <a:p>
            <a:r>
              <a:rPr lang="en-US"/>
              <a:t>Using data augmentation on this model gives an interesting result where train loss &gt; test loss</a:t>
            </a:r>
          </a:p>
          <a:p>
            <a:r>
              <a:rPr lang="en-US"/>
              <a:t>Data augmentation introduced patterns than don’t occur on test.</a:t>
            </a:r>
          </a:p>
          <a:p>
            <a:r>
              <a:rPr lang="en-US"/>
              <a:t>Accuracy 97.65% </a:t>
            </a:r>
          </a:p>
          <a:p>
            <a:r>
              <a:rPr lang="en-US"/>
              <a:t>F1-score 0.9737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CCF9D-3DF7-6BEB-AC30-69C4C16D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5119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 2</a:t>
            </a:r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9004765-D44F-ECD7-D6B0-F1FA1D81F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49" y="1323288"/>
            <a:ext cx="4285326" cy="2519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D6BDC-28AB-D489-B3FA-80CD9C312183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9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6C428-C163-FA3C-2043-462DD5033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4461A-6CE2-3641-C48E-8D5ED8A8C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Final model meant to be small and precise and with data augmentation in mind</a:t>
            </a:r>
          </a:p>
          <a:p>
            <a:r>
              <a:rPr lang="en-US"/>
              <a:t>Needed 3 layers of convolution</a:t>
            </a:r>
          </a:p>
          <a:p>
            <a:r>
              <a:rPr lang="en-US"/>
              <a:t>Accuracy 96.52% </a:t>
            </a:r>
          </a:p>
          <a:p>
            <a:r>
              <a:rPr lang="en-US"/>
              <a:t>F1-score 0.9660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6A7BFA-0315-50A2-FB44-7D432657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59503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D31936-245C-8B50-E2C1-F870733C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60" y="162235"/>
            <a:ext cx="2101934" cy="2158936"/>
          </a:xfrm>
          <a:prstGeom prst="rect">
            <a:avLst/>
          </a:prstGeom>
        </p:spPr>
      </p:pic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8F2AE32A-C8FE-1BD1-D3E6-74896327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594831"/>
            <a:ext cx="3465495" cy="2037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FF7AB-31CB-E1B9-9047-86551DDDBD9D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81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A2EA-372C-1D84-84BD-BDF3417A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71D224-5B4C-8940-DC70-B62B5011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59503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CNN3</a:t>
            </a:r>
          </a:p>
        </p:txBody>
      </p:sp>
      <p:pic>
        <p:nvPicPr>
          <p:cNvPr id="7" name="Picture 6" descr="A grid of squares with numbers&#10;&#10;Description automatically generated">
            <a:extLst>
              <a:ext uri="{FF2B5EF4-FFF2-40B4-BE49-F238E27FC236}">
                <a16:creationId xmlns:a16="http://schemas.microsoft.com/office/drawing/2014/main" id="{BE27EDFB-A105-BDF1-D8FF-15AE69688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28" y="1554480"/>
            <a:ext cx="3312038" cy="2316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D02BD-6A38-C4AD-5D26-D481C5E5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67" y="1554480"/>
            <a:ext cx="4022405" cy="2364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C358B-9AE4-DB17-0E3C-771268E95DA1}"/>
              </a:ext>
            </a:extLst>
          </p:cNvPr>
          <p:cNvSpPr txBox="1"/>
          <p:nvPr/>
        </p:nvSpPr>
        <p:spPr>
          <a:xfrm>
            <a:off x="688828" y="1154370"/>
            <a:ext cx="39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Accuracy:99.90% F1-score:0.9989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83CED-5EF6-F58E-01BD-EC2D5AD0D5F6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43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B8C13B-2C02-CE0A-B117-423B1DEA9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Without data augmentation the CNNs performed much better</a:t>
            </a:r>
          </a:p>
          <a:p>
            <a:r>
              <a:rPr lang="en-US"/>
              <a:t>Data augmentation had a big effect on this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446E5-E8B3-CAC0-AF0C-236F71D84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073065" cy="5778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04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49648-479B-3118-019D-B8A60DC6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64" y="784829"/>
            <a:ext cx="3369454" cy="3573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E4D380-978D-9494-197A-9EFE872A9EB1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7236234" y="3396800"/>
            <a:ext cx="1642004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Comparison </a:t>
            </a:r>
            <a:endParaRPr lang="en-US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5218057" y="3396800"/>
            <a:ext cx="1123687" cy="4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Models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Dataset Description</a:t>
            </a: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5218050" y="2645887"/>
            <a:ext cx="969677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 lang="en-US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7235642" y="2645887"/>
            <a:ext cx="824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43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218050" y="15627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7232851" y="156274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cxnSpLocks/>
            <a:stCxn id="482" idx="1"/>
            <a:endCxn id="477" idx="1"/>
          </p:cNvCxnSpPr>
          <p:nvPr/>
        </p:nvCxnSpPr>
        <p:spPr>
          <a:xfrm rot="10800000" flipV="1">
            <a:off x="1223300" y="1974793"/>
            <a:ext cx="12700" cy="959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79" idx="1"/>
          </p:cNvCxnSpPr>
          <p:nvPr/>
        </p:nvCxnSpPr>
        <p:spPr>
          <a:xfrm rot="10800000" flipV="1">
            <a:off x="5218050" y="1974793"/>
            <a:ext cx="12700" cy="959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  <a:stCxn id="484" idx="1"/>
            <a:endCxn id="481" idx="1"/>
          </p:cNvCxnSpPr>
          <p:nvPr/>
        </p:nvCxnSpPr>
        <p:spPr>
          <a:xfrm rot="10800000" flipH="1" flipV="1">
            <a:off x="7232850" y="1974793"/>
            <a:ext cx="2791" cy="959994"/>
          </a:xfrm>
          <a:prstGeom prst="bentConnector3">
            <a:avLst>
              <a:gd name="adj1" fmla="val -819061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8059746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74;p27">
            <a:extLst>
              <a:ext uri="{FF2B5EF4-FFF2-40B4-BE49-F238E27FC236}">
                <a16:creationId xmlns:a16="http://schemas.microsoft.com/office/drawing/2014/main" id="{44EEE954-5A76-1CCD-8F9B-912B1A11F72A}"/>
              </a:ext>
            </a:extLst>
          </p:cNvPr>
          <p:cNvSpPr txBox="1">
            <a:spLocks/>
          </p:cNvSpPr>
          <p:nvPr/>
        </p:nvSpPr>
        <p:spPr>
          <a:xfrm>
            <a:off x="3174087" y="3223694"/>
            <a:ext cx="1436270" cy="75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 lang="en"/>
          </a:p>
          <a:p>
            <a:endParaRPr lang="en"/>
          </a:p>
          <a:p>
            <a:r>
              <a:rPr lang="en"/>
              <a:t>State of the Art</a:t>
            </a:r>
          </a:p>
        </p:txBody>
      </p:sp>
      <p:sp>
        <p:nvSpPr>
          <p:cNvPr id="16" name="Google Shape;479;p27">
            <a:extLst>
              <a:ext uri="{FF2B5EF4-FFF2-40B4-BE49-F238E27FC236}">
                <a16:creationId xmlns:a16="http://schemas.microsoft.com/office/drawing/2014/main" id="{9C78CF4B-6482-A81F-22E6-ED17A0EB695B}"/>
              </a:ext>
            </a:extLst>
          </p:cNvPr>
          <p:cNvSpPr txBox="1">
            <a:spLocks/>
          </p:cNvSpPr>
          <p:nvPr/>
        </p:nvSpPr>
        <p:spPr>
          <a:xfrm>
            <a:off x="3174960" y="2645894"/>
            <a:ext cx="80853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>
                <a:solidFill>
                  <a:schemeClr val="accent4"/>
                </a:solidFill>
              </a:rPr>
              <a:t>02</a:t>
            </a:r>
          </a:p>
        </p:txBody>
      </p:sp>
      <p:sp>
        <p:nvSpPr>
          <p:cNvPr id="17" name="Google Shape;483;p27">
            <a:extLst>
              <a:ext uri="{FF2B5EF4-FFF2-40B4-BE49-F238E27FC236}">
                <a16:creationId xmlns:a16="http://schemas.microsoft.com/office/drawing/2014/main" id="{E3389B5C-C037-8354-31FD-ABEA6811D9A4}"/>
              </a:ext>
            </a:extLst>
          </p:cNvPr>
          <p:cNvSpPr/>
          <p:nvPr/>
        </p:nvSpPr>
        <p:spPr>
          <a:xfrm>
            <a:off x="3174960" y="1562750"/>
            <a:ext cx="824100" cy="8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486;p27">
            <a:extLst>
              <a:ext uri="{FF2B5EF4-FFF2-40B4-BE49-F238E27FC236}">
                <a16:creationId xmlns:a16="http://schemas.microsoft.com/office/drawing/2014/main" id="{B8E0740F-3AA2-D47E-DF8E-8A2E936038B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 rot="10800000" flipV="1">
            <a:off x="3174960" y="1974800"/>
            <a:ext cx="12700" cy="959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raphic 26" descr="Books outline">
            <a:extLst>
              <a:ext uri="{FF2B5EF4-FFF2-40B4-BE49-F238E27FC236}">
                <a16:creationId xmlns:a16="http://schemas.microsoft.com/office/drawing/2014/main" id="{4FE23339-318D-CEC1-5DDE-7ADAFD86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4960" y="1562750"/>
            <a:ext cx="824100" cy="824100"/>
          </a:xfrm>
          <a:prstGeom prst="rect">
            <a:avLst/>
          </a:prstGeom>
        </p:spPr>
      </p:pic>
      <p:pic>
        <p:nvPicPr>
          <p:cNvPr id="43" name="Graphic 42" descr="Statistics outline">
            <a:extLst>
              <a:ext uri="{FF2B5EF4-FFF2-40B4-BE49-F238E27FC236}">
                <a16:creationId xmlns:a16="http://schemas.microsoft.com/office/drawing/2014/main" id="{F6506AAE-07EE-A7CB-B2AB-225ADEB74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1394" y="1562743"/>
            <a:ext cx="824100" cy="824100"/>
          </a:xfrm>
          <a:prstGeom prst="rect">
            <a:avLst/>
          </a:prstGeom>
        </p:spPr>
      </p:pic>
      <p:pic>
        <p:nvPicPr>
          <p:cNvPr id="45" name="Graphic 44" descr="Tools outline">
            <a:extLst>
              <a:ext uri="{FF2B5EF4-FFF2-40B4-BE49-F238E27FC236}">
                <a16:creationId xmlns:a16="http://schemas.microsoft.com/office/drawing/2014/main" id="{AED4A5B0-83E0-E0A2-0F9E-101163ABB2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0750" y="1558281"/>
            <a:ext cx="824100" cy="824100"/>
          </a:xfrm>
          <a:prstGeom prst="rect">
            <a:avLst/>
          </a:prstGeom>
        </p:spPr>
      </p:pic>
      <p:pic>
        <p:nvPicPr>
          <p:cNvPr id="47" name="Graphic 46" descr="Magnifying glass outline">
            <a:extLst>
              <a:ext uri="{FF2B5EF4-FFF2-40B4-BE49-F238E27FC236}">
                <a16:creationId xmlns:a16="http://schemas.microsoft.com/office/drawing/2014/main" id="{C4AD22CA-66EF-609B-3BFB-3BD3509AC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1177" y="1565493"/>
            <a:ext cx="818518" cy="818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5848BE-310D-9FD6-B933-1D0C036CA942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574E-3DF9-4C86-7B7A-348E3AF9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E8A20-ABBA-3D59-1D77-02E371E77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CNN 3 has 8x less parameters than the best model </a:t>
            </a:r>
          </a:p>
          <a:p>
            <a:r>
              <a:rPr lang="en-US"/>
              <a:t>Our NN 4 performed better than we expected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CAF9DC-1415-2D98-6112-8D50D6A3B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073065" cy="5778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04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29666-0A45-2766-3E61-747EA3BC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95" y="1293452"/>
            <a:ext cx="4373541" cy="2861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BDFC29-B8D6-EF5E-16BA-365ADA1F1C9A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99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67578A-15D7-4156-B92E-6830675F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679175"/>
            <a:ext cx="7484907" cy="2090100"/>
          </a:xfrm>
        </p:spPr>
        <p:txBody>
          <a:bodyPr/>
          <a:lstStyle/>
          <a:p>
            <a:r>
              <a:rPr lang="en-US"/>
              <a:t>Data augmentation had a large impact both in CNN and ANN.</a:t>
            </a:r>
          </a:p>
          <a:p>
            <a:r>
              <a:rPr lang="en-US"/>
              <a:t>Both approaches produced very good models.</a:t>
            </a:r>
          </a:p>
          <a:p>
            <a:r>
              <a:rPr lang="en-US"/>
              <a:t>For further improvements we could experiment with PCA and ensemble of small models.</a:t>
            </a:r>
          </a:p>
          <a:p>
            <a:pPr marL="11430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91B07-88CC-DC82-E2BC-68C9EF85A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F0AB1-F121-D6B5-1390-BDAA830B9A98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0AE877-7472-6E16-454D-1E95F4677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15294"/>
            <a:ext cx="7984155" cy="2999505"/>
          </a:xfrm>
        </p:spPr>
        <p:txBody>
          <a:bodyPr/>
          <a:lstStyle/>
          <a:p>
            <a:r>
              <a:rPr lang="en-US"/>
              <a:t>[1] R. Jain, “Deep Learning Using Sign Language.” [Online]. Available: https://www.kaggle.com/code/ranjeetjain3/deep-learning-usingsign-langugage </a:t>
            </a:r>
          </a:p>
          <a:p>
            <a:r>
              <a:rPr lang="en-US"/>
              <a:t>[2] S. Dasgupta, “Sign Language Classification - CNN (99.40% Accuracy).” [Online]. Available: https://www.kaggle.com/code/sayakdasgupta/ sign-language-classification-cnn-99-40-accuracy </a:t>
            </a:r>
          </a:p>
          <a:p>
            <a:r>
              <a:rPr lang="en-US"/>
              <a:t>[3] V. Santos and T. Pereira, “Exploring Models for Sign Language Classification.” Aveiro, Portugal, 2023.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EBCAB-51AF-B509-46E9-61782A8B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B7ECC-4E2A-C338-3444-7BA422DF527B}"/>
              </a:ext>
            </a:extLst>
          </p:cNvPr>
          <p:cNvSpPr txBox="1"/>
          <p:nvPr/>
        </p:nvSpPr>
        <p:spPr>
          <a:xfrm>
            <a:off x="8596100" y="4650680"/>
            <a:ext cx="429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A2D1A-E94C-D036-8E8D-FEFE9B4A9DFF}"/>
              </a:ext>
            </a:extLst>
          </p:cNvPr>
          <p:cNvSpPr txBox="1"/>
          <p:nvPr/>
        </p:nvSpPr>
        <p:spPr>
          <a:xfrm>
            <a:off x="842010" y="1971585"/>
            <a:ext cx="745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</a:rPr>
              <a:t>THANK YOU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43EFB3-1CC1-E219-C64A-F5038254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131571"/>
            <a:ext cx="3534300" cy="2625090"/>
          </a:xfrm>
        </p:spPr>
        <p:txBody>
          <a:bodyPr/>
          <a:lstStyle/>
          <a:p>
            <a:r>
              <a:rPr lang="en-US"/>
              <a:t>Dataset is a transformation of another dataset</a:t>
            </a:r>
          </a:p>
          <a:p>
            <a:endParaRPr lang="en-US"/>
          </a:p>
          <a:p>
            <a:r>
              <a:rPr lang="en-US"/>
              <a:t>Data was presplit into 2 files:</a:t>
            </a:r>
          </a:p>
          <a:p>
            <a:pPr marL="114300" indent="0">
              <a:buNone/>
            </a:pPr>
            <a:r>
              <a:rPr lang="en-US" sz="1600"/>
              <a:t>	Train: 27455 examples</a:t>
            </a:r>
          </a:p>
          <a:p>
            <a:pPr marL="114300" indent="0">
              <a:buNone/>
            </a:pPr>
            <a:r>
              <a:rPr lang="en-US" sz="1600"/>
              <a:t>	Test: 7172 examples</a:t>
            </a:r>
          </a:p>
          <a:p>
            <a:pPr marL="114300" indent="0">
              <a:buNone/>
            </a:pPr>
            <a:endParaRPr lang="en-US" sz="1600"/>
          </a:p>
          <a:p>
            <a:r>
              <a:rPr lang="en-US" sz="1600"/>
              <a:t>24 classes more or less evenly distributed</a:t>
            </a:r>
          </a:p>
          <a:p>
            <a:pPr marL="5969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00A59E-F60A-67FD-4D65-950AFB60A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223685" cy="5778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01 Dataset Description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3DCAFB-FDCD-FE73-9F68-58549E5DF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92" y="411675"/>
            <a:ext cx="2865822" cy="202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91912-A810-9C3E-1693-5B1C7954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691" y="2702048"/>
            <a:ext cx="3185123" cy="1461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A2D5E-197A-1AA6-CE50-8D9769D98913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8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B0591-E764-22E5-5288-C9D37B83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273215" cy="5778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01 Dataset Description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AB5F8-3E03-B653-C73C-9EAE2B7F1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503560"/>
            <a:ext cx="3214332" cy="2004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0EBD4D-830A-91F5-66E8-6CB0D88F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39" y="1503561"/>
            <a:ext cx="3194611" cy="2004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DDB96-4D2C-F8E7-B644-20D6D6B48974}"/>
              </a:ext>
            </a:extLst>
          </p:cNvPr>
          <p:cNvSpPr txBox="1"/>
          <p:nvPr/>
        </p:nvSpPr>
        <p:spPr>
          <a:xfrm>
            <a:off x="1882140" y="1114880"/>
            <a:ext cx="1024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Train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DB76F8-F587-E507-AA0F-0B756985720B}"/>
              </a:ext>
            </a:extLst>
          </p:cNvPr>
          <p:cNvSpPr txBox="1"/>
          <p:nvPr/>
        </p:nvSpPr>
        <p:spPr>
          <a:xfrm>
            <a:off x="6088380" y="1103450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4AF42-D880-1F88-5A9B-D922602EC850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3C45C-E00A-4058-3EB5-337D05E1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4" y="1181850"/>
            <a:ext cx="4155105" cy="2779800"/>
          </a:xfrm>
        </p:spPr>
        <p:txBody>
          <a:bodyPr/>
          <a:lstStyle/>
          <a:p>
            <a:r>
              <a:rPr lang="en-US" sz="1600"/>
              <a:t>Ranjeet Jain using CNN has able to achieve 83.87% accuracy</a:t>
            </a:r>
          </a:p>
          <a:p>
            <a:endParaRPr lang="en-US" sz="1600"/>
          </a:p>
          <a:p>
            <a:r>
              <a:rPr lang="en-US" sz="1600" err="1"/>
              <a:t>Sayak</a:t>
            </a:r>
            <a:r>
              <a:rPr lang="en-US" sz="1600"/>
              <a:t> Dasgupta using CNN has able to achieve 99.40% accuracy but using data augmentation</a:t>
            </a:r>
          </a:p>
          <a:p>
            <a:endParaRPr lang="en-US" sz="1600"/>
          </a:p>
          <a:p>
            <a:r>
              <a:rPr lang="en-US" sz="1600"/>
              <a:t>Vitor Santos and Tiago Pereira were able achieve 84% accuracy using a KNN and 97% using a CNN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2DF3D-F924-B098-7B14-1390BB83E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339765" cy="577800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02 State of the art</a:t>
            </a:r>
          </a:p>
        </p:txBody>
      </p:sp>
      <p:pic>
        <p:nvPicPr>
          <p:cNvPr id="6" name="Picture 5" descr="A graph showing a bar chart&#10;&#10;Description automatically generated with medium confidence">
            <a:extLst>
              <a:ext uri="{FF2B5EF4-FFF2-40B4-BE49-F238E27FC236}">
                <a16:creationId xmlns:a16="http://schemas.microsoft.com/office/drawing/2014/main" id="{96E881D3-5BB5-6F1A-E64C-A51A6E5D5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740" y="1526700"/>
            <a:ext cx="3450436" cy="2090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D3472-3150-6CB8-EAF1-E7266F9CC6AD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5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>
          <a:extLst>
            <a:ext uri="{FF2B5EF4-FFF2-40B4-BE49-F238E27FC236}">
              <a16:creationId xmlns:a16="http://schemas.microsoft.com/office/drawing/2014/main" id="{62EA8AE7-DDE5-8099-9E94-8BAC6569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>
            <a:extLst>
              <a:ext uri="{FF2B5EF4-FFF2-40B4-BE49-F238E27FC236}">
                <a16:creationId xmlns:a16="http://schemas.microsoft.com/office/drawing/2014/main" id="{8C7417BF-889A-8C4C-9DB9-E4EE9D09E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7286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chemeClr val="accent3"/>
                </a:solidFill>
              </a:rPr>
              <a:t>Models</a:t>
            </a:r>
            <a:endParaRPr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8A8BB7-58B0-BAF3-EDA8-776CFC04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4114204" cy="2090100"/>
          </a:xfrm>
        </p:spPr>
        <p:txBody>
          <a:bodyPr/>
          <a:lstStyle/>
          <a:p>
            <a:r>
              <a:rPr lang="en-US"/>
              <a:t>Model built using most basic parameters, to understand how a simple model will perform</a:t>
            </a:r>
          </a:p>
          <a:p>
            <a:r>
              <a:rPr lang="en-US"/>
              <a:t>No data normalization</a:t>
            </a:r>
          </a:p>
          <a:p>
            <a:r>
              <a:rPr lang="en-US"/>
              <a:t>No L2 regularization term</a:t>
            </a:r>
          </a:p>
          <a:p>
            <a:r>
              <a:rPr lang="en-US"/>
              <a:t>Accuracy 18,61% F1-Score 0.156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13EC8B-F209-2309-BBDF-5DAD9BD0C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NN 1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883D902-8BD9-4C83-3FA3-82CFD10E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33" y="2793626"/>
            <a:ext cx="2366284" cy="1926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21754-8988-D96E-2741-87BF89C8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32" y="412375"/>
            <a:ext cx="2367534" cy="2085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492B4-525E-AB2B-2C10-589237DDA1B2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9A2A6-0A28-9844-DC27-641CCFBB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17F35-81F3-0B68-A517-5AD73876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79175"/>
            <a:ext cx="4254546" cy="2090100"/>
          </a:xfrm>
        </p:spPr>
        <p:txBody>
          <a:bodyPr/>
          <a:lstStyle/>
          <a:p>
            <a:r>
              <a:rPr lang="en-US"/>
              <a:t>Added data normalization</a:t>
            </a:r>
          </a:p>
          <a:p>
            <a:r>
              <a:rPr lang="en-US"/>
              <a:t>Ran simulations to learn best hidden layer structure </a:t>
            </a:r>
          </a:p>
          <a:p>
            <a:pPr marL="114300" indent="0">
              <a:buNone/>
            </a:pPr>
            <a:r>
              <a:rPr lang="en-US"/>
              <a:t>  (1st 256 , 2nd 128)</a:t>
            </a:r>
          </a:p>
          <a:p>
            <a:r>
              <a:rPr lang="en-US"/>
              <a:t>Shows clear improvements comparing to Model 1</a:t>
            </a:r>
          </a:p>
          <a:p>
            <a:r>
              <a:rPr lang="en-US"/>
              <a:t>Accuracy 77.96% F1-Score 0.7577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F524A-319A-B96E-FEB2-A6870BD1F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NN 2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C7AB987B-06AE-F17B-8477-7F7B0298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299" y="2570967"/>
            <a:ext cx="2397433" cy="1935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3E09B-4228-7C16-4961-0D524E8D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10" y="365866"/>
            <a:ext cx="2404374" cy="2084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E2BC1-C828-C9D7-4B07-C80DBF750B01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0FE85-8DE5-25E6-1B05-38165D2E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0A7E00-E164-DBCF-23A3-8694FDB16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Added L2 regularization term (alpha)</a:t>
            </a:r>
          </a:p>
          <a:p>
            <a:r>
              <a:rPr lang="en-US"/>
              <a:t>Ran simulations to get the best alpha value (0.1)</a:t>
            </a:r>
          </a:p>
          <a:p>
            <a:r>
              <a:rPr lang="en-US"/>
              <a:t>Accuracy 77.86% F1-Score 0.7559</a:t>
            </a:r>
          </a:p>
          <a:p>
            <a:r>
              <a:rPr lang="en-US"/>
              <a:t>Overfitting still present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6B2163-E3C0-71BD-451D-78580BD69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3495975" cy="577800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03 Models – NN 3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AE482FC6-F2FA-9D27-8C60-83465A07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2" y="2727542"/>
            <a:ext cx="2577495" cy="2084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8D98A-1319-5D18-E062-E3178B13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81" y="264090"/>
            <a:ext cx="2584437" cy="2311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1EF3C-A78C-750B-F322-79BE42D39615}"/>
              </a:ext>
            </a:extLst>
          </p:cNvPr>
          <p:cNvSpPr txBox="1"/>
          <p:nvPr/>
        </p:nvSpPr>
        <p:spPr>
          <a:xfrm>
            <a:off x="8596100" y="4650680"/>
            <a:ext cx="336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24EEEE3-E101-48DB-BF46-5A22C1DD3006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9224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D897B9D9C657448492A6E00F3443A0" ma:contentTypeVersion="11" ma:contentTypeDescription="Create a new document." ma:contentTypeScope="" ma:versionID="3e18cfbf8d879521e25215cc6b80abff">
  <xsd:schema xmlns:xsd="http://www.w3.org/2001/XMLSchema" xmlns:xs="http://www.w3.org/2001/XMLSchema" xmlns:p="http://schemas.microsoft.com/office/2006/metadata/properties" xmlns:ns3="b6e83657-bd30-4fb3-9e35-c3b29aa36861" xmlns:ns4="e130630c-c847-4141-a545-7aa993470093" targetNamespace="http://schemas.microsoft.com/office/2006/metadata/properties" ma:root="true" ma:fieldsID="5c3b7ea6c5454243a5619508b933303b" ns3:_="" ns4:_="">
    <xsd:import namespace="b6e83657-bd30-4fb3-9e35-c3b29aa36861"/>
    <xsd:import namespace="e130630c-c847-4141-a545-7aa9934700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83657-bd30-4fb3-9e35-c3b29aa368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30630c-c847-4141-a545-7aa99347009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e83657-bd30-4fb3-9e35-c3b29aa368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891ACF-FF5F-4402-A893-0D4975F157E9}">
  <ds:schemaRefs>
    <ds:schemaRef ds:uri="b6e83657-bd30-4fb3-9e35-c3b29aa36861"/>
    <ds:schemaRef ds:uri="e130630c-c847-4141-a545-7aa9934700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DB0354-1043-4629-9AF3-767D4C838F1D}">
  <ds:schemaRefs>
    <ds:schemaRef ds:uri="e130630c-c847-4141-a545-7aa993470093"/>
    <ds:schemaRef ds:uri="http://purl.org/dc/elements/1.1/"/>
    <ds:schemaRef ds:uri="b6e83657-bd30-4fb3-9e35-c3b29aa36861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DD17BFA-1E32-4A19-B940-C347DB76DE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On-screen Show (16:9)</PresentationFormat>
  <Paragraphs>124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Proxima Nova Semibold</vt:lpstr>
      <vt:lpstr>Maven Pro</vt:lpstr>
      <vt:lpstr>Fira Sans Extra Condensed Medium</vt:lpstr>
      <vt:lpstr>Advent Pro SemiBold</vt:lpstr>
      <vt:lpstr>Nunito Light</vt:lpstr>
      <vt:lpstr>Arial</vt:lpstr>
      <vt:lpstr>Livvic Light</vt:lpstr>
      <vt:lpstr>Fira Sans Condensed Medium</vt:lpstr>
      <vt:lpstr>Share Tech</vt:lpstr>
      <vt:lpstr>Proxima Nova</vt:lpstr>
      <vt:lpstr>Data Science Consulting by Slidesgo</vt:lpstr>
      <vt:lpstr>Slidesgo Final Pages</vt:lpstr>
      <vt:lpstr>Project 1 Sign-Language MNIST and Classification FAA 2024/25</vt:lpstr>
      <vt:lpstr>Comparison </vt:lpstr>
      <vt:lpstr>01 Dataset Description</vt:lpstr>
      <vt:lpstr>01 Dataset Description</vt:lpstr>
      <vt:lpstr>02 State of the art</vt:lpstr>
      <vt:lpstr> Models</vt:lpstr>
      <vt:lpstr>03 Models – NN 1</vt:lpstr>
      <vt:lpstr>03 Models – NN 2</vt:lpstr>
      <vt:lpstr>03 Models – NN 3</vt:lpstr>
      <vt:lpstr>03 Models – NN 4</vt:lpstr>
      <vt:lpstr>03 Models – CNN What is ?</vt:lpstr>
      <vt:lpstr>03 Models – CNN 1</vt:lpstr>
      <vt:lpstr>03 Models – CNN 1</vt:lpstr>
      <vt:lpstr>03 Models – CNN 2</vt:lpstr>
      <vt:lpstr>03 Models – CNN 2</vt:lpstr>
      <vt:lpstr>03 Models – CNN 2</vt:lpstr>
      <vt:lpstr>03 Models – CNN3</vt:lpstr>
      <vt:lpstr>03 Models – CNN3</vt:lpstr>
      <vt:lpstr>04 Comparison</vt:lpstr>
      <vt:lpstr>04 Comparison</vt:lpstr>
      <vt:lpstr>Conclusion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</dc:title>
  <dc:creator>D</dc:creator>
  <cp:lastModifiedBy>Diogo Marto</cp:lastModifiedBy>
  <cp:revision>1</cp:revision>
  <dcterms:modified xsi:type="dcterms:W3CDTF">2024-11-28T23:24:41Z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0x01010072D897B9D9C657448492A6E00F3443A0</vt:lpwstr>
  </property>
</Properties>
</file>