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16256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292E"/>
    <a:srgbClr val="C33B3B"/>
    <a:srgbClr val="D37D7C"/>
    <a:srgbClr val="F2D9B0"/>
    <a:srgbClr val="CFBF9D"/>
    <a:srgbClr val="CEA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47" d="100"/>
          <a:sy n="47" d="100"/>
        </p:scale>
        <p:origin x="303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691-4A87-A8AA-FF90DAD548CE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691-4A87-A8AA-FF90DAD548CE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691-4A87-A8AA-FF90DAD548CE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691-4A87-A8AA-FF90DAD548CE}"/>
              </c:ext>
            </c:extLst>
          </c:dPt>
          <c:cat>
            <c:strRef>
              <c:f>Sheet1!$A$2:$A$5</c:f>
              <c:strCache>
                <c:ptCount val="4"/>
                <c:pt idx="0">
                  <c:v>1.º Trim</c:v>
                </c:pt>
                <c:pt idx="1">
                  <c:v>2.º Trim</c:v>
                </c:pt>
                <c:pt idx="2">
                  <c:v>3.º Trim</c:v>
                </c:pt>
                <c:pt idx="3">
                  <c:v>4.º Trim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4.5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691-4A87-A8AA-FF90DAD54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691-4A87-A8AA-FF90DAD548CE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691-4A87-A8AA-FF90DAD548CE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691-4A87-A8AA-FF90DAD548CE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691-4A87-A8AA-FF90DAD548CE}"/>
              </c:ext>
            </c:extLst>
          </c:dPt>
          <c:cat>
            <c:strRef>
              <c:f>Sheet1!$A$2:$A$5</c:f>
              <c:strCache>
                <c:ptCount val="4"/>
                <c:pt idx="0">
                  <c:v>1.º Trim</c:v>
                </c:pt>
                <c:pt idx="1">
                  <c:v>2.º Trim</c:v>
                </c:pt>
                <c:pt idx="2">
                  <c:v>3.º Trim</c:v>
                </c:pt>
                <c:pt idx="3">
                  <c:v>4.º Trim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1.2</c:v>
                </c:pt>
                <c:pt idx="1">
                  <c:v>0.8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691-4A87-A8AA-FF90DAD54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7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30079986019436"/>
          <c:y val="9.9663712877048935E-2"/>
          <c:w val="0.8062416002196946"/>
          <c:h val="0.800671885556319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691-4A87-A8AA-FF90DAD548C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691-4A87-A8AA-FF90DAD548CE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691-4A87-A8AA-FF90DAD548CE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691-4A87-A8AA-FF90DAD548CE}"/>
              </c:ext>
            </c:extLst>
          </c:dPt>
          <c:cat>
            <c:strRef>
              <c:f>Sheet1!$A$2:$A$5</c:f>
              <c:strCache>
                <c:ptCount val="4"/>
                <c:pt idx="0">
                  <c:v>1.º Trim</c:v>
                </c:pt>
                <c:pt idx="1">
                  <c:v>2.º Trim</c:v>
                </c:pt>
                <c:pt idx="2">
                  <c:v>3.º Trim</c:v>
                </c:pt>
                <c:pt idx="3">
                  <c:v>4.º Trim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0.9</c:v>
                </c:pt>
                <c:pt idx="2">
                  <c:v>1.6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691-4A87-A8AA-FF90DAD54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6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F5CE2ABB-3E4F-4D41-8568-7C902D8340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B87AD07-52BA-4654-AB16-B5FB95B8BA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8476F34-3E49-4F68-99DC-0F07675C2C51}" type="datetime1">
              <a:rPr lang="pt-PT" smtClean="0"/>
              <a:t>22/12/2021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0CEFF96-CB5A-4136-B37B-371A897ECA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B980E3A-98E2-4FFC-B81C-C354A7B3B9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2EF6829-522D-411D-99E3-19D7738EEB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5394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406DC43-BD9E-43BF-B7F3-47CE46CAD8D4}" type="datetime1">
              <a:rPr lang="pt-PT" noProof="0" smtClean="0"/>
              <a:t>22/12/2021</a:t>
            </a:fld>
            <a:endParaRPr lang="pt-PT" noProof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EB98550-2AA3-427C-8530-E6B958473202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0737031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EB98550-2AA3-427C-8530-E6B958473202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5474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55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785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05269-D5AC-4872-A436-178C59502E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65188"/>
            <a:ext cx="10515600" cy="3141662"/>
          </a:xfrm>
          <a:prstGeom prst="rect">
            <a:avLst/>
          </a:prstGeom>
        </p:spPr>
        <p:txBody>
          <a:bodyPr rtlCol="0"/>
          <a:lstStyle>
            <a:lvl1pPr>
              <a:defRPr baseline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9B91648-3E62-437A-9B2B-F30287F94D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52525" y="7029450"/>
            <a:ext cx="9886950" cy="512445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4800"/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6931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D961BD8-6614-4D8A-9A6F-E5F963382F71}"/>
              </a:ext>
            </a:extLst>
          </p:cNvPr>
          <p:cNvSpPr/>
          <p:nvPr userDrawn="1"/>
        </p:nvSpPr>
        <p:spPr>
          <a:xfrm>
            <a:off x="388374" y="336753"/>
            <a:ext cx="11415252" cy="14817755"/>
          </a:xfrm>
          <a:prstGeom prst="rect">
            <a:avLst/>
          </a:prstGeom>
          <a:gradFill flip="none" rotWithShape="1">
            <a:gsLst>
              <a:gs pos="28000">
                <a:schemeClr val="accent4">
                  <a:alpha val="37000"/>
                  <a:lumMod val="55000"/>
                  <a:lumOff val="45000"/>
                </a:schemeClr>
              </a:gs>
              <a:gs pos="5556">
                <a:schemeClr val="bg1"/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44186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3" r:id="rId2"/>
    <p:sldLayoutId id="2147483692" r:id="rId3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8.svg"/><Relationship Id="rId18" Type="http://schemas.openxmlformats.org/officeDocument/2006/relationships/hyperlink" Target="https://repositorio-aberto.up.pt/bitstream/10216/81841/2/37590.pdf" TargetMode="External"/><Relationship Id="rId26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12.svg"/><Relationship Id="rId7" Type="http://schemas.openxmlformats.org/officeDocument/2006/relationships/image" Target="../media/image5.png"/><Relationship Id="rId12" Type="http://schemas.openxmlformats.org/officeDocument/2006/relationships/image" Target="../media/image7.png"/><Relationship Id="rId17" Type="http://schemas.openxmlformats.org/officeDocument/2006/relationships/hyperlink" Target="http://www.lantern.es/papers/the-green-revolution-Portugal" TargetMode="External"/><Relationship Id="rId25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viversaudavel.pt/9-da-populacao-portuguesa-segue-uma-dieta-veggie/" TargetMode="Externa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chart" Target="../charts/chart3.xml"/><Relationship Id="rId24" Type="http://schemas.openxmlformats.org/officeDocument/2006/relationships/image" Target="../media/image15.sv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23" Type="http://schemas.openxmlformats.org/officeDocument/2006/relationships/image" Target="../media/image14.png"/><Relationship Id="rId10" Type="http://schemas.openxmlformats.org/officeDocument/2006/relationships/chart" Target="../charts/chart2.xml"/><Relationship Id="rId19" Type="http://schemas.openxmlformats.org/officeDocument/2006/relationships/hyperlink" Target="https://www.arodadaalimentacao.pt/alimentacao/alergias-e-intolerancias-alimentares/" TargetMode="External"/><Relationship Id="rId4" Type="http://schemas.openxmlformats.org/officeDocument/2006/relationships/image" Target="../media/image2.svg"/><Relationship Id="rId9" Type="http://schemas.openxmlformats.org/officeDocument/2006/relationships/chart" Target="../charts/chart1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upo 120" descr="Sugestão de lápis">
            <a:extLst>
              <a:ext uri="{FF2B5EF4-FFF2-40B4-BE49-F238E27FC236}">
                <a16:creationId xmlns:a16="http://schemas.microsoft.com/office/drawing/2014/main" id="{8096D734-9A18-4CDD-8E63-5B1E0374F1A6}"/>
              </a:ext>
            </a:extLst>
          </p:cNvPr>
          <p:cNvGrpSpPr/>
          <p:nvPr/>
        </p:nvGrpSpPr>
        <p:grpSpPr>
          <a:xfrm>
            <a:off x="5558269" y="720930"/>
            <a:ext cx="1083443" cy="866251"/>
            <a:chOff x="5558269" y="2683246"/>
            <a:chExt cx="1083443" cy="866251"/>
          </a:xfrm>
        </p:grpSpPr>
        <p:sp>
          <p:nvSpPr>
            <p:cNvPr id="27" name="Seta: Para Baixo 26">
              <a:extLst>
                <a:ext uri="{FF2B5EF4-FFF2-40B4-BE49-F238E27FC236}">
                  <a16:creationId xmlns:a16="http://schemas.microsoft.com/office/drawing/2014/main" id="{B860C96A-5919-427D-ACDC-5B4ABDC6E4B8}"/>
                </a:ext>
              </a:extLst>
            </p:cNvPr>
            <p:cNvSpPr/>
            <p:nvPr/>
          </p:nvSpPr>
          <p:spPr>
            <a:xfrm rot="10800000" flipH="1">
              <a:off x="5558269" y="2683247"/>
              <a:ext cx="1083443" cy="866250"/>
            </a:xfrm>
            <a:prstGeom prst="downArrow">
              <a:avLst>
                <a:gd name="adj1" fmla="val 100000"/>
                <a:gd name="adj2" fmla="val 72228"/>
              </a:avLst>
            </a:prstGeom>
            <a:gradFill>
              <a:gsLst>
                <a:gs pos="0">
                  <a:srgbClr val="F2D9B0"/>
                </a:gs>
                <a:gs pos="31000">
                  <a:srgbClr val="CFBF9D"/>
                </a:gs>
                <a:gs pos="67000">
                  <a:srgbClr val="F2D9B0"/>
                </a:gs>
                <a:gs pos="100000">
                  <a:srgbClr val="CEAA6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id="{20A2F263-68FD-41AC-9E8F-145F5952DFEA}"/>
                </a:ext>
              </a:extLst>
            </p:cNvPr>
            <p:cNvSpPr/>
            <p:nvPr/>
          </p:nvSpPr>
          <p:spPr>
            <a:xfrm>
              <a:off x="5948483" y="2683246"/>
              <a:ext cx="303016" cy="174988"/>
            </a:xfrm>
            <a:custGeom>
              <a:avLst/>
              <a:gdLst>
                <a:gd name="connsiteX0" fmla="*/ 151508 w 303016"/>
                <a:gd name="connsiteY0" fmla="*/ 0 h 174988"/>
                <a:gd name="connsiteX1" fmla="*/ 303016 w 303016"/>
                <a:gd name="connsiteY1" fmla="*/ 174988 h 174988"/>
                <a:gd name="connsiteX2" fmla="*/ 0 w 303016"/>
                <a:gd name="connsiteY2" fmla="*/ 174988 h 17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3016" h="174988">
                  <a:moveTo>
                    <a:pt x="151508" y="0"/>
                  </a:moveTo>
                  <a:lnTo>
                    <a:pt x="303016" y="174988"/>
                  </a:lnTo>
                  <a:lnTo>
                    <a:pt x="0" y="174988"/>
                  </a:ln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 dirty="0"/>
            </a:p>
          </p:txBody>
        </p:sp>
      </p:grpSp>
      <p:grpSp>
        <p:nvGrpSpPr>
          <p:cNvPr id="34" name="Grupo 33" descr="Secção lápis">
            <a:extLst>
              <a:ext uri="{FF2B5EF4-FFF2-40B4-BE49-F238E27FC236}">
                <a16:creationId xmlns:a16="http://schemas.microsoft.com/office/drawing/2014/main" id="{8C5CFB96-05C7-4060-B6EA-87F284A06808}"/>
              </a:ext>
            </a:extLst>
          </p:cNvPr>
          <p:cNvGrpSpPr/>
          <p:nvPr/>
        </p:nvGrpSpPr>
        <p:grpSpPr>
          <a:xfrm rot="10800000" flipH="1">
            <a:off x="5559821" y="1228420"/>
            <a:ext cx="1081893" cy="5945311"/>
            <a:chOff x="720000" y="5200650"/>
            <a:chExt cx="1440000" cy="3600000"/>
          </a:xfrm>
        </p:grpSpPr>
        <p:sp>
          <p:nvSpPr>
            <p:cNvPr id="22" name="Seta: Para Baixo 21">
              <a:extLst>
                <a:ext uri="{FF2B5EF4-FFF2-40B4-BE49-F238E27FC236}">
                  <a16:creationId xmlns:a16="http://schemas.microsoft.com/office/drawing/2014/main" id="{539DCB09-D489-4AEF-A57A-4276E752CEA5}"/>
                </a:ext>
              </a:extLst>
            </p:cNvPr>
            <p:cNvSpPr/>
            <p:nvPr/>
          </p:nvSpPr>
          <p:spPr>
            <a:xfrm>
              <a:off x="720000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sp>
          <p:nvSpPr>
            <p:cNvPr id="24" name="Seta: Para Baixo 23">
              <a:extLst>
                <a:ext uri="{FF2B5EF4-FFF2-40B4-BE49-F238E27FC236}">
                  <a16:creationId xmlns:a16="http://schemas.microsoft.com/office/drawing/2014/main" id="{B6433480-891A-4EB9-865B-9B1BBD57D290}"/>
                </a:ext>
              </a:extLst>
            </p:cNvPr>
            <p:cNvSpPr/>
            <p:nvPr/>
          </p:nvSpPr>
          <p:spPr>
            <a:xfrm>
              <a:off x="1080000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sp>
          <p:nvSpPr>
            <p:cNvPr id="25" name="Seta: Para Baixo 24">
              <a:extLst>
                <a:ext uri="{FF2B5EF4-FFF2-40B4-BE49-F238E27FC236}">
                  <a16:creationId xmlns:a16="http://schemas.microsoft.com/office/drawing/2014/main" id="{B446CB75-8164-4D77-8F31-A19689A43099}"/>
                </a:ext>
              </a:extLst>
            </p:cNvPr>
            <p:cNvSpPr/>
            <p:nvPr/>
          </p:nvSpPr>
          <p:spPr>
            <a:xfrm>
              <a:off x="1440000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sp>
          <p:nvSpPr>
            <p:cNvPr id="26" name="Seta: Para Baixo 25">
              <a:extLst>
                <a:ext uri="{FF2B5EF4-FFF2-40B4-BE49-F238E27FC236}">
                  <a16:creationId xmlns:a16="http://schemas.microsoft.com/office/drawing/2014/main" id="{AB2BEF8A-0269-4173-AA05-AB31BEADFAC1}"/>
                </a:ext>
              </a:extLst>
            </p:cNvPr>
            <p:cNvSpPr/>
            <p:nvPr/>
          </p:nvSpPr>
          <p:spPr>
            <a:xfrm>
              <a:off x="1800000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</p:grpSp>
      <p:sp>
        <p:nvSpPr>
          <p:cNvPr id="8" name="Título 7" hidden="1">
            <a:extLst>
              <a:ext uri="{FF2B5EF4-FFF2-40B4-BE49-F238E27FC236}">
                <a16:creationId xmlns:a16="http://schemas.microsoft.com/office/drawing/2014/main" id="{E836A675-CF30-4322-9910-D0876ADF4F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865188"/>
            <a:ext cx="10515600" cy="314166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dirty="0"/>
              <a:t>Educação infográfico</a:t>
            </a:r>
          </a:p>
        </p:txBody>
      </p:sp>
      <p:grpSp>
        <p:nvGrpSpPr>
          <p:cNvPr id="90" name="Grupo 89" descr="Faixa de lápis">
            <a:extLst>
              <a:ext uri="{FF2B5EF4-FFF2-40B4-BE49-F238E27FC236}">
                <a16:creationId xmlns:a16="http://schemas.microsoft.com/office/drawing/2014/main" id="{FAB42E28-35EA-4CE9-AD4D-037811A2670C}"/>
              </a:ext>
            </a:extLst>
          </p:cNvPr>
          <p:cNvGrpSpPr/>
          <p:nvPr/>
        </p:nvGrpSpPr>
        <p:grpSpPr>
          <a:xfrm>
            <a:off x="5431318" y="3329081"/>
            <a:ext cx="1329075" cy="1709685"/>
            <a:chOff x="5423088" y="5459207"/>
            <a:chExt cx="1329075" cy="1709685"/>
          </a:xfrm>
        </p:grpSpPr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7D2CC921-A04F-47C0-BBDB-AA5EC0BA41A1}"/>
                </a:ext>
              </a:extLst>
            </p:cNvPr>
            <p:cNvSpPr/>
            <p:nvPr/>
          </p:nvSpPr>
          <p:spPr>
            <a:xfrm rot="16200000">
              <a:off x="6174403" y="5918289"/>
              <a:ext cx="1036842" cy="118678"/>
            </a:xfrm>
            <a:custGeom>
              <a:avLst/>
              <a:gdLst>
                <a:gd name="connsiteX0" fmla="*/ 1005567 w 1005567"/>
                <a:gd name="connsiteY0" fmla="*/ 0 h 118678"/>
                <a:gd name="connsiteX1" fmla="*/ 1005567 w 1005567"/>
                <a:gd name="connsiteY1" fmla="*/ 118384 h 118678"/>
                <a:gd name="connsiteX2" fmla="*/ 152953 w 1005567"/>
                <a:gd name="connsiteY2" fmla="*/ 118384 h 118678"/>
                <a:gd name="connsiteX3" fmla="*/ 151765 w 1005567"/>
                <a:gd name="connsiteY3" fmla="*/ 118678 h 118678"/>
                <a:gd name="connsiteX4" fmla="*/ 149847 w 1005567"/>
                <a:gd name="connsiteY4" fmla="*/ 118384 h 118678"/>
                <a:gd name="connsiteX5" fmla="*/ 98080 w 1005567"/>
                <a:gd name="connsiteY5" fmla="*/ 110463 h 118678"/>
                <a:gd name="connsiteX6" fmla="*/ 17770 w 1005567"/>
                <a:gd name="connsiteY6" fmla="*/ 37613 h 118678"/>
                <a:gd name="connsiteX7" fmla="*/ 0 w 1005567"/>
                <a:gd name="connsiteY7" fmla="*/ 0 h 11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5567" h="118678">
                  <a:moveTo>
                    <a:pt x="1005567" y="0"/>
                  </a:moveTo>
                  <a:lnTo>
                    <a:pt x="1005567" y="118384"/>
                  </a:lnTo>
                  <a:lnTo>
                    <a:pt x="152953" y="118384"/>
                  </a:lnTo>
                  <a:lnTo>
                    <a:pt x="151765" y="118678"/>
                  </a:lnTo>
                  <a:lnTo>
                    <a:pt x="149847" y="118384"/>
                  </a:lnTo>
                  <a:cubicBezTo>
                    <a:pt x="132591" y="115744"/>
                    <a:pt x="139149" y="120250"/>
                    <a:pt x="98080" y="110463"/>
                  </a:cubicBezTo>
                  <a:cubicBezTo>
                    <a:pt x="63948" y="98234"/>
                    <a:pt x="34481" y="72985"/>
                    <a:pt x="17770" y="37613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id="{566B5788-E2E0-48F2-9B93-6D16F2940765}"/>
                </a:ext>
              </a:extLst>
            </p:cNvPr>
            <p:cNvSpPr/>
            <p:nvPr/>
          </p:nvSpPr>
          <p:spPr>
            <a:xfrm rot="16200000">
              <a:off x="5393104" y="7011957"/>
              <a:ext cx="186919" cy="126952"/>
            </a:xfrm>
            <a:custGeom>
              <a:avLst/>
              <a:gdLst>
                <a:gd name="connsiteX0" fmla="*/ 186919 w 186919"/>
                <a:gd name="connsiteY0" fmla="*/ 0 h 125314"/>
                <a:gd name="connsiteX1" fmla="*/ 186919 w 186919"/>
                <a:gd name="connsiteY1" fmla="*/ 125314 h 125314"/>
                <a:gd name="connsiteX2" fmla="*/ 0 w 186919"/>
                <a:gd name="connsiteY2" fmla="*/ 125314 h 125314"/>
                <a:gd name="connsiteX3" fmla="*/ 7831 w 186919"/>
                <a:gd name="connsiteY3" fmla="*/ 86525 h 125314"/>
                <a:gd name="connsiteX4" fmla="*/ 138367 w 186919"/>
                <a:gd name="connsiteY4" fmla="*/ 0 h 12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919" h="125314">
                  <a:moveTo>
                    <a:pt x="186919" y="0"/>
                  </a:moveTo>
                  <a:lnTo>
                    <a:pt x="186919" y="125314"/>
                  </a:lnTo>
                  <a:lnTo>
                    <a:pt x="0" y="125314"/>
                  </a:lnTo>
                  <a:lnTo>
                    <a:pt x="7831" y="86525"/>
                  </a:lnTo>
                  <a:cubicBezTo>
                    <a:pt x="29338" y="35678"/>
                    <a:pt x="79686" y="0"/>
                    <a:pt x="138367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sp>
          <p:nvSpPr>
            <p:cNvPr id="66" name="Paralelogramo 65">
              <a:extLst>
                <a:ext uri="{FF2B5EF4-FFF2-40B4-BE49-F238E27FC236}">
                  <a16:creationId xmlns:a16="http://schemas.microsoft.com/office/drawing/2014/main" id="{A18CFA55-058C-4633-83E7-611FE3036453}"/>
                </a:ext>
              </a:extLst>
            </p:cNvPr>
            <p:cNvSpPr/>
            <p:nvPr/>
          </p:nvSpPr>
          <p:spPr>
            <a:xfrm rot="16200000" flipH="1">
              <a:off x="5710180" y="6182300"/>
              <a:ext cx="763161" cy="1083445"/>
            </a:xfrm>
            <a:prstGeom prst="parallelogram">
              <a:avLst>
                <a:gd name="adj" fmla="val 72728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 dirty="0"/>
            </a:p>
          </p:txBody>
        </p:sp>
        <p:sp>
          <p:nvSpPr>
            <p:cNvPr id="41" name="Paralelogramo 40">
              <a:extLst>
                <a:ext uri="{FF2B5EF4-FFF2-40B4-BE49-F238E27FC236}">
                  <a16:creationId xmlns:a16="http://schemas.microsoft.com/office/drawing/2014/main" id="{238853DE-EC73-4814-B7EE-3EF80DCDA05E}"/>
                </a:ext>
              </a:extLst>
            </p:cNvPr>
            <p:cNvSpPr/>
            <p:nvPr/>
          </p:nvSpPr>
          <p:spPr>
            <a:xfrm rot="16200000" flipH="1">
              <a:off x="5294044" y="5588541"/>
              <a:ext cx="1587453" cy="1328785"/>
            </a:xfrm>
            <a:prstGeom prst="parallelogram">
              <a:avLst>
                <a:gd name="adj" fmla="val 512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 dirty="0"/>
            </a:p>
          </p:txBody>
        </p:sp>
      </p:grpSp>
      <p:pic>
        <p:nvPicPr>
          <p:cNvPr id="1045" name="Gráfico 1044" descr="Puzzle">
            <a:extLst>
              <a:ext uri="{FF2B5EF4-FFF2-40B4-BE49-F238E27FC236}">
                <a16:creationId xmlns:a16="http://schemas.microsoft.com/office/drawing/2014/main" id="{C6AC993A-DD3F-428F-87C7-A85222811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82236">
            <a:off x="5860707" y="3890027"/>
            <a:ext cx="469232" cy="469232"/>
          </a:xfrm>
          <a:prstGeom prst="rect">
            <a:avLst/>
          </a:prstGeom>
        </p:spPr>
      </p:pic>
      <p:grpSp>
        <p:nvGrpSpPr>
          <p:cNvPr id="54" name="Grupo 53" descr="Secção lápis">
            <a:extLst>
              <a:ext uri="{FF2B5EF4-FFF2-40B4-BE49-F238E27FC236}">
                <a16:creationId xmlns:a16="http://schemas.microsoft.com/office/drawing/2014/main" id="{5DCE6B97-B14E-4696-83E1-484FD5CE661D}"/>
              </a:ext>
            </a:extLst>
          </p:cNvPr>
          <p:cNvGrpSpPr/>
          <p:nvPr/>
        </p:nvGrpSpPr>
        <p:grpSpPr>
          <a:xfrm rot="10800000" flipH="1">
            <a:off x="5559821" y="6941674"/>
            <a:ext cx="1081891" cy="3331245"/>
            <a:chOff x="720001" y="5200650"/>
            <a:chExt cx="1439999" cy="3600000"/>
          </a:xfrm>
          <a:solidFill>
            <a:schemeClr val="accent2"/>
          </a:solidFill>
        </p:grpSpPr>
        <p:sp>
          <p:nvSpPr>
            <p:cNvPr id="55" name="Seta: Para Baixo 54">
              <a:extLst>
                <a:ext uri="{FF2B5EF4-FFF2-40B4-BE49-F238E27FC236}">
                  <a16:creationId xmlns:a16="http://schemas.microsoft.com/office/drawing/2014/main" id="{3720879D-EA4C-48EC-BA7A-92D1722ED1A0}"/>
                </a:ext>
              </a:extLst>
            </p:cNvPr>
            <p:cNvSpPr/>
            <p:nvPr/>
          </p:nvSpPr>
          <p:spPr>
            <a:xfrm>
              <a:off x="720001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sp>
          <p:nvSpPr>
            <p:cNvPr id="56" name="Seta: Para Baixo 55">
              <a:extLst>
                <a:ext uri="{FF2B5EF4-FFF2-40B4-BE49-F238E27FC236}">
                  <a16:creationId xmlns:a16="http://schemas.microsoft.com/office/drawing/2014/main" id="{4807F6A6-6CF1-4185-8B9E-3A7DBC1DC9EF}"/>
                </a:ext>
              </a:extLst>
            </p:cNvPr>
            <p:cNvSpPr/>
            <p:nvPr/>
          </p:nvSpPr>
          <p:spPr>
            <a:xfrm>
              <a:off x="1080001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sp>
          <p:nvSpPr>
            <p:cNvPr id="57" name="Seta: Para Baixo 56">
              <a:extLst>
                <a:ext uri="{FF2B5EF4-FFF2-40B4-BE49-F238E27FC236}">
                  <a16:creationId xmlns:a16="http://schemas.microsoft.com/office/drawing/2014/main" id="{91463D4C-E169-4CD7-9CF1-C735695BB472}"/>
                </a:ext>
              </a:extLst>
            </p:cNvPr>
            <p:cNvSpPr/>
            <p:nvPr/>
          </p:nvSpPr>
          <p:spPr>
            <a:xfrm>
              <a:off x="1440001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sp>
          <p:nvSpPr>
            <p:cNvPr id="58" name="Seta: Para Baixo 57">
              <a:extLst>
                <a:ext uri="{FF2B5EF4-FFF2-40B4-BE49-F238E27FC236}">
                  <a16:creationId xmlns:a16="http://schemas.microsoft.com/office/drawing/2014/main" id="{FC0AA29E-FA9E-4076-B620-02F17C95AB09}"/>
                </a:ext>
              </a:extLst>
            </p:cNvPr>
            <p:cNvSpPr/>
            <p:nvPr/>
          </p:nvSpPr>
          <p:spPr>
            <a:xfrm>
              <a:off x="1800000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</p:grpSp>
      <p:grpSp>
        <p:nvGrpSpPr>
          <p:cNvPr id="61" name="Grupo 60" descr="Secção lápis">
            <a:extLst>
              <a:ext uri="{FF2B5EF4-FFF2-40B4-BE49-F238E27FC236}">
                <a16:creationId xmlns:a16="http://schemas.microsoft.com/office/drawing/2014/main" id="{FA67B8CC-BADB-480B-99C6-F0315E487428}"/>
              </a:ext>
            </a:extLst>
          </p:cNvPr>
          <p:cNvGrpSpPr/>
          <p:nvPr/>
        </p:nvGrpSpPr>
        <p:grpSpPr>
          <a:xfrm rot="10800000" flipH="1">
            <a:off x="5559821" y="10011198"/>
            <a:ext cx="1081891" cy="3563835"/>
            <a:chOff x="720001" y="5200650"/>
            <a:chExt cx="1439999" cy="3600000"/>
          </a:xfrm>
          <a:solidFill>
            <a:schemeClr val="accent2"/>
          </a:solidFill>
        </p:grpSpPr>
        <p:sp>
          <p:nvSpPr>
            <p:cNvPr id="62" name="Seta: Para Baixo 61">
              <a:extLst>
                <a:ext uri="{FF2B5EF4-FFF2-40B4-BE49-F238E27FC236}">
                  <a16:creationId xmlns:a16="http://schemas.microsoft.com/office/drawing/2014/main" id="{687F0286-720F-48E5-B93C-F7339BD4878D}"/>
                </a:ext>
              </a:extLst>
            </p:cNvPr>
            <p:cNvSpPr/>
            <p:nvPr/>
          </p:nvSpPr>
          <p:spPr>
            <a:xfrm>
              <a:off x="720001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sp>
          <p:nvSpPr>
            <p:cNvPr id="63" name="Seta: Para Baixo 62">
              <a:extLst>
                <a:ext uri="{FF2B5EF4-FFF2-40B4-BE49-F238E27FC236}">
                  <a16:creationId xmlns:a16="http://schemas.microsoft.com/office/drawing/2014/main" id="{337DFB87-CFFE-49F4-B7B0-319AF30FC696}"/>
                </a:ext>
              </a:extLst>
            </p:cNvPr>
            <p:cNvSpPr/>
            <p:nvPr/>
          </p:nvSpPr>
          <p:spPr>
            <a:xfrm>
              <a:off x="1080001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sp>
          <p:nvSpPr>
            <p:cNvPr id="64" name="Seta: Para Baixo 63">
              <a:extLst>
                <a:ext uri="{FF2B5EF4-FFF2-40B4-BE49-F238E27FC236}">
                  <a16:creationId xmlns:a16="http://schemas.microsoft.com/office/drawing/2014/main" id="{994ECC7C-6411-4822-923E-7327528677DD}"/>
                </a:ext>
              </a:extLst>
            </p:cNvPr>
            <p:cNvSpPr/>
            <p:nvPr/>
          </p:nvSpPr>
          <p:spPr>
            <a:xfrm>
              <a:off x="1440001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sp>
          <p:nvSpPr>
            <p:cNvPr id="65" name="Seta: Para Baixo 64">
              <a:extLst>
                <a:ext uri="{FF2B5EF4-FFF2-40B4-BE49-F238E27FC236}">
                  <a16:creationId xmlns:a16="http://schemas.microsoft.com/office/drawing/2014/main" id="{38DF508B-21CB-4DAC-988D-D192B1CF236C}"/>
                </a:ext>
              </a:extLst>
            </p:cNvPr>
            <p:cNvSpPr/>
            <p:nvPr/>
          </p:nvSpPr>
          <p:spPr>
            <a:xfrm>
              <a:off x="1800000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</p:grpSp>
      <p:grpSp>
        <p:nvGrpSpPr>
          <p:cNvPr id="49" name="Grupo 48" descr="Borracha de lápis">
            <a:extLst>
              <a:ext uri="{FF2B5EF4-FFF2-40B4-BE49-F238E27FC236}">
                <a16:creationId xmlns:a16="http://schemas.microsoft.com/office/drawing/2014/main" id="{C1260421-D92C-4E2E-88CD-E4D9C935FEA5}"/>
              </a:ext>
            </a:extLst>
          </p:cNvPr>
          <p:cNvGrpSpPr/>
          <p:nvPr/>
        </p:nvGrpSpPr>
        <p:grpSpPr>
          <a:xfrm>
            <a:off x="5558272" y="13575035"/>
            <a:ext cx="1083442" cy="863524"/>
            <a:chOff x="5554279" y="11106364"/>
            <a:chExt cx="1083442" cy="863524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5839231F-8AA0-47CC-9B7B-82EAF40A3A8D}"/>
                </a:ext>
              </a:extLst>
            </p:cNvPr>
            <p:cNvSpPr/>
            <p:nvPr/>
          </p:nvSpPr>
          <p:spPr>
            <a:xfrm rot="10800000" flipH="1">
              <a:off x="5554279" y="11106364"/>
              <a:ext cx="1083442" cy="48424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76000">
                  <a:schemeClr val="bg1">
                    <a:lumMod val="75000"/>
                  </a:schemeClr>
                </a:gs>
                <a:gs pos="33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sp>
          <p:nvSpPr>
            <p:cNvPr id="29" name="Retângulo: Cantos Superiores Arredondados 28">
              <a:extLst>
                <a:ext uri="{FF2B5EF4-FFF2-40B4-BE49-F238E27FC236}">
                  <a16:creationId xmlns:a16="http://schemas.microsoft.com/office/drawing/2014/main" id="{3D1EA64C-5006-4013-9C14-9A1F00DE6C98}"/>
                </a:ext>
              </a:extLst>
            </p:cNvPr>
            <p:cNvSpPr/>
            <p:nvPr/>
          </p:nvSpPr>
          <p:spPr>
            <a:xfrm rot="10800000" flipH="1">
              <a:off x="5554279" y="11590606"/>
              <a:ext cx="1083442" cy="379282"/>
            </a:xfrm>
            <a:prstGeom prst="round2Same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9563BB47-CEF7-454E-BF04-B9383994F31A}"/>
                </a:ext>
              </a:extLst>
            </p:cNvPr>
            <p:cNvSpPr/>
            <p:nvPr/>
          </p:nvSpPr>
          <p:spPr>
            <a:xfrm rot="10800000" flipH="1">
              <a:off x="5554279" y="11501012"/>
              <a:ext cx="1083442" cy="343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76000">
                  <a:schemeClr val="bg1">
                    <a:lumMod val="75000"/>
                  </a:schemeClr>
                </a:gs>
                <a:gs pos="33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72BFC936-E991-4F9F-8385-770D4414AA4B}"/>
                </a:ext>
              </a:extLst>
            </p:cNvPr>
            <p:cNvSpPr/>
            <p:nvPr/>
          </p:nvSpPr>
          <p:spPr>
            <a:xfrm rot="10800000" flipH="1">
              <a:off x="5554279" y="11420788"/>
              <a:ext cx="1083442" cy="343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76000">
                  <a:schemeClr val="bg1">
                    <a:lumMod val="75000"/>
                  </a:schemeClr>
                </a:gs>
                <a:gs pos="33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BDA4819-792D-4D2C-B416-C6FB5733E3F2}"/>
                </a:ext>
              </a:extLst>
            </p:cNvPr>
            <p:cNvSpPr/>
            <p:nvPr/>
          </p:nvSpPr>
          <p:spPr>
            <a:xfrm rot="10800000" flipH="1">
              <a:off x="5554279" y="11340564"/>
              <a:ext cx="1083442" cy="343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76000">
                  <a:schemeClr val="bg1">
                    <a:lumMod val="75000"/>
                  </a:schemeClr>
                </a:gs>
                <a:gs pos="33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</p:grpSp>
      <p:grpSp>
        <p:nvGrpSpPr>
          <p:cNvPr id="9" name="Grupo 8" descr="Gráfico de cabeçalho">
            <a:extLst>
              <a:ext uri="{FF2B5EF4-FFF2-40B4-BE49-F238E27FC236}">
                <a16:creationId xmlns:a16="http://schemas.microsoft.com/office/drawing/2014/main" id="{181D94F2-1E93-4B71-A78B-37D4B024053C}"/>
              </a:ext>
            </a:extLst>
          </p:cNvPr>
          <p:cNvGrpSpPr/>
          <p:nvPr/>
        </p:nvGrpSpPr>
        <p:grpSpPr>
          <a:xfrm>
            <a:off x="-7141" y="5532749"/>
            <a:ext cx="6919329" cy="2201057"/>
            <a:chOff x="-7141" y="5532749"/>
            <a:chExt cx="6919329" cy="2201057"/>
          </a:xfrm>
        </p:grpSpPr>
        <p:sp>
          <p:nvSpPr>
            <p:cNvPr id="190" name="Triângulo Isósceles 189">
              <a:extLst>
                <a:ext uri="{FF2B5EF4-FFF2-40B4-BE49-F238E27FC236}">
                  <a16:creationId xmlns:a16="http://schemas.microsoft.com/office/drawing/2014/main" id="{F3581DBC-9696-4462-B3C5-767EE02860DC}"/>
                </a:ext>
              </a:extLst>
            </p:cNvPr>
            <p:cNvSpPr/>
            <p:nvPr/>
          </p:nvSpPr>
          <p:spPr>
            <a:xfrm rot="5400000">
              <a:off x="6655238" y="7058004"/>
              <a:ext cx="243424" cy="270475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 dirty="0"/>
            </a:p>
          </p:txBody>
        </p:sp>
        <p:sp>
          <p:nvSpPr>
            <p:cNvPr id="191" name="Retângulo 190">
              <a:extLst>
                <a:ext uri="{FF2B5EF4-FFF2-40B4-BE49-F238E27FC236}">
                  <a16:creationId xmlns:a16="http://schemas.microsoft.com/office/drawing/2014/main" id="{C72ABDA0-C156-472C-B9ED-6805DC489C86}"/>
                </a:ext>
              </a:extLst>
            </p:cNvPr>
            <p:cNvSpPr/>
            <p:nvPr/>
          </p:nvSpPr>
          <p:spPr>
            <a:xfrm>
              <a:off x="1" y="5532749"/>
              <a:ext cx="6912187" cy="154396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sp>
          <p:nvSpPr>
            <p:cNvPr id="196" name="Retângulo 195">
              <a:extLst>
                <a:ext uri="{FF2B5EF4-FFF2-40B4-BE49-F238E27FC236}">
                  <a16:creationId xmlns:a16="http://schemas.microsoft.com/office/drawing/2014/main" id="{0D300D7F-079C-4116-A792-BD36BA3AEDE4}"/>
                </a:ext>
              </a:extLst>
            </p:cNvPr>
            <p:cNvSpPr/>
            <p:nvPr/>
          </p:nvSpPr>
          <p:spPr>
            <a:xfrm rot="16200000">
              <a:off x="2447636" y="4622341"/>
              <a:ext cx="656688" cy="5566241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sp>
          <p:nvSpPr>
            <p:cNvPr id="197" name="Retângulo 196">
              <a:extLst>
                <a:ext uri="{FF2B5EF4-FFF2-40B4-BE49-F238E27FC236}">
                  <a16:creationId xmlns:a16="http://schemas.microsoft.com/office/drawing/2014/main" id="{8D1A8F03-661A-46F2-BBC9-78FA1AE202DB}"/>
                </a:ext>
              </a:extLst>
            </p:cNvPr>
            <p:cNvSpPr/>
            <p:nvPr/>
          </p:nvSpPr>
          <p:spPr>
            <a:xfrm>
              <a:off x="5558268" y="7077117"/>
              <a:ext cx="1083443" cy="162657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</p:grpSp>
      <p:sp>
        <p:nvSpPr>
          <p:cNvPr id="195" name="Caixa de texto 194">
            <a:extLst>
              <a:ext uri="{FF2B5EF4-FFF2-40B4-BE49-F238E27FC236}">
                <a16:creationId xmlns:a16="http://schemas.microsoft.com/office/drawing/2014/main" id="{B52B03A8-C706-4D1C-B84D-C2CF3E66F5F5}"/>
              </a:ext>
            </a:extLst>
          </p:cNvPr>
          <p:cNvSpPr txBox="1"/>
          <p:nvPr/>
        </p:nvSpPr>
        <p:spPr>
          <a:xfrm>
            <a:off x="195490" y="5605813"/>
            <a:ext cx="7590299" cy="7926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pt-PT" sz="3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Bases para o desenvolvimento da Aplicação</a:t>
            </a:r>
            <a:endParaRPr lang="pt-PT" sz="3200" b="1" spc="-150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4" name="Caixa de texto 193">
            <a:extLst>
              <a:ext uri="{FF2B5EF4-FFF2-40B4-BE49-F238E27FC236}">
                <a16:creationId xmlns:a16="http://schemas.microsoft.com/office/drawing/2014/main" id="{DB4B2506-C8BD-467C-A8A9-4B23C0D3552E}"/>
              </a:ext>
            </a:extLst>
          </p:cNvPr>
          <p:cNvSpPr txBox="1"/>
          <p:nvPr/>
        </p:nvSpPr>
        <p:spPr>
          <a:xfrm>
            <a:off x="1097775" y="5898811"/>
            <a:ext cx="4824245" cy="13606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pt-PT" sz="8000" b="1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GREENWAY</a:t>
            </a:r>
            <a:endParaRPr lang="pt-PT" sz="6000" b="1" spc="-300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33" name="Grupo 232" descr="Marcador de posição do gráfico 1in3">
            <a:extLst>
              <a:ext uri="{FF2B5EF4-FFF2-40B4-BE49-F238E27FC236}">
                <a16:creationId xmlns:a16="http://schemas.microsoft.com/office/drawing/2014/main" id="{75BB10CF-B44E-43F4-A0CB-89E1F4914D9F}"/>
              </a:ext>
            </a:extLst>
          </p:cNvPr>
          <p:cNvGrpSpPr/>
          <p:nvPr/>
        </p:nvGrpSpPr>
        <p:grpSpPr>
          <a:xfrm>
            <a:off x="1" y="1801481"/>
            <a:ext cx="4846818" cy="2338321"/>
            <a:chOff x="284618" y="2719040"/>
            <a:chExt cx="4846818" cy="2338321"/>
          </a:xfrm>
        </p:grpSpPr>
        <p:grpSp>
          <p:nvGrpSpPr>
            <p:cNvPr id="1043" name="Grupo 1042">
              <a:extLst>
                <a:ext uri="{FF2B5EF4-FFF2-40B4-BE49-F238E27FC236}">
                  <a16:creationId xmlns:a16="http://schemas.microsoft.com/office/drawing/2014/main" id="{EDE67141-2993-4412-A65C-1A5893653F11}"/>
                </a:ext>
              </a:extLst>
            </p:cNvPr>
            <p:cNvGrpSpPr/>
            <p:nvPr/>
          </p:nvGrpSpPr>
          <p:grpSpPr>
            <a:xfrm>
              <a:off x="284618" y="3347688"/>
              <a:ext cx="4846818" cy="1709673"/>
              <a:chOff x="171256" y="1788715"/>
              <a:chExt cx="4846818" cy="1709673"/>
            </a:xfrm>
          </p:grpSpPr>
          <p:sp>
            <p:nvSpPr>
              <p:cNvPr id="200" name="Caixa de texto 199">
                <a:extLst>
                  <a:ext uri="{FF2B5EF4-FFF2-40B4-BE49-F238E27FC236}">
                    <a16:creationId xmlns:a16="http://schemas.microsoft.com/office/drawing/2014/main" id="{A025D5D5-CF94-406F-9B0D-1B6A88C449C9}"/>
                  </a:ext>
                </a:extLst>
              </p:cNvPr>
              <p:cNvSpPr txBox="1"/>
              <p:nvPr/>
            </p:nvSpPr>
            <p:spPr>
              <a:xfrm>
                <a:off x="673698" y="1788715"/>
                <a:ext cx="4337029" cy="1015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 rtl="0"/>
                <a:r>
                  <a:rPr lang="pt-PT" sz="6600" b="1" dirty="0"/>
                  <a:t>1 em 9 </a:t>
                </a:r>
                <a:endParaRPr lang="pt-PT" sz="4000" noProof="1"/>
              </a:p>
            </p:txBody>
          </p:sp>
          <p:sp>
            <p:nvSpPr>
              <p:cNvPr id="201" name="Caixa de texto 200">
                <a:extLst>
                  <a:ext uri="{FF2B5EF4-FFF2-40B4-BE49-F238E27FC236}">
                    <a16:creationId xmlns:a16="http://schemas.microsoft.com/office/drawing/2014/main" id="{56AA3C66-F9A9-40B8-9160-E15AA87DF7DA}"/>
                  </a:ext>
                </a:extLst>
              </p:cNvPr>
              <p:cNvSpPr txBox="1"/>
              <p:nvPr/>
            </p:nvSpPr>
            <p:spPr>
              <a:xfrm>
                <a:off x="171256" y="2550900"/>
                <a:ext cx="4846818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 rtl="0"/>
                <a:r>
                  <a:rPr lang="pt-PT" sz="4800" dirty="0"/>
                  <a:t> é Vegana*</a:t>
                </a:r>
                <a:endParaRPr lang="pt-PT" sz="4000" dirty="0"/>
              </a:p>
            </p:txBody>
          </p:sp>
          <p:sp>
            <p:nvSpPr>
              <p:cNvPr id="202" name="Caixa de texto 201">
                <a:extLst>
                  <a:ext uri="{FF2B5EF4-FFF2-40B4-BE49-F238E27FC236}">
                    <a16:creationId xmlns:a16="http://schemas.microsoft.com/office/drawing/2014/main" id="{34D49CA1-A211-445A-8A71-BADA2DFCF519}"/>
                  </a:ext>
                </a:extLst>
              </p:cNvPr>
              <p:cNvSpPr txBox="1"/>
              <p:nvPr/>
            </p:nvSpPr>
            <p:spPr>
              <a:xfrm>
                <a:off x="681044" y="3282944"/>
                <a:ext cx="433702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 rtl="0"/>
                <a:r>
                  <a:rPr lang="pt-PT" sz="1400" noProof="1"/>
                  <a:t>*valores para portugueses do sexo feminino</a:t>
                </a:r>
              </a:p>
            </p:txBody>
          </p:sp>
        </p:grpSp>
        <p:grpSp>
          <p:nvGrpSpPr>
            <p:cNvPr id="1054" name="Grupo 1053">
              <a:extLst>
                <a:ext uri="{FF2B5EF4-FFF2-40B4-BE49-F238E27FC236}">
                  <a16:creationId xmlns:a16="http://schemas.microsoft.com/office/drawing/2014/main" id="{994A33BF-6CE5-4A10-B57E-EC3431CD6D96}"/>
                </a:ext>
              </a:extLst>
            </p:cNvPr>
            <p:cNvGrpSpPr/>
            <p:nvPr/>
          </p:nvGrpSpPr>
          <p:grpSpPr>
            <a:xfrm>
              <a:off x="3732056" y="2719040"/>
              <a:ext cx="1355657" cy="708471"/>
              <a:chOff x="3392885" y="2329845"/>
              <a:chExt cx="1355657" cy="708471"/>
            </a:xfrm>
          </p:grpSpPr>
          <p:sp>
            <p:nvSpPr>
              <p:cNvPr id="232" name="Forma Livre: Forma 231">
                <a:extLst>
                  <a:ext uri="{FF2B5EF4-FFF2-40B4-BE49-F238E27FC236}">
                    <a16:creationId xmlns:a16="http://schemas.microsoft.com/office/drawing/2014/main" id="{9177C0F3-38D9-4606-9E52-C72391D2BC91}"/>
                  </a:ext>
                </a:extLst>
              </p:cNvPr>
              <p:cNvSpPr/>
              <p:nvPr/>
            </p:nvSpPr>
            <p:spPr>
              <a:xfrm>
                <a:off x="3392885" y="2329845"/>
                <a:ext cx="346364" cy="708471"/>
              </a:xfrm>
              <a:custGeom>
                <a:avLst/>
                <a:gdLst>
                  <a:gd name="connsiteX0" fmla="*/ 209550 w 419100"/>
                  <a:gd name="connsiteY0" fmla="*/ 171450 h 857250"/>
                  <a:gd name="connsiteX1" fmla="*/ 272415 w 419100"/>
                  <a:gd name="connsiteY1" fmla="*/ 179070 h 857250"/>
                  <a:gd name="connsiteX2" fmla="*/ 352425 w 419100"/>
                  <a:gd name="connsiteY2" fmla="*/ 220980 h 857250"/>
                  <a:gd name="connsiteX3" fmla="*/ 363855 w 419100"/>
                  <a:gd name="connsiteY3" fmla="*/ 241935 h 857250"/>
                  <a:gd name="connsiteX4" fmla="*/ 417195 w 419100"/>
                  <a:gd name="connsiteY4" fmla="*/ 468630 h 857250"/>
                  <a:gd name="connsiteX5" fmla="*/ 419100 w 419100"/>
                  <a:gd name="connsiteY5" fmla="*/ 478155 h 857250"/>
                  <a:gd name="connsiteX6" fmla="*/ 381000 w 419100"/>
                  <a:gd name="connsiteY6" fmla="*/ 516255 h 857250"/>
                  <a:gd name="connsiteX7" fmla="*/ 344805 w 419100"/>
                  <a:gd name="connsiteY7" fmla="*/ 487680 h 857250"/>
                  <a:gd name="connsiteX8" fmla="*/ 304800 w 419100"/>
                  <a:gd name="connsiteY8" fmla="*/ 321945 h 857250"/>
                  <a:gd name="connsiteX9" fmla="*/ 304800 w 419100"/>
                  <a:gd name="connsiteY9" fmla="*/ 857250 h 857250"/>
                  <a:gd name="connsiteX10" fmla="*/ 228600 w 419100"/>
                  <a:gd name="connsiteY10" fmla="*/ 857250 h 857250"/>
                  <a:gd name="connsiteX11" fmla="*/ 228600 w 419100"/>
                  <a:gd name="connsiteY11" fmla="*/ 713053 h 857250"/>
                  <a:gd name="connsiteX12" fmla="*/ 190500 w 419100"/>
                  <a:gd name="connsiteY12" fmla="*/ 713053 h 857250"/>
                  <a:gd name="connsiteX13" fmla="*/ 190500 w 419100"/>
                  <a:gd name="connsiteY13" fmla="*/ 857250 h 857250"/>
                  <a:gd name="connsiteX14" fmla="*/ 114300 w 419100"/>
                  <a:gd name="connsiteY14" fmla="*/ 857250 h 857250"/>
                  <a:gd name="connsiteX15" fmla="*/ 114300 w 419100"/>
                  <a:gd name="connsiteY15" fmla="*/ 323850 h 857250"/>
                  <a:gd name="connsiteX16" fmla="*/ 74295 w 419100"/>
                  <a:gd name="connsiteY16" fmla="*/ 489585 h 857250"/>
                  <a:gd name="connsiteX17" fmla="*/ 38100 w 419100"/>
                  <a:gd name="connsiteY17" fmla="*/ 518160 h 857250"/>
                  <a:gd name="connsiteX18" fmla="*/ 0 w 419100"/>
                  <a:gd name="connsiteY18" fmla="*/ 480060 h 857250"/>
                  <a:gd name="connsiteX19" fmla="*/ 1905 w 419100"/>
                  <a:gd name="connsiteY19" fmla="*/ 470535 h 857250"/>
                  <a:gd name="connsiteX20" fmla="*/ 55245 w 419100"/>
                  <a:gd name="connsiteY20" fmla="*/ 243840 h 857250"/>
                  <a:gd name="connsiteX21" fmla="*/ 66675 w 419100"/>
                  <a:gd name="connsiteY21" fmla="*/ 222885 h 857250"/>
                  <a:gd name="connsiteX22" fmla="*/ 146685 w 419100"/>
                  <a:gd name="connsiteY22" fmla="*/ 180975 h 857250"/>
                  <a:gd name="connsiteX23" fmla="*/ 209550 w 419100"/>
                  <a:gd name="connsiteY23" fmla="*/ 171450 h 857250"/>
                  <a:gd name="connsiteX24" fmla="*/ 209550 w 419100"/>
                  <a:gd name="connsiteY24" fmla="*/ 0 h 857250"/>
                  <a:gd name="connsiteX25" fmla="*/ 285750 w 419100"/>
                  <a:gd name="connsiteY25" fmla="*/ 76200 h 857250"/>
                  <a:gd name="connsiteX26" fmla="*/ 209550 w 419100"/>
                  <a:gd name="connsiteY26" fmla="*/ 152400 h 857250"/>
                  <a:gd name="connsiteX27" fmla="*/ 133350 w 419100"/>
                  <a:gd name="connsiteY27" fmla="*/ 76200 h 857250"/>
                  <a:gd name="connsiteX28" fmla="*/ 209550 w 419100"/>
                  <a:gd name="connsiteY28" fmla="*/ 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19100" h="857250">
                    <a:moveTo>
                      <a:pt x="209550" y="171450"/>
                    </a:moveTo>
                    <a:cubicBezTo>
                      <a:pt x="230505" y="171450"/>
                      <a:pt x="251460" y="175260"/>
                      <a:pt x="272415" y="179070"/>
                    </a:cubicBezTo>
                    <a:cubicBezTo>
                      <a:pt x="302895" y="188595"/>
                      <a:pt x="329565" y="201930"/>
                      <a:pt x="352425" y="220980"/>
                    </a:cubicBezTo>
                    <a:cubicBezTo>
                      <a:pt x="358140" y="226695"/>
                      <a:pt x="361950" y="234315"/>
                      <a:pt x="363855" y="241935"/>
                    </a:cubicBezTo>
                    <a:lnTo>
                      <a:pt x="417195" y="468630"/>
                    </a:lnTo>
                    <a:cubicBezTo>
                      <a:pt x="417195" y="470535"/>
                      <a:pt x="419100" y="474345"/>
                      <a:pt x="419100" y="478155"/>
                    </a:cubicBezTo>
                    <a:cubicBezTo>
                      <a:pt x="419100" y="499110"/>
                      <a:pt x="401955" y="516255"/>
                      <a:pt x="381000" y="516255"/>
                    </a:cubicBezTo>
                    <a:cubicBezTo>
                      <a:pt x="363855" y="516255"/>
                      <a:pt x="348615" y="502920"/>
                      <a:pt x="344805" y="487680"/>
                    </a:cubicBezTo>
                    <a:lnTo>
                      <a:pt x="304800" y="321945"/>
                    </a:lnTo>
                    <a:lnTo>
                      <a:pt x="304800" y="857250"/>
                    </a:lnTo>
                    <a:lnTo>
                      <a:pt x="228600" y="857250"/>
                    </a:lnTo>
                    <a:lnTo>
                      <a:pt x="228600" y="713053"/>
                    </a:lnTo>
                    <a:lnTo>
                      <a:pt x="190500" y="713053"/>
                    </a:lnTo>
                    <a:lnTo>
                      <a:pt x="190500" y="857250"/>
                    </a:lnTo>
                    <a:lnTo>
                      <a:pt x="114300" y="857250"/>
                    </a:lnTo>
                    <a:lnTo>
                      <a:pt x="114300" y="323850"/>
                    </a:lnTo>
                    <a:lnTo>
                      <a:pt x="74295" y="489585"/>
                    </a:lnTo>
                    <a:cubicBezTo>
                      <a:pt x="70485" y="504825"/>
                      <a:pt x="55245" y="518160"/>
                      <a:pt x="38100" y="518160"/>
                    </a:cubicBezTo>
                    <a:cubicBezTo>
                      <a:pt x="17145" y="518160"/>
                      <a:pt x="0" y="501015"/>
                      <a:pt x="0" y="480060"/>
                    </a:cubicBezTo>
                    <a:cubicBezTo>
                      <a:pt x="0" y="476250"/>
                      <a:pt x="1905" y="472440"/>
                      <a:pt x="1905" y="470535"/>
                    </a:cubicBezTo>
                    <a:lnTo>
                      <a:pt x="55245" y="243840"/>
                    </a:lnTo>
                    <a:cubicBezTo>
                      <a:pt x="57150" y="236220"/>
                      <a:pt x="60960" y="228600"/>
                      <a:pt x="66675" y="222885"/>
                    </a:cubicBezTo>
                    <a:cubicBezTo>
                      <a:pt x="89535" y="203835"/>
                      <a:pt x="116205" y="188595"/>
                      <a:pt x="146685" y="180975"/>
                    </a:cubicBezTo>
                    <a:cubicBezTo>
                      <a:pt x="167640" y="175260"/>
                      <a:pt x="188595" y="171450"/>
                      <a:pt x="209550" y="171450"/>
                    </a:cubicBezTo>
                    <a:close/>
                    <a:moveTo>
                      <a:pt x="209550" y="0"/>
                    </a:moveTo>
                    <a:cubicBezTo>
                      <a:pt x="251634" y="0"/>
                      <a:pt x="285750" y="34116"/>
                      <a:pt x="285750" y="76200"/>
                    </a:cubicBezTo>
                    <a:cubicBezTo>
                      <a:pt x="285750" y="118284"/>
                      <a:pt x="251634" y="152400"/>
                      <a:pt x="209550" y="152400"/>
                    </a:cubicBezTo>
                    <a:cubicBezTo>
                      <a:pt x="167466" y="152400"/>
                      <a:pt x="133350" y="118284"/>
                      <a:pt x="133350" y="76200"/>
                    </a:cubicBezTo>
                    <a:cubicBezTo>
                      <a:pt x="133350" y="34116"/>
                      <a:pt x="167466" y="0"/>
                      <a:pt x="209550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PT" dirty="0"/>
              </a:p>
            </p:txBody>
          </p:sp>
          <p:sp>
            <p:nvSpPr>
              <p:cNvPr id="231" name="Forma Livre: Forma 230">
                <a:extLst>
                  <a:ext uri="{FF2B5EF4-FFF2-40B4-BE49-F238E27FC236}">
                    <a16:creationId xmlns:a16="http://schemas.microsoft.com/office/drawing/2014/main" id="{6877EC82-8291-4A72-B05C-096D00670784}"/>
                  </a:ext>
                </a:extLst>
              </p:cNvPr>
              <p:cNvSpPr/>
              <p:nvPr/>
            </p:nvSpPr>
            <p:spPr>
              <a:xfrm>
                <a:off x="3734249" y="2329845"/>
                <a:ext cx="346364" cy="708471"/>
              </a:xfrm>
              <a:custGeom>
                <a:avLst/>
                <a:gdLst>
                  <a:gd name="connsiteX0" fmla="*/ 209550 w 419100"/>
                  <a:gd name="connsiteY0" fmla="*/ 171450 h 857250"/>
                  <a:gd name="connsiteX1" fmla="*/ 272415 w 419100"/>
                  <a:gd name="connsiteY1" fmla="*/ 179070 h 857250"/>
                  <a:gd name="connsiteX2" fmla="*/ 352425 w 419100"/>
                  <a:gd name="connsiteY2" fmla="*/ 220980 h 857250"/>
                  <a:gd name="connsiteX3" fmla="*/ 363855 w 419100"/>
                  <a:gd name="connsiteY3" fmla="*/ 241935 h 857250"/>
                  <a:gd name="connsiteX4" fmla="*/ 417195 w 419100"/>
                  <a:gd name="connsiteY4" fmla="*/ 468630 h 857250"/>
                  <a:gd name="connsiteX5" fmla="*/ 419100 w 419100"/>
                  <a:gd name="connsiteY5" fmla="*/ 478155 h 857250"/>
                  <a:gd name="connsiteX6" fmla="*/ 381000 w 419100"/>
                  <a:gd name="connsiteY6" fmla="*/ 516255 h 857250"/>
                  <a:gd name="connsiteX7" fmla="*/ 344805 w 419100"/>
                  <a:gd name="connsiteY7" fmla="*/ 487680 h 857250"/>
                  <a:gd name="connsiteX8" fmla="*/ 304800 w 419100"/>
                  <a:gd name="connsiteY8" fmla="*/ 321945 h 857250"/>
                  <a:gd name="connsiteX9" fmla="*/ 304800 w 419100"/>
                  <a:gd name="connsiteY9" fmla="*/ 857250 h 857250"/>
                  <a:gd name="connsiteX10" fmla="*/ 228600 w 419100"/>
                  <a:gd name="connsiteY10" fmla="*/ 857250 h 857250"/>
                  <a:gd name="connsiteX11" fmla="*/ 228600 w 419100"/>
                  <a:gd name="connsiteY11" fmla="*/ 713053 h 857250"/>
                  <a:gd name="connsiteX12" fmla="*/ 190500 w 419100"/>
                  <a:gd name="connsiteY12" fmla="*/ 713053 h 857250"/>
                  <a:gd name="connsiteX13" fmla="*/ 190500 w 419100"/>
                  <a:gd name="connsiteY13" fmla="*/ 857250 h 857250"/>
                  <a:gd name="connsiteX14" fmla="*/ 114300 w 419100"/>
                  <a:gd name="connsiteY14" fmla="*/ 857250 h 857250"/>
                  <a:gd name="connsiteX15" fmla="*/ 114300 w 419100"/>
                  <a:gd name="connsiteY15" fmla="*/ 323850 h 857250"/>
                  <a:gd name="connsiteX16" fmla="*/ 74295 w 419100"/>
                  <a:gd name="connsiteY16" fmla="*/ 489585 h 857250"/>
                  <a:gd name="connsiteX17" fmla="*/ 38100 w 419100"/>
                  <a:gd name="connsiteY17" fmla="*/ 518160 h 857250"/>
                  <a:gd name="connsiteX18" fmla="*/ 0 w 419100"/>
                  <a:gd name="connsiteY18" fmla="*/ 480060 h 857250"/>
                  <a:gd name="connsiteX19" fmla="*/ 1905 w 419100"/>
                  <a:gd name="connsiteY19" fmla="*/ 470535 h 857250"/>
                  <a:gd name="connsiteX20" fmla="*/ 55245 w 419100"/>
                  <a:gd name="connsiteY20" fmla="*/ 243840 h 857250"/>
                  <a:gd name="connsiteX21" fmla="*/ 66675 w 419100"/>
                  <a:gd name="connsiteY21" fmla="*/ 222885 h 857250"/>
                  <a:gd name="connsiteX22" fmla="*/ 146685 w 419100"/>
                  <a:gd name="connsiteY22" fmla="*/ 180975 h 857250"/>
                  <a:gd name="connsiteX23" fmla="*/ 209550 w 419100"/>
                  <a:gd name="connsiteY23" fmla="*/ 171450 h 857250"/>
                  <a:gd name="connsiteX24" fmla="*/ 209550 w 419100"/>
                  <a:gd name="connsiteY24" fmla="*/ 0 h 857250"/>
                  <a:gd name="connsiteX25" fmla="*/ 285750 w 419100"/>
                  <a:gd name="connsiteY25" fmla="*/ 76200 h 857250"/>
                  <a:gd name="connsiteX26" fmla="*/ 209550 w 419100"/>
                  <a:gd name="connsiteY26" fmla="*/ 152400 h 857250"/>
                  <a:gd name="connsiteX27" fmla="*/ 133350 w 419100"/>
                  <a:gd name="connsiteY27" fmla="*/ 76200 h 857250"/>
                  <a:gd name="connsiteX28" fmla="*/ 209550 w 419100"/>
                  <a:gd name="connsiteY28" fmla="*/ 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19100" h="857250">
                    <a:moveTo>
                      <a:pt x="209550" y="171450"/>
                    </a:moveTo>
                    <a:cubicBezTo>
                      <a:pt x="230505" y="171450"/>
                      <a:pt x="251460" y="175260"/>
                      <a:pt x="272415" y="179070"/>
                    </a:cubicBezTo>
                    <a:cubicBezTo>
                      <a:pt x="302895" y="188595"/>
                      <a:pt x="329565" y="201930"/>
                      <a:pt x="352425" y="220980"/>
                    </a:cubicBezTo>
                    <a:cubicBezTo>
                      <a:pt x="358140" y="226695"/>
                      <a:pt x="361950" y="234315"/>
                      <a:pt x="363855" y="241935"/>
                    </a:cubicBezTo>
                    <a:lnTo>
                      <a:pt x="417195" y="468630"/>
                    </a:lnTo>
                    <a:cubicBezTo>
                      <a:pt x="417195" y="470535"/>
                      <a:pt x="419100" y="474345"/>
                      <a:pt x="419100" y="478155"/>
                    </a:cubicBezTo>
                    <a:cubicBezTo>
                      <a:pt x="419100" y="499110"/>
                      <a:pt x="401955" y="516255"/>
                      <a:pt x="381000" y="516255"/>
                    </a:cubicBezTo>
                    <a:cubicBezTo>
                      <a:pt x="363855" y="516255"/>
                      <a:pt x="348615" y="502920"/>
                      <a:pt x="344805" y="487680"/>
                    </a:cubicBezTo>
                    <a:lnTo>
                      <a:pt x="304800" y="321945"/>
                    </a:lnTo>
                    <a:lnTo>
                      <a:pt x="304800" y="857250"/>
                    </a:lnTo>
                    <a:lnTo>
                      <a:pt x="228600" y="857250"/>
                    </a:lnTo>
                    <a:lnTo>
                      <a:pt x="228600" y="713053"/>
                    </a:lnTo>
                    <a:lnTo>
                      <a:pt x="190500" y="713053"/>
                    </a:lnTo>
                    <a:lnTo>
                      <a:pt x="190500" y="857250"/>
                    </a:lnTo>
                    <a:lnTo>
                      <a:pt x="114300" y="857250"/>
                    </a:lnTo>
                    <a:lnTo>
                      <a:pt x="114300" y="323850"/>
                    </a:lnTo>
                    <a:lnTo>
                      <a:pt x="74295" y="489585"/>
                    </a:lnTo>
                    <a:cubicBezTo>
                      <a:pt x="70485" y="504825"/>
                      <a:pt x="55245" y="518160"/>
                      <a:pt x="38100" y="518160"/>
                    </a:cubicBezTo>
                    <a:cubicBezTo>
                      <a:pt x="17145" y="518160"/>
                      <a:pt x="0" y="501015"/>
                      <a:pt x="0" y="480060"/>
                    </a:cubicBezTo>
                    <a:cubicBezTo>
                      <a:pt x="0" y="476250"/>
                      <a:pt x="1905" y="472440"/>
                      <a:pt x="1905" y="470535"/>
                    </a:cubicBezTo>
                    <a:lnTo>
                      <a:pt x="55245" y="243840"/>
                    </a:lnTo>
                    <a:cubicBezTo>
                      <a:pt x="57150" y="236220"/>
                      <a:pt x="60960" y="228600"/>
                      <a:pt x="66675" y="222885"/>
                    </a:cubicBezTo>
                    <a:cubicBezTo>
                      <a:pt x="89535" y="203835"/>
                      <a:pt x="116205" y="188595"/>
                      <a:pt x="146685" y="180975"/>
                    </a:cubicBezTo>
                    <a:cubicBezTo>
                      <a:pt x="167640" y="175260"/>
                      <a:pt x="188595" y="171450"/>
                      <a:pt x="209550" y="171450"/>
                    </a:cubicBezTo>
                    <a:close/>
                    <a:moveTo>
                      <a:pt x="209550" y="0"/>
                    </a:moveTo>
                    <a:cubicBezTo>
                      <a:pt x="251634" y="0"/>
                      <a:pt x="285750" y="34116"/>
                      <a:pt x="285750" y="76200"/>
                    </a:cubicBezTo>
                    <a:cubicBezTo>
                      <a:pt x="285750" y="118284"/>
                      <a:pt x="251634" y="152400"/>
                      <a:pt x="209550" y="152400"/>
                    </a:cubicBezTo>
                    <a:cubicBezTo>
                      <a:pt x="167466" y="152400"/>
                      <a:pt x="133350" y="118284"/>
                      <a:pt x="133350" y="76200"/>
                    </a:cubicBezTo>
                    <a:cubicBezTo>
                      <a:pt x="133350" y="34116"/>
                      <a:pt x="167466" y="0"/>
                      <a:pt x="209550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PT" dirty="0"/>
              </a:p>
            </p:txBody>
          </p:sp>
          <p:sp>
            <p:nvSpPr>
              <p:cNvPr id="230" name="Forma Livre: Forma 229">
                <a:extLst>
                  <a:ext uri="{FF2B5EF4-FFF2-40B4-BE49-F238E27FC236}">
                    <a16:creationId xmlns:a16="http://schemas.microsoft.com/office/drawing/2014/main" id="{D670891D-8B8D-4255-A1F5-524098A30555}"/>
                  </a:ext>
                </a:extLst>
              </p:cNvPr>
              <p:cNvSpPr/>
              <p:nvPr/>
            </p:nvSpPr>
            <p:spPr>
              <a:xfrm>
                <a:off x="4402178" y="2329845"/>
                <a:ext cx="346364" cy="708471"/>
              </a:xfrm>
              <a:custGeom>
                <a:avLst/>
                <a:gdLst>
                  <a:gd name="connsiteX0" fmla="*/ 209550 w 419100"/>
                  <a:gd name="connsiteY0" fmla="*/ 171450 h 857250"/>
                  <a:gd name="connsiteX1" fmla="*/ 272415 w 419100"/>
                  <a:gd name="connsiteY1" fmla="*/ 179070 h 857250"/>
                  <a:gd name="connsiteX2" fmla="*/ 352425 w 419100"/>
                  <a:gd name="connsiteY2" fmla="*/ 220980 h 857250"/>
                  <a:gd name="connsiteX3" fmla="*/ 363855 w 419100"/>
                  <a:gd name="connsiteY3" fmla="*/ 241935 h 857250"/>
                  <a:gd name="connsiteX4" fmla="*/ 417195 w 419100"/>
                  <a:gd name="connsiteY4" fmla="*/ 468630 h 857250"/>
                  <a:gd name="connsiteX5" fmla="*/ 419100 w 419100"/>
                  <a:gd name="connsiteY5" fmla="*/ 478155 h 857250"/>
                  <a:gd name="connsiteX6" fmla="*/ 381000 w 419100"/>
                  <a:gd name="connsiteY6" fmla="*/ 516255 h 857250"/>
                  <a:gd name="connsiteX7" fmla="*/ 344805 w 419100"/>
                  <a:gd name="connsiteY7" fmla="*/ 487680 h 857250"/>
                  <a:gd name="connsiteX8" fmla="*/ 304800 w 419100"/>
                  <a:gd name="connsiteY8" fmla="*/ 321945 h 857250"/>
                  <a:gd name="connsiteX9" fmla="*/ 304800 w 419100"/>
                  <a:gd name="connsiteY9" fmla="*/ 857250 h 857250"/>
                  <a:gd name="connsiteX10" fmla="*/ 228600 w 419100"/>
                  <a:gd name="connsiteY10" fmla="*/ 857250 h 857250"/>
                  <a:gd name="connsiteX11" fmla="*/ 228600 w 419100"/>
                  <a:gd name="connsiteY11" fmla="*/ 713053 h 857250"/>
                  <a:gd name="connsiteX12" fmla="*/ 190500 w 419100"/>
                  <a:gd name="connsiteY12" fmla="*/ 713053 h 857250"/>
                  <a:gd name="connsiteX13" fmla="*/ 190500 w 419100"/>
                  <a:gd name="connsiteY13" fmla="*/ 857250 h 857250"/>
                  <a:gd name="connsiteX14" fmla="*/ 114300 w 419100"/>
                  <a:gd name="connsiteY14" fmla="*/ 857250 h 857250"/>
                  <a:gd name="connsiteX15" fmla="*/ 114300 w 419100"/>
                  <a:gd name="connsiteY15" fmla="*/ 323850 h 857250"/>
                  <a:gd name="connsiteX16" fmla="*/ 74295 w 419100"/>
                  <a:gd name="connsiteY16" fmla="*/ 489585 h 857250"/>
                  <a:gd name="connsiteX17" fmla="*/ 38100 w 419100"/>
                  <a:gd name="connsiteY17" fmla="*/ 518160 h 857250"/>
                  <a:gd name="connsiteX18" fmla="*/ 0 w 419100"/>
                  <a:gd name="connsiteY18" fmla="*/ 480060 h 857250"/>
                  <a:gd name="connsiteX19" fmla="*/ 1905 w 419100"/>
                  <a:gd name="connsiteY19" fmla="*/ 470535 h 857250"/>
                  <a:gd name="connsiteX20" fmla="*/ 55245 w 419100"/>
                  <a:gd name="connsiteY20" fmla="*/ 243840 h 857250"/>
                  <a:gd name="connsiteX21" fmla="*/ 66675 w 419100"/>
                  <a:gd name="connsiteY21" fmla="*/ 222885 h 857250"/>
                  <a:gd name="connsiteX22" fmla="*/ 146685 w 419100"/>
                  <a:gd name="connsiteY22" fmla="*/ 180975 h 857250"/>
                  <a:gd name="connsiteX23" fmla="*/ 209550 w 419100"/>
                  <a:gd name="connsiteY23" fmla="*/ 171450 h 857250"/>
                  <a:gd name="connsiteX24" fmla="*/ 209550 w 419100"/>
                  <a:gd name="connsiteY24" fmla="*/ 0 h 857250"/>
                  <a:gd name="connsiteX25" fmla="*/ 285750 w 419100"/>
                  <a:gd name="connsiteY25" fmla="*/ 76200 h 857250"/>
                  <a:gd name="connsiteX26" fmla="*/ 209550 w 419100"/>
                  <a:gd name="connsiteY26" fmla="*/ 152400 h 857250"/>
                  <a:gd name="connsiteX27" fmla="*/ 133350 w 419100"/>
                  <a:gd name="connsiteY27" fmla="*/ 76200 h 857250"/>
                  <a:gd name="connsiteX28" fmla="*/ 209550 w 419100"/>
                  <a:gd name="connsiteY28" fmla="*/ 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19100" h="857250">
                    <a:moveTo>
                      <a:pt x="209550" y="171450"/>
                    </a:moveTo>
                    <a:cubicBezTo>
                      <a:pt x="230505" y="171450"/>
                      <a:pt x="251460" y="175260"/>
                      <a:pt x="272415" y="179070"/>
                    </a:cubicBezTo>
                    <a:cubicBezTo>
                      <a:pt x="302895" y="188595"/>
                      <a:pt x="329565" y="201930"/>
                      <a:pt x="352425" y="220980"/>
                    </a:cubicBezTo>
                    <a:cubicBezTo>
                      <a:pt x="358140" y="226695"/>
                      <a:pt x="361950" y="234315"/>
                      <a:pt x="363855" y="241935"/>
                    </a:cubicBezTo>
                    <a:lnTo>
                      <a:pt x="417195" y="468630"/>
                    </a:lnTo>
                    <a:cubicBezTo>
                      <a:pt x="417195" y="470535"/>
                      <a:pt x="419100" y="474345"/>
                      <a:pt x="419100" y="478155"/>
                    </a:cubicBezTo>
                    <a:cubicBezTo>
                      <a:pt x="419100" y="499110"/>
                      <a:pt x="401955" y="516255"/>
                      <a:pt x="381000" y="516255"/>
                    </a:cubicBezTo>
                    <a:cubicBezTo>
                      <a:pt x="363855" y="516255"/>
                      <a:pt x="348615" y="502920"/>
                      <a:pt x="344805" y="487680"/>
                    </a:cubicBezTo>
                    <a:lnTo>
                      <a:pt x="304800" y="321945"/>
                    </a:lnTo>
                    <a:lnTo>
                      <a:pt x="304800" y="857250"/>
                    </a:lnTo>
                    <a:lnTo>
                      <a:pt x="228600" y="857250"/>
                    </a:lnTo>
                    <a:lnTo>
                      <a:pt x="228600" y="713053"/>
                    </a:lnTo>
                    <a:lnTo>
                      <a:pt x="190500" y="713053"/>
                    </a:lnTo>
                    <a:lnTo>
                      <a:pt x="190500" y="857250"/>
                    </a:lnTo>
                    <a:lnTo>
                      <a:pt x="114300" y="857250"/>
                    </a:lnTo>
                    <a:lnTo>
                      <a:pt x="114300" y="323850"/>
                    </a:lnTo>
                    <a:lnTo>
                      <a:pt x="74295" y="489585"/>
                    </a:lnTo>
                    <a:cubicBezTo>
                      <a:pt x="70485" y="504825"/>
                      <a:pt x="55245" y="518160"/>
                      <a:pt x="38100" y="518160"/>
                    </a:cubicBezTo>
                    <a:cubicBezTo>
                      <a:pt x="17145" y="518160"/>
                      <a:pt x="0" y="501015"/>
                      <a:pt x="0" y="480060"/>
                    </a:cubicBezTo>
                    <a:cubicBezTo>
                      <a:pt x="0" y="476250"/>
                      <a:pt x="1905" y="472440"/>
                      <a:pt x="1905" y="470535"/>
                    </a:cubicBezTo>
                    <a:lnTo>
                      <a:pt x="55245" y="243840"/>
                    </a:lnTo>
                    <a:cubicBezTo>
                      <a:pt x="57150" y="236220"/>
                      <a:pt x="60960" y="228600"/>
                      <a:pt x="66675" y="222885"/>
                    </a:cubicBezTo>
                    <a:cubicBezTo>
                      <a:pt x="89535" y="203835"/>
                      <a:pt x="116205" y="188595"/>
                      <a:pt x="146685" y="180975"/>
                    </a:cubicBezTo>
                    <a:cubicBezTo>
                      <a:pt x="167640" y="175260"/>
                      <a:pt x="188595" y="171450"/>
                      <a:pt x="209550" y="171450"/>
                    </a:cubicBezTo>
                    <a:close/>
                    <a:moveTo>
                      <a:pt x="209550" y="0"/>
                    </a:moveTo>
                    <a:cubicBezTo>
                      <a:pt x="251634" y="0"/>
                      <a:pt x="285750" y="34116"/>
                      <a:pt x="285750" y="76200"/>
                    </a:cubicBezTo>
                    <a:cubicBezTo>
                      <a:pt x="285750" y="118284"/>
                      <a:pt x="251634" y="152400"/>
                      <a:pt x="209550" y="152400"/>
                    </a:cubicBezTo>
                    <a:cubicBezTo>
                      <a:pt x="167466" y="152400"/>
                      <a:pt x="133350" y="118284"/>
                      <a:pt x="133350" y="76200"/>
                    </a:cubicBezTo>
                    <a:cubicBezTo>
                      <a:pt x="133350" y="34116"/>
                      <a:pt x="167466" y="0"/>
                      <a:pt x="209550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PT" dirty="0"/>
              </a:p>
            </p:txBody>
          </p:sp>
        </p:grpSp>
      </p:grpSp>
      <p:grpSp>
        <p:nvGrpSpPr>
          <p:cNvPr id="1034" name="Grupo 1033" title="Título de Secção">
            <a:extLst>
              <a:ext uri="{FF2B5EF4-FFF2-40B4-BE49-F238E27FC236}">
                <a16:creationId xmlns:a16="http://schemas.microsoft.com/office/drawing/2014/main" id="{20434B85-96ED-49B6-9A09-5BF47EF578EA}"/>
              </a:ext>
            </a:extLst>
          </p:cNvPr>
          <p:cNvGrpSpPr/>
          <p:nvPr/>
        </p:nvGrpSpPr>
        <p:grpSpPr>
          <a:xfrm>
            <a:off x="5431608" y="1808620"/>
            <a:ext cx="4221287" cy="1116695"/>
            <a:chOff x="5431608" y="4234169"/>
            <a:chExt cx="4221287" cy="1116695"/>
          </a:xfrm>
        </p:grpSpPr>
        <p:sp>
          <p:nvSpPr>
            <p:cNvPr id="105" name="Retângulo 104">
              <a:extLst>
                <a:ext uri="{FF2B5EF4-FFF2-40B4-BE49-F238E27FC236}">
                  <a16:creationId xmlns:a16="http://schemas.microsoft.com/office/drawing/2014/main" id="{4706127D-A2D7-44C8-9AF6-2705A19F487B}"/>
                </a:ext>
              </a:extLst>
            </p:cNvPr>
            <p:cNvSpPr/>
            <p:nvPr/>
          </p:nvSpPr>
          <p:spPr>
            <a:xfrm rot="16200000">
              <a:off x="7971542" y="3805037"/>
              <a:ext cx="216000" cy="2875653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sp>
          <p:nvSpPr>
            <p:cNvPr id="91" name="Forma Livre: Forma 90">
              <a:extLst>
                <a:ext uri="{FF2B5EF4-FFF2-40B4-BE49-F238E27FC236}">
                  <a16:creationId xmlns:a16="http://schemas.microsoft.com/office/drawing/2014/main" id="{C3D83180-0EA1-4C3E-A2CB-0156B818A52D}"/>
                </a:ext>
              </a:extLst>
            </p:cNvPr>
            <p:cNvSpPr/>
            <p:nvPr/>
          </p:nvSpPr>
          <p:spPr>
            <a:xfrm rot="16200000">
              <a:off x="5384583" y="5119448"/>
              <a:ext cx="225472" cy="126660"/>
            </a:xfrm>
            <a:custGeom>
              <a:avLst/>
              <a:gdLst>
                <a:gd name="connsiteX0" fmla="*/ 221030 w 221030"/>
                <a:gd name="connsiteY0" fmla="*/ 0 h 126660"/>
                <a:gd name="connsiteX1" fmla="*/ 221030 w 221030"/>
                <a:gd name="connsiteY1" fmla="*/ 126660 h 126660"/>
                <a:gd name="connsiteX2" fmla="*/ 0 w 221030"/>
                <a:gd name="connsiteY2" fmla="*/ 126660 h 126660"/>
                <a:gd name="connsiteX3" fmla="*/ 992 w 221030"/>
                <a:gd name="connsiteY3" fmla="*/ 121750 h 126660"/>
                <a:gd name="connsiteX4" fmla="*/ 184669 w 221030"/>
                <a:gd name="connsiteY4" fmla="*/ 0 h 12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030" h="126660">
                  <a:moveTo>
                    <a:pt x="221030" y="0"/>
                  </a:moveTo>
                  <a:lnTo>
                    <a:pt x="221030" y="126660"/>
                  </a:lnTo>
                  <a:lnTo>
                    <a:pt x="0" y="126660"/>
                  </a:lnTo>
                  <a:lnTo>
                    <a:pt x="992" y="121750"/>
                  </a:lnTo>
                  <a:cubicBezTo>
                    <a:pt x="31254" y="50203"/>
                    <a:pt x="102099" y="0"/>
                    <a:pt x="184669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 dirty="0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1384250D-16D1-4C6E-9289-B0F638D91617}"/>
                </a:ext>
              </a:extLst>
            </p:cNvPr>
            <p:cNvSpPr/>
            <p:nvPr/>
          </p:nvSpPr>
          <p:spPr>
            <a:xfrm>
              <a:off x="5558271" y="5099224"/>
              <a:ext cx="1083443" cy="162657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sp>
          <p:nvSpPr>
            <p:cNvPr id="39" name="Retângulo: Cantos Superiores Arredondados 38">
              <a:extLst>
                <a:ext uri="{FF2B5EF4-FFF2-40B4-BE49-F238E27FC236}">
                  <a16:creationId xmlns:a16="http://schemas.microsoft.com/office/drawing/2014/main" id="{403C72BC-017E-4889-86F3-EE29B4D8167C}"/>
                </a:ext>
              </a:extLst>
            </p:cNvPr>
            <p:cNvSpPr/>
            <p:nvPr/>
          </p:nvSpPr>
          <p:spPr>
            <a:xfrm rot="16200000">
              <a:off x="7092252" y="2573525"/>
              <a:ext cx="900000" cy="4221287"/>
            </a:xfrm>
            <a:prstGeom prst="round2SameRect">
              <a:avLst>
                <a:gd name="adj1" fmla="val 7001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sp>
          <p:nvSpPr>
            <p:cNvPr id="104" name="Caixa de texto 103">
              <a:extLst>
                <a:ext uri="{FF2B5EF4-FFF2-40B4-BE49-F238E27FC236}">
                  <a16:creationId xmlns:a16="http://schemas.microsoft.com/office/drawing/2014/main" id="{EDD96DC5-58F2-4DBD-8B2D-5E2C271130E4}"/>
                </a:ext>
              </a:extLst>
            </p:cNvPr>
            <p:cNvSpPr txBox="1"/>
            <p:nvPr/>
          </p:nvSpPr>
          <p:spPr>
            <a:xfrm>
              <a:off x="6372940" y="4324167"/>
              <a:ext cx="3188090" cy="720000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0" scaled="1"/>
            </a:gradFill>
          </p:spPr>
          <p:txBody>
            <a:bodyPr wrap="square" lIns="144000" tIns="0" rIns="144000" bIns="0" rtlCol="0" anchor="ctr">
              <a:noAutofit/>
            </a:bodyPr>
            <a:lstStyle/>
            <a:p>
              <a:pPr rtl="0"/>
              <a:r>
                <a:rPr lang="pt-PT" sz="2200" dirty="0">
                  <a:solidFill>
                    <a:schemeClr val="bg1"/>
                  </a:solidFill>
                  <a:latin typeface="+mj-lt"/>
                </a:rPr>
                <a:t>A quem irá interessar</a:t>
              </a:r>
              <a:endParaRPr lang="pt-PT" sz="2200" noProof="1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041" name="Caixa de texto 1040">
            <a:extLst>
              <a:ext uri="{FF2B5EF4-FFF2-40B4-BE49-F238E27FC236}">
                <a16:creationId xmlns:a16="http://schemas.microsoft.com/office/drawing/2014/main" id="{BF692857-62E3-483F-A263-AE58A9C07C3A}"/>
              </a:ext>
            </a:extLst>
          </p:cNvPr>
          <p:cNvSpPr txBox="1"/>
          <p:nvPr/>
        </p:nvSpPr>
        <p:spPr>
          <a:xfrm>
            <a:off x="818536" y="4466339"/>
            <a:ext cx="440255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PT" dirty="0"/>
              <a:t>O mercado da alimentação vegetariana e vegana em Portugal aumentou 514% entre  2008-2018. </a:t>
            </a:r>
            <a:endParaRPr lang="pt-PT" noProof="1"/>
          </a:p>
        </p:txBody>
      </p:sp>
      <p:grpSp>
        <p:nvGrpSpPr>
          <p:cNvPr id="1038" name="Grupo 1037" descr="Ícone de dispositivo&#10;">
            <a:extLst>
              <a:ext uri="{FF2B5EF4-FFF2-40B4-BE49-F238E27FC236}">
                <a16:creationId xmlns:a16="http://schemas.microsoft.com/office/drawing/2014/main" id="{E9D88B68-15C1-4E2A-9B7E-58D9787E6AEF}"/>
              </a:ext>
            </a:extLst>
          </p:cNvPr>
          <p:cNvGrpSpPr/>
          <p:nvPr/>
        </p:nvGrpSpPr>
        <p:grpSpPr>
          <a:xfrm>
            <a:off x="5576267" y="1962363"/>
            <a:ext cx="650318" cy="592512"/>
            <a:chOff x="5576267" y="4387912"/>
            <a:chExt cx="650318" cy="592512"/>
          </a:xfrm>
        </p:grpSpPr>
        <p:pic>
          <p:nvPicPr>
            <p:cNvPr id="138" name="Gráfico 137" descr="Marcador de Posição do Ícone">
              <a:extLst>
                <a:ext uri="{FF2B5EF4-FFF2-40B4-BE49-F238E27FC236}">
                  <a16:creationId xmlns:a16="http://schemas.microsoft.com/office/drawing/2014/main" id="{AD30BB2A-552E-417C-A91F-6A4633B7C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76267" y="4387912"/>
              <a:ext cx="650318" cy="592512"/>
            </a:xfrm>
            <a:prstGeom prst="rect">
              <a:avLst/>
            </a:prstGeom>
            <a:effectLst/>
          </p:spPr>
        </p:pic>
        <p:pic>
          <p:nvPicPr>
            <p:cNvPr id="125" name="Gráfico 124" descr="Selo ponto de interrogação com preenchimento sólido">
              <a:extLst>
                <a:ext uri="{FF2B5EF4-FFF2-40B4-BE49-F238E27FC236}">
                  <a16:creationId xmlns:a16="http://schemas.microsoft.com/office/drawing/2014/main" id="{5B2CBC3C-ADFD-46E9-8879-B44F4DC95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5707529" y="4490271"/>
              <a:ext cx="387795" cy="387795"/>
            </a:xfrm>
            <a:prstGeom prst="rect">
              <a:avLst/>
            </a:prstGeom>
          </p:spPr>
        </p:pic>
      </p:grpSp>
      <p:grpSp>
        <p:nvGrpSpPr>
          <p:cNvPr id="2" name="Grupo 1" descr="Gráficos de comparação circular">
            <a:extLst>
              <a:ext uri="{FF2B5EF4-FFF2-40B4-BE49-F238E27FC236}">
                <a16:creationId xmlns:a16="http://schemas.microsoft.com/office/drawing/2014/main" id="{61E5842A-A868-4EEE-8C59-455A98B58F3C}"/>
              </a:ext>
            </a:extLst>
          </p:cNvPr>
          <p:cNvGrpSpPr/>
          <p:nvPr/>
        </p:nvGrpSpPr>
        <p:grpSpPr>
          <a:xfrm>
            <a:off x="6997809" y="4645822"/>
            <a:ext cx="4744080" cy="2300997"/>
            <a:chOff x="7085207" y="4645822"/>
            <a:chExt cx="4449287" cy="2300997"/>
          </a:xfrm>
        </p:grpSpPr>
        <p:graphicFrame>
          <p:nvGraphicFramePr>
            <p:cNvPr id="256" name="Gráfico 255" descr="Gráfico em Anel">
              <a:extLst>
                <a:ext uri="{FF2B5EF4-FFF2-40B4-BE49-F238E27FC236}">
                  <a16:creationId xmlns:a16="http://schemas.microsoft.com/office/drawing/2014/main" id="{F28EFB0F-3CEE-488E-857F-02702815087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80758319"/>
                </p:ext>
              </p:extLst>
            </p:nvPr>
          </p:nvGraphicFramePr>
          <p:xfrm>
            <a:off x="7122542" y="4645822"/>
            <a:ext cx="1352397" cy="14520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257" name="Caixa de texto 256">
              <a:extLst>
                <a:ext uri="{FF2B5EF4-FFF2-40B4-BE49-F238E27FC236}">
                  <a16:creationId xmlns:a16="http://schemas.microsoft.com/office/drawing/2014/main" id="{97F8E2F6-8355-4131-8E30-E18E78312C1C}"/>
                </a:ext>
              </a:extLst>
            </p:cNvPr>
            <p:cNvSpPr txBox="1"/>
            <p:nvPr/>
          </p:nvSpPr>
          <p:spPr>
            <a:xfrm>
              <a:off x="7085207" y="6023489"/>
              <a:ext cx="1352398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pt-PT" sz="12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Portugueses que estão a tentar reduzir, ou eliminaram o consumo de carnes vermelhas. </a:t>
              </a:r>
            </a:p>
          </p:txBody>
        </p:sp>
        <p:sp>
          <p:nvSpPr>
            <p:cNvPr id="259" name="Caixa de texto 258">
              <a:extLst>
                <a:ext uri="{FF2B5EF4-FFF2-40B4-BE49-F238E27FC236}">
                  <a16:creationId xmlns:a16="http://schemas.microsoft.com/office/drawing/2014/main" id="{68143FCD-14E8-4D4D-9C88-9FC29383FEA8}"/>
                </a:ext>
              </a:extLst>
            </p:cNvPr>
            <p:cNvSpPr txBox="1"/>
            <p:nvPr/>
          </p:nvSpPr>
          <p:spPr>
            <a:xfrm>
              <a:off x="7358308" y="5171783"/>
              <a:ext cx="8808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PT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45%</a:t>
              </a:r>
            </a:p>
          </p:txBody>
        </p:sp>
        <p:graphicFrame>
          <p:nvGraphicFramePr>
            <p:cNvPr id="270" name="Gráfico 269" descr="Gráfico em Anel">
              <a:extLst>
                <a:ext uri="{FF2B5EF4-FFF2-40B4-BE49-F238E27FC236}">
                  <a16:creationId xmlns:a16="http://schemas.microsoft.com/office/drawing/2014/main" id="{64824C83-797B-47AE-AFD5-3F3B03DD9EF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24145975"/>
                </p:ext>
              </p:extLst>
            </p:nvPr>
          </p:nvGraphicFramePr>
          <p:xfrm>
            <a:off x="8643819" y="4645822"/>
            <a:ext cx="1352397" cy="14520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271" name="Caixa de texto 270">
              <a:extLst>
                <a:ext uri="{FF2B5EF4-FFF2-40B4-BE49-F238E27FC236}">
                  <a16:creationId xmlns:a16="http://schemas.microsoft.com/office/drawing/2014/main" id="{45B371D6-DF52-4734-973F-7ED472655345}"/>
                </a:ext>
              </a:extLst>
            </p:cNvPr>
            <p:cNvSpPr txBox="1"/>
            <p:nvPr/>
          </p:nvSpPr>
          <p:spPr>
            <a:xfrm>
              <a:off x="8670440" y="6023489"/>
              <a:ext cx="1358793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PT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População portuguesa que se estima sofra de alergias alimentares (8% das crianças e 4% dos adultos).</a:t>
              </a:r>
              <a:endParaRPr lang="pt-PT" sz="1200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2" name="Caixa de texto 271">
              <a:extLst>
                <a:ext uri="{FF2B5EF4-FFF2-40B4-BE49-F238E27FC236}">
                  <a16:creationId xmlns:a16="http://schemas.microsoft.com/office/drawing/2014/main" id="{32B484CD-F7EF-482C-AAE1-015581585F37}"/>
                </a:ext>
              </a:extLst>
            </p:cNvPr>
            <p:cNvSpPr txBox="1"/>
            <p:nvPr/>
          </p:nvSpPr>
          <p:spPr>
            <a:xfrm>
              <a:off x="8896398" y="5171783"/>
              <a:ext cx="8808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PT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12%</a:t>
              </a:r>
            </a:p>
          </p:txBody>
        </p:sp>
        <p:graphicFrame>
          <p:nvGraphicFramePr>
            <p:cNvPr id="273" name="Gráfico 272" descr="Gráfico em Anel">
              <a:extLst>
                <a:ext uri="{FF2B5EF4-FFF2-40B4-BE49-F238E27FC236}">
                  <a16:creationId xmlns:a16="http://schemas.microsoft.com/office/drawing/2014/main" id="{C2181ED1-12B9-451C-BEB0-545D8E394CB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16946462"/>
                </p:ext>
              </p:extLst>
            </p:nvPr>
          </p:nvGraphicFramePr>
          <p:xfrm>
            <a:off x="10131465" y="4645822"/>
            <a:ext cx="1352397" cy="14520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274" name="Caixa de texto 273">
              <a:extLst>
                <a:ext uri="{FF2B5EF4-FFF2-40B4-BE49-F238E27FC236}">
                  <a16:creationId xmlns:a16="http://schemas.microsoft.com/office/drawing/2014/main" id="{8A2EB957-EABD-4894-96EE-DB4B34FB04DD}"/>
                </a:ext>
              </a:extLst>
            </p:cNvPr>
            <p:cNvSpPr txBox="1"/>
            <p:nvPr/>
          </p:nvSpPr>
          <p:spPr>
            <a:xfrm>
              <a:off x="10211074" y="6023489"/>
              <a:ext cx="1323420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pt-PT" sz="12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População portuguesa que já segue uma dieta vegetariana.</a:t>
              </a:r>
            </a:p>
          </p:txBody>
        </p:sp>
        <p:sp>
          <p:nvSpPr>
            <p:cNvPr id="275" name="Caixa de texto 274">
              <a:extLst>
                <a:ext uri="{FF2B5EF4-FFF2-40B4-BE49-F238E27FC236}">
                  <a16:creationId xmlns:a16="http://schemas.microsoft.com/office/drawing/2014/main" id="{63D0441E-5A12-458F-AE63-65DA48F9051F}"/>
                </a:ext>
              </a:extLst>
            </p:cNvPr>
            <p:cNvSpPr txBox="1"/>
            <p:nvPr/>
          </p:nvSpPr>
          <p:spPr>
            <a:xfrm>
              <a:off x="10400860" y="5171783"/>
              <a:ext cx="8808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PT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9%</a:t>
              </a:r>
            </a:p>
          </p:txBody>
        </p:sp>
      </p:grpSp>
      <p:grpSp>
        <p:nvGrpSpPr>
          <p:cNvPr id="1033" name="Grupo 1032" title="Título de Secção">
            <a:extLst>
              <a:ext uri="{FF2B5EF4-FFF2-40B4-BE49-F238E27FC236}">
                <a16:creationId xmlns:a16="http://schemas.microsoft.com/office/drawing/2014/main" id="{168FEE9B-244F-461A-8768-B88D8905D1A7}"/>
              </a:ext>
            </a:extLst>
          </p:cNvPr>
          <p:cNvGrpSpPr/>
          <p:nvPr/>
        </p:nvGrpSpPr>
        <p:grpSpPr>
          <a:xfrm>
            <a:off x="1771047" y="7935464"/>
            <a:ext cx="5000776" cy="1116002"/>
            <a:chOff x="2558155" y="8047174"/>
            <a:chExt cx="4221287" cy="1116002"/>
          </a:xfrm>
        </p:grpSpPr>
        <p:sp>
          <p:nvSpPr>
            <p:cNvPr id="153" name="Retângulo 152">
              <a:extLst>
                <a:ext uri="{FF2B5EF4-FFF2-40B4-BE49-F238E27FC236}">
                  <a16:creationId xmlns:a16="http://schemas.microsoft.com/office/drawing/2014/main" id="{7FC0EEE8-C40B-4479-B5D1-582225DFE69B}"/>
                </a:ext>
              </a:extLst>
            </p:cNvPr>
            <p:cNvSpPr/>
            <p:nvPr/>
          </p:nvSpPr>
          <p:spPr>
            <a:xfrm rot="5400000" flipH="1">
              <a:off x="4023509" y="7617349"/>
              <a:ext cx="216000" cy="2875653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sp>
          <p:nvSpPr>
            <p:cNvPr id="154" name="Forma Livre: Forma 153">
              <a:extLst>
                <a:ext uri="{FF2B5EF4-FFF2-40B4-BE49-F238E27FC236}">
                  <a16:creationId xmlns:a16="http://schemas.microsoft.com/office/drawing/2014/main" id="{EF809C40-37D7-4C01-99D6-448B60F76186}"/>
                </a:ext>
              </a:extLst>
            </p:cNvPr>
            <p:cNvSpPr/>
            <p:nvPr/>
          </p:nvSpPr>
          <p:spPr>
            <a:xfrm rot="5400000" flipH="1">
              <a:off x="6600996" y="8932453"/>
              <a:ext cx="225472" cy="126660"/>
            </a:xfrm>
            <a:custGeom>
              <a:avLst/>
              <a:gdLst>
                <a:gd name="connsiteX0" fmla="*/ 221030 w 221030"/>
                <a:gd name="connsiteY0" fmla="*/ 0 h 126660"/>
                <a:gd name="connsiteX1" fmla="*/ 221030 w 221030"/>
                <a:gd name="connsiteY1" fmla="*/ 126660 h 126660"/>
                <a:gd name="connsiteX2" fmla="*/ 0 w 221030"/>
                <a:gd name="connsiteY2" fmla="*/ 126660 h 126660"/>
                <a:gd name="connsiteX3" fmla="*/ 992 w 221030"/>
                <a:gd name="connsiteY3" fmla="*/ 121750 h 126660"/>
                <a:gd name="connsiteX4" fmla="*/ 184669 w 221030"/>
                <a:gd name="connsiteY4" fmla="*/ 0 h 12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030" h="126660">
                  <a:moveTo>
                    <a:pt x="221030" y="0"/>
                  </a:moveTo>
                  <a:lnTo>
                    <a:pt x="221030" y="126660"/>
                  </a:lnTo>
                  <a:lnTo>
                    <a:pt x="0" y="126660"/>
                  </a:lnTo>
                  <a:lnTo>
                    <a:pt x="992" y="121750"/>
                  </a:lnTo>
                  <a:cubicBezTo>
                    <a:pt x="31254" y="50203"/>
                    <a:pt x="102099" y="0"/>
                    <a:pt x="184669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 dirty="0"/>
            </a:p>
          </p:txBody>
        </p:sp>
        <p:sp>
          <p:nvSpPr>
            <p:cNvPr id="155" name="Retângulo 154">
              <a:extLst>
                <a:ext uri="{FF2B5EF4-FFF2-40B4-BE49-F238E27FC236}">
                  <a16:creationId xmlns:a16="http://schemas.microsoft.com/office/drawing/2014/main" id="{09A90CE3-0D00-4B6C-AD0A-81A141B5BCC6}"/>
                </a:ext>
              </a:extLst>
            </p:cNvPr>
            <p:cNvSpPr/>
            <p:nvPr/>
          </p:nvSpPr>
          <p:spPr>
            <a:xfrm flipH="1">
              <a:off x="5569337" y="8912229"/>
              <a:ext cx="1083443" cy="162657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sp>
          <p:nvSpPr>
            <p:cNvPr id="156" name="Retângulo: Cantos Superiores Arredondados 155">
              <a:extLst>
                <a:ext uri="{FF2B5EF4-FFF2-40B4-BE49-F238E27FC236}">
                  <a16:creationId xmlns:a16="http://schemas.microsoft.com/office/drawing/2014/main" id="{BA4B72FA-1E94-4508-9187-5AFBF6572020}"/>
                </a:ext>
              </a:extLst>
            </p:cNvPr>
            <p:cNvSpPr/>
            <p:nvPr/>
          </p:nvSpPr>
          <p:spPr>
            <a:xfrm rot="5400000" flipH="1">
              <a:off x="4218799" y="6386530"/>
              <a:ext cx="900000" cy="4221287"/>
            </a:xfrm>
            <a:prstGeom prst="round2SameRect">
              <a:avLst>
                <a:gd name="adj1" fmla="val 7001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sp>
          <p:nvSpPr>
            <p:cNvPr id="157" name="Caixa de texto 156">
              <a:extLst>
                <a:ext uri="{FF2B5EF4-FFF2-40B4-BE49-F238E27FC236}">
                  <a16:creationId xmlns:a16="http://schemas.microsoft.com/office/drawing/2014/main" id="{1DE0CE38-8A60-4088-BAD5-266B36DC80E3}"/>
                </a:ext>
              </a:extLst>
            </p:cNvPr>
            <p:cNvSpPr txBox="1"/>
            <p:nvPr/>
          </p:nvSpPr>
          <p:spPr>
            <a:xfrm flipH="1">
              <a:off x="2650021" y="8137172"/>
              <a:ext cx="3188090" cy="720000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0" scaled="1"/>
            </a:gradFill>
          </p:spPr>
          <p:txBody>
            <a:bodyPr wrap="square" lIns="144000" tIns="0" rIns="144000" bIns="0" rtlCol="0" anchor="ctr">
              <a:noAutofit/>
            </a:bodyPr>
            <a:lstStyle/>
            <a:p>
              <a:pPr rtl="0"/>
              <a:r>
                <a:rPr lang="pt-PT" sz="2200" dirty="0">
                  <a:solidFill>
                    <a:schemeClr val="bg1"/>
                  </a:solidFill>
                  <a:latin typeface="+mj-lt"/>
                </a:rPr>
                <a:t>O que se pretende apoiar</a:t>
              </a:r>
              <a:endParaRPr lang="pt-PT" sz="2200" noProof="1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39" name="Grupo 1038" descr="Ícone de dispositivo&#10;">
            <a:extLst>
              <a:ext uri="{FF2B5EF4-FFF2-40B4-BE49-F238E27FC236}">
                <a16:creationId xmlns:a16="http://schemas.microsoft.com/office/drawing/2014/main" id="{1B8285A2-D191-40C1-AC32-23BB73D18BBF}"/>
              </a:ext>
            </a:extLst>
          </p:cNvPr>
          <p:cNvGrpSpPr/>
          <p:nvPr/>
        </p:nvGrpSpPr>
        <p:grpSpPr>
          <a:xfrm>
            <a:off x="5976846" y="8089207"/>
            <a:ext cx="650318" cy="592512"/>
            <a:chOff x="5976846" y="8200917"/>
            <a:chExt cx="650318" cy="592512"/>
          </a:xfrm>
        </p:grpSpPr>
        <p:pic>
          <p:nvPicPr>
            <p:cNvPr id="158" name="Gráfico 157" descr="Marcador de Posição do Ícone">
              <a:extLst>
                <a:ext uri="{FF2B5EF4-FFF2-40B4-BE49-F238E27FC236}">
                  <a16:creationId xmlns:a16="http://schemas.microsoft.com/office/drawing/2014/main" id="{DADDA273-680D-4592-93B4-355FF1630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5976846" y="8200917"/>
              <a:ext cx="650318" cy="592512"/>
            </a:xfrm>
            <a:prstGeom prst="rect">
              <a:avLst/>
            </a:prstGeom>
            <a:effectLst/>
          </p:spPr>
        </p:pic>
        <p:pic>
          <p:nvPicPr>
            <p:cNvPr id="127" name="Gráfico 126" descr="Debate de grupo com preenchimento sólido">
              <a:extLst>
                <a:ext uri="{FF2B5EF4-FFF2-40B4-BE49-F238E27FC236}">
                  <a16:creationId xmlns:a16="http://schemas.microsoft.com/office/drawing/2014/main" id="{20F469E7-012C-4E5D-BD85-673A06611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6096561" y="8299898"/>
              <a:ext cx="426575" cy="426575"/>
            </a:xfrm>
            <a:prstGeom prst="rect">
              <a:avLst/>
            </a:prstGeom>
          </p:spPr>
        </p:pic>
      </p:grpSp>
      <p:sp>
        <p:nvSpPr>
          <p:cNvPr id="177" name="Caixa de texto 176">
            <a:extLst>
              <a:ext uri="{FF2B5EF4-FFF2-40B4-BE49-F238E27FC236}">
                <a16:creationId xmlns:a16="http://schemas.microsoft.com/office/drawing/2014/main" id="{ED298D9E-0B75-4690-9126-401F398C359E}"/>
              </a:ext>
            </a:extLst>
          </p:cNvPr>
          <p:cNvSpPr txBox="1"/>
          <p:nvPr/>
        </p:nvSpPr>
        <p:spPr>
          <a:xfrm>
            <a:off x="913249" y="9091368"/>
            <a:ext cx="437063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PT" noProof="1"/>
              <a:t>A aplicação surge com o propósito de facilitar a vida de quem segue uma dieta à base de vegetais ou tem algum tipo de restrição alimentar.</a:t>
            </a:r>
          </a:p>
        </p:txBody>
      </p:sp>
      <p:sp>
        <p:nvSpPr>
          <p:cNvPr id="1042" name="Chaveta Direita 1041" descr="Chaveta">
            <a:extLst>
              <a:ext uri="{FF2B5EF4-FFF2-40B4-BE49-F238E27FC236}">
                <a16:creationId xmlns:a16="http://schemas.microsoft.com/office/drawing/2014/main" id="{1F8783D4-2B90-485B-9CE9-87FAB22BE481}"/>
              </a:ext>
            </a:extLst>
          </p:cNvPr>
          <p:cNvSpPr/>
          <p:nvPr/>
        </p:nvSpPr>
        <p:spPr>
          <a:xfrm>
            <a:off x="7147646" y="7173733"/>
            <a:ext cx="461176" cy="2861806"/>
          </a:xfrm>
          <a:prstGeom prst="rightBrace">
            <a:avLst>
              <a:gd name="adj1" fmla="val 51503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82" name="Caixa de texto 181">
            <a:extLst>
              <a:ext uri="{FF2B5EF4-FFF2-40B4-BE49-F238E27FC236}">
                <a16:creationId xmlns:a16="http://schemas.microsoft.com/office/drawing/2014/main" id="{5344DB88-6AB0-4FEF-AAC0-90D815D24AE7}"/>
              </a:ext>
            </a:extLst>
          </p:cNvPr>
          <p:cNvSpPr txBox="1"/>
          <p:nvPr/>
        </p:nvSpPr>
        <p:spPr>
          <a:xfrm>
            <a:off x="7884764" y="8039258"/>
            <a:ext cx="3259168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pt-PT" sz="6000" b="1" dirty="0"/>
              <a:t>1 em 3</a:t>
            </a:r>
          </a:p>
          <a:p>
            <a:pPr rtl="0"/>
            <a:r>
              <a:rPr lang="pt-PT" sz="3600" noProof="1"/>
              <a:t>Veggies nacionais</a:t>
            </a:r>
            <a:endParaRPr lang="pt-PT" sz="6000" noProof="1"/>
          </a:p>
        </p:txBody>
      </p:sp>
      <p:sp>
        <p:nvSpPr>
          <p:cNvPr id="254" name="Caixa de texto 253">
            <a:extLst>
              <a:ext uri="{FF2B5EF4-FFF2-40B4-BE49-F238E27FC236}">
                <a16:creationId xmlns:a16="http://schemas.microsoft.com/office/drawing/2014/main" id="{AA40BAA2-9732-4211-89C3-D8DD321B7F94}"/>
              </a:ext>
            </a:extLst>
          </p:cNvPr>
          <p:cNvSpPr txBox="1"/>
          <p:nvPr/>
        </p:nvSpPr>
        <p:spPr>
          <a:xfrm>
            <a:off x="7844279" y="9609065"/>
            <a:ext cx="3628092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pt-PT" noProof="1"/>
              <a:t>Admite ser complicado ou mesmo muito complicado encontrar pratos adequados à sua dieta fora de casa.</a:t>
            </a:r>
          </a:p>
          <a:p>
            <a:pPr rtl="0"/>
            <a:r>
              <a:rPr lang="pt-PT" noProof="1"/>
              <a:t>O que dificulta a sua alimentação quando dependentes dessas refeições. </a:t>
            </a:r>
          </a:p>
        </p:txBody>
      </p:sp>
      <p:grpSp>
        <p:nvGrpSpPr>
          <p:cNvPr id="1035" name="Grupo 1034" title="Título de Secção">
            <a:extLst>
              <a:ext uri="{FF2B5EF4-FFF2-40B4-BE49-F238E27FC236}">
                <a16:creationId xmlns:a16="http://schemas.microsoft.com/office/drawing/2014/main" id="{EB2C580B-236F-45CA-8920-1901BDEAF5B4}"/>
              </a:ext>
            </a:extLst>
          </p:cNvPr>
          <p:cNvGrpSpPr/>
          <p:nvPr/>
        </p:nvGrpSpPr>
        <p:grpSpPr>
          <a:xfrm>
            <a:off x="5431608" y="11409115"/>
            <a:ext cx="4705288" cy="1113120"/>
            <a:chOff x="5431608" y="10407788"/>
            <a:chExt cx="4221287" cy="1113120"/>
          </a:xfrm>
        </p:grpSpPr>
        <p:sp>
          <p:nvSpPr>
            <p:cNvPr id="161" name="Retângulo 160">
              <a:extLst>
                <a:ext uri="{FF2B5EF4-FFF2-40B4-BE49-F238E27FC236}">
                  <a16:creationId xmlns:a16="http://schemas.microsoft.com/office/drawing/2014/main" id="{BE55A04B-A7FC-4930-A1B2-3B8FBD8640B7}"/>
                </a:ext>
              </a:extLst>
            </p:cNvPr>
            <p:cNvSpPr/>
            <p:nvPr/>
          </p:nvSpPr>
          <p:spPr>
            <a:xfrm rot="16200000">
              <a:off x="7971543" y="9975081"/>
              <a:ext cx="216000" cy="2875653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sp>
          <p:nvSpPr>
            <p:cNvPr id="162" name="Forma Livre: Forma 161">
              <a:extLst>
                <a:ext uri="{FF2B5EF4-FFF2-40B4-BE49-F238E27FC236}">
                  <a16:creationId xmlns:a16="http://schemas.microsoft.com/office/drawing/2014/main" id="{BD30972C-56EC-4588-B6E1-FCDC1B421F7D}"/>
                </a:ext>
              </a:extLst>
            </p:cNvPr>
            <p:cNvSpPr/>
            <p:nvPr/>
          </p:nvSpPr>
          <p:spPr>
            <a:xfrm rot="16200000">
              <a:off x="5384583" y="11293067"/>
              <a:ext cx="225472" cy="126660"/>
            </a:xfrm>
            <a:custGeom>
              <a:avLst/>
              <a:gdLst>
                <a:gd name="connsiteX0" fmla="*/ 221030 w 221030"/>
                <a:gd name="connsiteY0" fmla="*/ 0 h 126660"/>
                <a:gd name="connsiteX1" fmla="*/ 221030 w 221030"/>
                <a:gd name="connsiteY1" fmla="*/ 126660 h 126660"/>
                <a:gd name="connsiteX2" fmla="*/ 0 w 221030"/>
                <a:gd name="connsiteY2" fmla="*/ 126660 h 126660"/>
                <a:gd name="connsiteX3" fmla="*/ 992 w 221030"/>
                <a:gd name="connsiteY3" fmla="*/ 121750 h 126660"/>
                <a:gd name="connsiteX4" fmla="*/ 184669 w 221030"/>
                <a:gd name="connsiteY4" fmla="*/ 0 h 12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030" h="126660">
                  <a:moveTo>
                    <a:pt x="221030" y="0"/>
                  </a:moveTo>
                  <a:lnTo>
                    <a:pt x="221030" y="126660"/>
                  </a:lnTo>
                  <a:lnTo>
                    <a:pt x="0" y="126660"/>
                  </a:lnTo>
                  <a:lnTo>
                    <a:pt x="992" y="121750"/>
                  </a:lnTo>
                  <a:cubicBezTo>
                    <a:pt x="31254" y="50203"/>
                    <a:pt x="102099" y="0"/>
                    <a:pt x="184669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 dirty="0"/>
            </a:p>
          </p:txBody>
        </p:sp>
        <p:sp>
          <p:nvSpPr>
            <p:cNvPr id="163" name="Retângulo 162">
              <a:extLst>
                <a:ext uri="{FF2B5EF4-FFF2-40B4-BE49-F238E27FC236}">
                  <a16:creationId xmlns:a16="http://schemas.microsoft.com/office/drawing/2014/main" id="{B5050D27-39E9-4351-B28E-1BCADF437609}"/>
                </a:ext>
              </a:extLst>
            </p:cNvPr>
            <p:cNvSpPr/>
            <p:nvPr/>
          </p:nvSpPr>
          <p:spPr>
            <a:xfrm>
              <a:off x="5558271" y="11272843"/>
              <a:ext cx="1083443" cy="162657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sp>
          <p:nvSpPr>
            <p:cNvPr id="164" name="Retângulo: Cantos Superiores Arredondados 163">
              <a:extLst>
                <a:ext uri="{FF2B5EF4-FFF2-40B4-BE49-F238E27FC236}">
                  <a16:creationId xmlns:a16="http://schemas.microsoft.com/office/drawing/2014/main" id="{AAB78025-1E0E-4C11-83DD-689AD1797AC9}"/>
                </a:ext>
              </a:extLst>
            </p:cNvPr>
            <p:cNvSpPr/>
            <p:nvPr/>
          </p:nvSpPr>
          <p:spPr>
            <a:xfrm rot="16200000">
              <a:off x="7092252" y="8747144"/>
              <a:ext cx="900000" cy="4221287"/>
            </a:xfrm>
            <a:prstGeom prst="round2SameRect">
              <a:avLst>
                <a:gd name="adj1" fmla="val 7001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sp>
          <p:nvSpPr>
            <p:cNvPr id="165" name="Caixa de texto 164">
              <a:extLst>
                <a:ext uri="{FF2B5EF4-FFF2-40B4-BE49-F238E27FC236}">
                  <a16:creationId xmlns:a16="http://schemas.microsoft.com/office/drawing/2014/main" id="{1371BFB5-B11A-4FD2-BE25-9FA6D714FD30}"/>
                </a:ext>
              </a:extLst>
            </p:cNvPr>
            <p:cNvSpPr txBox="1"/>
            <p:nvPr/>
          </p:nvSpPr>
          <p:spPr>
            <a:xfrm>
              <a:off x="6372940" y="10497786"/>
              <a:ext cx="3188090" cy="720000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0" scaled="1"/>
            </a:gradFill>
          </p:spPr>
          <p:txBody>
            <a:bodyPr wrap="square" lIns="144000" tIns="0" rIns="144000" bIns="0" rtlCol="0" anchor="ctr">
              <a:noAutofit/>
            </a:bodyPr>
            <a:lstStyle/>
            <a:p>
              <a:pPr rtl="0"/>
              <a:r>
                <a:rPr lang="pt-PT" sz="2200" dirty="0">
                  <a:solidFill>
                    <a:schemeClr val="bg1"/>
                  </a:solidFill>
                  <a:latin typeface="+mj-lt"/>
                </a:rPr>
                <a:t>Soluções a implementar</a:t>
              </a:r>
              <a:endParaRPr lang="pt-PT" sz="2200" noProof="1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40" name="Grupo 1039" descr="Ícone de dispositivo&#10;">
            <a:extLst>
              <a:ext uri="{FF2B5EF4-FFF2-40B4-BE49-F238E27FC236}">
                <a16:creationId xmlns:a16="http://schemas.microsoft.com/office/drawing/2014/main" id="{5F5BB508-29D3-40CD-A55F-CB23B9500E9F}"/>
              </a:ext>
            </a:extLst>
          </p:cNvPr>
          <p:cNvGrpSpPr/>
          <p:nvPr/>
        </p:nvGrpSpPr>
        <p:grpSpPr>
          <a:xfrm>
            <a:off x="5576267" y="11562858"/>
            <a:ext cx="650318" cy="592512"/>
            <a:chOff x="5576267" y="10561531"/>
            <a:chExt cx="650318" cy="592512"/>
          </a:xfrm>
        </p:grpSpPr>
        <p:pic>
          <p:nvPicPr>
            <p:cNvPr id="166" name="Gráfico 165" descr="Marcador de Posição do Ícone">
              <a:extLst>
                <a:ext uri="{FF2B5EF4-FFF2-40B4-BE49-F238E27FC236}">
                  <a16:creationId xmlns:a16="http://schemas.microsoft.com/office/drawing/2014/main" id="{6387EF5A-8FDA-494F-8CAF-A60AA419D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76267" y="10561531"/>
              <a:ext cx="650318" cy="592512"/>
            </a:xfrm>
            <a:prstGeom prst="rect">
              <a:avLst/>
            </a:prstGeom>
            <a:effectLst/>
          </p:spPr>
        </p:pic>
        <p:pic>
          <p:nvPicPr>
            <p:cNvPr id="1025" name="Imagem 1024" descr="Apresentação com lista de verificação com preenchimento sólido">
              <a:extLst>
                <a:ext uri="{FF2B5EF4-FFF2-40B4-BE49-F238E27FC236}">
                  <a16:creationId xmlns:a16="http://schemas.microsoft.com/office/drawing/2014/main" id="{E5E3B15D-2648-414C-941F-C36777102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5681628" y="10642119"/>
              <a:ext cx="426575" cy="426575"/>
            </a:xfrm>
            <a:prstGeom prst="rect">
              <a:avLst/>
            </a:prstGeom>
          </p:spPr>
        </p:pic>
      </p:grpSp>
      <p:sp>
        <p:nvSpPr>
          <p:cNvPr id="180" name="Caixa de texto 179">
            <a:extLst>
              <a:ext uri="{FF2B5EF4-FFF2-40B4-BE49-F238E27FC236}">
                <a16:creationId xmlns:a16="http://schemas.microsoft.com/office/drawing/2014/main" id="{15F4C582-0F50-4F1E-B4B8-D2D44D6DC793}"/>
              </a:ext>
            </a:extLst>
          </p:cNvPr>
          <p:cNvSpPr txBox="1"/>
          <p:nvPr/>
        </p:nvSpPr>
        <p:spPr>
          <a:xfrm>
            <a:off x="7030863" y="12554299"/>
            <a:ext cx="4113065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pt-PT" noProof="1"/>
              <a:t>A aplicação GreenWay permite ao utilizador selecionar o tipo de alimentação que pretende seguir e, de acordo com a respetiva escolha, serão apresentados os melhores resultados.  </a:t>
            </a:r>
          </a:p>
        </p:txBody>
      </p:sp>
      <p:sp>
        <p:nvSpPr>
          <p:cNvPr id="184" name="Chaveta Direita 183" descr="Chaveta">
            <a:extLst>
              <a:ext uri="{FF2B5EF4-FFF2-40B4-BE49-F238E27FC236}">
                <a16:creationId xmlns:a16="http://schemas.microsoft.com/office/drawing/2014/main" id="{6504042E-2D10-499F-84E3-5ED143093BAB}"/>
              </a:ext>
            </a:extLst>
          </p:cNvPr>
          <p:cNvSpPr/>
          <p:nvPr/>
        </p:nvSpPr>
        <p:spPr>
          <a:xfrm flipH="1">
            <a:off x="4732821" y="10629055"/>
            <a:ext cx="454295" cy="2823477"/>
          </a:xfrm>
          <a:prstGeom prst="rightBrace">
            <a:avLst>
              <a:gd name="adj1" fmla="val 51503"/>
              <a:gd name="adj2" fmla="val 7555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85" name="Caixa de texto 184">
            <a:extLst>
              <a:ext uri="{FF2B5EF4-FFF2-40B4-BE49-F238E27FC236}">
                <a16:creationId xmlns:a16="http://schemas.microsoft.com/office/drawing/2014/main" id="{4D5ED44B-169A-4277-B921-884EDA54B107}"/>
              </a:ext>
            </a:extLst>
          </p:cNvPr>
          <p:cNvSpPr txBox="1"/>
          <p:nvPr/>
        </p:nvSpPr>
        <p:spPr>
          <a:xfrm>
            <a:off x="607688" y="12370553"/>
            <a:ext cx="3974068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pt-PT" sz="6000" b="1" dirty="0"/>
              <a:t>172</a:t>
            </a:r>
          </a:p>
          <a:p>
            <a:pPr algn="r" rtl="0"/>
            <a:r>
              <a:rPr lang="pt-PT" sz="3600" noProof="1"/>
              <a:t>Lojas e Restaurantes veggies em 2018</a:t>
            </a:r>
            <a:endParaRPr lang="pt-PT" sz="6000" noProof="1"/>
          </a:p>
        </p:txBody>
      </p:sp>
      <p:grpSp>
        <p:nvGrpSpPr>
          <p:cNvPr id="4" name="Grupo 3" descr="Legenda">
            <a:extLst>
              <a:ext uri="{FF2B5EF4-FFF2-40B4-BE49-F238E27FC236}">
                <a16:creationId xmlns:a16="http://schemas.microsoft.com/office/drawing/2014/main" id="{3A8A9CD0-9B8B-4937-A298-64F144EC57C5}"/>
              </a:ext>
            </a:extLst>
          </p:cNvPr>
          <p:cNvGrpSpPr/>
          <p:nvPr/>
        </p:nvGrpSpPr>
        <p:grpSpPr>
          <a:xfrm>
            <a:off x="645787" y="14669487"/>
            <a:ext cx="4075400" cy="198719"/>
            <a:chOff x="645787" y="14669487"/>
            <a:chExt cx="4075400" cy="198719"/>
          </a:xfrm>
        </p:grpSpPr>
        <p:sp>
          <p:nvSpPr>
            <p:cNvPr id="245" name="Caixa de texto 244">
              <a:extLst>
                <a:ext uri="{FF2B5EF4-FFF2-40B4-BE49-F238E27FC236}">
                  <a16:creationId xmlns:a16="http://schemas.microsoft.com/office/drawing/2014/main" id="{2602CD78-0CAE-401A-BA23-C6E5ECFAC1F1}"/>
                </a:ext>
              </a:extLst>
            </p:cNvPr>
            <p:cNvSpPr txBox="1"/>
            <p:nvPr/>
          </p:nvSpPr>
          <p:spPr>
            <a:xfrm>
              <a:off x="913249" y="14669487"/>
              <a:ext cx="809101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pt-PT" sz="1200" noProof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Público Alvo</a:t>
              </a:r>
            </a:p>
          </p:txBody>
        </p:sp>
        <p:sp>
          <p:nvSpPr>
            <p:cNvPr id="246" name="Caixa de texto 245">
              <a:extLst>
                <a:ext uri="{FF2B5EF4-FFF2-40B4-BE49-F238E27FC236}">
                  <a16:creationId xmlns:a16="http://schemas.microsoft.com/office/drawing/2014/main" id="{F53F2842-4CE7-4CE4-8B0E-98443C767F5B}"/>
                </a:ext>
              </a:extLst>
            </p:cNvPr>
            <p:cNvSpPr txBox="1"/>
            <p:nvPr/>
          </p:nvSpPr>
          <p:spPr>
            <a:xfrm>
              <a:off x="2237468" y="14669487"/>
              <a:ext cx="1429661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pt-PT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Objectivos</a:t>
              </a:r>
              <a:endParaRPr lang="pt-PT" sz="1200" noProof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5" name="Grupo 4" descr="Cor da legenda&#10;">
              <a:extLst>
                <a:ext uri="{FF2B5EF4-FFF2-40B4-BE49-F238E27FC236}">
                  <a16:creationId xmlns:a16="http://schemas.microsoft.com/office/drawing/2014/main" id="{FA39A19F-F939-4666-8251-83528967D143}"/>
                </a:ext>
              </a:extLst>
            </p:cNvPr>
            <p:cNvGrpSpPr/>
            <p:nvPr/>
          </p:nvGrpSpPr>
          <p:grpSpPr>
            <a:xfrm>
              <a:off x="645787" y="14696760"/>
              <a:ext cx="172749" cy="171446"/>
              <a:chOff x="645787" y="14696760"/>
              <a:chExt cx="172749" cy="171446"/>
            </a:xfrm>
          </p:grpSpPr>
          <p:sp>
            <p:nvSpPr>
              <p:cNvPr id="251" name="Retângulo 250" descr="Sombra do indicador de legenda&#10;">
                <a:extLst>
                  <a:ext uri="{FF2B5EF4-FFF2-40B4-BE49-F238E27FC236}">
                    <a16:creationId xmlns:a16="http://schemas.microsoft.com/office/drawing/2014/main" id="{EC15EBC9-451B-4F92-B8FB-3CD3CE8B5CC1}"/>
                  </a:ext>
                </a:extLst>
              </p:cNvPr>
              <p:cNvSpPr/>
              <p:nvPr/>
            </p:nvSpPr>
            <p:spPr>
              <a:xfrm>
                <a:off x="683887" y="14733557"/>
                <a:ext cx="134649" cy="134649"/>
              </a:xfrm>
              <a:prstGeom prst="rect">
                <a:avLst/>
              </a:prstGeom>
              <a:solidFill>
                <a:schemeClr val="tx1">
                  <a:alpha val="20000"/>
                </a:schemeClr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PT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7" name="Retângulo 246" descr="Indicador de legenda">
                <a:extLst>
                  <a:ext uri="{FF2B5EF4-FFF2-40B4-BE49-F238E27FC236}">
                    <a16:creationId xmlns:a16="http://schemas.microsoft.com/office/drawing/2014/main" id="{D0B319FD-D354-4DA8-8101-FC4B552AC6FB}"/>
                  </a:ext>
                </a:extLst>
              </p:cNvPr>
              <p:cNvSpPr/>
              <p:nvPr/>
            </p:nvSpPr>
            <p:spPr>
              <a:xfrm>
                <a:off x="645787" y="14696760"/>
                <a:ext cx="134649" cy="134649"/>
              </a:xfrm>
              <a:prstGeom prst="rect">
                <a:avLst/>
              </a:prstGeom>
              <a:solidFill>
                <a:schemeClr val="accent1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PT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" name="Grupo 5" descr="Cor da legenda&#10;">
              <a:extLst>
                <a:ext uri="{FF2B5EF4-FFF2-40B4-BE49-F238E27FC236}">
                  <a16:creationId xmlns:a16="http://schemas.microsoft.com/office/drawing/2014/main" id="{4420C75D-5EE8-4397-A5C6-F62651942D78}"/>
                </a:ext>
              </a:extLst>
            </p:cNvPr>
            <p:cNvGrpSpPr/>
            <p:nvPr/>
          </p:nvGrpSpPr>
          <p:grpSpPr>
            <a:xfrm>
              <a:off x="1970006" y="14696760"/>
              <a:ext cx="172749" cy="171446"/>
              <a:chOff x="1970006" y="14696760"/>
              <a:chExt cx="172749" cy="171446"/>
            </a:xfrm>
          </p:grpSpPr>
          <p:sp>
            <p:nvSpPr>
              <p:cNvPr id="252" name="Retângulo 251" descr="Sombra do indicador de legenda&#10;">
                <a:extLst>
                  <a:ext uri="{FF2B5EF4-FFF2-40B4-BE49-F238E27FC236}">
                    <a16:creationId xmlns:a16="http://schemas.microsoft.com/office/drawing/2014/main" id="{E475C40A-2D92-4232-8E64-6779106CDAA2}"/>
                  </a:ext>
                </a:extLst>
              </p:cNvPr>
              <p:cNvSpPr/>
              <p:nvPr/>
            </p:nvSpPr>
            <p:spPr>
              <a:xfrm>
                <a:off x="2008106" y="14733557"/>
                <a:ext cx="134649" cy="134649"/>
              </a:xfrm>
              <a:prstGeom prst="rect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PT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8" name="Retângulo 247" descr="Indicador de legenda&#10;">
                <a:extLst>
                  <a:ext uri="{FF2B5EF4-FFF2-40B4-BE49-F238E27FC236}">
                    <a16:creationId xmlns:a16="http://schemas.microsoft.com/office/drawing/2014/main" id="{14CBF5E9-F800-4F44-8D66-6D8C3E609327}"/>
                  </a:ext>
                </a:extLst>
              </p:cNvPr>
              <p:cNvSpPr/>
              <p:nvPr/>
            </p:nvSpPr>
            <p:spPr>
              <a:xfrm>
                <a:off x="1970006" y="14696760"/>
                <a:ext cx="134649" cy="13464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PT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7" name="Grupo 6" descr="Cor da legenda&#10;">
              <a:extLst>
                <a:ext uri="{FF2B5EF4-FFF2-40B4-BE49-F238E27FC236}">
                  <a16:creationId xmlns:a16="http://schemas.microsoft.com/office/drawing/2014/main" id="{4FC9A1BF-3328-4D7B-8A64-A2AF74A11E1E}"/>
                </a:ext>
              </a:extLst>
            </p:cNvPr>
            <p:cNvGrpSpPr/>
            <p:nvPr/>
          </p:nvGrpSpPr>
          <p:grpSpPr>
            <a:xfrm>
              <a:off x="3291527" y="14696760"/>
              <a:ext cx="172749" cy="171446"/>
              <a:chOff x="3291527" y="14696760"/>
              <a:chExt cx="172749" cy="171446"/>
            </a:xfrm>
          </p:grpSpPr>
          <p:sp>
            <p:nvSpPr>
              <p:cNvPr id="253" name="Retângulo 252" descr="Sombra do indicador de legenda&#10;">
                <a:extLst>
                  <a:ext uri="{FF2B5EF4-FFF2-40B4-BE49-F238E27FC236}">
                    <a16:creationId xmlns:a16="http://schemas.microsoft.com/office/drawing/2014/main" id="{7B3CF94B-4E12-4276-B06D-F1B7B501A318}"/>
                  </a:ext>
                </a:extLst>
              </p:cNvPr>
              <p:cNvSpPr/>
              <p:nvPr/>
            </p:nvSpPr>
            <p:spPr>
              <a:xfrm>
                <a:off x="3329627" y="14733557"/>
                <a:ext cx="134649" cy="134649"/>
              </a:xfrm>
              <a:prstGeom prst="rect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PT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9" name="Retângulo 248" descr="Indicador de legenda&#10;">
                <a:extLst>
                  <a:ext uri="{FF2B5EF4-FFF2-40B4-BE49-F238E27FC236}">
                    <a16:creationId xmlns:a16="http://schemas.microsoft.com/office/drawing/2014/main" id="{F7822586-A07B-4B14-BA31-B4260E467570}"/>
                  </a:ext>
                </a:extLst>
              </p:cNvPr>
              <p:cNvSpPr/>
              <p:nvPr/>
            </p:nvSpPr>
            <p:spPr>
              <a:xfrm>
                <a:off x="3291527" y="14696760"/>
                <a:ext cx="134649" cy="13464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PT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0" name="Caixa de texto 249">
              <a:extLst>
                <a:ext uri="{FF2B5EF4-FFF2-40B4-BE49-F238E27FC236}">
                  <a16:creationId xmlns:a16="http://schemas.microsoft.com/office/drawing/2014/main" id="{AFC4A86E-F281-4CD1-8374-149237D9AD09}"/>
                </a:ext>
              </a:extLst>
            </p:cNvPr>
            <p:cNvSpPr txBox="1"/>
            <p:nvPr/>
          </p:nvSpPr>
          <p:spPr>
            <a:xfrm>
              <a:off x="3602444" y="14669487"/>
              <a:ext cx="1118743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pt-PT" sz="1200" noProof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Funcionalidades</a:t>
              </a:r>
            </a:p>
          </p:txBody>
        </p:sp>
      </p:grpSp>
      <p:grpSp>
        <p:nvGrpSpPr>
          <p:cNvPr id="3" name="Grupo 2" descr="Informações de rodapé, como a impressão pequena e as informações de contacto">
            <a:extLst>
              <a:ext uri="{FF2B5EF4-FFF2-40B4-BE49-F238E27FC236}">
                <a16:creationId xmlns:a16="http://schemas.microsoft.com/office/drawing/2014/main" id="{9C33B212-94E5-43C5-B716-960F13A6C19B}"/>
              </a:ext>
            </a:extLst>
          </p:cNvPr>
          <p:cNvGrpSpPr/>
          <p:nvPr/>
        </p:nvGrpSpPr>
        <p:grpSpPr>
          <a:xfrm>
            <a:off x="344306" y="15346681"/>
            <a:ext cx="11370688" cy="798712"/>
            <a:chOff x="344306" y="15346681"/>
            <a:chExt cx="11370688" cy="798712"/>
          </a:xfrm>
        </p:grpSpPr>
        <p:sp>
          <p:nvSpPr>
            <p:cNvPr id="235" name="Caixa de texto 234">
              <a:extLst>
                <a:ext uri="{FF2B5EF4-FFF2-40B4-BE49-F238E27FC236}">
                  <a16:creationId xmlns:a16="http://schemas.microsoft.com/office/drawing/2014/main" id="{01C3D55A-0B86-46DB-AF64-4F31713726BB}"/>
                </a:ext>
              </a:extLst>
            </p:cNvPr>
            <p:cNvSpPr txBox="1"/>
            <p:nvPr/>
          </p:nvSpPr>
          <p:spPr>
            <a:xfrm>
              <a:off x="344306" y="15421173"/>
              <a:ext cx="4893818" cy="667357"/>
            </a:xfrm>
            <a:prstGeom prst="rect">
              <a:avLst/>
            </a:prstGeom>
            <a:noFill/>
          </p:spPr>
          <p:txBody>
            <a:bodyPr wrap="square" lIns="0" tIns="0" rIns="0" bIns="0" numCol="1" spcCol="180000" rtlCol="0" anchor="t">
              <a:noAutofit/>
            </a:bodyPr>
            <a:lstStyle/>
            <a:p>
              <a:pPr rtl="0"/>
              <a:r>
                <a:rPr lang="pt-PT" sz="800" b="1" dirty="0"/>
                <a:t>Origem de informações:</a:t>
              </a:r>
            </a:p>
            <a:p>
              <a:pPr rtl="0"/>
              <a:r>
                <a:rPr lang="pt-PT" sz="800" b="1" u="sng" dirty="0">
                  <a:solidFill>
                    <a:srgbClr val="0070C0"/>
                  </a:solidFill>
                  <a:hlinkClick r:id="rId16"/>
                </a:rPr>
                <a:t>https://www.viversaudavel.pt/9-da-populacao-portuguesa-segue-uma-dieta-veggie/</a:t>
              </a:r>
              <a:r>
                <a:rPr lang="pt-PT" sz="800" b="1" u="sng" dirty="0">
                  <a:solidFill>
                    <a:srgbClr val="0070C0"/>
                  </a:solidFill>
                </a:rPr>
                <a:t> </a:t>
              </a:r>
              <a:r>
                <a:rPr lang="pt-PT" sz="800" b="1" dirty="0"/>
                <a:t>, acedido em 11/10/2021.</a:t>
              </a:r>
            </a:p>
            <a:p>
              <a:pPr rtl="0"/>
              <a:r>
                <a:rPr lang="pt-PT" sz="800" b="1" u="sng" dirty="0">
                  <a:solidFill>
                    <a:srgbClr val="0070C0"/>
                  </a:solidFill>
                  <a:hlinkClick r:id="rId17"/>
                </a:rPr>
                <a:t>http://www.lantern.es/papers/the-green-revolution-Portugal</a:t>
              </a:r>
              <a:r>
                <a:rPr lang="pt-PT" sz="800" b="1" u="sng" dirty="0">
                  <a:solidFill>
                    <a:srgbClr val="0070C0"/>
                  </a:solidFill>
                </a:rPr>
                <a:t>, </a:t>
              </a:r>
              <a:r>
                <a:rPr lang="pt-PT" sz="800" b="1" dirty="0"/>
                <a:t> acedido em 29/09/2021.</a:t>
              </a:r>
            </a:p>
            <a:p>
              <a:pPr rtl="0"/>
              <a:r>
                <a:rPr lang="pt-PT" sz="800" b="1" u="sng" dirty="0">
                  <a:solidFill>
                    <a:srgbClr val="0070C0"/>
                  </a:solidFill>
                  <a:hlinkClick r:id="rId18"/>
                </a:rPr>
                <a:t>https://repositorio-aberto.up.pt/bitstream/10216/81841/2/37590.pdf</a:t>
              </a:r>
              <a:r>
                <a:rPr lang="pt-PT" sz="800" b="1" u="sng" dirty="0">
                  <a:solidFill>
                    <a:srgbClr val="0070C0"/>
                  </a:solidFill>
                </a:rPr>
                <a:t>, </a:t>
              </a:r>
              <a:r>
                <a:rPr lang="pt-PT" sz="800" b="1" dirty="0"/>
                <a:t> acedido em 28/09/2021. </a:t>
              </a:r>
            </a:p>
            <a:p>
              <a:pPr rtl="0"/>
              <a:r>
                <a:rPr lang="pt-PT" sz="800" b="1" u="sng" dirty="0">
                  <a:solidFill>
                    <a:srgbClr val="0070C0"/>
                  </a:solidFill>
                  <a:hlinkClick r:id="rId19"/>
                </a:rPr>
                <a:t>https://www.arodadaalimentacao.pt/alimentacao/alergias-e-intolerancias-alimentares/</a:t>
              </a:r>
              <a:r>
                <a:rPr lang="pt-PT" sz="800" b="1" u="sng" dirty="0">
                  <a:solidFill>
                    <a:srgbClr val="0070C0"/>
                  </a:solidFill>
                </a:rPr>
                <a:t>, </a:t>
              </a:r>
              <a:r>
                <a:rPr lang="pt-PT" sz="800" b="1" dirty="0"/>
                <a:t>acedido em 28/09/2021. </a:t>
              </a:r>
            </a:p>
          </p:txBody>
        </p:sp>
        <p:cxnSp>
          <p:nvCxnSpPr>
            <p:cNvPr id="240" name="Conexão Reta 239">
              <a:extLst>
                <a:ext uri="{FF2B5EF4-FFF2-40B4-BE49-F238E27FC236}">
                  <a16:creationId xmlns:a16="http://schemas.microsoft.com/office/drawing/2014/main" id="{7ED4E148-0D51-4563-B174-52AF236A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5261087" y="15346681"/>
              <a:ext cx="0" cy="7987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Caixa de texto 236">
              <a:extLst>
                <a:ext uri="{FF2B5EF4-FFF2-40B4-BE49-F238E27FC236}">
                  <a16:creationId xmlns:a16="http://schemas.microsoft.com/office/drawing/2014/main" id="{AB807BC8-DD32-4EE7-937F-5085DEE99EF1}"/>
                </a:ext>
              </a:extLst>
            </p:cNvPr>
            <p:cNvSpPr txBox="1"/>
            <p:nvPr/>
          </p:nvSpPr>
          <p:spPr>
            <a:xfrm>
              <a:off x="5840862" y="15421173"/>
              <a:ext cx="1898674" cy="19220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rtl="0"/>
              <a:r>
                <a:rPr lang="pt-PT" sz="1200" dirty="0"/>
                <a:t>diogo.massuca@gmail.com</a:t>
              </a:r>
            </a:p>
          </p:txBody>
        </p:sp>
        <p:sp>
          <p:nvSpPr>
            <p:cNvPr id="238" name="Caixa de texto 237">
              <a:extLst>
                <a:ext uri="{FF2B5EF4-FFF2-40B4-BE49-F238E27FC236}">
                  <a16:creationId xmlns:a16="http://schemas.microsoft.com/office/drawing/2014/main" id="{F83096AB-0759-40E5-B99C-9775BA5A70A7}"/>
                </a:ext>
              </a:extLst>
            </p:cNvPr>
            <p:cNvSpPr txBox="1"/>
            <p:nvPr/>
          </p:nvSpPr>
          <p:spPr>
            <a:xfrm>
              <a:off x="5840862" y="15642376"/>
              <a:ext cx="2043902" cy="21881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rtl="0"/>
              <a:r>
                <a:rPr lang="pt-PT" sz="1200" dirty="0"/>
                <a:t>salvador.marchante@gmail.com</a:t>
              </a:r>
            </a:p>
          </p:txBody>
        </p:sp>
        <p:sp>
          <p:nvSpPr>
            <p:cNvPr id="239" name="Caixa de texto 238">
              <a:extLst>
                <a:ext uri="{FF2B5EF4-FFF2-40B4-BE49-F238E27FC236}">
                  <a16:creationId xmlns:a16="http://schemas.microsoft.com/office/drawing/2014/main" id="{CF41526B-E434-426B-B1DB-E908097B7781}"/>
                </a:ext>
              </a:extLst>
            </p:cNvPr>
            <p:cNvSpPr txBox="1"/>
            <p:nvPr/>
          </p:nvSpPr>
          <p:spPr>
            <a:xfrm>
              <a:off x="5840862" y="15851309"/>
              <a:ext cx="1898674" cy="19220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rtl="0"/>
              <a:endParaRPr lang="pt-PT" sz="1200" dirty="0"/>
            </a:p>
          </p:txBody>
        </p:sp>
        <p:pic>
          <p:nvPicPr>
            <p:cNvPr id="241" name="Gráfico 240" descr="Envelope" title="Ícone – E-mail do Apresentador">
              <a:extLst>
                <a:ext uri="{FF2B5EF4-FFF2-40B4-BE49-F238E27FC236}">
                  <a16:creationId xmlns:a16="http://schemas.microsoft.com/office/drawing/2014/main" id="{85278BFA-EB06-4E6C-BFA9-B61687D6F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574225" y="15677760"/>
              <a:ext cx="149512" cy="149512"/>
            </a:xfrm>
            <a:prstGeom prst="rect">
              <a:avLst/>
            </a:prstGeom>
          </p:spPr>
        </p:pic>
        <p:sp>
          <p:nvSpPr>
            <p:cNvPr id="234" name="Caixa de texto 233">
              <a:extLst>
                <a:ext uri="{FF2B5EF4-FFF2-40B4-BE49-F238E27FC236}">
                  <a16:creationId xmlns:a16="http://schemas.microsoft.com/office/drawing/2014/main" id="{24FF8E93-AB67-479B-B2FF-01C44C3E6719}"/>
                </a:ext>
              </a:extLst>
            </p:cNvPr>
            <p:cNvSpPr txBox="1"/>
            <p:nvPr/>
          </p:nvSpPr>
          <p:spPr>
            <a:xfrm>
              <a:off x="10136896" y="15489028"/>
              <a:ext cx="1578098" cy="345401"/>
            </a:xfrm>
            <a:prstGeom prst="rect">
              <a:avLst/>
            </a:prstGeom>
            <a:noFill/>
          </p:spPr>
          <p:txBody>
            <a:bodyPr wrap="square" lIns="0" tIns="108000" rIns="0" bIns="0" rtlCol="0">
              <a:spAutoFit/>
            </a:bodyPr>
            <a:lstStyle/>
            <a:p>
              <a:pPr algn="ctr" rtl="0">
                <a:lnSpc>
                  <a:spcPts val="2000"/>
                </a:lnSpc>
              </a:pPr>
              <a:endParaRPr lang="pt-PT" sz="13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endParaRPr>
            </a:p>
          </p:txBody>
        </p:sp>
        <p:cxnSp>
          <p:nvCxnSpPr>
            <p:cNvPr id="236" name="Conexão Reta 235">
              <a:extLst>
                <a:ext uri="{FF2B5EF4-FFF2-40B4-BE49-F238E27FC236}">
                  <a16:creationId xmlns:a16="http://schemas.microsoft.com/office/drawing/2014/main" id="{7F934987-2D38-4869-8D64-9BE90CA1A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8141433" y="15346681"/>
              <a:ext cx="0" cy="7987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Forma Livre: Forma 231">
            <a:extLst>
              <a:ext uri="{FF2B5EF4-FFF2-40B4-BE49-F238E27FC236}">
                <a16:creationId xmlns:a16="http://schemas.microsoft.com/office/drawing/2014/main" id="{2FBCC385-DBF7-4EFF-ADBF-2F062E1B449C}"/>
              </a:ext>
            </a:extLst>
          </p:cNvPr>
          <p:cNvSpPr/>
          <p:nvPr/>
        </p:nvSpPr>
        <p:spPr>
          <a:xfrm>
            <a:off x="2467731" y="1801484"/>
            <a:ext cx="346364" cy="708471"/>
          </a:xfrm>
          <a:custGeom>
            <a:avLst/>
            <a:gdLst>
              <a:gd name="connsiteX0" fmla="*/ 209550 w 419100"/>
              <a:gd name="connsiteY0" fmla="*/ 171450 h 857250"/>
              <a:gd name="connsiteX1" fmla="*/ 272415 w 419100"/>
              <a:gd name="connsiteY1" fmla="*/ 179070 h 857250"/>
              <a:gd name="connsiteX2" fmla="*/ 352425 w 419100"/>
              <a:gd name="connsiteY2" fmla="*/ 220980 h 857250"/>
              <a:gd name="connsiteX3" fmla="*/ 363855 w 419100"/>
              <a:gd name="connsiteY3" fmla="*/ 241935 h 857250"/>
              <a:gd name="connsiteX4" fmla="*/ 417195 w 419100"/>
              <a:gd name="connsiteY4" fmla="*/ 468630 h 857250"/>
              <a:gd name="connsiteX5" fmla="*/ 419100 w 419100"/>
              <a:gd name="connsiteY5" fmla="*/ 478155 h 857250"/>
              <a:gd name="connsiteX6" fmla="*/ 381000 w 419100"/>
              <a:gd name="connsiteY6" fmla="*/ 516255 h 857250"/>
              <a:gd name="connsiteX7" fmla="*/ 344805 w 419100"/>
              <a:gd name="connsiteY7" fmla="*/ 487680 h 857250"/>
              <a:gd name="connsiteX8" fmla="*/ 304800 w 419100"/>
              <a:gd name="connsiteY8" fmla="*/ 321945 h 857250"/>
              <a:gd name="connsiteX9" fmla="*/ 304800 w 419100"/>
              <a:gd name="connsiteY9" fmla="*/ 857250 h 857250"/>
              <a:gd name="connsiteX10" fmla="*/ 228600 w 419100"/>
              <a:gd name="connsiteY10" fmla="*/ 857250 h 857250"/>
              <a:gd name="connsiteX11" fmla="*/ 228600 w 419100"/>
              <a:gd name="connsiteY11" fmla="*/ 713053 h 857250"/>
              <a:gd name="connsiteX12" fmla="*/ 190500 w 419100"/>
              <a:gd name="connsiteY12" fmla="*/ 713053 h 857250"/>
              <a:gd name="connsiteX13" fmla="*/ 190500 w 419100"/>
              <a:gd name="connsiteY13" fmla="*/ 857250 h 857250"/>
              <a:gd name="connsiteX14" fmla="*/ 114300 w 419100"/>
              <a:gd name="connsiteY14" fmla="*/ 857250 h 857250"/>
              <a:gd name="connsiteX15" fmla="*/ 114300 w 419100"/>
              <a:gd name="connsiteY15" fmla="*/ 323850 h 857250"/>
              <a:gd name="connsiteX16" fmla="*/ 74295 w 419100"/>
              <a:gd name="connsiteY16" fmla="*/ 489585 h 857250"/>
              <a:gd name="connsiteX17" fmla="*/ 38100 w 419100"/>
              <a:gd name="connsiteY17" fmla="*/ 518160 h 857250"/>
              <a:gd name="connsiteX18" fmla="*/ 0 w 419100"/>
              <a:gd name="connsiteY18" fmla="*/ 480060 h 857250"/>
              <a:gd name="connsiteX19" fmla="*/ 1905 w 419100"/>
              <a:gd name="connsiteY19" fmla="*/ 470535 h 857250"/>
              <a:gd name="connsiteX20" fmla="*/ 55245 w 419100"/>
              <a:gd name="connsiteY20" fmla="*/ 243840 h 857250"/>
              <a:gd name="connsiteX21" fmla="*/ 66675 w 419100"/>
              <a:gd name="connsiteY21" fmla="*/ 222885 h 857250"/>
              <a:gd name="connsiteX22" fmla="*/ 146685 w 419100"/>
              <a:gd name="connsiteY22" fmla="*/ 180975 h 857250"/>
              <a:gd name="connsiteX23" fmla="*/ 209550 w 419100"/>
              <a:gd name="connsiteY23" fmla="*/ 171450 h 857250"/>
              <a:gd name="connsiteX24" fmla="*/ 209550 w 419100"/>
              <a:gd name="connsiteY24" fmla="*/ 0 h 857250"/>
              <a:gd name="connsiteX25" fmla="*/ 285750 w 419100"/>
              <a:gd name="connsiteY25" fmla="*/ 76200 h 857250"/>
              <a:gd name="connsiteX26" fmla="*/ 209550 w 419100"/>
              <a:gd name="connsiteY26" fmla="*/ 152400 h 857250"/>
              <a:gd name="connsiteX27" fmla="*/ 133350 w 419100"/>
              <a:gd name="connsiteY27" fmla="*/ 76200 h 857250"/>
              <a:gd name="connsiteX28" fmla="*/ 209550 w 419100"/>
              <a:gd name="connsiteY28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19100" h="857250">
                <a:moveTo>
                  <a:pt x="209550" y="171450"/>
                </a:moveTo>
                <a:cubicBezTo>
                  <a:pt x="230505" y="171450"/>
                  <a:pt x="251460" y="175260"/>
                  <a:pt x="272415" y="179070"/>
                </a:cubicBezTo>
                <a:cubicBezTo>
                  <a:pt x="302895" y="188595"/>
                  <a:pt x="329565" y="201930"/>
                  <a:pt x="352425" y="220980"/>
                </a:cubicBezTo>
                <a:cubicBezTo>
                  <a:pt x="358140" y="226695"/>
                  <a:pt x="361950" y="234315"/>
                  <a:pt x="363855" y="241935"/>
                </a:cubicBezTo>
                <a:lnTo>
                  <a:pt x="417195" y="468630"/>
                </a:lnTo>
                <a:cubicBezTo>
                  <a:pt x="417195" y="470535"/>
                  <a:pt x="419100" y="474345"/>
                  <a:pt x="419100" y="478155"/>
                </a:cubicBezTo>
                <a:cubicBezTo>
                  <a:pt x="419100" y="499110"/>
                  <a:pt x="401955" y="516255"/>
                  <a:pt x="381000" y="516255"/>
                </a:cubicBezTo>
                <a:cubicBezTo>
                  <a:pt x="363855" y="516255"/>
                  <a:pt x="348615" y="502920"/>
                  <a:pt x="344805" y="487680"/>
                </a:cubicBezTo>
                <a:lnTo>
                  <a:pt x="304800" y="321945"/>
                </a:lnTo>
                <a:lnTo>
                  <a:pt x="304800" y="857250"/>
                </a:lnTo>
                <a:lnTo>
                  <a:pt x="228600" y="857250"/>
                </a:lnTo>
                <a:lnTo>
                  <a:pt x="228600" y="713053"/>
                </a:lnTo>
                <a:lnTo>
                  <a:pt x="190500" y="713053"/>
                </a:lnTo>
                <a:lnTo>
                  <a:pt x="190500" y="857250"/>
                </a:lnTo>
                <a:lnTo>
                  <a:pt x="114300" y="857250"/>
                </a:lnTo>
                <a:lnTo>
                  <a:pt x="114300" y="323850"/>
                </a:lnTo>
                <a:lnTo>
                  <a:pt x="74295" y="489585"/>
                </a:lnTo>
                <a:cubicBezTo>
                  <a:pt x="70485" y="504825"/>
                  <a:pt x="55245" y="518160"/>
                  <a:pt x="38100" y="518160"/>
                </a:cubicBezTo>
                <a:cubicBezTo>
                  <a:pt x="17145" y="518160"/>
                  <a:pt x="0" y="501015"/>
                  <a:pt x="0" y="480060"/>
                </a:cubicBezTo>
                <a:cubicBezTo>
                  <a:pt x="0" y="476250"/>
                  <a:pt x="1905" y="472440"/>
                  <a:pt x="1905" y="470535"/>
                </a:cubicBezTo>
                <a:lnTo>
                  <a:pt x="55245" y="243840"/>
                </a:lnTo>
                <a:cubicBezTo>
                  <a:pt x="57150" y="236220"/>
                  <a:pt x="60960" y="228600"/>
                  <a:pt x="66675" y="222885"/>
                </a:cubicBezTo>
                <a:cubicBezTo>
                  <a:pt x="89535" y="203835"/>
                  <a:pt x="116205" y="188595"/>
                  <a:pt x="146685" y="180975"/>
                </a:cubicBezTo>
                <a:cubicBezTo>
                  <a:pt x="167640" y="175260"/>
                  <a:pt x="188595" y="171450"/>
                  <a:pt x="209550" y="171450"/>
                </a:cubicBezTo>
                <a:close/>
                <a:moveTo>
                  <a:pt x="209550" y="0"/>
                </a:moveTo>
                <a:cubicBezTo>
                  <a:pt x="251634" y="0"/>
                  <a:pt x="285750" y="34116"/>
                  <a:pt x="285750" y="76200"/>
                </a:cubicBezTo>
                <a:cubicBezTo>
                  <a:pt x="285750" y="118284"/>
                  <a:pt x="251634" y="152400"/>
                  <a:pt x="209550" y="152400"/>
                </a:cubicBezTo>
                <a:cubicBezTo>
                  <a:pt x="167466" y="152400"/>
                  <a:pt x="133350" y="118284"/>
                  <a:pt x="133350" y="76200"/>
                </a:cubicBezTo>
                <a:cubicBezTo>
                  <a:pt x="133350" y="34116"/>
                  <a:pt x="167466" y="0"/>
                  <a:pt x="20955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20" name="Forma Livre: Forma 230">
            <a:extLst>
              <a:ext uri="{FF2B5EF4-FFF2-40B4-BE49-F238E27FC236}">
                <a16:creationId xmlns:a16="http://schemas.microsoft.com/office/drawing/2014/main" id="{31D44735-16FD-42C3-BD7A-52B8BF435A08}"/>
              </a:ext>
            </a:extLst>
          </p:cNvPr>
          <p:cNvSpPr/>
          <p:nvPr/>
        </p:nvSpPr>
        <p:spPr>
          <a:xfrm>
            <a:off x="2765552" y="1801484"/>
            <a:ext cx="346364" cy="708471"/>
          </a:xfrm>
          <a:custGeom>
            <a:avLst/>
            <a:gdLst>
              <a:gd name="connsiteX0" fmla="*/ 209550 w 419100"/>
              <a:gd name="connsiteY0" fmla="*/ 171450 h 857250"/>
              <a:gd name="connsiteX1" fmla="*/ 272415 w 419100"/>
              <a:gd name="connsiteY1" fmla="*/ 179070 h 857250"/>
              <a:gd name="connsiteX2" fmla="*/ 352425 w 419100"/>
              <a:gd name="connsiteY2" fmla="*/ 220980 h 857250"/>
              <a:gd name="connsiteX3" fmla="*/ 363855 w 419100"/>
              <a:gd name="connsiteY3" fmla="*/ 241935 h 857250"/>
              <a:gd name="connsiteX4" fmla="*/ 417195 w 419100"/>
              <a:gd name="connsiteY4" fmla="*/ 468630 h 857250"/>
              <a:gd name="connsiteX5" fmla="*/ 419100 w 419100"/>
              <a:gd name="connsiteY5" fmla="*/ 478155 h 857250"/>
              <a:gd name="connsiteX6" fmla="*/ 381000 w 419100"/>
              <a:gd name="connsiteY6" fmla="*/ 516255 h 857250"/>
              <a:gd name="connsiteX7" fmla="*/ 344805 w 419100"/>
              <a:gd name="connsiteY7" fmla="*/ 487680 h 857250"/>
              <a:gd name="connsiteX8" fmla="*/ 304800 w 419100"/>
              <a:gd name="connsiteY8" fmla="*/ 321945 h 857250"/>
              <a:gd name="connsiteX9" fmla="*/ 304800 w 419100"/>
              <a:gd name="connsiteY9" fmla="*/ 857250 h 857250"/>
              <a:gd name="connsiteX10" fmla="*/ 228600 w 419100"/>
              <a:gd name="connsiteY10" fmla="*/ 857250 h 857250"/>
              <a:gd name="connsiteX11" fmla="*/ 228600 w 419100"/>
              <a:gd name="connsiteY11" fmla="*/ 713053 h 857250"/>
              <a:gd name="connsiteX12" fmla="*/ 190500 w 419100"/>
              <a:gd name="connsiteY12" fmla="*/ 713053 h 857250"/>
              <a:gd name="connsiteX13" fmla="*/ 190500 w 419100"/>
              <a:gd name="connsiteY13" fmla="*/ 857250 h 857250"/>
              <a:gd name="connsiteX14" fmla="*/ 114300 w 419100"/>
              <a:gd name="connsiteY14" fmla="*/ 857250 h 857250"/>
              <a:gd name="connsiteX15" fmla="*/ 114300 w 419100"/>
              <a:gd name="connsiteY15" fmla="*/ 323850 h 857250"/>
              <a:gd name="connsiteX16" fmla="*/ 74295 w 419100"/>
              <a:gd name="connsiteY16" fmla="*/ 489585 h 857250"/>
              <a:gd name="connsiteX17" fmla="*/ 38100 w 419100"/>
              <a:gd name="connsiteY17" fmla="*/ 518160 h 857250"/>
              <a:gd name="connsiteX18" fmla="*/ 0 w 419100"/>
              <a:gd name="connsiteY18" fmla="*/ 480060 h 857250"/>
              <a:gd name="connsiteX19" fmla="*/ 1905 w 419100"/>
              <a:gd name="connsiteY19" fmla="*/ 470535 h 857250"/>
              <a:gd name="connsiteX20" fmla="*/ 55245 w 419100"/>
              <a:gd name="connsiteY20" fmla="*/ 243840 h 857250"/>
              <a:gd name="connsiteX21" fmla="*/ 66675 w 419100"/>
              <a:gd name="connsiteY21" fmla="*/ 222885 h 857250"/>
              <a:gd name="connsiteX22" fmla="*/ 146685 w 419100"/>
              <a:gd name="connsiteY22" fmla="*/ 180975 h 857250"/>
              <a:gd name="connsiteX23" fmla="*/ 209550 w 419100"/>
              <a:gd name="connsiteY23" fmla="*/ 171450 h 857250"/>
              <a:gd name="connsiteX24" fmla="*/ 209550 w 419100"/>
              <a:gd name="connsiteY24" fmla="*/ 0 h 857250"/>
              <a:gd name="connsiteX25" fmla="*/ 285750 w 419100"/>
              <a:gd name="connsiteY25" fmla="*/ 76200 h 857250"/>
              <a:gd name="connsiteX26" fmla="*/ 209550 w 419100"/>
              <a:gd name="connsiteY26" fmla="*/ 152400 h 857250"/>
              <a:gd name="connsiteX27" fmla="*/ 133350 w 419100"/>
              <a:gd name="connsiteY27" fmla="*/ 76200 h 857250"/>
              <a:gd name="connsiteX28" fmla="*/ 209550 w 419100"/>
              <a:gd name="connsiteY28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19100" h="857250">
                <a:moveTo>
                  <a:pt x="209550" y="171450"/>
                </a:moveTo>
                <a:cubicBezTo>
                  <a:pt x="230505" y="171450"/>
                  <a:pt x="251460" y="175260"/>
                  <a:pt x="272415" y="179070"/>
                </a:cubicBezTo>
                <a:cubicBezTo>
                  <a:pt x="302895" y="188595"/>
                  <a:pt x="329565" y="201930"/>
                  <a:pt x="352425" y="220980"/>
                </a:cubicBezTo>
                <a:cubicBezTo>
                  <a:pt x="358140" y="226695"/>
                  <a:pt x="361950" y="234315"/>
                  <a:pt x="363855" y="241935"/>
                </a:cubicBezTo>
                <a:lnTo>
                  <a:pt x="417195" y="468630"/>
                </a:lnTo>
                <a:cubicBezTo>
                  <a:pt x="417195" y="470535"/>
                  <a:pt x="419100" y="474345"/>
                  <a:pt x="419100" y="478155"/>
                </a:cubicBezTo>
                <a:cubicBezTo>
                  <a:pt x="419100" y="499110"/>
                  <a:pt x="401955" y="516255"/>
                  <a:pt x="381000" y="516255"/>
                </a:cubicBezTo>
                <a:cubicBezTo>
                  <a:pt x="363855" y="516255"/>
                  <a:pt x="348615" y="502920"/>
                  <a:pt x="344805" y="487680"/>
                </a:cubicBezTo>
                <a:lnTo>
                  <a:pt x="304800" y="321945"/>
                </a:lnTo>
                <a:lnTo>
                  <a:pt x="304800" y="857250"/>
                </a:lnTo>
                <a:lnTo>
                  <a:pt x="228600" y="857250"/>
                </a:lnTo>
                <a:lnTo>
                  <a:pt x="228600" y="713053"/>
                </a:lnTo>
                <a:lnTo>
                  <a:pt x="190500" y="713053"/>
                </a:lnTo>
                <a:lnTo>
                  <a:pt x="190500" y="857250"/>
                </a:lnTo>
                <a:lnTo>
                  <a:pt x="114300" y="857250"/>
                </a:lnTo>
                <a:lnTo>
                  <a:pt x="114300" y="323850"/>
                </a:lnTo>
                <a:lnTo>
                  <a:pt x="74295" y="489585"/>
                </a:lnTo>
                <a:cubicBezTo>
                  <a:pt x="70485" y="504825"/>
                  <a:pt x="55245" y="518160"/>
                  <a:pt x="38100" y="518160"/>
                </a:cubicBezTo>
                <a:cubicBezTo>
                  <a:pt x="17145" y="518160"/>
                  <a:pt x="0" y="501015"/>
                  <a:pt x="0" y="480060"/>
                </a:cubicBezTo>
                <a:cubicBezTo>
                  <a:pt x="0" y="476250"/>
                  <a:pt x="1905" y="472440"/>
                  <a:pt x="1905" y="470535"/>
                </a:cubicBezTo>
                <a:lnTo>
                  <a:pt x="55245" y="243840"/>
                </a:lnTo>
                <a:cubicBezTo>
                  <a:pt x="57150" y="236220"/>
                  <a:pt x="60960" y="228600"/>
                  <a:pt x="66675" y="222885"/>
                </a:cubicBezTo>
                <a:cubicBezTo>
                  <a:pt x="89535" y="203835"/>
                  <a:pt x="116205" y="188595"/>
                  <a:pt x="146685" y="180975"/>
                </a:cubicBezTo>
                <a:cubicBezTo>
                  <a:pt x="167640" y="175260"/>
                  <a:pt x="188595" y="171450"/>
                  <a:pt x="209550" y="171450"/>
                </a:cubicBezTo>
                <a:close/>
                <a:moveTo>
                  <a:pt x="209550" y="0"/>
                </a:moveTo>
                <a:cubicBezTo>
                  <a:pt x="251634" y="0"/>
                  <a:pt x="285750" y="34116"/>
                  <a:pt x="285750" y="76200"/>
                </a:cubicBezTo>
                <a:cubicBezTo>
                  <a:pt x="285750" y="118284"/>
                  <a:pt x="251634" y="152400"/>
                  <a:pt x="209550" y="152400"/>
                </a:cubicBezTo>
                <a:cubicBezTo>
                  <a:pt x="167466" y="152400"/>
                  <a:pt x="133350" y="118284"/>
                  <a:pt x="133350" y="76200"/>
                </a:cubicBezTo>
                <a:cubicBezTo>
                  <a:pt x="133350" y="34116"/>
                  <a:pt x="167466" y="0"/>
                  <a:pt x="20955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22" name="Forma Livre: Forma 229">
            <a:extLst>
              <a:ext uri="{FF2B5EF4-FFF2-40B4-BE49-F238E27FC236}">
                <a16:creationId xmlns:a16="http://schemas.microsoft.com/office/drawing/2014/main" id="{64E317C9-E16A-42F3-91C9-34E55CEABFD5}"/>
              </a:ext>
            </a:extLst>
          </p:cNvPr>
          <p:cNvSpPr/>
          <p:nvPr/>
        </p:nvSpPr>
        <p:spPr>
          <a:xfrm>
            <a:off x="3085138" y="1801484"/>
            <a:ext cx="346364" cy="708471"/>
          </a:xfrm>
          <a:custGeom>
            <a:avLst/>
            <a:gdLst>
              <a:gd name="connsiteX0" fmla="*/ 209550 w 419100"/>
              <a:gd name="connsiteY0" fmla="*/ 171450 h 857250"/>
              <a:gd name="connsiteX1" fmla="*/ 272415 w 419100"/>
              <a:gd name="connsiteY1" fmla="*/ 179070 h 857250"/>
              <a:gd name="connsiteX2" fmla="*/ 352425 w 419100"/>
              <a:gd name="connsiteY2" fmla="*/ 220980 h 857250"/>
              <a:gd name="connsiteX3" fmla="*/ 363855 w 419100"/>
              <a:gd name="connsiteY3" fmla="*/ 241935 h 857250"/>
              <a:gd name="connsiteX4" fmla="*/ 417195 w 419100"/>
              <a:gd name="connsiteY4" fmla="*/ 468630 h 857250"/>
              <a:gd name="connsiteX5" fmla="*/ 419100 w 419100"/>
              <a:gd name="connsiteY5" fmla="*/ 478155 h 857250"/>
              <a:gd name="connsiteX6" fmla="*/ 381000 w 419100"/>
              <a:gd name="connsiteY6" fmla="*/ 516255 h 857250"/>
              <a:gd name="connsiteX7" fmla="*/ 344805 w 419100"/>
              <a:gd name="connsiteY7" fmla="*/ 487680 h 857250"/>
              <a:gd name="connsiteX8" fmla="*/ 304800 w 419100"/>
              <a:gd name="connsiteY8" fmla="*/ 321945 h 857250"/>
              <a:gd name="connsiteX9" fmla="*/ 304800 w 419100"/>
              <a:gd name="connsiteY9" fmla="*/ 857250 h 857250"/>
              <a:gd name="connsiteX10" fmla="*/ 228600 w 419100"/>
              <a:gd name="connsiteY10" fmla="*/ 857250 h 857250"/>
              <a:gd name="connsiteX11" fmla="*/ 228600 w 419100"/>
              <a:gd name="connsiteY11" fmla="*/ 713053 h 857250"/>
              <a:gd name="connsiteX12" fmla="*/ 190500 w 419100"/>
              <a:gd name="connsiteY12" fmla="*/ 713053 h 857250"/>
              <a:gd name="connsiteX13" fmla="*/ 190500 w 419100"/>
              <a:gd name="connsiteY13" fmla="*/ 857250 h 857250"/>
              <a:gd name="connsiteX14" fmla="*/ 114300 w 419100"/>
              <a:gd name="connsiteY14" fmla="*/ 857250 h 857250"/>
              <a:gd name="connsiteX15" fmla="*/ 114300 w 419100"/>
              <a:gd name="connsiteY15" fmla="*/ 323850 h 857250"/>
              <a:gd name="connsiteX16" fmla="*/ 74295 w 419100"/>
              <a:gd name="connsiteY16" fmla="*/ 489585 h 857250"/>
              <a:gd name="connsiteX17" fmla="*/ 38100 w 419100"/>
              <a:gd name="connsiteY17" fmla="*/ 518160 h 857250"/>
              <a:gd name="connsiteX18" fmla="*/ 0 w 419100"/>
              <a:gd name="connsiteY18" fmla="*/ 480060 h 857250"/>
              <a:gd name="connsiteX19" fmla="*/ 1905 w 419100"/>
              <a:gd name="connsiteY19" fmla="*/ 470535 h 857250"/>
              <a:gd name="connsiteX20" fmla="*/ 55245 w 419100"/>
              <a:gd name="connsiteY20" fmla="*/ 243840 h 857250"/>
              <a:gd name="connsiteX21" fmla="*/ 66675 w 419100"/>
              <a:gd name="connsiteY21" fmla="*/ 222885 h 857250"/>
              <a:gd name="connsiteX22" fmla="*/ 146685 w 419100"/>
              <a:gd name="connsiteY22" fmla="*/ 180975 h 857250"/>
              <a:gd name="connsiteX23" fmla="*/ 209550 w 419100"/>
              <a:gd name="connsiteY23" fmla="*/ 171450 h 857250"/>
              <a:gd name="connsiteX24" fmla="*/ 209550 w 419100"/>
              <a:gd name="connsiteY24" fmla="*/ 0 h 857250"/>
              <a:gd name="connsiteX25" fmla="*/ 285750 w 419100"/>
              <a:gd name="connsiteY25" fmla="*/ 76200 h 857250"/>
              <a:gd name="connsiteX26" fmla="*/ 209550 w 419100"/>
              <a:gd name="connsiteY26" fmla="*/ 152400 h 857250"/>
              <a:gd name="connsiteX27" fmla="*/ 133350 w 419100"/>
              <a:gd name="connsiteY27" fmla="*/ 76200 h 857250"/>
              <a:gd name="connsiteX28" fmla="*/ 209550 w 419100"/>
              <a:gd name="connsiteY28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19100" h="857250">
                <a:moveTo>
                  <a:pt x="209550" y="171450"/>
                </a:moveTo>
                <a:cubicBezTo>
                  <a:pt x="230505" y="171450"/>
                  <a:pt x="251460" y="175260"/>
                  <a:pt x="272415" y="179070"/>
                </a:cubicBezTo>
                <a:cubicBezTo>
                  <a:pt x="302895" y="188595"/>
                  <a:pt x="329565" y="201930"/>
                  <a:pt x="352425" y="220980"/>
                </a:cubicBezTo>
                <a:cubicBezTo>
                  <a:pt x="358140" y="226695"/>
                  <a:pt x="361950" y="234315"/>
                  <a:pt x="363855" y="241935"/>
                </a:cubicBezTo>
                <a:lnTo>
                  <a:pt x="417195" y="468630"/>
                </a:lnTo>
                <a:cubicBezTo>
                  <a:pt x="417195" y="470535"/>
                  <a:pt x="419100" y="474345"/>
                  <a:pt x="419100" y="478155"/>
                </a:cubicBezTo>
                <a:cubicBezTo>
                  <a:pt x="419100" y="499110"/>
                  <a:pt x="401955" y="516255"/>
                  <a:pt x="381000" y="516255"/>
                </a:cubicBezTo>
                <a:cubicBezTo>
                  <a:pt x="363855" y="516255"/>
                  <a:pt x="348615" y="502920"/>
                  <a:pt x="344805" y="487680"/>
                </a:cubicBezTo>
                <a:lnTo>
                  <a:pt x="304800" y="321945"/>
                </a:lnTo>
                <a:lnTo>
                  <a:pt x="304800" y="857250"/>
                </a:lnTo>
                <a:lnTo>
                  <a:pt x="228600" y="857250"/>
                </a:lnTo>
                <a:lnTo>
                  <a:pt x="228600" y="713053"/>
                </a:lnTo>
                <a:lnTo>
                  <a:pt x="190500" y="713053"/>
                </a:lnTo>
                <a:lnTo>
                  <a:pt x="190500" y="857250"/>
                </a:lnTo>
                <a:lnTo>
                  <a:pt x="114300" y="857250"/>
                </a:lnTo>
                <a:lnTo>
                  <a:pt x="114300" y="323850"/>
                </a:lnTo>
                <a:lnTo>
                  <a:pt x="74295" y="489585"/>
                </a:lnTo>
                <a:cubicBezTo>
                  <a:pt x="70485" y="504825"/>
                  <a:pt x="55245" y="518160"/>
                  <a:pt x="38100" y="518160"/>
                </a:cubicBezTo>
                <a:cubicBezTo>
                  <a:pt x="17145" y="518160"/>
                  <a:pt x="0" y="501015"/>
                  <a:pt x="0" y="480060"/>
                </a:cubicBezTo>
                <a:cubicBezTo>
                  <a:pt x="0" y="476250"/>
                  <a:pt x="1905" y="472440"/>
                  <a:pt x="1905" y="470535"/>
                </a:cubicBezTo>
                <a:lnTo>
                  <a:pt x="55245" y="243840"/>
                </a:lnTo>
                <a:cubicBezTo>
                  <a:pt x="57150" y="236220"/>
                  <a:pt x="60960" y="228600"/>
                  <a:pt x="66675" y="222885"/>
                </a:cubicBezTo>
                <a:cubicBezTo>
                  <a:pt x="89535" y="203835"/>
                  <a:pt x="116205" y="188595"/>
                  <a:pt x="146685" y="180975"/>
                </a:cubicBezTo>
                <a:cubicBezTo>
                  <a:pt x="167640" y="175260"/>
                  <a:pt x="188595" y="171450"/>
                  <a:pt x="209550" y="171450"/>
                </a:cubicBezTo>
                <a:close/>
                <a:moveTo>
                  <a:pt x="209550" y="0"/>
                </a:moveTo>
                <a:cubicBezTo>
                  <a:pt x="251634" y="0"/>
                  <a:pt x="285750" y="34116"/>
                  <a:pt x="285750" y="76200"/>
                </a:cubicBezTo>
                <a:cubicBezTo>
                  <a:pt x="285750" y="118284"/>
                  <a:pt x="251634" y="152400"/>
                  <a:pt x="209550" y="152400"/>
                </a:cubicBezTo>
                <a:cubicBezTo>
                  <a:pt x="167466" y="152400"/>
                  <a:pt x="133350" y="118284"/>
                  <a:pt x="133350" y="76200"/>
                </a:cubicBezTo>
                <a:cubicBezTo>
                  <a:pt x="133350" y="34116"/>
                  <a:pt x="167466" y="0"/>
                  <a:pt x="20955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24" name="Forma Livre: Forma 231">
            <a:extLst>
              <a:ext uri="{FF2B5EF4-FFF2-40B4-BE49-F238E27FC236}">
                <a16:creationId xmlns:a16="http://schemas.microsoft.com/office/drawing/2014/main" id="{A8300750-5B22-4A35-930E-E6FAF409A1AD}"/>
              </a:ext>
            </a:extLst>
          </p:cNvPr>
          <p:cNvSpPr/>
          <p:nvPr/>
        </p:nvSpPr>
        <p:spPr>
          <a:xfrm>
            <a:off x="1771046" y="1801484"/>
            <a:ext cx="346364" cy="708471"/>
          </a:xfrm>
          <a:custGeom>
            <a:avLst/>
            <a:gdLst>
              <a:gd name="connsiteX0" fmla="*/ 209550 w 419100"/>
              <a:gd name="connsiteY0" fmla="*/ 171450 h 857250"/>
              <a:gd name="connsiteX1" fmla="*/ 272415 w 419100"/>
              <a:gd name="connsiteY1" fmla="*/ 179070 h 857250"/>
              <a:gd name="connsiteX2" fmla="*/ 352425 w 419100"/>
              <a:gd name="connsiteY2" fmla="*/ 220980 h 857250"/>
              <a:gd name="connsiteX3" fmla="*/ 363855 w 419100"/>
              <a:gd name="connsiteY3" fmla="*/ 241935 h 857250"/>
              <a:gd name="connsiteX4" fmla="*/ 417195 w 419100"/>
              <a:gd name="connsiteY4" fmla="*/ 468630 h 857250"/>
              <a:gd name="connsiteX5" fmla="*/ 419100 w 419100"/>
              <a:gd name="connsiteY5" fmla="*/ 478155 h 857250"/>
              <a:gd name="connsiteX6" fmla="*/ 381000 w 419100"/>
              <a:gd name="connsiteY6" fmla="*/ 516255 h 857250"/>
              <a:gd name="connsiteX7" fmla="*/ 344805 w 419100"/>
              <a:gd name="connsiteY7" fmla="*/ 487680 h 857250"/>
              <a:gd name="connsiteX8" fmla="*/ 304800 w 419100"/>
              <a:gd name="connsiteY8" fmla="*/ 321945 h 857250"/>
              <a:gd name="connsiteX9" fmla="*/ 304800 w 419100"/>
              <a:gd name="connsiteY9" fmla="*/ 857250 h 857250"/>
              <a:gd name="connsiteX10" fmla="*/ 228600 w 419100"/>
              <a:gd name="connsiteY10" fmla="*/ 857250 h 857250"/>
              <a:gd name="connsiteX11" fmla="*/ 228600 w 419100"/>
              <a:gd name="connsiteY11" fmla="*/ 713053 h 857250"/>
              <a:gd name="connsiteX12" fmla="*/ 190500 w 419100"/>
              <a:gd name="connsiteY12" fmla="*/ 713053 h 857250"/>
              <a:gd name="connsiteX13" fmla="*/ 190500 w 419100"/>
              <a:gd name="connsiteY13" fmla="*/ 857250 h 857250"/>
              <a:gd name="connsiteX14" fmla="*/ 114300 w 419100"/>
              <a:gd name="connsiteY14" fmla="*/ 857250 h 857250"/>
              <a:gd name="connsiteX15" fmla="*/ 114300 w 419100"/>
              <a:gd name="connsiteY15" fmla="*/ 323850 h 857250"/>
              <a:gd name="connsiteX16" fmla="*/ 74295 w 419100"/>
              <a:gd name="connsiteY16" fmla="*/ 489585 h 857250"/>
              <a:gd name="connsiteX17" fmla="*/ 38100 w 419100"/>
              <a:gd name="connsiteY17" fmla="*/ 518160 h 857250"/>
              <a:gd name="connsiteX18" fmla="*/ 0 w 419100"/>
              <a:gd name="connsiteY18" fmla="*/ 480060 h 857250"/>
              <a:gd name="connsiteX19" fmla="*/ 1905 w 419100"/>
              <a:gd name="connsiteY19" fmla="*/ 470535 h 857250"/>
              <a:gd name="connsiteX20" fmla="*/ 55245 w 419100"/>
              <a:gd name="connsiteY20" fmla="*/ 243840 h 857250"/>
              <a:gd name="connsiteX21" fmla="*/ 66675 w 419100"/>
              <a:gd name="connsiteY21" fmla="*/ 222885 h 857250"/>
              <a:gd name="connsiteX22" fmla="*/ 146685 w 419100"/>
              <a:gd name="connsiteY22" fmla="*/ 180975 h 857250"/>
              <a:gd name="connsiteX23" fmla="*/ 209550 w 419100"/>
              <a:gd name="connsiteY23" fmla="*/ 171450 h 857250"/>
              <a:gd name="connsiteX24" fmla="*/ 209550 w 419100"/>
              <a:gd name="connsiteY24" fmla="*/ 0 h 857250"/>
              <a:gd name="connsiteX25" fmla="*/ 285750 w 419100"/>
              <a:gd name="connsiteY25" fmla="*/ 76200 h 857250"/>
              <a:gd name="connsiteX26" fmla="*/ 209550 w 419100"/>
              <a:gd name="connsiteY26" fmla="*/ 152400 h 857250"/>
              <a:gd name="connsiteX27" fmla="*/ 133350 w 419100"/>
              <a:gd name="connsiteY27" fmla="*/ 76200 h 857250"/>
              <a:gd name="connsiteX28" fmla="*/ 209550 w 419100"/>
              <a:gd name="connsiteY28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19100" h="857250">
                <a:moveTo>
                  <a:pt x="209550" y="171450"/>
                </a:moveTo>
                <a:cubicBezTo>
                  <a:pt x="230505" y="171450"/>
                  <a:pt x="251460" y="175260"/>
                  <a:pt x="272415" y="179070"/>
                </a:cubicBezTo>
                <a:cubicBezTo>
                  <a:pt x="302895" y="188595"/>
                  <a:pt x="329565" y="201930"/>
                  <a:pt x="352425" y="220980"/>
                </a:cubicBezTo>
                <a:cubicBezTo>
                  <a:pt x="358140" y="226695"/>
                  <a:pt x="361950" y="234315"/>
                  <a:pt x="363855" y="241935"/>
                </a:cubicBezTo>
                <a:lnTo>
                  <a:pt x="417195" y="468630"/>
                </a:lnTo>
                <a:cubicBezTo>
                  <a:pt x="417195" y="470535"/>
                  <a:pt x="419100" y="474345"/>
                  <a:pt x="419100" y="478155"/>
                </a:cubicBezTo>
                <a:cubicBezTo>
                  <a:pt x="419100" y="499110"/>
                  <a:pt x="401955" y="516255"/>
                  <a:pt x="381000" y="516255"/>
                </a:cubicBezTo>
                <a:cubicBezTo>
                  <a:pt x="363855" y="516255"/>
                  <a:pt x="348615" y="502920"/>
                  <a:pt x="344805" y="487680"/>
                </a:cubicBezTo>
                <a:lnTo>
                  <a:pt x="304800" y="321945"/>
                </a:lnTo>
                <a:lnTo>
                  <a:pt x="304800" y="857250"/>
                </a:lnTo>
                <a:lnTo>
                  <a:pt x="228600" y="857250"/>
                </a:lnTo>
                <a:lnTo>
                  <a:pt x="228600" y="713053"/>
                </a:lnTo>
                <a:lnTo>
                  <a:pt x="190500" y="713053"/>
                </a:lnTo>
                <a:lnTo>
                  <a:pt x="190500" y="857250"/>
                </a:lnTo>
                <a:lnTo>
                  <a:pt x="114300" y="857250"/>
                </a:lnTo>
                <a:lnTo>
                  <a:pt x="114300" y="323850"/>
                </a:lnTo>
                <a:lnTo>
                  <a:pt x="74295" y="489585"/>
                </a:lnTo>
                <a:cubicBezTo>
                  <a:pt x="70485" y="504825"/>
                  <a:pt x="55245" y="518160"/>
                  <a:pt x="38100" y="518160"/>
                </a:cubicBezTo>
                <a:cubicBezTo>
                  <a:pt x="17145" y="518160"/>
                  <a:pt x="0" y="501015"/>
                  <a:pt x="0" y="480060"/>
                </a:cubicBezTo>
                <a:cubicBezTo>
                  <a:pt x="0" y="476250"/>
                  <a:pt x="1905" y="472440"/>
                  <a:pt x="1905" y="470535"/>
                </a:cubicBezTo>
                <a:lnTo>
                  <a:pt x="55245" y="243840"/>
                </a:lnTo>
                <a:cubicBezTo>
                  <a:pt x="57150" y="236220"/>
                  <a:pt x="60960" y="228600"/>
                  <a:pt x="66675" y="222885"/>
                </a:cubicBezTo>
                <a:cubicBezTo>
                  <a:pt x="89535" y="203835"/>
                  <a:pt x="116205" y="188595"/>
                  <a:pt x="146685" y="180975"/>
                </a:cubicBezTo>
                <a:cubicBezTo>
                  <a:pt x="167640" y="175260"/>
                  <a:pt x="188595" y="171450"/>
                  <a:pt x="209550" y="171450"/>
                </a:cubicBezTo>
                <a:close/>
                <a:moveTo>
                  <a:pt x="209550" y="0"/>
                </a:moveTo>
                <a:cubicBezTo>
                  <a:pt x="251634" y="0"/>
                  <a:pt x="285750" y="34116"/>
                  <a:pt x="285750" y="76200"/>
                </a:cubicBezTo>
                <a:cubicBezTo>
                  <a:pt x="285750" y="118284"/>
                  <a:pt x="251634" y="152400"/>
                  <a:pt x="209550" y="152400"/>
                </a:cubicBezTo>
                <a:cubicBezTo>
                  <a:pt x="167466" y="152400"/>
                  <a:pt x="133350" y="118284"/>
                  <a:pt x="133350" y="76200"/>
                </a:cubicBezTo>
                <a:cubicBezTo>
                  <a:pt x="133350" y="34116"/>
                  <a:pt x="167466" y="0"/>
                  <a:pt x="20955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26" name="Forma Livre: Forma 230">
            <a:extLst>
              <a:ext uri="{FF2B5EF4-FFF2-40B4-BE49-F238E27FC236}">
                <a16:creationId xmlns:a16="http://schemas.microsoft.com/office/drawing/2014/main" id="{9C561D53-0B99-4BA2-A6C4-7A9EB66B8F93}"/>
              </a:ext>
            </a:extLst>
          </p:cNvPr>
          <p:cNvSpPr/>
          <p:nvPr/>
        </p:nvSpPr>
        <p:spPr>
          <a:xfrm>
            <a:off x="2112409" y="1801484"/>
            <a:ext cx="346364" cy="708471"/>
          </a:xfrm>
          <a:custGeom>
            <a:avLst/>
            <a:gdLst>
              <a:gd name="connsiteX0" fmla="*/ 209550 w 419100"/>
              <a:gd name="connsiteY0" fmla="*/ 171450 h 857250"/>
              <a:gd name="connsiteX1" fmla="*/ 272415 w 419100"/>
              <a:gd name="connsiteY1" fmla="*/ 179070 h 857250"/>
              <a:gd name="connsiteX2" fmla="*/ 352425 w 419100"/>
              <a:gd name="connsiteY2" fmla="*/ 220980 h 857250"/>
              <a:gd name="connsiteX3" fmla="*/ 363855 w 419100"/>
              <a:gd name="connsiteY3" fmla="*/ 241935 h 857250"/>
              <a:gd name="connsiteX4" fmla="*/ 417195 w 419100"/>
              <a:gd name="connsiteY4" fmla="*/ 468630 h 857250"/>
              <a:gd name="connsiteX5" fmla="*/ 419100 w 419100"/>
              <a:gd name="connsiteY5" fmla="*/ 478155 h 857250"/>
              <a:gd name="connsiteX6" fmla="*/ 381000 w 419100"/>
              <a:gd name="connsiteY6" fmla="*/ 516255 h 857250"/>
              <a:gd name="connsiteX7" fmla="*/ 344805 w 419100"/>
              <a:gd name="connsiteY7" fmla="*/ 487680 h 857250"/>
              <a:gd name="connsiteX8" fmla="*/ 304800 w 419100"/>
              <a:gd name="connsiteY8" fmla="*/ 321945 h 857250"/>
              <a:gd name="connsiteX9" fmla="*/ 304800 w 419100"/>
              <a:gd name="connsiteY9" fmla="*/ 857250 h 857250"/>
              <a:gd name="connsiteX10" fmla="*/ 228600 w 419100"/>
              <a:gd name="connsiteY10" fmla="*/ 857250 h 857250"/>
              <a:gd name="connsiteX11" fmla="*/ 228600 w 419100"/>
              <a:gd name="connsiteY11" fmla="*/ 713053 h 857250"/>
              <a:gd name="connsiteX12" fmla="*/ 190500 w 419100"/>
              <a:gd name="connsiteY12" fmla="*/ 713053 h 857250"/>
              <a:gd name="connsiteX13" fmla="*/ 190500 w 419100"/>
              <a:gd name="connsiteY13" fmla="*/ 857250 h 857250"/>
              <a:gd name="connsiteX14" fmla="*/ 114300 w 419100"/>
              <a:gd name="connsiteY14" fmla="*/ 857250 h 857250"/>
              <a:gd name="connsiteX15" fmla="*/ 114300 w 419100"/>
              <a:gd name="connsiteY15" fmla="*/ 323850 h 857250"/>
              <a:gd name="connsiteX16" fmla="*/ 74295 w 419100"/>
              <a:gd name="connsiteY16" fmla="*/ 489585 h 857250"/>
              <a:gd name="connsiteX17" fmla="*/ 38100 w 419100"/>
              <a:gd name="connsiteY17" fmla="*/ 518160 h 857250"/>
              <a:gd name="connsiteX18" fmla="*/ 0 w 419100"/>
              <a:gd name="connsiteY18" fmla="*/ 480060 h 857250"/>
              <a:gd name="connsiteX19" fmla="*/ 1905 w 419100"/>
              <a:gd name="connsiteY19" fmla="*/ 470535 h 857250"/>
              <a:gd name="connsiteX20" fmla="*/ 55245 w 419100"/>
              <a:gd name="connsiteY20" fmla="*/ 243840 h 857250"/>
              <a:gd name="connsiteX21" fmla="*/ 66675 w 419100"/>
              <a:gd name="connsiteY21" fmla="*/ 222885 h 857250"/>
              <a:gd name="connsiteX22" fmla="*/ 146685 w 419100"/>
              <a:gd name="connsiteY22" fmla="*/ 180975 h 857250"/>
              <a:gd name="connsiteX23" fmla="*/ 209550 w 419100"/>
              <a:gd name="connsiteY23" fmla="*/ 171450 h 857250"/>
              <a:gd name="connsiteX24" fmla="*/ 209550 w 419100"/>
              <a:gd name="connsiteY24" fmla="*/ 0 h 857250"/>
              <a:gd name="connsiteX25" fmla="*/ 285750 w 419100"/>
              <a:gd name="connsiteY25" fmla="*/ 76200 h 857250"/>
              <a:gd name="connsiteX26" fmla="*/ 209550 w 419100"/>
              <a:gd name="connsiteY26" fmla="*/ 152400 h 857250"/>
              <a:gd name="connsiteX27" fmla="*/ 133350 w 419100"/>
              <a:gd name="connsiteY27" fmla="*/ 76200 h 857250"/>
              <a:gd name="connsiteX28" fmla="*/ 209550 w 419100"/>
              <a:gd name="connsiteY28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19100" h="857250">
                <a:moveTo>
                  <a:pt x="209550" y="171450"/>
                </a:moveTo>
                <a:cubicBezTo>
                  <a:pt x="230505" y="171450"/>
                  <a:pt x="251460" y="175260"/>
                  <a:pt x="272415" y="179070"/>
                </a:cubicBezTo>
                <a:cubicBezTo>
                  <a:pt x="302895" y="188595"/>
                  <a:pt x="329565" y="201930"/>
                  <a:pt x="352425" y="220980"/>
                </a:cubicBezTo>
                <a:cubicBezTo>
                  <a:pt x="358140" y="226695"/>
                  <a:pt x="361950" y="234315"/>
                  <a:pt x="363855" y="241935"/>
                </a:cubicBezTo>
                <a:lnTo>
                  <a:pt x="417195" y="468630"/>
                </a:lnTo>
                <a:cubicBezTo>
                  <a:pt x="417195" y="470535"/>
                  <a:pt x="419100" y="474345"/>
                  <a:pt x="419100" y="478155"/>
                </a:cubicBezTo>
                <a:cubicBezTo>
                  <a:pt x="419100" y="499110"/>
                  <a:pt x="401955" y="516255"/>
                  <a:pt x="381000" y="516255"/>
                </a:cubicBezTo>
                <a:cubicBezTo>
                  <a:pt x="363855" y="516255"/>
                  <a:pt x="348615" y="502920"/>
                  <a:pt x="344805" y="487680"/>
                </a:cubicBezTo>
                <a:lnTo>
                  <a:pt x="304800" y="321945"/>
                </a:lnTo>
                <a:lnTo>
                  <a:pt x="304800" y="857250"/>
                </a:lnTo>
                <a:lnTo>
                  <a:pt x="228600" y="857250"/>
                </a:lnTo>
                <a:lnTo>
                  <a:pt x="228600" y="713053"/>
                </a:lnTo>
                <a:lnTo>
                  <a:pt x="190500" y="713053"/>
                </a:lnTo>
                <a:lnTo>
                  <a:pt x="190500" y="857250"/>
                </a:lnTo>
                <a:lnTo>
                  <a:pt x="114300" y="857250"/>
                </a:lnTo>
                <a:lnTo>
                  <a:pt x="114300" y="323850"/>
                </a:lnTo>
                <a:lnTo>
                  <a:pt x="74295" y="489585"/>
                </a:lnTo>
                <a:cubicBezTo>
                  <a:pt x="70485" y="504825"/>
                  <a:pt x="55245" y="518160"/>
                  <a:pt x="38100" y="518160"/>
                </a:cubicBezTo>
                <a:cubicBezTo>
                  <a:pt x="17145" y="518160"/>
                  <a:pt x="0" y="501015"/>
                  <a:pt x="0" y="480060"/>
                </a:cubicBezTo>
                <a:cubicBezTo>
                  <a:pt x="0" y="476250"/>
                  <a:pt x="1905" y="472440"/>
                  <a:pt x="1905" y="470535"/>
                </a:cubicBezTo>
                <a:lnTo>
                  <a:pt x="55245" y="243840"/>
                </a:lnTo>
                <a:cubicBezTo>
                  <a:pt x="57150" y="236220"/>
                  <a:pt x="60960" y="228600"/>
                  <a:pt x="66675" y="222885"/>
                </a:cubicBezTo>
                <a:cubicBezTo>
                  <a:pt x="89535" y="203835"/>
                  <a:pt x="116205" y="188595"/>
                  <a:pt x="146685" y="180975"/>
                </a:cubicBezTo>
                <a:cubicBezTo>
                  <a:pt x="167640" y="175260"/>
                  <a:pt x="188595" y="171450"/>
                  <a:pt x="209550" y="171450"/>
                </a:cubicBezTo>
                <a:close/>
                <a:moveTo>
                  <a:pt x="209550" y="0"/>
                </a:moveTo>
                <a:cubicBezTo>
                  <a:pt x="251634" y="0"/>
                  <a:pt x="285750" y="34116"/>
                  <a:pt x="285750" y="76200"/>
                </a:cubicBezTo>
                <a:cubicBezTo>
                  <a:pt x="285750" y="118284"/>
                  <a:pt x="251634" y="152400"/>
                  <a:pt x="209550" y="152400"/>
                </a:cubicBezTo>
                <a:cubicBezTo>
                  <a:pt x="167466" y="152400"/>
                  <a:pt x="133350" y="118284"/>
                  <a:pt x="133350" y="76200"/>
                </a:cubicBezTo>
                <a:cubicBezTo>
                  <a:pt x="133350" y="34116"/>
                  <a:pt x="167466" y="0"/>
                  <a:pt x="20955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28" name="Forma Livre: Forma 229">
            <a:extLst>
              <a:ext uri="{FF2B5EF4-FFF2-40B4-BE49-F238E27FC236}">
                <a16:creationId xmlns:a16="http://schemas.microsoft.com/office/drawing/2014/main" id="{B4E5EB3F-F42E-4459-A4E9-7D74E60C26EA}"/>
              </a:ext>
            </a:extLst>
          </p:cNvPr>
          <p:cNvSpPr/>
          <p:nvPr/>
        </p:nvSpPr>
        <p:spPr>
          <a:xfrm>
            <a:off x="4130182" y="1801484"/>
            <a:ext cx="346364" cy="708471"/>
          </a:xfrm>
          <a:custGeom>
            <a:avLst/>
            <a:gdLst>
              <a:gd name="connsiteX0" fmla="*/ 209550 w 419100"/>
              <a:gd name="connsiteY0" fmla="*/ 171450 h 857250"/>
              <a:gd name="connsiteX1" fmla="*/ 272415 w 419100"/>
              <a:gd name="connsiteY1" fmla="*/ 179070 h 857250"/>
              <a:gd name="connsiteX2" fmla="*/ 352425 w 419100"/>
              <a:gd name="connsiteY2" fmla="*/ 220980 h 857250"/>
              <a:gd name="connsiteX3" fmla="*/ 363855 w 419100"/>
              <a:gd name="connsiteY3" fmla="*/ 241935 h 857250"/>
              <a:gd name="connsiteX4" fmla="*/ 417195 w 419100"/>
              <a:gd name="connsiteY4" fmla="*/ 468630 h 857250"/>
              <a:gd name="connsiteX5" fmla="*/ 419100 w 419100"/>
              <a:gd name="connsiteY5" fmla="*/ 478155 h 857250"/>
              <a:gd name="connsiteX6" fmla="*/ 381000 w 419100"/>
              <a:gd name="connsiteY6" fmla="*/ 516255 h 857250"/>
              <a:gd name="connsiteX7" fmla="*/ 344805 w 419100"/>
              <a:gd name="connsiteY7" fmla="*/ 487680 h 857250"/>
              <a:gd name="connsiteX8" fmla="*/ 304800 w 419100"/>
              <a:gd name="connsiteY8" fmla="*/ 321945 h 857250"/>
              <a:gd name="connsiteX9" fmla="*/ 304800 w 419100"/>
              <a:gd name="connsiteY9" fmla="*/ 857250 h 857250"/>
              <a:gd name="connsiteX10" fmla="*/ 228600 w 419100"/>
              <a:gd name="connsiteY10" fmla="*/ 857250 h 857250"/>
              <a:gd name="connsiteX11" fmla="*/ 228600 w 419100"/>
              <a:gd name="connsiteY11" fmla="*/ 713053 h 857250"/>
              <a:gd name="connsiteX12" fmla="*/ 190500 w 419100"/>
              <a:gd name="connsiteY12" fmla="*/ 713053 h 857250"/>
              <a:gd name="connsiteX13" fmla="*/ 190500 w 419100"/>
              <a:gd name="connsiteY13" fmla="*/ 857250 h 857250"/>
              <a:gd name="connsiteX14" fmla="*/ 114300 w 419100"/>
              <a:gd name="connsiteY14" fmla="*/ 857250 h 857250"/>
              <a:gd name="connsiteX15" fmla="*/ 114300 w 419100"/>
              <a:gd name="connsiteY15" fmla="*/ 323850 h 857250"/>
              <a:gd name="connsiteX16" fmla="*/ 74295 w 419100"/>
              <a:gd name="connsiteY16" fmla="*/ 489585 h 857250"/>
              <a:gd name="connsiteX17" fmla="*/ 38100 w 419100"/>
              <a:gd name="connsiteY17" fmla="*/ 518160 h 857250"/>
              <a:gd name="connsiteX18" fmla="*/ 0 w 419100"/>
              <a:gd name="connsiteY18" fmla="*/ 480060 h 857250"/>
              <a:gd name="connsiteX19" fmla="*/ 1905 w 419100"/>
              <a:gd name="connsiteY19" fmla="*/ 470535 h 857250"/>
              <a:gd name="connsiteX20" fmla="*/ 55245 w 419100"/>
              <a:gd name="connsiteY20" fmla="*/ 243840 h 857250"/>
              <a:gd name="connsiteX21" fmla="*/ 66675 w 419100"/>
              <a:gd name="connsiteY21" fmla="*/ 222885 h 857250"/>
              <a:gd name="connsiteX22" fmla="*/ 146685 w 419100"/>
              <a:gd name="connsiteY22" fmla="*/ 180975 h 857250"/>
              <a:gd name="connsiteX23" fmla="*/ 209550 w 419100"/>
              <a:gd name="connsiteY23" fmla="*/ 171450 h 857250"/>
              <a:gd name="connsiteX24" fmla="*/ 209550 w 419100"/>
              <a:gd name="connsiteY24" fmla="*/ 0 h 857250"/>
              <a:gd name="connsiteX25" fmla="*/ 285750 w 419100"/>
              <a:gd name="connsiteY25" fmla="*/ 76200 h 857250"/>
              <a:gd name="connsiteX26" fmla="*/ 209550 w 419100"/>
              <a:gd name="connsiteY26" fmla="*/ 152400 h 857250"/>
              <a:gd name="connsiteX27" fmla="*/ 133350 w 419100"/>
              <a:gd name="connsiteY27" fmla="*/ 76200 h 857250"/>
              <a:gd name="connsiteX28" fmla="*/ 209550 w 419100"/>
              <a:gd name="connsiteY28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19100" h="857250">
                <a:moveTo>
                  <a:pt x="209550" y="171450"/>
                </a:moveTo>
                <a:cubicBezTo>
                  <a:pt x="230505" y="171450"/>
                  <a:pt x="251460" y="175260"/>
                  <a:pt x="272415" y="179070"/>
                </a:cubicBezTo>
                <a:cubicBezTo>
                  <a:pt x="302895" y="188595"/>
                  <a:pt x="329565" y="201930"/>
                  <a:pt x="352425" y="220980"/>
                </a:cubicBezTo>
                <a:cubicBezTo>
                  <a:pt x="358140" y="226695"/>
                  <a:pt x="361950" y="234315"/>
                  <a:pt x="363855" y="241935"/>
                </a:cubicBezTo>
                <a:lnTo>
                  <a:pt x="417195" y="468630"/>
                </a:lnTo>
                <a:cubicBezTo>
                  <a:pt x="417195" y="470535"/>
                  <a:pt x="419100" y="474345"/>
                  <a:pt x="419100" y="478155"/>
                </a:cubicBezTo>
                <a:cubicBezTo>
                  <a:pt x="419100" y="499110"/>
                  <a:pt x="401955" y="516255"/>
                  <a:pt x="381000" y="516255"/>
                </a:cubicBezTo>
                <a:cubicBezTo>
                  <a:pt x="363855" y="516255"/>
                  <a:pt x="348615" y="502920"/>
                  <a:pt x="344805" y="487680"/>
                </a:cubicBezTo>
                <a:lnTo>
                  <a:pt x="304800" y="321945"/>
                </a:lnTo>
                <a:lnTo>
                  <a:pt x="304800" y="857250"/>
                </a:lnTo>
                <a:lnTo>
                  <a:pt x="228600" y="857250"/>
                </a:lnTo>
                <a:lnTo>
                  <a:pt x="228600" y="713053"/>
                </a:lnTo>
                <a:lnTo>
                  <a:pt x="190500" y="713053"/>
                </a:lnTo>
                <a:lnTo>
                  <a:pt x="190500" y="857250"/>
                </a:lnTo>
                <a:lnTo>
                  <a:pt x="114300" y="857250"/>
                </a:lnTo>
                <a:lnTo>
                  <a:pt x="114300" y="323850"/>
                </a:lnTo>
                <a:lnTo>
                  <a:pt x="74295" y="489585"/>
                </a:lnTo>
                <a:cubicBezTo>
                  <a:pt x="70485" y="504825"/>
                  <a:pt x="55245" y="518160"/>
                  <a:pt x="38100" y="518160"/>
                </a:cubicBezTo>
                <a:cubicBezTo>
                  <a:pt x="17145" y="518160"/>
                  <a:pt x="0" y="501015"/>
                  <a:pt x="0" y="480060"/>
                </a:cubicBezTo>
                <a:cubicBezTo>
                  <a:pt x="0" y="476250"/>
                  <a:pt x="1905" y="472440"/>
                  <a:pt x="1905" y="470535"/>
                </a:cubicBezTo>
                <a:lnTo>
                  <a:pt x="55245" y="243840"/>
                </a:lnTo>
                <a:cubicBezTo>
                  <a:pt x="57150" y="236220"/>
                  <a:pt x="60960" y="228600"/>
                  <a:pt x="66675" y="222885"/>
                </a:cubicBezTo>
                <a:cubicBezTo>
                  <a:pt x="89535" y="203835"/>
                  <a:pt x="116205" y="188595"/>
                  <a:pt x="146685" y="180975"/>
                </a:cubicBezTo>
                <a:cubicBezTo>
                  <a:pt x="167640" y="175260"/>
                  <a:pt x="188595" y="171450"/>
                  <a:pt x="209550" y="171450"/>
                </a:cubicBezTo>
                <a:close/>
                <a:moveTo>
                  <a:pt x="209550" y="0"/>
                </a:moveTo>
                <a:cubicBezTo>
                  <a:pt x="251634" y="0"/>
                  <a:pt x="285750" y="34116"/>
                  <a:pt x="285750" y="76200"/>
                </a:cubicBezTo>
                <a:cubicBezTo>
                  <a:pt x="285750" y="118284"/>
                  <a:pt x="251634" y="152400"/>
                  <a:pt x="209550" y="152400"/>
                </a:cubicBezTo>
                <a:cubicBezTo>
                  <a:pt x="167466" y="152400"/>
                  <a:pt x="133350" y="118284"/>
                  <a:pt x="133350" y="76200"/>
                </a:cubicBezTo>
                <a:cubicBezTo>
                  <a:pt x="133350" y="34116"/>
                  <a:pt x="167466" y="0"/>
                  <a:pt x="20955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8EE000AD-5D76-4082-9138-80E6C9C361BE}"/>
              </a:ext>
            </a:extLst>
          </p:cNvPr>
          <p:cNvSpPr txBox="1"/>
          <p:nvPr/>
        </p:nvSpPr>
        <p:spPr>
          <a:xfrm>
            <a:off x="7026935" y="3037906"/>
            <a:ext cx="47149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Público alvo:  </a:t>
            </a:r>
            <a:r>
              <a:rPr lang="pt-PT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Indivíduos que seguem dietas contrárias à norma, com especial foco em vegetarianismo e veganismo, e que querem manter esse estilo de vida quando saem do conforto de suas casas.</a:t>
            </a:r>
          </a:p>
          <a:p>
            <a:r>
              <a:rPr lang="pt-PT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30" name="Forma Livre: Forma 231">
            <a:extLst>
              <a:ext uri="{FF2B5EF4-FFF2-40B4-BE49-F238E27FC236}">
                <a16:creationId xmlns:a16="http://schemas.microsoft.com/office/drawing/2014/main" id="{797BFB33-6BAD-4E1A-AB88-B189252D1F2F}"/>
              </a:ext>
            </a:extLst>
          </p:cNvPr>
          <p:cNvSpPr/>
          <p:nvPr/>
        </p:nvSpPr>
        <p:spPr>
          <a:xfrm>
            <a:off x="8658660" y="7332867"/>
            <a:ext cx="346364" cy="708471"/>
          </a:xfrm>
          <a:custGeom>
            <a:avLst/>
            <a:gdLst>
              <a:gd name="connsiteX0" fmla="*/ 209550 w 419100"/>
              <a:gd name="connsiteY0" fmla="*/ 171450 h 857250"/>
              <a:gd name="connsiteX1" fmla="*/ 272415 w 419100"/>
              <a:gd name="connsiteY1" fmla="*/ 179070 h 857250"/>
              <a:gd name="connsiteX2" fmla="*/ 352425 w 419100"/>
              <a:gd name="connsiteY2" fmla="*/ 220980 h 857250"/>
              <a:gd name="connsiteX3" fmla="*/ 363855 w 419100"/>
              <a:gd name="connsiteY3" fmla="*/ 241935 h 857250"/>
              <a:gd name="connsiteX4" fmla="*/ 417195 w 419100"/>
              <a:gd name="connsiteY4" fmla="*/ 468630 h 857250"/>
              <a:gd name="connsiteX5" fmla="*/ 419100 w 419100"/>
              <a:gd name="connsiteY5" fmla="*/ 478155 h 857250"/>
              <a:gd name="connsiteX6" fmla="*/ 381000 w 419100"/>
              <a:gd name="connsiteY6" fmla="*/ 516255 h 857250"/>
              <a:gd name="connsiteX7" fmla="*/ 344805 w 419100"/>
              <a:gd name="connsiteY7" fmla="*/ 487680 h 857250"/>
              <a:gd name="connsiteX8" fmla="*/ 304800 w 419100"/>
              <a:gd name="connsiteY8" fmla="*/ 321945 h 857250"/>
              <a:gd name="connsiteX9" fmla="*/ 304800 w 419100"/>
              <a:gd name="connsiteY9" fmla="*/ 857250 h 857250"/>
              <a:gd name="connsiteX10" fmla="*/ 228600 w 419100"/>
              <a:gd name="connsiteY10" fmla="*/ 857250 h 857250"/>
              <a:gd name="connsiteX11" fmla="*/ 228600 w 419100"/>
              <a:gd name="connsiteY11" fmla="*/ 713053 h 857250"/>
              <a:gd name="connsiteX12" fmla="*/ 190500 w 419100"/>
              <a:gd name="connsiteY12" fmla="*/ 713053 h 857250"/>
              <a:gd name="connsiteX13" fmla="*/ 190500 w 419100"/>
              <a:gd name="connsiteY13" fmla="*/ 857250 h 857250"/>
              <a:gd name="connsiteX14" fmla="*/ 114300 w 419100"/>
              <a:gd name="connsiteY14" fmla="*/ 857250 h 857250"/>
              <a:gd name="connsiteX15" fmla="*/ 114300 w 419100"/>
              <a:gd name="connsiteY15" fmla="*/ 323850 h 857250"/>
              <a:gd name="connsiteX16" fmla="*/ 74295 w 419100"/>
              <a:gd name="connsiteY16" fmla="*/ 489585 h 857250"/>
              <a:gd name="connsiteX17" fmla="*/ 38100 w 419100"/>
              <a:gd name="connsiteY17" fmla="*/ 518160 h 857250"/>
              <a:gd name="connsiteX18" fmla="*/ 0 w 419100"/>
              <a:gd name="connsiteY18" fmla="*/ 480060 h 857250"/>
              <a:gd name="connsiteX19" fmla="*/ 1905 w 419100"/>
              <a:gd name="connsiteY19" fmla="*/ 470535 h 857250"/>
              <a:gd name="connsiteX20" fmla="*/ 55245 w 419100"/>
              <a:gd name="connsiteY20" fmla="*/ 243840 h 857250"/>
              <a:gd name="connsiteX21" fmla="*/ 66675 w 419100"/>
              <a:gd name="connsiteY21" fmla="*/ 222885 h 857250"/>
              <a:gd name="connsiteX22" fmla="*/ 146685 w 419100"/>
              <a:gd name="connsiteY22" fmla="*/ 180975 h 857250"/>
              <a:gd name="connsiteX23" fmla="*/ 209550 w 419100"/>
              <a:gd name="connsiteY23" fmla="*/ 171450 h 857250"/>
              <a:gd name="connsiteX24" fmla="*/ 209550 w 419100"/>
              <a:gd name="connsiteY24" fmla="*/ 0 h 857250"/>
              <a:gd name="connsiteX25" fmla="*/ 285750 w 419100"/>
              <a:gd name="connsiteY25" fmla="*/ 76200 h 857250"/>
              <a:gd name="connsiteX26" fmla="*/ 209550 w 419100"/>
              <a:gd name="connsiteY26" fmla="*/ 152400 h 857250"/>
              <a:gd name="connsiteX27" fmla="*/ 133350 w 419100"/>
              <a:gd name="connsiteY27" fmla="*/ 76200 h 857250"/>
              <a:gd name="connsiteX28" fmla="*/ 209550 w 419100"/>
              <a:gd name="connsiteY28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19100" h="857250">
                <a:moveTo>
                  <a:pt x="209550" y="171450"/>
                </a:moveTo>
                <a:cubicBezTo>
                  <a:pt x="230505" y="171450"/>
                  <a:pt x="251460" y="175260"/>
                  <a:pt x="272415" y="179070"/>
                </a:cubicBezTo>
                <a:cubicBezTo>
                  <a:pt x="302895" y="188595"/>
                  <a:pt x="329565" y="201930"/>
                  <a:pt x="352425" y="220980"/>
                </a:cubicBezTo>
                <a:cubicBezTo>
                  <a:pt x="358140" y="226695"/>
                  <a:pt x="361950" y="234315"/>
                  <a:pt x="363855" y="241935"/>
                </a:cubicBezTo>
                <a:lnTo>
                  <a:pt x="417195" y="468630"/>
                </a:lnTo>
                <a:cubicBezTo>
                  <a:pt x="417195" y="470535"/>
                  <a:pt x="419100" y="474345"/>
                  <a:pt x="419100" y="478155"/>
                </a:cubicBezTo>
                <a:cubicBezTo>
                  <a:pt x="419100" y="499110"/>
                  <a:pt x="401955" y="516255"/>
                  <a:pt x="381000" y="516255"/>
                </a:cubicBezTo>
                <a:cubicBezTo>
                  <a:pt x="363855" y="516255"/>
                  <a:pt x="348615" y="502920"/>
                  <a:pt x="344805" y="487680"/>
                </a:cubicBezTo>
                <a:lnTo>
                  <a:pt x="304800" y="321945"/>
                </a:lnTo>
                <a:lnTo>
                  <a:pt x="304800" y="857250"/>
                </a:lnTo>
                <a:lnTo>
                  <a:pt x="228600" y="857250"/>
                </a:lnTo>
                <a:lnTo>
                  <a:pt x="228600" y="713053"/>
                </a:lnTo>
                <a:lnTo>
                  <a:pt x="190500" y="713053"/>
                </a:lnTo>
                <a:lnTo>
                  <a:pt x="190500" y="857250"/>
                </a:lnTo>
                <a:lnTo>
                  <a:pt x="114300" y="857250"/>
                </a:lnTo>
                <a:lnTo>
                  <a:pt x="114300" y="323850"/>
                </a:lnTo>
                <a:lnTo>
                  <a:pt x="74295" y="489585"/>
                </a:lnTo>
                <a:cubicBezTo>
                  <a:pt x="70485" y="504825"/>
                  <a:pt x="55245" y="518160"/>
                  <a:pt x="38100" y="518160"/>
                </a:cubicBezTo>
                <a:cubicBezTo>
                  <a:pt x="17145" y="518160"/>
                  <a:pt x="0" y="501015"/>
                  <a:pt x="0" y="480060"/>
                </a:cubicBezTo>
                <a:cubicBezTo>
                  <a:pt x="0" y="476250"/>
                  <a:pt x="1905" y="472440"/>
                  <a:pt x="1905" y="470535"/>
                </a:cubicBezTo>
                <a:lnTo>
                  <a:pt x="55245" y="243840"/>
                </a:lnTo>
                <a:cubicBezTo>
                  <a:pt x="57150" y="236220"/>
                  <a:pt x="60960" y="228600"/>
                  <a:pt x="66675" y="222885"/>
                </a:cubicBezTo>
                <a:cubicBezTo>
                  <a:pt x="89535" y="203835"/>
                  <a:pt x="116205" y="188595"/>
                  <a:pt x="146685" y="180975"/>
                </a:cubicBezTo>
                <a:cubicBezTo>
                  <a:pt x="167640" y="175260"/>
                  <a:pt x="188595" y="171450"/>
                  <a:pt x="209550" y="171450"/>
                </a:cubicBezTo>
                <a:close/>
                <a:moveTo>
                  <a:pt x="209550" y="0"/>
                </a:moveTo>
                <a:cubicBezTo>
                  <a:pt x="251634" y="0"/>
                  <a:pt x="285750" y="34116"/>
                  <a:pt x="285750" y="76200"/>
                </a:cubicBezTo>
                <a:cubicBezTo>
                  <a:pt x="285750" y="118284"/>
                  <a:pt x="251634" y="152400"/>
                  <a:pt x="209550" y="152400"/>
                </a:cubicBezTo>
                <a:cubicBezTo>
                  <a:pt x="167466" y="152400"/>
                  <a:pt x="133350" y="118284"/>
                  <a:pt x="133350" y="76200"/>
                </a:cubicBezTo>
                <a:cubicBezTo>
                  <a:pt x="133350" y="34116"/>
                  <a:pt x="167466" y="0"/>
                  <a:pt x="20955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31" name="Forma Livre: Forma 231">
            <a:extLst>
              <a:ext uri="{FF2B5EF4-FFF2-40B4-BE49-F238E27FC236}">
                <a16:creationId xmlns:a16="http://schemas.microsoft.com/office/drawing/2014/main" id="{7A6F2CA9-C2D9-47F4-B765-33FFEE861251}"/>
              </a:ext>
            </a:extLst>
          </p:cNvPr>
          <p:cNvSpPr/>
          <p:nvPr/>
        </p:nvSpPr>
        <p:spPr>
          <a:xfrm>
            <a:off x="7961975" y="7332867"/>
            <a:ext cx="346364" cy="708471"/>
          </a:xfrm>
          <a:custGeom>
            <a:avLst/>
            <a:gdLst>
              <a:gd name="connsiteX0" fmla="*/ 209550 w 419100"/>
              <a:gd name="connsiteY0" fmla="*/ 171450 h 857250"/>
              <a:gd name="connsiteX1" fmla="*/ 272415 w 419100"/>
              <a:gd name="connsiteY1" fmla="*/ 179070 h 857250"/>
              <a:gd name="connsiteX2" fmla="*/ 352425 w 419100"/>
              <a:gd name="connsiteY2" fmla="*/ 220980 h 857250"/>
              <a:gd name="connsiteX3" fmla="*/ 363855 w 419100"/>
              <a:gd name="connsiteY3" fmla="*/ 241935 h 857250"/>
              <a:gd name="connsiteX4" fmla="*/ 417195 w 419100"/>
              <a:gd name="connsiteY4" fmla="*/ 468630 h 857250"/>
              <a:gd name="connsiteX5" fmla="*/ 419100 w 419100"/>
              <a:gd name="connsiteY5" fmla="*/ 478155 h 857250"/>
              <a:gd name="connsiteX6" fmla="*/ 381000 w 419100"/>
              <a:gd name="connsiteY6" fmla="*/ 516255 h 857250"/>
              <a:gd name="connsiteX7" fmla="*/ 344805 w 419100"/>
              <a:gd name="connsiteY7" fmla="*/ 487680 h 857250"/>
              <a:gd name="connsiteX8" fmla="*/ 304800 w 419100"/>
              <a:gd name="connsiteY8" fmla="*/ 321945 h 857250"/>
              <a:gd name="connsiteX9" fmla="*/ 304800 w 419100"/>
              <a:gd name="connsiteY9" fmla="*/ 857250 h 857250"/>
              <a:gd name="connsiteX10" fmla="*/ 228600 w 419100"/>
              <a:gd name="connsiteY10" fmla="*/ 857250 h 857250"/>
              <a:gd name="connsiteX11" fmla="*/ 228600 w 419100"/>
              <a:gd name="connsiteY11" fmla="*/ 713053 h 857250"/>
              <a:gd name="connsiteX12" fmla="*/ 190500 w 419100"/>
              <a:gd name="connsiteY12" fmla="*/ 713053 h 857250"/>
              <a:gd name="connsiteX13" fmla="*/ 190500 w 419100"/>
              <a:gd name="connsiteY13" fmla="*/ 857250 h 857250"/>
              <a:gd name="connsiteX14" fmla="*/ 114300 w 419100"/>
              <a:gd name="connsiteY14" fmla="*/ 857250 h 857250"/>
              <a:gd name="connsiteX15" fmla="*/ 114300 w 419100"/>
              <a:gd name="connsiteY15" fmla="*/ 323850 h 857250"/>
              <a:gd name="connsiteX16" fmla="*/ 74295 w 419100"/>
              <a:gd name="connsiteY16" fmla="*/ 489585 h 857250"/>
              <a:gd name="connsiteX17" fmla="*/ 38100 w 419100"/>
              <a:gd name="connsiteY17" fmla="*/ 518160 h 857250"/>
              <a:gd name="connsiteX18" fmla="*/ 0 w 419100"/>
              <a:gd name="connsiteY18" fmla="*/ 480060 h 857250"/>
              <a:gd name="connsiteX19" fmla="*/ 1905 w 419100"/>
              <a:gd name="connsiteY19" fmla="*/ 470535 h 857250"/>
              <a:gd name="connsiteX20" fmla="*/ 55245 w 419100"/>
              <a:gd name="connsiteY20" fmla="*/ 243840 h 857250"/>
              <a:gd name="connsiteX21" fmla="*/ 66675 w 419100"/>
              <a:gd name="connsiteY21" fmla="*/ 222885 h 857250"/>
              <a:gd name="connsiteX22" fmla="*/ 146685 w 419100"/>
              <a:gd name="connsiteY22" fmla="*/ 180975 h 857250"/>
              <a:gd name="connsiteX23" fmla="*/ 209550 w 419100"/>
              <a:gd name="connsiteY23" fmla="*/ 171450 h 857250"/>
              <a:gd name="connsiteX24" fmla="*/ 209550 w 419100"/>
              <a:gd name="connsiteY24" fmla="*/ 0 h 857250"/>
              <a:gd name="connsiteX25" fmla="*/ 285750 w 419100"/>
              <a:gd name="connsiteY25" fmla="*/ 76200 h 857250"/>
              <a:gd name="connsiteX26" fmla="*/ 209550 w 419100"/>
              <a:gd name="connsiteY26" fmla="*/ 152400 h 857250"/>
              <a:gd name="connsiteX27" fmla="*/ 133350 w 419100"/>
              <a:gd name="connsiteY27" fmla="*/ 76200 h 857250"/>
              <a:gd name="connsiteX28" fmla="*/ 209550 w 419100"/>
              <a:gd name="connsiteY28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19100" h="857250">
                <a:moveTo>
                  <a:pt x="209550" y="171450"/>
                </a:moveTo>
                <a:cubicBezTo>
                  <a:pt x="230505" y="171450"/>
                  <a:pt x="251460" y="175260"/>
                  <a:pt x="272415" y="179070"/>
                </a:cubicBezTo>
                <a:cubicBezTo>
                  <a:pt x="302895" y="188595"/>
                  <a:pt x="329565" y="201930"/>
                  <a:pt x="352425" y="220980"/>
                </a:cubicBezTo>
                <a:cubicBezTo>
                  <a:pt x="358140" y="226695"/>
                  <a:pt x="361950" y="234315"/>
                  <a:pt x="363855" y="241935"/>
                </a:cubicBezTo>
                <a:lnTo>
                  <a:pt x="417195" y="468630"/>
                </a:lnTo>
                <a:cubicBezTo>
                  <a:pt x="417195" y="470535"/>
                  <a:pt x="419100" y="474345"/>
                  <a:pt x="419100" y="478155"/>
                </a:cubicBezTo>
                <a:cubicBezTo>
                  <a:pt x="419100" y="499110"/>
                  <a:pt x="401955" y="516255"/>
                  <a:pt x="381000" y="516255"/>
                </a:cubicBezTo>
                <a:cubicBezTo>
                  <a:pt x="363855" y="516255"/>
                  <a:pt x="348615" y="502920"/>
                  <a:pt x="344805" y="487680"/>
                </a:cubicBezTo>
                <a:lnTo>
                  <a:pt x="304800" y="321945"/>
                </a:lnTo>
                <a:lnTo>
                  <a:pt x="304800" y="857250"/>
                </a:lnTo>
                <a:lnTo>
                  <a:pt x="228600" y="857250"/>
                </a:lnTo>
                <a:lnTo>
                  <a:pt x="228600" y="713053"/>
                </a:lnTo>
                <a:lnTo>
                  <a:pt x="190500" y="713053"/>
                </a:lnTo>
                <a:lnTo>
                  <a:pt x="190500" y="857250"/>
                </a:lnTo>
                <a:lnTo>
                  <a:pt x="114300" y="857250"/>
                </a:lnTo>
                <a:lnTo>
                  <a:pt x="114300" y="323850"/>
                </a:lnTo>
                <a:lnTo>
                  <a:pt x="74295" y="489585"/>
                </a:lnTo>
                <a:cubicBezTo>
                  <a:pt x="70485" y="504825"/>
                  <a:pt x="55245" y="518160"/>
                  <a:pt x="38100" y="518160"/>
                </a:cubicBezTo>
                <a:cubicBezTo>
                  <a:pt x="17145" y="518160"/>
                  <a:pt x="0" y="501015"/>
                  <a:pt x="0" y="480060"/>
                </a:cubicBezTo>
                <a:cubicBezTo>
                  <a:pt x="0" y="476250"/>
                  <a:pt x="1905" y="472440"/>
                  <a:pt x="1905" y="470535"/>
                </a:cubicBezTo>
                <a:lnTo>
                  <a:pt x="55245" y="243840"/>
                </a:lnTo>
                <a:cubicBezTo>
                  <a:pt x="57150" y="236220"/>
                  <a:pt x="60960" y="228600"/>
                  <a:pt x="66675" y="222885"/>
                </a:cubicBezTo>
                <a:cubicBezTo>
                  <a:pt x="89535" y="203835"/>
                  <a:pt x="116205" y="188595"/>
                  <a:pt x="146685" y="180975"/>
                </a:cubicBezTo>
                <a:cubicBezTo>
                  <a:pt x="167640" y="175260"/>
                  <a:pt x="188595" y="171450"/>
                  <a:pt x="209550" y="171450"/>
                </a:cubicBezTo>
                <a:close/>
                <a:moveTo>
                  <a:pt x="209550" y="0"/>
                </a:moveTo>
                <a:cubicBezTo>
                  <a:pt x="251634" y="0"/>
                  <a:pt x="285750" y="34116"/>
                  <a:pt x="285750" y="76200"/>
                </a:cubicBezTo>
                <a:cubicBezTo>
                  <a:pt x="285750" y="118284"/>
                  <a:pt x="251634" y="152400"/>
                  <a:pt x="209550" y="152400"/>
                </a:cubicBezTo>
                <a:cubicBezTo>
                  <a:pt x="167466" y="152400"/>
                  <a:pt x="133350" y="118284"/>
                  <a:pt x="133350" y="76200"/>
                </a:cubicBezTo>
                <a:cubicBezTo>
                  <a:pt x="133350" y="34116"/>
                  <a:pt x="167466" y="0"/>
                  <a:pt x="20955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32" name="Forma Livre: Forma 230">
            <a:extLst>
              <a:ext uri="{FF2B5EF4-FFF2-40B4-BE49-F238E27FC236}">
                <a16:creationId xmlns:a16="http://schemas.microsoft.com/office/drawing/2014/main" id="{3C3D897D-91F0-4390-986A-3DF2C53EF495}"/>
              </a:ext>
            </a:extLst>
          </p:cNvPr>
          <p:cNvSpPr/>
          <p:nvPr/>
        </p:nvSpPr>
        <p:spPr>
          <a:xfrm>
            <a:off x="8303338" y="7332867"/>
            <a:ext cx="346364" cy="708471"/>
          </a:xfrm>
          <a:custGeom>
            <a:avLst/>
            <a:gdLst>
              <a:gd name="connsiteX0" fmla="*/ 209550 w 419100"/>
              <a:gd name="connsiteY0" fmla="*/ 171450 h 857250"/>
              <a:gd name="connsiteX1" fmla="*/ 272415 w 419100"/>
              <a:gd name="connsiteY1" fmla="*/ 179070 h 857250"/>
              <a:gd name="connsiteX2" fmla="*/ 352425 w 419100"/>
              <a:gd name="connsiteY2" fmla="*/ 220980 h 857250"/>
              <a:gd name="connsiteX3" fmla="*/ 363855 w 419100"/>
              <a:gd name="connsiteY3" fmla="*/ 241935 h 857250"/>
              <a:gd name="connsiteX4" fmla="*/ 417195 w 419100"/>
              <a:gd name="connsiteY4" fmla="*/ 468630 h 857250"/>
              <a:gd name="connsiteX5" fmla="*/ 419100 w 419100"/>
              <a:gd name="connsiteY5" fmla="*/ 478155 h 857250"/>
              <a:gd name="connsiteX6" fmla="*/ 381000 w 419100"/>
              <a:gd name="connsiteY6" fmla="*/ 516255 h 857250"/>
              <a:gd name="connsiteX7" fmla="*/ 344805 w 419100"/>
              <a:gd name="connsiteY7" fmla="*/ 487680 h 857250"/>
              <a:gd name="connsiteX8" fmla="*/ 304800 w 419100"/>
              <a:gd name="connsiteY8" fmla="*/ 321945 h 857250"/>
              <a:gd name="connsiteX9" fmla="*/ 304800 w 419100"/>
              <a:gd name="connsiteY9" fmla="*/ 857250 h 857250"/>
              <a:gd name="connsiteX10" fmla="*/ 228600 w 419100"/>
              <a:gd name="connsiteY10" fmla="*/ 857250 h 857250"/>
              <a:gd name="connsiteX11" fmla="*/ 228600 w 419100"/>
              <a:gd name="connsiteY11" fmla="*/ 713053 h 857250"/>
              <a:gd name="connsiteX12" fmla="*/ 190500 w 419100"/>
              <a:gd name="connsiteY12" fmla="*/ 713053 h 857250"/>
              <a:gd name="connsiteX13" fmla="*/ 190500 w 419100"/>
              <a:gd name="connsiteY13" fmla="*/ 857250 h 857250"/>
              <a:gd name="connsiteX14" fmla="*/ 114300 w 419100"/>
              <a:gd name="connsiteY14" fmla="*/ 857250 h 857250"/>
              <a:gd name="connsiteX15" fmla="*/ 114300 w 419100"/>
              <a:gd name="connsiteY15" fmla="*/ 323850 h 857250"/>
              <a:gd name="connsiteX16" fmla="*/ 74295 w 419100"/>
              <a:gd name="connsiteY16" fmla="*/ 489585 h 857250"/>
              <a:gd name="connsiteX17" fmla="*/ 38100 w 419100"/>
              <a:gd name="connsiteY17" fmla="*/ 518160 h 857250"/>
              <a:gd name="connsiteX18" fmla="*/ 0 w 419100"/>
              <a:gd name="connsiteY18" fmla="*/ 480060 h 857250"/>
              <a:gd name="connsiteX19" fmla="*/ 1905 w 419100"/>
              <a:gd name="connsiteY19" fmla="*/ 470535 h 857250"/>
              <a:gd name="connsiteX20" fmla="*/ 55245 w 419100"/>
              <a:gd name="connsiteY20" fmla="*/ 243840 h 857250"/>
              <a:gd name="connsiteX21" fmla="*/ 66675 w 419100"/>
              <a:gd name="connsiteY21" fmla="*/ 222885 h 857250"/>
              <a:gd name="connsiteX22" fmla="*/ 146685 w 419100"/>
              <a:gd name="connsiteY22" fmla="*/ 180975 h 857250"/>
              <a:gd name="connsiteX23" fmla="*/ 209550 w 419100"/>
              <a:gd name="connsiteY23" fmla="*/ 171450 h 857250"/>
              <a:gd name="connsiteX24" fmla="*/ 209550 w 419100"/>
              <a:gd name="connsiteY24" fmla="*/ 0 h 857250"/>
              <a:gd name="connsiteX25" fmla="*/ 285750 w 419100"/>
              <a:gd name="connsiteY25" fmla="*/ 76200 h 857250"/>
              <a:gd name="connsiteX26" fmla="*/ 209550 w 419100"/>
              <a:gd name="connsiteY26" fmla="*/ 152400 h 857250"/>
              <a:gd name="connsiteX27" fmla="*/ 133350 w 419100"/>
              <a:gd name="connsiteY27" fmla="*/ 76200 h 857250"/>
              <a:gd name="connsiteX28" fmla="*/ 209550 w 419100"/>
              <a:gd name="connsiteY28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19100" h="857250">
                <a:moveTo>
                  <a:pt x="209550" y="171450"/>
                </a:moveTo>
                <a:cubicBezTo>
                  <a:pt x="230505" y="171450"/>
                  <a:pt x="251460" y="175260"/>
                  <a:pt x="272415" y="179070"/>
                </a:cubicBezTo>
                <a:cubicBezTo>
                  <a:pt x="302895" y="188595"/>
                  <a:pt x="329565" y="201930"/>
                  <a:pt x="352425" y="220980"/>
                </a:cubicBezTo>
                <a:cubicBezTo>
                  <a:pt x="358140" y="226695"/>
                  <a:pt x="361950" y="234315"/>
                  <a:pt x="363855" y="241935"/>
                </a:cubicBezTo>
                <a:lnTo>
                  <a:pt x="417195" y="468630"/>
                </a:lnTo>
                <a:cubicBezTo>
                  <a:pt x="417195" y="470535"/>
                  <a:pt x="419100" y="474345"/>
                  <a:pt x="419100" y="478155"/>
                </a:cubicBezTo>
                <a:cubicBezTo>
                  <a:pt x="419100" y="499110"/>
                  <a:pt x="401955" y="516255"/>
                  <a:pt x="381000" y="516255"/>
                </a:cubicBezTo>
                <a:cubicBezTo>
                  <a:pt x="363855" y="516255"/>
                  <a:pt x="348615" y="502920"/>
                  <a:pt x="344805" y="487680"/>
                </a:cubicBezTo>
                <a:lnTo>
                  <a:pt x="304800" y="321945"/>
                </a:lnTo>
                <a:lnTo>
                  <a:pt x="304800" y="857250"/>
                </a:lnTo>
                <a:lnTo>
                  <a:pt x="228600" y="857250"/>
                </a:lnTo>
                <a:lnTo>
                  <a:pt x="228600" y="713053"/>
                </a:lnTo>
                <a:lnTo>
                  <a:pt x="190500" y="713053"/>
                </a:lnTo>
                <a:lnTo>
                  <a:pt x="190500" y="857250"/>
                </a:lnTo>
                <a:lnTo>
                  <a:pt x="114300" y="857250"/>
                </a:lnTo>
                <a:lnTo>
                  <a:pt x="114300" y="323850"/>
                </a:lnTo>
                <a:lnTo>
                  <a:pt x="74295" y="489585"/>
                </a:lnTo>
                <a:cubicBezTo>
                  <a:pt x="70485" y="504825"/>
                  <a:pt x="55245" y="518160"/>
                  <a:pt x="38100" y="518160"/>
                </a:cubicBezTo>
                <a:cubicBezTo>
                  <a:pt x="17145" y="518160"/>
                  <a:pt x="0" y="501015"/>
                  <a:pt x="0" y="480060"/>
                </a:cubicBezTo>
                <a:cubicBezTo>
                  <a:pt x="0" y="476250"/>
                  <a:pt x="1905" y="472440"/>
                  <a:pt x="1905" y="470535"/>
                </a:cubicBezTo>
                <a:lnTo>
                  <a:pt x="55245" y="243840"/>
                </a:lnTo>
                <a:cubicBezTo>
                  <a:pt x="57150" y="236220"/>
                  <a:pt x="60960" y="228600"/>
                  <a:pt x="66675" y="222885"/>
                </a:cubicBezTo>
                <a:cubicBezTo>
                  <a:pt x="89535" y="203835"/>
                  <a:pt x="116205" y="188595"/>
                  <a:pt x="146685" y="180975"/>
                </a:cubicBezTo>
                <a:cubicBezTo>
                  <a:pt x="167640" y="175260"/>
                  <a:pt x="188595" y="171450"/>
                  <a:pt x="209550" y="171450"/>
                </a:cubicBezTo>
                <a:close/>
                <a:moveTo>
                  <a:pt x="209550" y="0"/>
                </a:moveTo>
                <a:cubicBezTo>
                  <a:pt x="251634" y="0"/>
                  <a:pt x="285750" y="34116"/>
                  <a:pt x="285750" y="76200"/>
                </a:cubicBezTo>
                <a:cubicBezTo>
                  <a:pt x="285750" y="118284"/>
                  <a:pt x="251634" y="152400"/>
                  <a:pt x="209550" y="152400"/>
                </a:cubicBezTo>
                <a:cubicBezTo>
                  <a:pt x="167466" y="152400"/>
                  <a:pt x="133350" y="118284"/>
                  <a:pt x="133350" y="76200"/>
                </a:cubicBezTo>
                <a:cubicBezTo>
                  <a:pt x="133350" y="34116"/>
                  <a:pt x="167466" y="0"/>
                  <a:pt x="20955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pic>
        <p:nvPicPr>
          <p:cNvPr id="133" name="Picture 11" descr="Interface gráfica do usuário, Texto, Aplicativo&#10;&#10;Descrição gerada automaticamente com confiança média">
            <a:extLst>
              <a:ext uri="{FF2B5EF4-FFF2-40B4-BE49-F238E27FC236}">
                <a16:creationId xmlns:a16="http://schemas.microsoft.com/office/drawing/2014/main" id="{199ADE7C-00EA-4653-9E29-34182EA5A51D}"/>
              </a:ext>
            </a:extLst>
          </p:cNvPr>
          <p:cNvPicPr/>
          <p:nvPr/>
        </p:nvPicPr>
        <p:blipFill>
          <a:blip r:embed="rId22"/>
          <a:stretch>
            <a:fillRect/>
          </a:stretch>
        </p:blipFill>
        <p:spPr>
          <a:xfrm>
            <a:off x="8330004" y="15326456"/>
            <a:ext cx="3448340" cy="867455"/>
          </a:xfrm>
          <a:prstGeom prst="rect">
            <a:avLst/>
          </a:prstGeom>
        </p:spPr>
      </p:pic>
      <p:pic>
        <p:nvPicPr>
          <p:cNvPr id="134" name="Gráfico 133" descr="Envelope" title="Ícone – E-mail do Apresentador">
            <a:extLst>
              <a:ext uri="{FF2B5EF4-FFF2-40B4-BE49-F238E27FC236}">
                <a16:creationId xmlns:a16="http://schemas.microsoft.com/office/drawing/2014/main" id="{73DF1E68-68E6-44DA-855A-19D6F9C263CC}"/>
              </a:ext>
            </a:extLst>
          </p:cNvPr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570522" y="15442523"/>
            <a:ext cx="149512" cy="149512"/>
          </a:xfrm>
          <a:prstGeom prst="rect">
            <a:avLst/>
          </a:prstGeom>
        </p:spPr>
      </p:pic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D83D24CF-8F68-41CB-A6E1-B5FBE04B15A5}"/>
              </a:ext>
            </a:extLst>
          </p:cNvPr>
          <p:cNvSpPr txBox="1"/>
          <p:nvPr/>
        </p:nvSpPr>
        <p:spPr>
          <a:xfrm>
            <a:off x="5494793" y="15891700"/>
            <a:ext cx="28343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100" dirty="0"/>
              <a:t>Alunos de Engenharia Informática, IADE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6119975-83DB-423E-AFAA-33DF87D3C45D}"/>
              </a:ext>
            </a:extLst>
          </p:cNvPr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52293" y="13810429"/>
            <a:ext cx="1700931" cy="133514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0FD7FFB-A3C7-4C69-87C7-EBFCC7644D2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24708" y="347447"/>
            <a:ext cx="1700931" cy="1341236"/>
          </a:xfrm>
          <a:prstGeom prst="rect">
            <a:avLst/>
          </a:prstGeom>
        </p:spPr>
      </p:pic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BF474F69-E163-4080-87A5-8802F1394DF9}"/>
              </a:ext>
            </a:extLst>
          </p:cNvPr>
          <p:cNvSpPr txBox="1"/>
          <p:nvPr/>
        </p:nvSpPr>
        <p:spPr>
          <a:xfrm>
            <a:off x="853523" y="11006653"/>
            <a:ext cx="40880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Será possível aceder a uma lista de Restaurantes onde pode, a partir de um clique, ser redirecionado para uma aplicação encarregue pelo takeaway do mesmo.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646067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o 1">
      <a:dk1>
        <a:sysClr val="windowText" lastClr="000000"/>
      </a:dk1>
      <a:lt1>
        <a:sysClr val="window" lastClr="FFFFFF"/>
      </a:lt1>
      <a:dk2>
        <a:srgbClr val="262626"/>
      </a:dk2>
      <a:lt2>
        <a:srgbClr val="CBECD9"/>
      </a:lt2>
      <a:accent1>
        <a:srgbClr val="FF0030"/>
      </a:accent1>
      <a:accent2>
        <a:srgbClr val="F06463"/>
      </a:accent2>
      <a:accent3>
        <a:srgbClr val="F3EF22"/>
      </a:accent3>
      <a:accent4>
        <a:srgbClr val="2A744A"/>
      </a:accent4>
      <a:accent5>
        <a:srgbClr val="FF0030"/>
      </a:accent5>
      <a:accent6>
        <a:srgbClr val="F3EF22"/>
      </a:accent6>
      <a:hlink>
        <a:srgbClr val="FF0030"/>
      </a:hlink>
      <a:folHlink>
        <a:srgbClr val="FF0030"/>
      </a:folHlink>
    </a:clrScheme>
    <a:fontScheme name="Custom 2">
      <a:majorFont>
        <a:latin typeface="Comic Sans MS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1756900_TF66781421_Win32" id="{5833B5E1-2D14-4E8F-957D-89938FFBD735}" vid="{99164B10-4B87-4F64-BDE0-547D3535851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52E3BC-8108-4473-AF33-C93DA317E36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AC7F513-037B-408C-8F26-114261EF75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DCC618-084E-430C-B457-3CD1B78A57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Cartaz infographics educação</Template>
  <TotalTime>149</TotalTime>
  <Words>354</Words>
  <Application>Microsoft Office PowerPoint</Application>
  <PresentationFormat>Personalizar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Comic Sans MS</vt:lpstr>
      <vt:lpstr>Corbel</vt:lpstr>
      <vt:lpstr>Tema do Office</vt:lpstr>
      <vt:lpstr>Educação infográfico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Educação infográfico</dc:title>
  <dc:creator>José Massuça</dc:creator>
  <cp:lastModifiedBy>Diogo Massuça</cp:lastModifiedBy>
  <cp:revision>16</cp:revision>
  <dcterms:created xsi:type="dcterms:W3CDTF">2021-12-22T17:09:11Z</dcterms:created>
  <dcterms:modified xsi:type="dcterms:W3CDTF">2021-12-22T19:46:08Z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