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105A46"/>
    <a:srgbClr val="E4575E"/>
    <a:srgbClr val="F58A1F"/>
    <a:srgbClr val="B94034"/>
    <a:srgbClr val="B65A1F"/>
    <a:srgbClr val="B98200"/>
    <a:srgbClr val="587500"/>
    <a:srgbClr val="44BC92"/>
    <a:srgbClr val="1B5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8" autoAdjust="0"/>
  </p:normalViewPr>
  <p:slideViewPr>
    <p:cSldViewPr snapToGrid="0" showGuides="1">
      <p:cViewPr varScale="1">
        <p:scale>
          <a:sx n="83" d="100"/>
          <a:sy n="83" d="100"/>
        </p:scale>
        <p:origin x="3054" y="108"/>
      </p:cViewPr>
      <p:guideLst>
        <p:guide pos="216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A946EE-2772-4C48-86AE-FA6DAA262567}" type="datetime1">
              <a:rPr lang="pt-BR" smtClean="0"/>
              <a:t>22/12/2021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AA23130-A1FC-4B06-A58E-240EEE4705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018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E0A17-C24A-4ACA-A4A6-5919F4082808}" type="datetime1">
              <a:rPr lang="pt-BR" smtClean="0"/>
              <a:pPr/>
              <a:t>22/12/2021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136092-2EDF-47BF-99B1-B87430F95B7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8136092-2EDF-47BF-99B1-B87430F95B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84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Elemento gráfico 65">
            <a:extLst>
              <a:ext uri="{FF2B5EF4-FFF2-40B4-BE49-F238E27FC236}">
                <a16:creationId xmlns:a16="http://schemas.microsoft.com/office/drawing/2014/main" id="{90B14DE5-DA3D-4674-BF58-3926C8A9DD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5123375" y="6751033"/>
            <a:ext cx="1483200" cy="2142400"/>
          </a:xfrm>
          <a:prstGeom prst="rect">
            <a:avLst/>
          </a:prstGeom>
        </p:spPr>
      </p:pic>
      <p:pic>
        <p:nvPicPr>
          <p:cNvPr id="67" name="Elemento gráfico 66">
            <a:extLst>
              <a:ext uri="{FF2B5EF4-FFF2-40B4-BE49-F238E27FC236}">
                <a16:creationId xmlns:a16="http://schemas.microsoft.com/office/drawing/2014/main" id="{F519C58A-42C2-4EFF-90E4-9A2251618C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3495279" y="6751033"/>
            <a:ext cx="1483200" cy="2142400"/>
          </a:xfrm>
          <a:prstGeom prst="rect">
            <a:avLst/>
          </a:prstGeom>
        </p:spPr>
      </p:pic>
      <p:pic>
        <p:nvPicPr>
          <p:cNvPr id="68" name="Elemento gráfico 67">
            <a:extLst>
              <a:ext uri="{FF2B5EF4-FFF2-40B4-BE49-F238E27FC236}">
                <a16:creationId xmlns:a16="http://schemas.microsoft.com/office/drawing/2014/main" id="{82AA0ABF-C12D-46ED-83CE-47F37AC0A87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867182" y="6751033"/>
            <a:ext cx="1483200" cy="2142400"/>
          </a:xfrm>
          <a:prstGeom prst="rect">
            <a:avLst/>
          </a:prstGeom>
        </p:spPr>
      </p:pic>
      <p:pic>
        <p:nvPicPr>
          <p:cNvPr id="69" name="Elemento gráfico 68">
            <a:extLst>
              <a:ext uri="{FF2B5EF4-FFF2-40B4-BE49-F238E27FC236}">
                <a16:creationId xmlns:a16="http://schemas.microsoft.com/office/drawing/2014/main" id="{9E510651-FA50-4A92-BA3E-CE76CFE11A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239085" y="6751033"/>
            <a:ext cx="1483200" cy="2142400"/>
          </a:xfrm>
          <a:prstGeom prst="rect">
            <a:avLst/>
          </a:prstGeom>
        </p:spPr>
      </p:pic>
      <p:pic>
        <p:nvPicPr>
          <p:cNvPr id="60" name="Elemento gráfico 59">
            <a:extLst>
              <a:ext uri="{FF2B5EF4-FFF2-40B4-BE49-F238E27FC236}">
                <a16:creationId xmlns:a16="http://schemas.microsoft.com/office/drawing/2014/main" id="{F6C9B6F4-3A93-4DCA-A42A-46222720EF9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322" y="1351383"/>
            <a:ext cx="1483200" cy="2142400"/>
          </a:xfrm>
          <a:prstGeom prst="rect">
            <a:avLst/>
          </a:prstGeom>
        </p:spPr>
      </p:pic>
      <p:pic>
        <p:nvPicPr>
          <p:cNvPr id="58" name="Elemento gráfico 57">
            <a:extLst>
              <a:ext uri="{FF2B5EF4-FFF2-40B4-BE49-F238E27FC236}">
                <a16:creationId xmlns:a16="http://schemas.microsoft.com/office/drawing/2014/main" id="{7FB68798-4EF5-491D-BDC4-288D15D2E31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8226" y="1351383"/>
            <a:ext cx="1483200" cy="2142400"/>
          </a:xfrm>
          <a:prstGeom prst="rect">
            <a:avLst/>
          </a:prstGeom>
        </p:spPr>
      </p:pic>
      <p:pic>
        <p:nvPicPr>
          <p:cNvPr id="55" name="Elemento gráfico 54">
            <a:extLst>
              <a:ext uri="{FF2B5EF4-FFF2-40B4-BE49-F238E27FC236}">
                <a16:creationId xmlns:a16="http://schemas.microsoft.com/office/drawing/2014/main" id="{B4E84C11-C343-4347-A2E3-0B7555BB64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70129" y="1351383"/>
            <a:ext cx="1483200" cy="2142400"/>
          </a:xfrm>
          <a:prstGeom prst="rect">
            <a:avLst/>
          </a:prstGeom>
        </p:spPr>
      </p:pic>
      <p:pic>
        <p:nvPicPr>
          <p:cNvPr id="53" name="Elemento gráfico 52">
            <a:extLst>
              <a:ext uri="{FF2B5EF4-FFF2-40B4-BE49-F238E27FC236}">
                <a16:creationId xmlns:a16="http://schemas.microsoft.com/office/drawing/2014/main" id="{D4AA3417-388D-4F52-A85A-B359D84DCD7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2" y="1351383"/>
            <a:ext cx="1483200" cy="2142400"/>
          </a:xfrm>
          <a:prstGeom prst="rect">
            <a:avLst/>
          </a:prstGeom>
        </p:spPr>
      </p:pic>
      <p:pic>
        <p:nvPicPr>
          <p:cNvPr id="82" name="Elemento gráfico 81">
            <a:extLst>
              <a:ext uri="{FF2B5EF4-FFF2-40B4-BE49-F238E27FC236}">
                <a16:creationId xmlns:a16="http://schemas.microsoft.com/office/drawing/2014/main" id="{D1B1C02E-9F07-4E40-BE13-F802E6138A66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8660" y="3321109"/>
            <a:ext cx="5658712" cy="3666744"/>
          </a:xfrm>
          <a:prstGeom prst="rect">
            <a:avLst/>
          </a:prstGeom>
        </p:spPr>
      </p:pic>
      <p:pic>
        <p:nvPicPr>
          <p:cNvPr id="13" name="Elemento gráfico 12">
            <a:extLst>
              <a:ext uri="{FF2B5EF4-FFF2-40B4-BE49-F238E27FC236}">
                <a16:creationId xmlns:a16="http://schemas.microsoft.com/office/drawing/2014/main" id="{D8D41EC6-1A3C-43A4-A1A5-C4D0F47ADF6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84832" y="3763929"/>
            <a:ext cx="2688336" cy="2688336"/>
          </a:xfrm>
          <a:prstGeom prst="rect">
            <a:avLst/>
          </a:prstGeom>
        </p:spPr>
      </p:pic>
      <p:pic>
        <p:nvPicPr>
          <p:cNvPr id="56" name="Elemento gráfico 55">
            <a:extLst>
              <a:ext uri="{FF2B5EF4-FFF2-40B4-BE49-F238E27FC236}">
                <a16:creationId xmlns:a16="http://schemas.microsoft.com/office/drawing/2014/main" id="{56C7FDEA-6D60-408B-BB92-E0FB7E8FAE5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21200" y="3907603"/>
            <a:ext cx="2415600" cy="2415600"/>
          </a:xfrm>
          <a:prstGeom prst="rect">
            <a:avLst/>
          </a:prstGeom>
        </p:spPr>
      </p:pic>
      <p:pic>
        <p:nvPicPr>
          <p:cNvPr id="3" name="Elemento gráfico 2">
            <a:extLst>
              <a:ext uri="{FF2B5EF4-FFF2-40B4-BE49-F238E27FC236}">
                <a16:creationId xmlns:a16="http://schemas.microsoft.com/office/drawing/2014/main" id="{3643133D-031F-4AB9-8E35-810217F817BA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8477" y="251678"/>
            <a:ext cx="6361045" cy="877824"/>
          </a:xfrm>
          <a:prstGeom prst="rect">
            <a:avLst/>
          </a:prstGeom>
        </p:spPr>
      </p:pic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CAD03BDB-FEE2-49F5-A811-E7AE127D7B18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75604" y="251678"/>
            <a:ext cx="38013" cy="886968"/>
          </a:xfrm>
          <a:prstGeom prst="rect">
            <a:avLst/>
          </a:prstGeom>
        </p:spPr>
      </p:pic>
      <p:pic>
        <p:nvPicPr>
          <p:cNvPr id="70" name="Elemento gráfico 69">
            <a:extLst>
              <a:ext uri="{FF2B5EF4-FFF2-40B4-BE49-F238E27FC236}">
                <a16:creationId xmlns:a16="http://schemas.microsoft.com/office/drawing/2014/main" id="{3EB0F26B-EF67-45AE-B9D7-F16CE8D7600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3048" y="2089300"/>
            <a:ext cx="1472184" cy="12691"/>
          </a:xfrm>
          <a:prstGeom prst="rect">
            <a:avLst/>
          </a:prstGeom>
        </p:spPr>
      </p:pic>
      <p:pic>
        <p:nvPicPr>
          <p:cNvPr id="72" name="Elemento gráfico 71">
            <a:extLst>
              <a:ext uri="{FF2B5EF4-FFF2-40B4-BE49-F238E27FC236}">
                <a16:creationId xmlns:a16="http://schemas.microsoft.com/office/drawing/2014/main" id="{47995016-D4D8-4808-8CD3-32F79B0239A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83210" y="2089300"/>
            <a:ext cx="1472184" cy="12691"/>
          </a:xfrm>
          <a:prstGeom prst="rect">
            <a:avLst/>
          </a:prstGeom>
        </p:spPr>
      </p:pic>
      <p:pic>
        <p:nvPicPr>
          <p:cNvPr id="73" name="Elemento gráfico 72">
            <a:extLst>
              <a:ext uri="{FF2B5EF4-FFF2-40B4-BE49-F238E27FC236}">
                <a16:creationId xmlns:a16="http://schemas.microsoft.com/office/drawing/2014/main" id="{EE35787E-99B0-40C6-9105-C83783287C8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8800" y="2089300"/>
            <a:ext cx="1472184" cy="12691"/>
          </a:xfrm>
          <a:prstGeom prst="rect">
            <a:avLst/>
          </a:prstGeom>
        </p:spPr>
      </p:pic>
      <p:pic>
        <p:nvPicPr>
          <p:cNvPr id="74" name="Elemento gráfico 73">
            <a:extLst>
              <a:ext uri="{FF2B5EF4-FFF2-40B4-BE49-F238E27FC236}">
                <a16:creationId xmlns:a16="http://schemas.microsoft.com/office/drawing/2014/main" id="{54E4CDFC-F54D-4B24-A397-95EED4412D7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34391" y="2089300"/>
            <a:ext cx="1472184" cy="12691"/>
          </a:xfrm>
          <a:prstGeom prst="rect">
            <a:avLst/>
          </a:prstGeom>
        </p:spPr>
      </p:pic>
      <p:pic>
        <p:nvPicPr>
          <p:cNvPr id="76" name="Elemento gráfico 75">
            <a:extLst>
              <a:ext uri="{FF2B5EF4-FFF2-40B4-BE49-F238E27FC236}">
                <a16:creationId xmlns:a16="http://schemas.microsoft.com/office/drawing/2014/main" id="{2C796C20-C435-47D1-A39F-36774906D44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9492" y="8143121"/>
            <a:ext cx="1472184" cy="12691"/>
          </a:xfrm>
          <a:prstGeom prst="rect">
            <a:avLst/>
          </a:prstGeom>
        </p:spPr>
      </p:pic>
      <p:pic>
        <p:nvPicPr>
          <p:cNvPr id="77" name="Elemento gráfico 76">
            <a:extLst>
              <a:ext uri="{FF2B5EF4-FFF2-40B4-BE49-F238E27FC236}">
                <a16:creationId xmlns:a16="http://schemas.microsoft.com/office/drawing/2014/main" id="{CC37E82C-07E7-4BD1-87B9-433A58C888EF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84458" y="8143121"/>
            <a:ext cx="1472184" cy="12691"/>
          </a:xfrm>
          <a:prstGeom prst="rect">
            <a:avLst/>
          </a:prstGeom>
        </p:spPr>
      </p:pic>
      <p:pic>
        <p:nvPicPr>
          <p:cNvPr id="78" name="Elemento gráfico 77">
            <a:extLst>
              <a:ext uri="{FF2B5EF4-FFF2-40B4-BE49-F238E27FC236}">
                <a16:creationId xmlns:a16="http://schemas.microsoft.com/office/drawing/2014/main" id="{84AEA474-6D1D-4F34-A07A-9A080818AFF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9424" y="8143121"/>
            <a:ext cx="1472184" cy="12691"/>
          </a:xfrm>
          <a:prstGeom prst="rect">
            <a:avLst/>
          </a:prstGeom>
        </p:spPr>
      </p:pic>
      <p:pic>
        <p:nvPicPr>
          <p:cNvPr id="79" name="Elemento gráfico 78">
            <a:extLst>
              <a:ext uri="{FF2B5EF4-FFF2-40B4-BE49-F238E27FC236}">
                <a16:creationId xmlns:a16="http://schemas.microsoft.com/office/drawing/2014/main" id="{D5CF3E23-E5D2-4FB2-B1D6-C5C92BC809F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34391" y="8143121"/>
            <a:ext cx="1472184" cy="12691"/>
          </a:xfrm>
          <a:prstGeom prst="rect">
            <a:avLst/>
          </a:prstGeom>
        </p:spPr>
      </p:pic>
      <p:sp>
        <p:nvSpPr>
          <p:cNvPr id="83" name="Título 82">
            <a:extLst>
              <a:ext uri="{FF2B5EF4-FFF2-40B4-BE49-F238E27FC236}">
                <a16:creationId xmlns:a16="http://schemas.microsoft.com/office/drawing/2014/main" id="{B5AE010A-EACD-440E-AC17-9004D712C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6907" y="278293"/>
            <a:ext cx="5191768" cy="889458"/>
          </a:xfrm>
        </p:spPr>
        <p:txBody>
          <a:bodyPr lIns="0" tIns="0" rIns="0" bIns="0" rtlCol="0">
            <a:noAutofit/>
          </a:bodyPr>
          <a:lstStyle>
            <a:lvl1pPr>
              <a:defRPr sz="5500" b="1">
                <a:solidFill>
                  <a:srgbClr val="105A46"/>
                </a:solidFill>
              </a:defRPr>
            </a:lvl1pPr>
          </a:lstStyle>
          <a:p>
            <a:pPr rtl="0"/>
            <a:r>
              <a:rPr lang="pt-BR" noProof="0" dirty="0"/>
              <a:t>ECONOMIZAR</a:t>
            </a:r>
          </a:p>
        </p:txBody>
      </p:sp>
      <p:sp>
        <p:nvSpPr>
          <p:cNvPr id="86" name="Espaço Reservado para Texto 85">
            <a:extLst>
              <a:ext uri="{FF2B5EF4-FFF2-40B4-BE49-F238E27FC236}">
                <a16:creationId xmlns:a16="http://schemas.microsoft.com/office/drawing/2014/main" id="{0AD73A12-94F1-4703-97C7-FD47449AA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209" y="1412514"/>
            <a:ext cx="1174750" cy="633887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7" name="Espaço Reservado para Texto 85">
            <a:extLst>
              <a:ext uri="{FF2B5EF4-FFF2-40B4-BE49-F238E27FC236}">
                <a16:creationId xmlns:a16="http://schemas.microsoft.com/office/drawing/2014/main" id="{7B4ECFC7-29BF-4BDC-BB76-B9AF9F9359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9550" y="1412514"/>
            <a:ext cx="1174750" cy="633887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8" name="Espaço Reservado para Texto 85">
            <a:extLst>
              <a:ext uri="{FF2B5EF4-FFF2-40B4-BE49-F238E27FC236}">
                <a16:creationId xmlns:a16="http://schemas.microsoft.com/office/drawing/2014/main" id="{EFB943BD-1D3A-4EE2-A63D-3C5C2B531E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35323" y="1412514"/>
            <a:ext cx="1174750" cy="633887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9" name="Espaço Reservado para Texto 85">
            <a:extLst>
              <a:ext uri="{FF2B5EF4-FFF2-40B4-BE49-F238E27FC236}">
                <a16:creationId xmlns:a16="http://schemas.microsoft.com/office/drawing/2014/main" id="{323428F7-951E-4CF8-8B74-3ECD1B3BC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2437" y="1412514"/>
            <a:ext cx="1174750" cy="633887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0" name="Espaço Reservado para Texto 85">
            <a:extLst>
              <a:ext uri="{FF2B5EF4-FFF2-40B4-BE49-F238E27FC236}">
                <a16:creationId xmlns:a16="http://schemas.microsoft.com/office/drawing/2014/main" id="{B2E76416-7D8D-4677-8085-9B92E21A8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8209" y="8200238"/>
            <a:ext cx="1174750" cy="633600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1" name="Espaço Reservado para Texto 85">
            <a:extLst>
              <a:ext uri="{FF2B5EF4-FFF2-40B4-BE49-F238E27FC236}">
                <a16:creationId xmlns:a16="http://schemas.microsoft.com/office/drawing/2014/main" id="{6A62EDE6-A234-48FA-845B-EF410E9C54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89550" y="8200238"/>
            <a:ext cx="1174750" cy="633600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2" name="Espaço Reservado para Texto 85">
            <a:extLst>
              <a:ext uri="{FF2B5EF4-FFF2-40B4-BE49-F238E27FC236}">
                <a16:creationId xmlns:a16="http://schemas.microsoft.com/office/drawing/2014/main" id="{E1DD0CE4-601F-414D-8E56-61DA84EB7D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5323" y="8200238"/>
            <a:ext cx="1174750" cy="633600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3" name="Espaço Reservado para Texto 85">
            <a:extLst>
              <a:ext uri="{FF2B5EF4-FFF2-40B4-BE49-F238E27FC236}">
                <a16:creationId xmlns:a16="http://schemas.microsoft.com/office/drawing/2014/main" id="{BC27ED56-2E02-4ABC-A4FB-BCFC447DEF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62437" y="8200238"/>
            <a:ext cx="1174750" cy="633600"/>
          </a:xfrm>
        </p:spPr>
        <p:txBody>
          <a:bodyPr lIns="0" tIns="0" rIns="0" bIns="0" rtlCol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4" name="Espaço Reservado para Texto 85">
            <a:extLst>
              <a:ext uri="{FF2B5EF4-FFF2-40B4-BE49-F238E27FC236}">
                <a16:creationId xmlns:a16="http://schemas.microsoft.com/office/drawing/2014/main" id="{73A5BBB8-A715-40B2-9039-A2FFED2EDA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8473" y="2100758"/>
            <a:ext cx="1483200" cy="4160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ALIMENTAÇÃO</a:t>
            </a:r>
          </a:p>
        </p:txBody>
      </p:sp>
      <p:sp>
        <p:nvSpPr>
          <p:cNvPr id="95" name="Espaço Reservado para Texto 85">
            <a:extLst>
              <a:ext uri="{FF2B5EF4-FFF2-40B4-BE49-F238E27FC236}">
                <a16:creationId xmlns:a16="http://schemas.microsoft.com/office/drawing/2014/main" id="{A7434300-ECE1-491F-B604-D20F99F4B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29814" y="2100758"/>
            <a:ext cx="1483200" cy="4160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SAÚDE</a:t>
            </a:r>
          </a:p>
        </p:txBody>
      </p:sp>
      <p:sp>
        <p:nvSpPr>
          <p:cNvPr id="96" name="Espaço Reservado para Texto 85">
            <a:extLst>
              <a:ext uri="{FF2B5EF4-FFF2-40B4-BE49-F238E27FC236}">
                <a16:creationId xmlns:a16="http://schemas.microsoft.com/office/drawing/2014/main" id="{313E782D-6914-4FCB-9365-C17D54EC56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75587" y="2100758"/>
            <a:ext cx="1483200" cy="4160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AUTOMÓVEL</a:t>
            </a:r>
          </a:p>
        </p:txBody>
      </p:sp>
      <p:sp>
        <p:nvSpPr>
          <p:cNvPr id="97" name="Espaço Reservado para Texto 85">
            <a:extLst>
              <a:ext uri="{FF2B5EF4-FFF2-40B4-BE49-F238E27FC236}">
                <a16:creationId xmlns:a16="http://schemas.microsoft.com/office/drawing/2014/main" id="{7E1859DC-708F-42EE-A251-AC9E306F58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2701" y="2100758"/>
            <a:ext cx="1483200" cy="4160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CASA</a:t>
            </a:r>
          </a:p>
        </p:txBody>
      </p:sp>
      <p:sp>
        <p:nvSpPr>
          <p:cNvPr id="98" name="Espaço Reservado para Texto 85">
            <a:extLst>
              <a:ext uri="{FF2B5EF4-FFF2-40B4-BE49-F238E27FC236}">
                <a16:creationId xmlns:a16="http://schemas.microsoft.com/office/drawing/2014/main" id="{9997C069-92D8-49B8-B0C5-F6218F5EAA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473" y="7731933"/>
            <a:ext cx="1477445" cy="4160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TELEFONE</a:t>
            </a:r>
          </a:p>
        </p:txBody>
      </p:sp>
      <p:sp>
        <p:nvSpPr>
          <p:cNvPr id="99" name="Espaço Reservado para Texto 85">
            <a:extLst>
              <a:ext uri="{FF2B5EF4-FFF2-40B4-BE49-F238E27FC236}">
                <a16:creationId xmlns:a16="http://schemas.microsoft.com/office/drawing/2014/main" id="{97C4DC24-F704-41E4-89E3-9CAE2B8941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9814" y="7731933"/>
            <a:ext cx="1483200" cy="4160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COMPRAS</a:t>
            </a:r>
          </a:p>
        </p:txBody>
      </p:sp>
      <p:sp>
        <p:nvSpPr>
          <p:cNvPr id="100" name="Espaço Reservado para Texto 85">
            <a:extLst>
              <a:ext uri="{FF2B5EF4-FFF2-40B4-BE49-F238E27FC236}">
                <a16:creationId xmlns:a16="http://schemas.microsoft.com/office/drawing/2014/main" id="{12183DE9-8DA4-4F5F-B7F0-8AD42E8696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69606" y="7731933"/>
            <a:ext cx="1483200" cy="4160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CRÉDITOS</a:t>
            </a:r>
          </a:p>
        </p:txBody>
      </p:sp>
      <p:sp>
        <p:nvSpPr>
          <p:cNvPr id="101" name="Espaço Reservado para Texto 85">
            <a:extLst>
              <a:ext uri="{FF2B5EF4-FFF2-40B4-BE49-F238E27FC236}">
                <a16:creationId xmlns:a16="http://schemas.microsoft.com/office/drawing/2014/main" id="{EEBCEA7E-7C4E-4A62-ACA4-F1D7BEDBBE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96491" y="7731933"/>
            <a:ext cx="1483200" cy="4160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IMPOSTOS</a:t>
            </a:r>
          </a:p>
        </p:txBody>
      </p:sp>
      <p:sp>
        <p:nvSpPr>
          <p:cNvPr id="107" name="Espaço Reservado para Texto 85">
            <a:extLst>
              <a:ext uri="{FF2B5EF4-FFF2-40B4-BE49-F238E27FC236}">
                <a16:creationId xmlns:a16="http://schemas.microsoft.com/office/drawing/2014/main" id="{87B2A277-9AB7-40AD-A27E-3FE3EF51FA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635682" y="5262498"/>
            <a:ext cx="1586637" cy="633600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8" name="Espaço Reservado para Texto 85">
            <a:extLst>
              <a:ext uri="{FF2B5EF4-FFF2-40B4-BE49-F238E27FC236}">
                <a16:creationId xmlns:a16="http://schemas.microsoft.com/office/drawing/2014/main" id="{4498D6A6-0661-4FA5-BECE-0C362D1D4C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06456" y="4963730"/>
            <a:ext cx="1845089" cy="299064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rgbClr val="105A46"/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SUA POUPANÇA</a:t>
            </a:r>
          </a:p>
        </p:txBody>
      </p:sp>
      <p:sp>
        <p:nvSpPr>
          <p:cNvPr id="110" name="Espaço Reservado para Imagem 109">
            <a:extLst>
              <a:ext uri="{FF2B5EF4-FFF2-40B4-BE49-F238E27FC236}">
                <a16:creationId xmlns:a16="http://schemas.microsoft.com/office/drawing/2014/main" id="{06083CEF-ECD1-4365-AB24-1D824EFEB0F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39222" y="2471218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1" name="Espaço Reservado para Imagem 109">
            <a:extLst>
              <a:ext uri="{FF2B5EF4-FFF2-40B4-BE49-F238E27FC236}">
                <a16:creationId xmlns:a16="http://schemas.microsoft.com/office/drawing/2014/main" id="{85018C4A-F08C-4F16-B90A-46776FF3E45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257329" y="2471218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2" name="Espaço Reservado para Imagem 109">
            <a:extLst>
              <a:ext uri="{FF2B5EF4-FFF2-40B4-BE49-F238E27FC236}">
                <a16:creationId xmlns:a16="http://schemas.microsoft.com/office/drawing/2014/main" id="{B84B31EE-1F0D-4395-95C9-C9868F84319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875436" y="2471218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3" name="Espaço Reservado para Imagem 109">
            <a:extLst>
              <a:ext uri="{FF2B5EF4-FFF2-40B4-BE49-F238E27FC236}">
                <a16:creationId xmlns:a16="http://schemas.microsoft.com/office/drawing/2014/main" id="{2DB88BB7-5150-4EFE-B70B-25624E35773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493543" y="2471218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4" name="Espaço Reservado para Imagem 109">
            <a:extLst>
              <a:ext uri="{FF2B5EF4-FFF2-40B4-BE49-F238E27FC236}">
                <a16:creationId xmlns:a16="http://schemas.microsoft.com/office/drawing/2014/main" id="{9E569632-68D6-4361-A151-463135D4D90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39222" y="6978776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5" name="Espaço Reservado para Imagem 109">
            <a:extLst>
              <a:ext uri="{FF2B5EF4-FFF2-40B4-BE49-F238E27FC236}">
                <a16:creationId xmlns:a16="http://schemas.microsoft.com/office/drawing/2014/main" id="{134D31B6-DB70-45DB-8B41-2452E78771D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57329" y="6978776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6" name="Espaço Reservado para Imagem 109">
            <a:extLst>
              <a:ext uri="{FF2B5EF4-FFF2-40B4-BE49-F238E27FC236}">
                <a16:creationId xmlns:a16="http://schemas.microsoft.com/office/drawing/2014/main" id="{1876A071-8A78-485C-B7B6-BE2DA1B6BC4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875436" y="6978776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7" name="Espaço Reservado para Imagem 109">
            <a:extLst>
              <a:ext uri="{FF2B5EF4-FFF2-40B4-BE49-F238E27FC236}">
                <a16:creationId xmlns:a16="http://schemas.microsoft.com/office/drawing/2014/main" id="{DDE92D22-D301-4319-9160-33D66BFE436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493543" y="6978776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24" name="Espaço Reservado para Texto 85">
            <a:extLst>
              <a:ext uri="{FF2B5EF4-FFF2-40B4-BE49-F238E27FC236}">
                <a16:creationId xmlns:a16="http://schemas.microsoft.com/office/drawing/2014/main" id="{A40A1A0C-6733-452E-8FCB-D325D91C7C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16200000">
            <a:off x="343575" y="317244"/>
            <a:ext cx="813983" cy="746691"/>
          </a:xfrm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lang="en-US" sz="2300" b="1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 rtl="0"/>
            <a:r>
              <a:rPr lang="pt-BR" noProof="0" dirty="0"/>
              <a:t>COMO</a:t>
            </a:r>
            <a:br>
              <a:rPr lang="pt-BR" noProof="0" dirty="0"/>
            </a:br>
            <a:r>
              <a:rPr lang="pt-BR" noProof="0" dirty="0"/>
              <a:t>FAZER PARA</a:t>
            </a:r>
          </a:p>
        </p:txBody>
      </p:sp>
      <p:sp>
        <p:nvSpPr>
          <p:cNvPr id="125" name="Espaço Reservado para Imagem 109">
            <a:extLst>
              <a:ext uri="{FF2B5EF4-FFF2-40B4-BE49-F238E27FC236}">
                <a16:creationId xmlns:a16="http://schemas.microsoft.com/office/drawing/2014/main" id="{508071EB-230E-46A4-80EF-3A63549DF0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045619" y="4138051"/>
            <a:ext cx="766763" cy="7667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3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75BE66-B004-4B62-93B5-6C3A07EE5DE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4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19" Type="http://schemas.openxmlformats.org/officeDocument/2006/relationships/image" Target="../media/image45.pn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CA7A8-ABF8-4130-B205-B5514548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GREENWAY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0DF30-AB8C-47BC-91D0-4F4C1606A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pt-PT" dirty="0"/>
              <a:t>9% da População Portuguesa já segue uma dieta vegetariana correspondendo a cerca de 764.000 adultos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58065-CE3F-4C57-A205-02F581617D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45% dos Portugueses estão a tentar reduzir, </a:t>
            </a:r>
            <a:r>
              <a:rPr lang="pt-PT"/>
              <a:t>ou já eliminaram </a:t>
            </a:r>
            <a:r>
              <a:rPr lang="pt-PT" dirty="0"/>
              <a:t>completamente o consumo de carnes vermelhas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C11EC0-2D54-4EA3-A39B-10A154E6A6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PT" dirty="0"/>
              <a:t>Cerca de 8% das crianças e 4% dos adultos em Portugal sofrem de alergias alimentares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17A2E57-533F-4FDB-889C-8058C9638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2437" y="1535747"/>
            <a:ext cx="1174750" cy="633887"/>
          </a:xfrm>
        </p:spPr>
        <p:txBody>
          <a:bodyPr rtlCol="0"/>
          <a:lstStyle/>
          <a:p>
            <a:r>
              <a:rPr lang="pt-PT" dirty="0"/>
              <a:t>Alimentação vegetariana e vegana em Portugal aumentou 514% entre 2008 e 2018, com o número de restaurantes/lojas a atingir os 172 em 2018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566C738-D968-418F-8856-EF4E76E999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PT" dirty="0"/>
              <a:t>Utilizador seleciona o tipo de alimentação que pretende seguir e, de acordo com a sua escolha, serão apresentados os melhores resultados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BE9F4AE-6660-47E7-9A2C-E221974BEF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89550" y="8266703"/>
            <a:ext cx="1174750" cy="633600"/>
          </a:xfrm>
        </p:spPr>
        <p:txBody>
          <a:bodyPr rtlCol="0"/>
          <a:lstStyle/>
          <a:p>
            <a:r>
              <a:rPr lang="pt-PT" dirty="0"/>
              <a:t>Pessoas que seguem dietas contrárias à norma querem manter o seu estilo de vida quando saem do conforto de suas casas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744FA19-886F-400B-8F4B-304605162A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PT" dirty="0"/>
              <a:t>É possivel aceder a uma lista de Restaurantes onde pode, a partir de um clique, ser redirecionado para uma aplicação encarregue pelo takeaway 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B5A1FC36-9475-4B00-93FA-42D000222D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PT" dirty="0"/>
              <a:t>Facilitar a vida dos utilizadores de maneira a manterem o seu estilo de alimentação quando procuram refeições fora de casa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597327B-DAD4-457A-BEF9-25D63F8C2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sz="1400" spc="-30" dirty="0"/>
              <a:t>ALIMENTAÇÃO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0A3BB328-E1AE-49F3-959D-D86A5BB2A8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pt-BR" sz="1400" dirty="0"/>
              <a:t>SAÚDE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6265D20-C5E0-4D0E-B22B-6E3BFDF993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sz="1400" dirty="0"/>
              <a:t>Alergias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12DC2AE-5044-4A23-A165-0742BC31E3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pt-BR" sz="1400" dirty="0"/>
              <a:t>Restaurantes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6FBC7ACE-41BF-4DD1-82FB-60DBD927CE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pt-BR" sz="1400" dirty="0"/>
              <a:t>Funcionalidade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E964837D-B749-47C0-8859-B608F056C1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pt-BR" sz="1400" dirty="0"/>
              <a:t>Inconveniência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311BD64-F862-4C85-8A6B-37D094B46E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pt-BR" sz="1400" dirty="0"/>
              <a:t>Detalhe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9F49BD41-5F0B-49E8-AF7C-6FE6299E9C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pt-BR" sz="1400" dirty="0"/>
              <a:t>Propósito</a:t>
            </a:r>
          </a:p>
        </p:txBody>
      </p:sp>
      <p:pic>
        <p:nvPicPr>
          <p:cNvPr id="88" name="Espaço Reservado para Imagem 87" descr="Mão aberta com planta com preenchimento sólido">
            <a:extLst>
              <a:ext uri="{FF2B5EF4-FFF2-40B4-BE49-F238E27FC236}">
                <a16:creationId xmlns:a16="http://schemas.microsoft.com/office/drawing/2014/main" id="{91F5345C-A7C6-46F8-80AF-3F8F896105F1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6970" y="2471218"/>
            <a:ext cx="766762" cy="766762"/>
          </a:xfrm>
        </p:spPr>
      </p:pic>
      <p:pic>
        <p:nvPicPr>
          <p:cNvPr id="90" name="Espaço Reservado para Imagem 89" descr="Comentar importante com preenchimento sólido">
            <a:extLst>
              <a:ext uri="{FF2B5EF4-FFF2-40B4-BE49-F238E27FC236}">
                <a16:creationId xmlns:a16="http://schemas.microsoft.com/office/drawing/2014/main" id="{B7998027-85CD-4D10-9ED3-0F02051032D7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257329" y="2471218"/>
            <a:ext cx="766762" cy="766762"/>
          </a:xfrm>
        </p:spPr>
      </p:pic>
      <p:pic>
        <p:nvPicPr>
          <p:cNvPr id="92" name="Espaço Reservado para Imagem 91" descr="Ícone de casa">
            <a:extLst>
              <a:ext uri="{FF2B5EF4-FFF2-40B4-BE49-F238E27FC236}">
                <a16:creationId xmlns:a16="http://schemas.microsoft.com/office/drawing/2014/main" id="{2E159465-1E7F-4A5F-AB99-89C9D770834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490170" y="6978776"/>
            <a:ext cx="766763" cy="766762"/>
          </a:xfrm>
        </p:spPr>
      </p:pic>
      <p:pic>
        <p:nvPicPr>
          <p:cNvPr id="94" name="Espaço Reservado para Imagem 93" descr="Ícone de coração">
            <a:extLst>
              <a:ext uri="{FF2B5EF4-FFF2-40B4-BE49-F238E27FC236}">
                <a16:creationId xmlns:a16="http://schemas.microsoft.com/office/drawing/2014/main" id="{388BEC81-84A7-45CF-BD54-E74EC49E88AA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pic>
        <p:nvPicPr>
          <p:cNvPr id="96" name="Espaço Reservado para Imagem 95" descr="Ícone de telefone">
            <a:extLst>
              <a:ext uri="{FF2B5EF4-FFF2-40B4-BE49-F238E27FC236}">
                <a16:creationId xmlns:a16="http://schemas.microsoft.com/office/drawing/2014/main" id="{693BE813-722C-4719-A188-43EDAA4A0F59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  <p:pic>
        <p:nvPicPr>
          <p:cNvPr id="98" name="Espaço Reservado para Imagem 97" descr="Comércio eletrônico estrutura de tópicos">
            <a:extLst>
              <a:ext uri="{FF2B5EF4-FFF2-40B4-BE49-F238E27FC236}">
                <a16:creationId xmlns:a16="http://schemas.microsoft.com/office/drawing/2014/main" id="{397AB53F-85C9-4ADE-91F2-F4625252E0B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257329" y="6978776"/>
            <a:ext cx="766762" cy="766762"/>
          </a:xfrm>
        </p:spPr>
      </p:pic>
      <p:pic>
        <p:nvPicPr>
          <p:cNvPr id="100" name="Espaço Reservado para Imagem 99" descr="Alvo com preenchimento sólido">
            <a:extLst>
              <a:ext uri="{FF2B5EF4-FFF2-40B4-BE49-F238E27FC236}">
                <a16:creationId xmlns:a16="http://schemas.microsoft.com/office/drawing/2014/main" id="{BAE9D837-2345-4153-A125-5941F7FD8BD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875436" y="6978776"/>
            <a:ext cx="766762" cy="766762"/>
          </a:xfrm>
        </p:spPr>
      </p:pic>
      <p:pic>
        <p:nvPicPr>
          <p:cNvPr id="102" name="Espaço Reservado para Imagem 101" descr="Restaurante com preenchimento sólido">
            <a:extLst>
              <a:ext uri="{FF2B5EF4-FFF2-40B4-BE49-F238E27FC236}">
                <a16:creationId xmlns:a16="http://schemas.microsoft.com/office/drawing/2014/main" id="{42ACD4AD-5917-4342-88CB-C3C5DEE05F91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873627" y="2471218"/>
            <a:ext cx="766762" cy="766762"/>
          </a:xfrm>
        </p:spPr>
      </p:pic>
      <p:sp>
        <p:nvSpPr>
          <p:cNvPr id="56" name="Espaço Reservado para Texto 55">
            <a:extLst>
              <a:ext uri="{FF2B5EF4-FFF2-40B4-BE49-F238E27FC236}">
                <a16:creationId xmlns:a16="http://schemas.microsoft.com/office/drawing/2014/main" id="{83B7E261-F076-44C4-8CE3-CC57E586483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 rot="16200000">
            <a:off x="331479" y="217826"/>
            <a:ext cx="813983" cy="945524"/>
          </a:xfrm>
        </p:spPr>
        <p:txBody>
          <a:bodyPr rtlCol="0"/>
          <a:lstStyle/>
          <a:p>
            <a:pPr rtl="0"/>
            <a:r>
              <a:rPr lang="pt-BR" dirty="0"/>
              <a:t>APLICAÇÂO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491FC2A1-A7C5-4F44-A8AF-6096BB7183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56" y="4439763"/>
            <a:ext cx="1697887" cy="1337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325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">
      <a:dk1>
        <a:srgbClr val="F58A1F"/>
      </a:dk1>
      <a:lt1>
        <a:srgbClr val="FFFFFF"/>
      </a:lt1>
      <a:dk2>
        <a:srgbClr val="E1C300"/>
      </a:dk2>
      <a:lt2>
        <a:srgbClr val="E4575E"/>
      </a:lt2>
      <a:accent1>
        <a:srgbClr val="8FD7BE"/>
      </a:accent1>
      <a:accent2>
        <a:srgbClr val="9E84BB"/>
      </a:accent2>
      <a:accent3>
        <a:srgbClr val="6C70C6"/>
      </a:accent3>
      <a:accent4>
        <a:srgbClr val="4D82BF"/>
      </a:accent4>
      <a:accent5>
        <a:srgbClr val="009CC2"/>
      </a:accent5>
      <a:accent6>
        <a:srgbClr val="9BC100"/>
      </a:accent6>
      <a:hlink>
        <a:srgbClr val="000000"/>
      </a:hlink>
      <a:folHlink>
        <a:srgbClr val="000000"/>
      </a:folHlink>
    </a:clrScheme>
    <a:fontScheme name="Custom 7">
      <a:majorFont>
        <a:latin typeface="Bookman Old Style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1260_TF44594937.potx" id="{0FB1ACFE-9C7B-446F-BAA5-C8334C34F98E}" vid="{74D804A7-477B-4E9D-9EF4-8D25F5D24C6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85CDB61-046A-4160-8502-C1BE902868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3857B4-C055-4B5E-B923-721ACE470C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4841C4-9D77-45E7-945C-9B2D212D801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Cartaz de infográficos financeiros</Template>
  <TotalTime>50</TotalTime>
  <Words>178</Words>
  <Application>Microsoft Office PowerPoint</Application>
  <PresentationFormat>Apresentação na tela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Bookman Old Style</vt:lpstr>
      <vt:lpstr>Calibri</vt:lpstr>
      <vt:lpstr>Tema do Office</vt:lpstr>
      <vt:lpstr>GREENWAY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GREENWAY</dc:title>
  <dc:creator>Diogo Massuça</dc:creator>
  <cp:lastModifiedBy>Diogo Massuça</cp:lastModifiedBy>
  <cp:revision>2</cp:revision>
  <dcterms:created xsi:type="dcterms:W3CDTF">2021-12-22T17:47:26Z</dcterms:created>
  <dcterms:modified xsi:type="dcterms:W3CDTF">2021-12-22T18:45:23Z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