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16256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5C292E"/>
    <a:srgbClr val="C33B3B"/>
    <a:srgbClr val="D37D7C"/>
    <a:srgbClr val="F2D9B0"/>
    <a:srgbClr val="CFBF9D"/>
    <a:srgbClr val="CE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47" d="100"/>
          <a:sy n="47" d="100"/>
        </p:scale>
        <p:origin x="303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1.º Trim</c:v>
                </c:pt>
                <c:pt idx="1">
                  <c:v>2.º Trim</c:v>
                </c:pt>
                <c:pt idx="2">
                  <c:v>3.º Trim</c:v>
                </c:pt>
                <c:pt idx="3">
                  <c:v>4.º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1.º Trim</c:v>
                </c:pt>
                <c:pt idx="1">
                  <c:v>2.º Trim</c:v>
                </c:pt>
                <c:pt idx="2">
                  <c:v>3.º Trim</c:v>
                </c:pt>
                <c:pt idx="3">
                  <c:v>4.º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0.8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30079986019436"/>
          <c:y val="9.9663712877048935E-2"/>
          <c:w val="0.8062416002196946"/>
          <c:h val="0.80067188555631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1.º Trim</c:v>
                </c:pt>
                <c:pt idx="1">
                  <c:v>2.º Trim</c:v>
                </c:pt>
                <c:pt idx="2">
                  <c:v>3.º Trim</c:v>
                </c:pt>
                <c:pt idx="3">
                  <c:v>4.º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0.9</c:v>
                </c:pt>
                <c:pt idx="2">
                  <c:v>1.6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476F34-3E49-4F68-99DC-0F07675C2C51}" type="datetime1">
              <a:rPr lang="pt-PT" smtClean="0"/>
              <a:t>22/12/2021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EF6829-522D-411D-99E3-19D7738EEB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06DC43-BD9E-43BF-B7F3-47CE46CAD8D4}" type="datetime1">
              <a:rPr lang="pt-PT" noProof="0" smtClean="0"/>
              <a:t>22/12/2021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B98550-2AA3-427C-8530-E6B958473202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EB98550-2AA3-427C-8530-E6B95847320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9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8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9B91648-3E62-437A-9B2B-F30287F94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2525" y="7029450"/>
            <a:ext cx="9886950" cy="51244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4800"/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693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961BD8-6614-4D8A-9A6F-E5F963382F71}"/>
              </a:ext>
            </a:extLst>
          </p:cNvPr>
          <p:cNvSpPr/>
          <p:nvPr userDrawn="1"/>
        </p:nvSpPr>
        <p:spPr>
          <a:xfrm>
            <a:off x="388374" y="336753"/>
            <a:ext cx="11415252" cy="14817755"/>
          </a:xfrm>
          <a:prstGeom prst="rect">
            <a:avLst/>
          </a:prstGeom>
          <a:gradFill flip="none" rotWithShape="1">
            <a:gsLst>
              <a:gs pos="28000">
                <a:srgbClr val="33CCCC"/>
              </a:gs>
              <a:gs pos="5556">
                <a:schemeClr val="bg1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3" r:id="rId2"/>
    <p:sldLayoutId id="2147483692" r:id="rId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chart" Target="../charts/chart3.xml"/><Relationship Id="rId18" Type="http://schemas.openxmlformats.org/officeDocument/2006/relationships/hyperlink" Target="https://www.viversaudavel.pt/9-da-populacao-portuguesa-segue-uma-dieta-veggie/" TargetMode="External"/><Relationship Id="rId26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hyperlink" Target="https://www.arodadaalimentacao.pt/alimentacao/alergias-e-intolerancias-alimentares/" TargetMode="External"/><Relationship Id="rId7" Type="http://schemas.openxmlformats.org/officeDocument/2006/relationships/image" Target="../media/image5.png"/><Relationship Id="rId12" Type="http://schemas.openxmlformats.org/officeDocument/2006/relationships/chart" Target="../charts/chart2.xml"/><Relationship Id="rId17" Type="http://schemas.openxmlformats.org/officeDocument/2006/relationships/image" Target="../media/image12.sv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hyperlink" Target="https://repositorio-aberto.up.pt/bitstream/10216/81841/2/37590.pdf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chart" Target="../charts/chart1.xml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image" Target="../media/image8.svg"/><Relationship Id="rId19" Type="http://schemas.openxmlformats.org/officeDocument/2006/relationships/hyperlink" Target="http://www.lantern.es/papers/the-green-revolution-Portugal" TargetMode="External"/><Relationship Id="rId31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 descr="Ipad Png">
            <a:extLst>
              <a:ext uri="{FF2B5EF4-FFF2-40B4-BE49-F238E27FC236}">
                <a16:creationId xmlns:a16="http://schemas.microsoft.com/office/drawing/2014/main" id="{ED7D754F-6001-49A6-850E-A5C2A1893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"/>
          <a:stretch/>
        </p:blipFill>
        <p:spPr bwMode="auto">
          <a:xfrm>
            <a:off x="5300838" y="12554442"/>
            <a:ext cx="1829066" cy="22769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is png image - Asparagus PNG Clip Art, is available for free download">
            <a:extLst>
              <a:ext uri="{FF2B5EF4-FFF2-40B4-BE49-F238E27FC236}">
                <a16:creationId xmlns:a16="http://schemas.microsoft.com/office/drawing/2014/main" id="{EEEDC55F-AB1D-4F2B-954F-9E79D36B8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16"/>
          <a:stretch/>
        </p:blipFill>
        <p:spPr bwMode="auto">
          <a:xfrm>
            <a:off x="5321578" y="425299"/>
            <a:ext cx="1761908" cy="1383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7" hidden="1">
            <a:extLst>
              <a:ext uri="{FF2B5EF4-FFF2-40B4-BE49-F238E27FC236}">
                <a16:creationId xmlns:a16="http://schemas.microsoft.com/office/drawing/2014/main" id="{E836A675-CF30-4322-9910-D0876ADF4F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dirty="0"/>
              <a:t>Educação infográfico</a:t>
            </a:r>
          </a:p>
        </p:txBody>
      </p:sp>
      <p:grpSp>
        <p:nvGrpSpPr>
          <p:cNvPr id="90" name="Grupo 89" descr="Faixa de lápis">
            <a:extLst>
              <a:ext uri="{FF2B5EF4-FFF2-40B4-BE49-F238E27FC236}">
                <a16:creationId xmlns:a16="http://schemas.microsoft.com/office/drawing/2014/main" id="{FAB42E28-35EA-4CE9-AD4D-037811A2670C}"/>
              </a:ext>
            </a:extLst>
          </p:cNvPr>
          <p:cNvGrpSpPr/>
          <p:nvPr/>
        </p:nvGrpSpPr>
        <p:grpSpPr>
          <a:xfrm>
            <a:off x="5431318" y="2998881"/>
            <a:ext cx="1083443" cy="1709685"/>
            <a:chOff x="5423088" y="5459207"/>
            <a:chExt cx="1329075" cy="1709685"/>
          </a:xfrm>
        </p:grpSpPr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7D2CC921-A04F-47C0-BBDB-AA5EC0BA41A1}"/>
                </a:ext>
              </a:extLst>
            </p:cNvPr>
            <p:cNvSpPr/>
            <p:nvPr/>
          </p:nvSpPr>
          <p:spPr>
            <a:xfrm rot="16200000">
              <a:off x="6174403" y="5918289"/>
              <a:ext cx="1036842" cy="118678"/>
            </a:xfrm>
            <a:custGeom>
              <a:avLst/>
              <a:gdLst>
                <a:gd name="connsiteX0" fmla="*/ 1005567 w 1005567"/>
                <a:gd name="connsiteY0" fmla="*/ 0 h 118678"/>
                <a:gd name="connsiteX1" fmla="*/ 1005567 w 1005567"/>
                <a:gd name="connsiteY1" fmla="*/ 118384 h 118678"/>
                <a:gd name="connsiteX2" fmla="*/ 152953 w 1005567"/>
                <a:gd name="connsiteY2" fmla="*/ 118384 h 118678"/>
                <a:gd name="connsiteX3" fmla="*/ 151765 w 1005567"/>
                <a:gd name="connsiteY3" fmla="*/ 118678 h 118678"/>
                <a:gd name="connsiteX4" fmla="*/ 149847 w 1005567"/>
                <a:gd name="connsiteY4" fmla="*/ 118384 h 118678"/>
                <a:gd name="connsiteX5" fmla="*/ 98080 w 1005567"/>
                <a:gd name="connsiteY5" fmla="*/ 110463 h 118678"/>
                <a:gd name="connsiteX6" fmla="*/ 17770 w 1005567"/>
                <a:gd name="connsiteY6" fmla="*/ 37613 h 118678"/>
                <a:gd name="connsiteX7" fmla="*/ 0 w 1005567"/>
                <a:gd name="connsiteY7" fmla="*/ 0 h 11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567" h="118678">
                  <a:moveTo>
                    <a:pt x="1005567" y="0"/>
                  </a:moveTo>
                  <a:lnTo>
                    <a:pt x="1005567" y="118384"/>
                  </a:lnTo>
                  <a:lnTo>
                    <a:pt x="152953" y="118384"/>
                  </a:lnTo>
                  <a:lnTo>
                    <a:pt x="151765" y="118678"/>
                  </a:lnTo>
                  <a:lnTo>
                    <a:pt x="149847" y="118384"/>
                  </a:lnTo>
                  <a:cubicBezTo>
                    <a:pt x="132591" y="115744"/>
                    <a:pt x="139149" y="120250"/>
                    <a:pt x="98080" y="110463"/>
                  </a:cubicBezTo>
                  <a:cubicBezTo>
                    <a:pt x="63948" y="98234"/>
                    <a:pt x="34481" y="72985"/>
                    <a:pt x="17770" y="3761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566B5788-E2E0-48F2-9B93-6D16F2940765}"/>
                </a:ext>
              </a:extLst>
            </p:cNvPr>
            <p:cNvSpPr/>
            <p:nvPr/>
          </p:nvSpPr>
          <p:spPr>
            <a:xfrm rot="16200000">
              <a:off x="5393104" y="7011957"/>
              <a:ext cx="186919" cy="126952"/>
            </a:xfrm>
            <a:custGeom>
              <a:avLst/>
              <a:gdLst>
                <a:gd name="connsiteX0" fmla="*/ 186919 w 186919"/>
                <a:gd name="connsiteY0" fmla="*/ 0 h 125314"/>
                <a:gd name="connsiteX1" fmla="*/ 186919 w 186919"/>
                <a:gd name="connsiteY1" fmla="*/ 125314 h 125314"/>
                <a:gd name="connsiteX2" fmla="*/ 0 w 186919"/>
                <a:gd name="connsiteY2" fmla="*/ 125314 h 125314"/>
                <a:gd name="connsiteX3" fmla="*/ 7831 w 186919"/>
                <a:gd name="connsiteY3" fmla="*/ 86525 h 125314"/>
                <a:gd name="connsiteX4" fmla="*/ 138367 w 186919"/>
                <a:gd name="connsiteY4" fmla="*/ 0 h 12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19" h="125314">
                  <a:moveTo>
                    <a:pt x="186919" y="0"/>
                  </a:moveTo>
                  <a:lnTo>
                    <a:pt x="186919" y="125314"/>
                  </a:lnTo>
                  <a:lnTo>
                    <a:pt x="0" y="125314"/>
                  </a:lnTo>
                  <a:lnTo>
                    <a:pt x="7831" y="86525"/>
                  </a:lnTo>
                  <a:cubicBezTo>
                    <a:pt x="29338" y="35678"/>
                    <a:pt x="79686" y="0"/>
                    <a:pt x="1383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66" name="Paralelogramo 65">
              <a:extLst>
                <a:ext uri="{FF2B5EF4-FFF2-40B4-BE49-F238E27FC236}">
                  <a16:creationId xmlns:a16="http://schemas.microsoft.com/office/drawing/2014/main" id="{A18CFA55-058C-4633-83E7-611FE3036453}"/>
                </a:ext>
              </a:extLst>
            </p:cNvPr>
            <p:cNvSpPr/>
            <p:nvPr/>
          </p:nvSpPr>
          <p:spPr>
            <a:xfrm rot="16200000" flipH="1">
              <a:off x="5710180" y="6182300"/>
              <a:ext cx="763161" cy="1083445"/>
            </a:xfrm>
            <a:prstGeom prst="parallelogram">
              <a:avLst>
                <a:gd name="adj" fmla="val 72728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41" name="Paralelogramo 40">
              <a:extLst>
                <a:ext uri="{FF2B5EF4-FFF2-40B4-BE49-F238E27FC236}">
                  <a16:creationId xmlns:a16="http://schemas.microsoft.com/office/drawing/2014/main" id="{238853DE-EC73-4814-B7EE-3EF80DCDA05E}"/>
                </a:ext>
              </a:extLst>
            </p:cNvPr>
            <p:cNvSpPr/>
            <p:nvPr/>
          </p:nvSpPr>
          <p:spPr>
            <a:xfrm rot="16200000" flipH="1">
              <a:off x="5294044" y="5588541"/>
              <a:ext cx="1587453" cy="1328785"/>
            </a:xfrm>
            <a:prstGeom prst="parallelogram">
              <a:avLst>
                <a:gd name="adj" fmla="val 512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  <p:pic>
        <p:nvPicPr>
          <p:cNvPr id="1045" name="Gráfico 1044" descr="Puzzle">
            <a:extLst>
              <a:ext uri="{FF2B5EF4-FFF2-40B4-BE49-F238E27FC236}">
                <a16:creationId xmlns:a16="http://schemas.microsoft.com/office/drawing/2014/main" id="{C6AC993A-DD3F-428F-87C7-A85222811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82236">
            <a:off x="5860707" y="3559827"/>
            <a:ext cx="469232" cy="469232"/>
          </a:xfrm>
          <a:prstGeom prst="rect">
            <a:avLst/>
          </a:prstGeom>
        </p:spPr>
      </p:pic>
      <p:grpSp>
        <p:nvGrpSpPr>
          <p:cNvPr id="9" name="Grupo 8" descr="Gráfico de cabeçalho">
            <a:extLst>
              <a:ext uri="{FF2B5EF4-FFF2-40B4-BE49-F238E27FC236}">
                <a16:creationId xmlns:a16="http://schemas.microsoft.com/office/drawing/2014/main" id="{181D94F2-1E93-4B71-A78B-37D4B024053C}"/>
              </a:ext>
            </a:extLst>
          </p:cNvPr>
          <p:cNvGrpSpPr/>
          <p:nvPr/>
        </p:nvGrpSpPr>
        <p:grpSpPr>
          <a:xfrm>
            <a:off x="-7141" y="5202549"/>
            <a:ext cx="6919329" cy="2201057"/>
            <a:chOff x="-7141" y="5532749"/>
            <a:chExt cx="6919329" cy="2201057"/>
          </a:xfrm>
        </p:grpSpPr>
        <p:sp>
          <p:nvSpPr>
            <p:cNvPr id="190" name="Triângulo Isósceles 189">
              <a:extLst>
                <a:ext uri="{FF2B5EF4-FFF2-40B4-BE49-F238E27FC236}">
                  <a16:creationId xmlns:a16="http://schemas.microsoft.com/office/drawing/2014/main" id="{F3581DBC-9696-4462-B3C5-767EE02860DC}"/>
                </a:ext>
              </a:extLst>
            </p:cNvPr>
            <p:cNvSpPr/>
            <p:nvPr/>
          </p:nvSpPr>
          <p:spPr>
            <a:xfrm rot="5400000">
              <a:off x="6655238" y="7058004"/>
              <a:ext cx="243424" cy="27047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C72ABDA0-C156-472C-B9ED-6805DC489C86}"/>
                </a:ext>
              </a:extLst>
            </p:cNvPr>
            <p:cNvSpPr/>
            <p:nvPr/>
          </p:nvSpPr>
          <p:spPr>
            <a:xfrm>
              <a:off x="1" y="5532749"/>
              <a:ext cx="6912187" cy="1543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0D300D7F-079C-4116-A792-BD36BA3AEDE4}"/>
                </a:ext>
              </a:extLst>
            </p:cNvPr>
            <p:cNvSpPr/>
            <p:nvPr/>
          </p:nvSpPr>
          <p:spPr>
            <a:xfrm rot="16200000">
              <a:off x="2447636" y="4622341"/>
              <a:ext cx="656688" cy="5566241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8D1A8F03-661A-46F2-BBC9-78FA1AE202DB}"/>
                </a:ext>
              </a:extLst>
            </p:cNvPr>
            <p:cNvSpPr/>
            <p:nvPr/>
          </p:nvSpPr>
          <p:spPr>
            <a:xfrm>
              <a:off x="5558268" y="7077117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</p:grpSp>
      <p:sp>
        <p:nvSpPr>
          <p:cNvPr id="195" name="Caixa de texto 194">
            <a:extLst>
              <a:ext uri="{FF2B5EF4-FFF2-40B4-BE49-F238E27FC236}">
                <a16:creationId xmlns:a16="http://schemas.microsoft.com/office/drawing/2014/main" id="{B52B03A8-C706-4D1C-B84D-C2CF3E66F5F5}"/>
              </a:ext>
            </a:extLst>
          </p:cNvPr>
          <p:cNvSpPr txBox="1"/>
          <p:nvPr/>
        </p:nvSpPr>
        <p:spPr>
          <a:xfrm>
            <a:off x="195490" y="5275613"/>
            <a:ext cx="6658109" cy="792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pt-PT" sz="2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Bases para o desenvolvimento da app</a:t>
            </a:r>
            <a:endParaRPr lang="pt-PT" sz="2800" b="1" spc="-150" noProof="1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4" name="Caixa de texto 193">
            <a:extLst>
              <a:ext uri="{FF2B5EF4-FFF2-40B4-BE49-F238E27FC236}">
                <a16:creationId xmlns:a16="http://schemas.microsoft.com/office/drawing/2014/main" id="{DB4B2506-C8BD-467C-A8A9-4B23C0D3552E}"/>
              </a:ext>
            </a:extLst>
          </p:cNvPr>
          <p:cNvSpPr txBox="1"/>
          <p:nvPr/>
        </p:nvSpPr>
        <p:spPr>
          <a:xfrm>
            <a:off x="1097775" y="5568611"/>
            <a:ext cx="4824245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pt-PT" sz="80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GREENWAY</a:t>
            </a:r>
            <a:endParaRPr lang="pt-PT" sz="6000" b="1" spc="-3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43" name="Grupo 1042">
            <a:extLst>
              <a:ext uri="{FF2B5EF4-FFF2-40B4-BE49-F238E27FC236}">
                <a16:creationId xmlns:a16="http://schemas.microsoft.com/office/drawing/2014/main" id="{EDE67141-2993-4412-A65C-1A5893653F11}"/>
              </a:ext>
            </a:extLst>
          </p:cNvPr>
          <p:cNvGrpSpPr/>
          <p:nvPr/>
        </p:nvGrpSpPr>
        <p:grpSpPr>
          <a:xfrm>
            <a:off x="1" y="2099929"/>
            <a:ext cx="4846818" cy="1709673"/>
            <a:chOff x="171256" y="1788715"/>
            <a:chExt cx="4846818" cy="1709673"/>
          </a:xfrm>
        </p:grpSpPr>
        <p:sp>
          <p:nvSpPr>
            <p:cNvPr id="200" name="Caixa de texto 199">
              <a:extLst>
                <a:ext uri="{FF2B5EF4-FFF2-40B4-BE49-F238E27FC236}">
                  <a16:creationId xmlns:a16="http://schemas.microsoft.com/office/drawing/2014/main" id="{A025D5D5-CF94-406F-9B0D-1B6A88C449C9}"/>
                </a:ext>
              </a:extLst>
            </p:cNvPr>
            <p:cNvSpPr txBox="1"/>
            <p:nvPr/>
          </p:nvSpPr>
          <p:spPr>
            <a:xfrm>
              <a:off x="673698" y="1788715"/>
              <a:ext cx="4337029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pt-PT" sz="6600" b="1" spc="-150" dirty="0">
                  <a:latin typeface="Bahnschrift SemiBold" panose="020B0502040204020203" pitchFamily="34" charset="0"/>
                </a:rPr>
                <a:t>1 em 9 </a:t>
              </a:r>
              <a:endParaRPr lang="pt-PT" sz="4000" spc="-150" noProof="1">
                <a:latin typeface="Bahnschrift SemiBold" panose="020B0502040204020203" pitchFamily="34" charset="0"/>
              </a:endParaRPr>
            </a:p>
          </p:txBody>
        </p:sp>
        <p:sp>
          <p:nvSpPr>
            <p:cNvPr id="201" name="Caixa de texto 200">
              <a:extLst>
                <a:ext uri="{FF2B5EF4-FFF2-40B4-BE49-F238E27FC236}">
                  <a16:creationId xmlns:a16="http://schemas.microsoft.com/office/drawing/2014/main" id="{56AA3C66-F9A9-40B8-9160-E15AA87DF7DA}"/>
                </a:ext>
              </a:extLst>
            </p:cNvPr>
            <p:cNvSpPr txBox="1"/>
            <p:nvPr/>
          </p:nvSpPr>
          <p:spPr>
            <a:xfrm>
              <a:off x="171256" y="2550900"/>
              <a:ext cx="4846818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pt-PT" sz="4400" spc="-150" dirty="0">
                  <a:latin typeface="Bahnschrift SemiBold" panose="020B0502040204020203" pitchFamily="34" charset="0"/>
                </a:rPr>
                <a:t> é Vegana*</a:t>
              </a:r>
              <a:endParaRPr lang="pt-PT" sz="3600" spc="-15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02" name="Caixa de texto 201">
              <a:extLst>
                <a:ext uri="{FF2B5EF4-FFF2-40B4-BE49-F238E27FC236}">
                  <a16:creationId xmlns:a16="http://schemas.microsoft.com/office/drawing/2014/main" id="{34D49CA1-A211-445A-8A71-BADA2DFCF519}"/>
                </a:ext>
              </a:extLst>
            </p:cNvPr>
            <p:cNvSpPr txBox="1"/>
            <p:nvPr/>
          </p:nvSpPr>
          <p:spPr>
            <a:xfrm>
              <a:off x="681044" y="3282944"/>
              <a:ext cx="43370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pt-PT" sz="1400" noProof="1"/>
                <a:t>*valores para portugueses do sexo feminino</a:t>
              </a:r>
            </a:p>
          </p:txBody>
        </p:sp>
      </p:grpSp>
      <p:grpSp>
        <p:nvGrpSpPr>
          <p:cNvPr id="1034" name="Grupo 1033" title="Título de Secção">
            <a:extLst>
              <a:ext uri="{FF2B5EF4-FFF2-40B4-BE49-F238E27FC236}">
                <a16:creationId xmlns:a16="http://schemas.microsoft.com/office/drawing/2014/main" id="{20434B85-96ED-49B6-9A09-5BF47EF578EA}"/>
              </a:ext>
            </a:extLst>
          </p:cNvPr>
          <p:cNvGrpSpPr/>
          <p:nvPr/>
        </p:nvGrpSpPr>
        <p:grpSpPr>
          <a:xfrm>
            <a:off x="5812608" y="1478420"/>
            <a:ext cx="4221287" cy="1116695"/>
            <a:chOff x="5431608" y="4234169"/>
            <a:chExt cx="4221287" cy="1116695"/>
          </a:xfrm>
        </p:grpSpPr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4706127D-A2D7-44C8-9AF6-2705A19F487B}"/>
                </a:ext>
              </a:extLst>
            </p:cNvPr>
            <p:cNvSpPr/>
            <p:nvPr/>
          </p:nvSpPr>
          <p:spPr>
            <a:xfrm rot="16200000">
              <a:off x="7971542" y="3805037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C3D83180-0EA1-4C3E-A2CB-0156B818A52D}"/>
                </a:ext>
              </a:extLst>
            </p:cNvPr>
            <p:cNvSpPr/>
            <p:nvPr/>
          </p:nvSpPr>
          <p:spPr>
            <a:xfrm rot="16200000">
              <a:off x="5384583" y="5119448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384250D-16D1-4C6E-9289-B0F638D91617}"/>
                </a:ext>
              </a:extLst>
            </p:cNvPr>
            <p:cNvSpPr/>
            <p:nvPr/>
          </p:nvSpPr>
          <p:spPr>
            <a:xfrm>
              <a:off x="5558271" y="5099224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39" name="Retângulo: Cantos Superiores Arredondados 38">
              <a:extLst>
                <a:ext uri="{FF2B5EF4-FFF2-40B4-BE49-F238E27FC236}">
                  <a16:creationId xmlns:a16="http://schemas.microsoft.com/office/drawing/2014/main" id="{403C72BC-017E-4889-86F3-EE29B4D8167C}"/>
                </a:ext>
              </a:extLst>
            </p:cNvPr>
            <p:cNvSpPr/>
            <p:nvPr/>
          </p:nvSpPr>
          <p:spPr>
            <a:xfrm rot="16200000">
              <a:off x="7092252" y="2573525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04" name="Caixa de texto 103">
              <a:extLst>
                <a:ext uri="{FF2B5EF4-FFF2-40B4-BE49-F238E27FC236}">
                  <a16:creationId xmlns:a16="http://schemas.microsoft.com/office/drawing/2014/main" id="{EDD96DC5-58F2-4DBD-8B2D-5E2C271130E4}"/>
                </a:ext>
              </a:extLst>
            </p:cNvPr>
            <p:cNvSpPr txBox="1"/>
            <p:nvPr/>
          </p:nvSpPr>
          <p:spPr>
            <a:xfrm>
              <a:off x="6372940" y="4324167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rtl="0"/>
              <a:r>
                <a:rPr lang="pt-PT" sz="2200" dirty="0">
                  <a:solidFill>
                    <a:schemeClr val="bg1"/>
                  </a:solidFill>
                  <a:latin typeface="+mj-lt"/>
                </a:rPr>
                <a:t>Público-alvo</a:t>
              </a:r>
              <a:endParaRPr lang="pt-PT" sz="2200" noProof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41" name="Caixa de texto 1040">
            <a:extLst>
              <a:ext uri="{FF2B5EF4-FFF2-40B4-BE49-F238E27FC236}">
                <a16:creationId xmlns:a16="http://schemas.microsoft.com/office/drawing/2014/main" id="{BF692857-62E3-483F-A263-AE58A9C07C3A}"/>
              </a:ext>
            </a:extLst>
          </p:cNvPr>
          <p:cNvSpPr txBox="1"/>
          <p:nvPr/>
        </p:nvSpPr>
        <p:spPr>
          <a:xfrm>
            <a:off x="818536" y="4136139"/>
            <a:ext cx="44025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dirty="0">
                <a:latin typeface="Bahnschrift Light" panose="020B0502040204020203" pitchFamily="34" charset="0"/>
              </a:rPr>
              <a:t>O mercado da alimentação vegetariana e vegana em Portugal aumentou 514% entre  2008-2018. </a:t>
            </a:r>
            <a:endParaRPr lang="pt-PT" noProof="1">
              <a:latin typeface="Bahnschrift Light" panose="020B0502040204020203" pitchFamily="34" charset="0"/>
            </a:endParaRPr>
          </a:p>
        </p:txBody>
      </p:sp>
      <p:grpSp>
        <p:nvGrpSpPr>
          <p:cNvPr id="1038" name="Grupo 1037" descr="Ícone de dispositivo&#10;">
            <a:extLst>
              <a:ext uri="{FF2B5EF4-FFF2-40B4-BE49-F238E27FC236}">
                <a16:creationId xmlns:a16="http://schemas.microsoft.com/office/drawing/2014/main" id="{E9D88B68-15C1-4E2A-9B7E-58D9787E6AEF}"/>
              </a:ext>
            </a:extLst>
          </p:cNvPr>
          <p:cNvGrpSpPr/>
          <p:nvPr/>
        </p:nvGrpSpPr>
        <p:grpSpPr>
          <a:xfrm>
            <a:off x="5957267" y="1632163"/>
            <a:ext cx="650318" cy="592512"/>
            <a:chOff x="5576267" y="4387912"/>
            <a:chExt cx="650318" cy="592512"/>
          </a:xfrm>
        </p:grpSpPr>
        <p:pic>
          <p:nvPicPr>
            <p:cNvPr id="138" name="Gráfico 137" descr="Marcador de Posição do Ícone">
              <a:extLst>
                <a:ext uri="{FF2B5EF4-FFF2-40B4-BE49-F238E27FC236}">
                  <a16:creationId xmlns:a16="http://schemas.microsoft.com/office/drawing/2014/main" id="{AD30BB2A-552E-417C-A91F-6A4633B7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76267" y="4387912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5" name="Gráfico 124" descr="Bullseye with solid fill">
              <a:extLst>
                <a:ext uri="{FF2B5EF4-FFF2-40B4-BE49-F238E27FC236}">
                  <a16:creationId xmlns:a16="http://schemas.microsoft.com/office/drawing/2014/main" id="{5B2CBC3C-ADFD-46E9-8879-B44F4DC9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5715000" y="4490272"/>
              <a:ext cx="380324" cy="380324"/>
            </a:xfrm>
            <a:prstGeom prst="rect">
              <a:avLst/>
            </a:prstGeom>
          </p:spPr>
        </p:pic>
      </p:grpSp>
      <p:grpSp>
        <p:nvGrpSpPr>
          <p:cNvPr id="2" name="Grupo 1" descr="Gráficos de comparação circular">
            <a:extLst>
              <a:ext uri="{FF2B5EF4-FFF2-40B4-BE49-F238E27FC236}">
                <a16:creationId xmlns:a16="http://schemas.microsoft.com/office/drawing/2014/main" id="{61E5842A-A868-4EEE-8C59-455A98B58F3C}"/>
              </a:ext>
            </a:extLst>
          </p:cNvPr>
          <p:cNvGrpSpPr/>
          <p:nvPr/>
        </p:nvGrpSpPr>
        <p:grpSpPr>
          <a:xfrm>
            <a:off x="6997809" y="4315622"/>
            <a:ext cx="4744080" cy="2485663"/>
            <a:chOff x="7085207" y="4645822"/>
            <a:chExt cx="4449287" cy="2485663"/>
          </a:xfrm>
        </p:grpSpPr>
        <p:graphicFrame>
          <p:nvGraphicFramePr>
            <p:cNvPr id="256" name="Gráfico 255" descr="Gráfico em Anel">
              <a:extLst>
                <a:ext uri="{FF2B5EF4-FFF2-40B4-BE49-F238E27FC236}">
                  <a16:creationId xmlns:a16="http://schemas.microsoft.com/office/drawing/2014/main" id="{F28EFB0F-3CEE-488E-857F-027028150871}"/>
                </a:ext>
              </a:extLst>
            </p:cNvPr>
            <p:cNvGraphicFramePr/>
            <p:nvPr/>
          </p:nvGraphicFramePr>
          <p:xfrm>
            <a:off x="7122542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257" name="Caixa de texto 256">
              <a:extLst>
                <a:ext uri="{FF2B5EF4-FFF2-40B4-BE49-F238E27FC236}">
                  <a16:creationId xmlns:a16="http://schemas.microsoft.com/office/drawing/2014/main" id="{97F8E2F6-8355-4131-8E30-E18E78312C1C}"/>
                </a:ext>
              </a:extLst>
            </p:cNvPr>
            <p:cNvSpPr txBox="1"/>
            <p:nvPr/>
          </p:nvSpPr>
          <p:spPr>
            <a:xfrm>
              <a:off x="7085207" y="6023489"/>
              <a:ext cx="135239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PT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Light" panose="020B0502040204020203" pitchFamily="34" charset="0"/>
                </a:rPr>
                <a:t>Portugueses que estão a tentar reduzir, ou eliminaram o consumo de carnes vermelhas. </a:t>
              </a:r>
            </a:p>
          </p:txBody>
        </p:sp>
        <p:sp>
          <p:nvSpPr>
            <p:cNvPr id="259" name="Caixa de texto 258">
              <a:extLst>
                <a:ext uri="{FF2B5EF4-FFF2-40B4-BE49-F238E27FC236}">
                  <a16:creationId xmlns:a16="http://schemas.microsoft.com/office/drawing/2014/main" id="{68143FCD-14E8-4D4D-9C88-9FC29383FEA8}"/>
                </a:ext>
              </a:extLst>
            </p:cNvPr>
            <p:cNvSpPr txBox="1"/>
            <p:nvPr/>
          </p:nvSpPr>
          <p:spPr>
            <a:xfrm>
              <a:off x="7358308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PT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45%</a:t>
              </a:r>
            </a:p>
          </p:txBody>
        </p:sp>
        <p:graphicFrame>
          <p:nvGraphicFramePr>
            <p:cNvPr id="270" name="Gráfico 269" descr="Gráfico em Anel">
              <a:extLst>
                <a:ext uri="{FF2B5EF4-FFF2-40B4-BE49-F238E27FC236}">
                  <a16:creationId xmlns:a16="http://schemas.microsoft.com/office/drawing/2014/main" id="{64824C83-797B-47AE-AFD5-3F3B03DD9EFC}"/>
                </a:ext>
              </a:extLst>
            </p:cNvPr>
            <p:cNvGraphicFramePr/>
            <p:nvPr/>
          </p:nvGraphicFramePr>
          <p:xfrm>
            <a:off x="8643819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271" name="Caixa de texto 270">
              <a:extLst>
                <a:ext uri="{FF2B5EF4-FFF2-40B4-BE49-F238E27FC236}">
                  <a16:creationId xmlns:a16="http://schemas.microsoft.com/office/drawing/2014/main" id="{45B371D6-DF52-4734-973F-7ED472655345}"/>
                </a:ext>
              </a:extLst>
            </p:cNvPr>
            <p:cNvSpPr txBox="1"/>
            <p:nvPr/>
          </p:nvSpPr>
          <p:spPr>
            <a:xfrm>
              <a:off x="8670440" y="6023489"/>
              <a:ext cx="1358793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Light" panose="020B0502040204020203" pitchFamily="34" charset="0"/>
                </a:rPr>
                <a:t>População portuguesa que se estima sofra de alergias alimentares (8% das crianças e 4% dos adultos).</a:t>
              </a:r>
              <a:endParaRPr lang="pt-PT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272" name="Caixa de texto 271">
              <a:extLst>
                <a:ext uri="{FF2B5EF4-FFF2-40B4-BE49-F238E27FC236}">
                  <a16:creationId xmlns:a16="http://schemas.microsoft.com/office/drawing/2014/main" id="{32B484CD-F7EF-482C-AAE1-015581585F37}"/>
                </a:ext>
              </a:extLst>
            </p:cNvPr>
            <p:cNvSpPr txBox="1"/>
            <p:nvPr/>
          </p:nvSpPr>
          <p:spPr>
            <a:xfrm>
              <a:off x="8896398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PT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12%</a:t>
              </a:r>
            </a:p>
          </p:txBody>
        </p:sp>
        <p:graphicFrame>
          <p:nvGraphicFramePr>
            <p:cNvPr id="273" name="Gráfico 272" descr="Gráfico em Anel">
              <a:extLst>
                <a:ext uri="{FF2B5EF4-FFF2-40B4-BE49-F238E27FC236}">
                  <a16:creationId xmlns:a16="http://schemas.microsoft.com/office/drawing/2014/main" id="{C2181ED1-12B9-451C-BEB0-545D8E394CB4}"/>
                </a:ext>
              </a:extLst>
            </p:cNvPr>
            <p:cNvGraphicFramePr/>
            <p:nvPr/>
          </p:nvGraphicFramePr>
          <p:xfrm>
            <a:off x="10131465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274" name="Caixa de texto 273">
              <a:extLst>
                <a:ext uri="{FF2B5EF4-FFF2-40B4-BE49-F238E27FC236}">
                  <a16:creationId xmlns:a16="http://schemas.microsoft.com/office/drawing/2014/main" id="{8A2EB957-EABD-4894-96EE-DB4B34FB04DD}"/>
                </a:ext>
              </a:extLst>
            </p:cNvPr>
            <p:cNvSpPr txBox="1"/>
            <p:nvPr/>
          </p:nvSpPr>
          <p:spPr>
            <a:xfrm>
              <a:off x="10211074" y="6023489"/>
              <a:ext cx="132342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PT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Light" panose="020B0502040204020203" pitchFamily="34" charset="0"/>
                </a:rPr>
                <a:t>População portuguesa que já segue uma dieta vegetariana.</a:t>
              </a:r>
            </a:p>
          </p:txBody>
        </p:sp>
        <p:sp>
          <p:nvSpPr>
            <p:cNvPr id="275" name="Caixa de texto 274">
              <a:extLst>
                <a:ext uri="{FF2B5EF4-FFF2-40B4-BE49-F238E27FC236}">
                  <a16:creationId xmlns:a16="http://schemas.microsoft.com/office/drawing/2014/main" id="{63D0441E-5A12-458F-AE63-65DA48F9051F}"/>
                </a:ext>
              </a:extLst>
            </p:cNvPr>
            <p:cNvSpPr txBox="1"/>
            <p:nvPr/>
          </p:nvSpPr>
          <p:spPr>
            <a:xfrm>
              <a:off x="10400860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PT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9%</a:t>
              </a:r>
            </a:p>
          </p:txBody>
        </p:sp>
      </p:grpSp>
      <p:grpSp>
        <p:nvGrpSpPr>
          <p:cNvPr id="1033" name="Grupo 1032" title="Título de Secção">
            <a:extLst>
              <a:ext uri="{FF2B5EF4-FFF2-40B4-BE49-F238E27FC236}">
                <a16:creationId xmlns:a16="http://schemas.microsoft.com/office/drawing/2014/main" id="{168FEE9B-244F-461A-8768-B88D8905D1A7}"/>
              </a:ext>
            </a:extLst>
          </p:cNvPr>
          <p:cNvGrpSpPr/>
          <p:nvPr/>
        </p:nvGrpSpPr>
        <p:grpSpPr>
          <a:xfrm>
            <a:off x="1644047" y="7605264"/>
            <a:ext cx="5000776" cy="1116002"/>
            <a:chOff x="2558155" y="8047174"/>
            <a:chExt cx="4221287" cy="1116002"/>
          </a:xfrm>
        </p:grpSpPr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7FC0EEE8-C40B-4479-B5D1-582225DFE69B}"/>
                </a:ext>
              </a:extLst>
            </p:cNvPr>
            <p:cNvSpPr/>
            <p:nvPr/>
          </p:nvSpPr>
          <p:spPr>
            <a:xfrm rot="5400000" flipH="1">
              <a:off x="4023509" y="7617349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54" name="Forma Livre: Forma 153">
              <a:extLst>
                <a:ext uri="{FF2B5EF4-FFF2-40B4-BE49-F238E27FC236}">
                  <a16:creationId xmlns:a16="http://schemas.microsoft.com/office/drawing/2014/main" id="{EF809C40-37D7-4C01-99D6-448B60F76186}"/>
                </a:ext>
              </a:extLst>
            </p:cNvPr>
            <p:cNvSpPr/>
            <p:nvPr/>
          </p:nvSpPr>
          <p:spPr>
            <a:xfrm rot="5400000" flipH="1">
              <a:off x="6600996" y="8932453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09A90CE3-0D00-4B6C-AD0A-81A141B5BCC6}"/>
                </a:ext>
              </a:extLst>
            </p:cNvPr>
            <p:cNvSpPr/>
            <p:nvPr/>
          </p:nvSpPr>
          <p:spPr>
            <a:xfrm flipH="1">
              <a:off x="5569337" y="8912229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56" name="Retângulo: Cantos Superiores Arredondados 155">
              <a:extLst>
                <a:ext uri="{FF2B5EF4-FFF2-40B4-BE49-F238E27FC236}">
                  <a16:creationId xmlns:a16="http://schemas.microsoft.com/office/drawing/2014/main" id="{BA4B72FA-1E94-4508-9187-5AFBF6572020}"/>
                </a:ext>
              </a:extLst>
            </p:cNvPr>
            <p:cNvSpPr/>
            <p:nvPr/>
          </p:nvSpPr>
          <p:spPr>
            <a:xfrm rot="5400000" flipH="1">
              <a:off x="4218799" y="6386530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57" name="Caixa de texto 156">
              <a:extLst>
                <a:ext uri="{FF2B5EF4-FFF2-40B4-BE49-F238E27FC236}">
                  <a16:creationId xmlns:a16="http://schemas.microsoft.com/office/drawing/2014/main" id="{1DE0CE38-8A60-4088-BAD5-266B36DC80E3}"/>
                </a:ext>
              </a:extLst>
            </p:cNvPr>
            <p:cNvSpPr txBox="1"/>
            <p:nvPr/>
          </p:nvSpPr>
          <p:spPr>
            <a:xfrm flipH="1">
              <a:off x="2650021" y="8137172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rtl="0"/>
              <a:r>
                <a:rPr lang="pt-PT" sz="2200" dirty="0">
                  <a:solidFill>
                    <a:schemeClr val="bg1"/>
                  </a:solidFill>
                  <a:latin typeface="+mj-lt"/>
                </a:rPr>
                <a:t>Proposta de valor</a:t>
              </a:r>
              <a:endParaRPr lang="pt-PT" sz="2200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39" name="Grupo 1038" descr="Ícone de dispositivo&#10;">
            <a:extLst>
              <a:ext uri="{FF2B5EF4-FFF2-40B4-BE49-F238E27FC236}">
                <a16:creationId xmlns:a16="http://schemas.microsoft.com/office/drawing/2014/main" id="{1B8285A2-D191-40C1-AC32-23BB73D18BBF}"/>
              </a:ext>
            </a:extLst>
          </p:cNvPr>
          <p:cNvGrpSpPr/>
          <p:nvPr/>
        </p:nvGrpSpPr>
        <p:grpSpPr>
          <a:xfrm>
            <a:off x="5849846" y="7759007"/>
            <a:ext cx="650318" cy="592512"/>
            <a:chOff x="5976846" y="8200917"/>
            <a:chExt cx="650318" cy="592512"/>
          </a:xfrm>
        </p:grpSpPr>
        <p:pic>
          <p:nvPicPr>
            <p:cNvPr id="158" name="Gráfico 157" descr="Marcador de Posição do Ícone">
              <a:extLst>
                <a:ext uri="{FF2B5EF4-FFF2-40B4-BE49-F238E27FC236}">
                  <a16:creationId xmlns:a16="http://schemas.microsoft.com/office/drawing/2014/main" id="{DADDA273-680D-4592-93B4-355FF1630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5976846" y="8200917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7" name="Gráfico 126" descr="Diamond with solid fill">
              <a:extLst>
                <a:ext uri="{FF2B5EF4-FFF2-40B4-BE49-F238E27FC236}">
                  <a16:creationId xmlns:a16="http://schemas.microsoft.com/office/drawing/2014/main" id="{20F469E7-012C-4E5D-BD85-673A06611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6096561" y="8299898"/>
              <a:ext cx="426575" cy="426575"/>
            </a:xfrm>
            <a:prstGeom prst="rect">
              <a:avLst/>
            </a:prstGeom>
          </p:spPr>
        </p:pic>
      </p:grpSp>
      <p:sp>
        <p:nvSpPr>
          <p:cNvPr id="177" name="Caixa de texto 176">
            <a:extLst>
              <a:ext uri="{FF2B5EF4-FFF2-40B4-BE49-F238E27FC236}">
                <a16:creationId xmlns:a16="http://schemas.microsoft.com/office/drawing/2014/main" id="{ED298D9E-0B75-4690-9126-401F398C359E}"/>
              </a:ext>
            </a:extLst>
          </p:cNvPr>
          <p:cNvSpPr txBox="1"/>
          <p:nvPr/>
        </p:nvSpPr>
        <p:spPr>
          <a:xfrm>
            <a:off x="913249" y="8862768"/>
            <a:ext cx="437063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sz="1600" noProof="1">
                <a:latin typeface="Bahnschrift Light" panose="020B0502040204020203" pitchFamily="34" charset="0"/>
              </a:rPr>
              <a:t>A aplicação surge com o propósito de facilitar a vida de quem segue uma dieta à base de vegetais ou tem algum tipo de restrição alimentar.</a:t>
            </a:r>
          </a:p>
        </p:txBody>
      </p:sp>
      <p:sp>
        <p:nvSpPr>
          <p:cNvPr id="1042" name="Chaveta Direita 1041" descr="Chaveta">
            <a:extLst>
              <a:ext uri="{FF2B5EF4-FFF2-40B4-BE49-F238E27FC236}">
                <a16:creationId xmlns:a16="http://schemas.microsoft.com/office/drawing/2014/main" id="{1F8783D4-2B90-485B-9CE9-87FAB22BE481}"/>
              </a:ext>
            </a:extLst>
          </p:cNvPr>
          <p:cNvSpPr/>
          <p:nvPr/>
        </p:nvSpPr>
        <p:spPr>
          <a:xfrm>
            <a:off x="7147646" y="6843533"/>
            <a:ext cx="461176" cy="2861806"/>
          </a:xfrm>
          <a:prstGeom prst="rightBrace">
            <a:avLst>
              <a:gd name="adj1" fmla="val 51503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82" name="Caixa de texto 181">
            <a:extLst>
              <a:ext uri="{FF2B5EF4-FFF2-40B4-BE49-F238E27FC236}">
                <a16:creationId xmlns:a16="http://schemas.microsoft.com/office/drawing/2014/main" id="{5344DB88-6AB0-4FEF-AAC0-90D815D24AE7}"/>
              </a:ext>
            </a:extLst>
          </p:cNvPr>
          <p:cNvSpPr txBox="1"/>
          <p:nvPr/>
        </p:nvSpPr>
        <p:spPr>
          <a:xfrm>
            <a:off x="7884763" y="7709058"/>
            <a:ext cx="358760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PT" sz="6000" b="1" spc="-150" dirty="0">
                <a:latin typeface="Bahnschrift SemiBold" panose="020B0502040204020203" pitchFamily="34" charset="0"/>
              </a:rPr>
              <a:t>1 em 3</a:t>
            </a:r>
          </a:p>
          <a:p>
            <a:pPr rtl="0"/>
            <a:r>
              <a:rPr lang="pt-PT" sz="3600" spc="-150" noProof="1">
                <a:latin typeface="Bahnschrift SemiBold" panose="020B0502040204020203" pitchFamily="34" charset="0"/>
              </a:rPr>
              <a:t>Veggies nacionais</a:t>
            </a:r>
            <a:endParaRPr lang="pt-PT" sz="6000" spc="-150" noProof="1">
              <a:latin typeface="Bahnschrift SemiBold" panose="020B0502040204020203" pitchFamily="34" charset="0"/>
            </a:endParaRPr>
          </a:p>
        </p:txBody>
      </p:sp>
      <p:sp>
        <p:nvSpPr>
          <p:cNvPr id="254" name="Caixa de texto 253">
            <a:extLst>
              <a:ext uri="{FF2B5EF4-FFF2-40B4-BE49-F238E27FC236}">
                <a16:creationId xmlns:a16="http://schemas.microsoft.com/office/drawing/2014/main" id="{AA40BAA2-9732-4211-89C3-D8DD321B7F94}"/>
              </a:ext>
            </a:extLst>
          </p:cNvPr>
          <p:cNvSpPr txBox="1"/>
          <p:nvPr/>
        </p:nvSpPr>
        <p:spPr>
          <a:xfrm>
            <a:off x="7844279" y="9278865"/>
            <a:ext cx="36280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PT" sz="1600" noProof="1">
                <a:latin typeface="Bahnschrift Light" panose="020B0502040204020203" pitchFamily="34" charset="0"/>
              </a:rPr>
              <a:t>… admite ser complicado ou mesmo muito complicado encontrar pratos adequados à sua dieta fora de casa.</a:t>
            </a:r>
          </a:p>
          <a:p>
            <a:pPr rtl="0"/>
            <a:r>
              <a:rPr lang="pt-PT" sz="1600" noProof="1">
                <a:latin typeface="Bahnschrift Light" panose="020B0502040204020203" pitchFamily="34" charset="0"/>
              </a:rPr>
              <a:t>O que dificulta a sua alimentação quando dependentes dessas refeições. </a:t>
            </a:r>
          </a:p>
        </p:txBody>
      </p:sp>
      <p:grpSp>
        <p:nvGrpSpPr>
          <p:cNvPr id="1035" name="Grupo 1034" title="Título de Secção">
            <a:extLst>
              <a:ext uri="{FF2B5EF4-FFF2-40B4-BE49-F238E27FC236}">
                <a16:creationId xmlns:a16="http://schemas.microsoft.com/office/drawing/2014/main" id="{EB2C580B-236F-45CA-8920-1901BDEAF5B4}"/>
              </a:ext>
            </a:extLst>
          </p:cNvPr>
          <p:cNvGrpSpPr/>
          <p:nvPr/>
        </p:nvGrpSpPr>
        <p:grpSpPr>
          <a:xfrm>
            <a:off x="6015808" y="11078915"/>
            <a:ext cx="4705288" cy="1113120"/>
            <a:chOff x="5431608" y="10407788"/>
            <a:chExt cx="4221287" cy="1113120"/>
          </a:xfrm>
        </p:grpSpPr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BE55A04B-A7FC-4930-A1B2-3B8FBD8640B7}"/>
                </a:ext>
              </a:extLst>
            </p:cNvPr>
            <p:cNvSpPr/>
            <p:nvPr/>
          </p:nvSpPr>
          <p:spPr>
            <a:xfrm rot="16200000">
              <a:off x="7971543" y="9975081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BD30972C-56EC-4588-B6E1-FCDC1B421F7D}"/>
                </a:ext>
              </a:extLst>
            </p:cNvPr>
            <p:cNvSpPr/>
            <p:nvPr/>
          </p:nvSpPr>
          <p:spPr>
            <a:xfrm rot="16200000">
              <a:off x="5384583" y="11293067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163" name="Retângulo 162">
              <a:extLst>
                <a:ext uri="{FF2B5EF4-FFF2-40B4-BE49-F238E27FC236}">
                  <a16:creationId xmlns:a16="http://schemas.microsoft.com/office/drawing/2014/main" id="{B5050D27-39E9-4351-B28E-1BCADF437609}"/>
                </a:ext>
              </a:extLst>
            </p:cNvPr>
            <p:cNvSpPr/>
            <p:nvPr/>
          </p:nvSpPr>
          <p:spPr>
            <a:xfrm>
              <a:off x="5558271" y="11272843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64" name="Retângulo: Cantos Superiores Arredondados 163">
              <a:extLst>
                <a:ext uri="{FF2B5EF4-FFF2-40B4-BE49-F238E27FC236}">
                  <a16:creationId xmlns:a16="http://schemas.microsoft.com/office/drawing/2014/main" id="{AAB78025-1E0E-4C11-83DD-689AD1797AC9}"/>
                </a:ext>
              </a:extLst>
            </p:cNvPr>
            <p:cNvSpPr/>
            <p:nvPr/>
          </p:nvSpPr>
          <p:spPr>
            <a:xfrm rot="16200000">
              <a:off x="7092252" y="8747144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sp>
          <p:nvSpPr>
            <p:cNvPr id="165" name="Caixa de texto 164">
              <a:extLst>
                <a:ext uri="{FF2B5EF4-FFF2-40B4-BE49-F238E27FC236}">
                  <a16:creationId xmlns:a16="http://schemas.microsoft.com/office/drawing/2014/main" id="{1371BFB5-B11A-4FD2-BE25-9FA6D714FD30}"/>
                </a:ext>
              </a:extLst>
            </p:cNvPr>
            <p:cNvSpPr txBox="1"/>
            <p:nvPr/>
          </p:nvSpPr>
          <p:spPr>
            <a:xfrm>
              <a:off x="6372940" y="10497786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rtl="0"/>
              <a:r>
                <a:rPr lang="pt-PT" sz="2200" dirty="0">
                  <a:solidFill>
                    <a:schemeClr val="bg1"/>
                  </a:solidFill>
                  <a:latin typeface="+mj-lt"/>
                </a:rPr>
                <a:t>Solução a implementar</a:t>
              </a:r>
              <a:endParaRPr lang="pt-PT" sz="2200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40" name="Grupo 1039" descr="Ícone de dispositivo&#10;">
            <a:extLst>
              <a:ext uri="{FF2B5EF4-FFF2-40B4-BE49-F238E27FC236}">
                <a16:creationId xmlns:a16="http://schemas.microsoft.com/office/drawing/2014/main" id="{5F5BB508-29D3-40CD-A55F-CB23B9500E9F}"/>
              </a:ext>
            </a:extLst>
          </p:cNvPr>
          <p:cNvGrpSpPr/>
          <p:nvPr/>
        </p:nvGrpSpPr>
        <p:grpSpPr>
          <a:xfrm>
            <a:off x="6160467" y="11232658"/>
            <a:ext cx="650318" cy="592512"/>
            <a:chOff x="5576267" y="10561531"/>
            <a:chExt cx="650318" cy="592512"/>
          </a:xfrm>
        </p:grpSpPr>
        <p:pic>
          <p:nvPicPr>
            <p:cNvPr id="166" name="Gráfico 165" descr="Marcador de Posição do Ícone">
              <a:extLst>
                <a:ext uri="{FF2B5EF4-FFF2-40B4-BE49-F238E27FC236}">
                  <a16:creationId xmlns:a16="http://schemas.microsoft.com/office/drawing/2014/main" id="{6387EF5A-8FDA-494F-8CAF-A60AA419D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76267" y="10561531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025" name="Imagem 1024" descr="Smart Phone with solid fill">
              <a:extLst>
                <a:ext uri="{FF2B5EF4-FFF2-40B4-BE49-F238E27FC236}">
                  <a16:creationId xmlns:a16="http://schemas.microsoft.com/office/drawing/2014/main" id="{E5E3B15D-2648-414C-941F-C3677710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681628" y="10642119"/>
              <a:ext cx="426575" cy="426575"/>
            </a:xfrm>
            <a:prstGeom prst="rect">
              <a:avLst/>
            </a:prstGeom>
          </p:spPr>
        </p:pic>
      </p:grpSp>
      <p:sp>
        <p:nvSpPr>
          <p:cNvPr id="180" name="Caixa de texto 179">
            <a:extLst>
              <a:ext uri="{FF2B5EF4-FFF2-40B4-BE49-F238E27FC236}">
                <a16:creationId xmlns:a16="http://schemas.microsoft.com/office/drawing/2014/main" id="{15F4C582-0F50-4F1E-B4B8-D2D44D6DC793}"/>
              </a:ext>
            </a:extLst>
          </p:cNvPr>
          <p:cNvSpPr txBox="1"/>
          <p:nvPr/>
        </p:nvSpPr>
        <p:spPr>
          <a:xfrm>
            <a:off x="7387469" y="12580320"/>
            <a:ext cx="312122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PT" noProof="1">
                <a:latin typeface="Bahnschrift SemiBold" panose="020B0502040204020203" pitchFamily="34" charset="0"/>
              </a:rPr>
              <a:t>A aplicação GreenWay permite ao utilizador selecionar o tipo de alimentação que pretende seguir e, de acordo com a respetiva escolha, serão apresentados os melhores resultados.  </a:t>
            </a:r>
          </a:p>
        </p:txBody>
      </p:sp>
      <p:sp>
        <p:nvSpPr>
          <p:cNvPr id="184" name="Chaveta Direita 183" descr="Chaveta">
            <a:extLst>
              <a:ext uri="{FF2B5EF4-FFF2-40B4-BE49-F238E27FC236}">
                <a16:creationId xmlns:a16="http://schemas.microsoft.com/office/drawing/2014/main" id="{6504042E-2D10-499F-84E3-5ED143093BAB}"/>
              </a:ext>
            </a:extLst>
          </p:cNvPr>
          <p:cNvSpPr/>
          <p:nvPr/>
        </p:nvSpPr>
        <p:spPr>
          <a:xfrm flipH="1">
            <a:off x="4732820" y="11278988"/>
            <a:ext cx="454295" cy="1970344"/>
          </a:xfrm>
          <a:prstGeom prst="rightBrace">
            <a:avLst>
              <a:gd name="adj1" fmla="val 51503"/>
              <a:gd name="adj2" fmla="val 755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85" name="Caixa de texto 184">
            <a:extLst>
              <a:ext uri="{FF2B5EF4-FFF2-40B4-BE49-F238E27FC236}">
                <a16:creationId xmlns:a16="http://schemas.microsoft.com/office/drawing/2014/main" id="{4D5ED44B-169A-4277-B921-884EDA54B107}"/>
              </a:ext>
            </a:extLst>
          </p:cNvPr>
          <p:cNvSpPr txBox="1"/>
          <p:nvPr/>
        </p:nvSpPr>
        <p:spPr>
          <a:xfrm>
            <a:off x="607688" y="12167353"/>
            <a:ext cx="3769308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pt-PT" sz="5400" b="1" spc="-150" dirty="0">
                <a:latin typeface="Bahnschrift SemiBold" panose="020B0502040204020203" pitchFamily="34" charset="0"/>
              </a:rPr>
              <a:t>172</a:t>
            </a:r>
          </a:p>
          <a:p>
            <a:pPr algn="r" rtl="0"/>
            <a:r>
              <a:rPr lang="pt-PT" sz="3200" spc="-150" noProof="1">
                <a:latin typeface="Bahnschrift SemiBold" panose="020B0502040204020203" pitchFamily="34" charset="0"/>
              </a:rPr>
              <a:t>Lojas e Restaurantes veggies em 2018</a:t>
            </a:r>
            <a:endParaRPr lang="pt-PT" sz="5400" spc="-150" noProof="1">
              <a:latin typeface="Bahnschrift SemiBold" panose="020B0502040204020203" pitchFamily="34" charset="0"/>
            </a:endParaRPr>
          </a:p>
        </p:txBody>
      </p:sp>
      <p:grpSp>
        <p:nvGrpSpPr>
          <p:cNvPr id="4" name="Grupo 3" descr="Legenda">
            <a:extLst>
              <a:ext uri="{FF2B5EF4-FFF2-40B4-BE49-F238E27FC236}">
                <a16:creationId xmlns:a16="http://schemas.microsoft.com/office/drawing/2014/main" id="{3A8A9CD0-9B8B-4937-A298-64F144EC57C5}"/>
              </a:ext>
            </a:extLst>
          </p:cNvPr>
          <p:cNvGrpSpPr/>
          <p:nvPr/>
        </p:nvGrpSpPr>
        <p:grpSpPr>
          <a:xfrm>
            <a:off x="645787" y="14669487"/>
            <a:ext cx="4075400" cy="198719"/>
            <a:chOff x="645787" y="14669487"/>
            <a:chExt cx="4075400" cy="198719"/>
          </a:xfrm>
        </p:grpSpPr>
        <p:sp>
          <p:nvSpPr>
            <p:cNvPr id="245" name="Caixa de texto 244">
              <a:extLst>
                <a:ext uri="{FF2B5EF4-FFF2-40B4-BE49-F238E27FC236}">
                  <a16:creationId xmlns:a16="http://schemas.microsoft.com/office/drawing/2014/main" id="{2602CD78-0CAE-401A-BA23-C6E5ECFAC1F1}"/>
                </a:ext>
              </a:extLst>
            </p:cNvPr>
            <p:cNvSpPr txBox="1"/>
            <p:nvPr/>
          </p:nvSpPr>
          <p:spPr>
            <a:xfrm>
              <a:off x="913249" y="14669487"/>
              <a:ext cx="809101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pt-PT" sz="120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Público Alvo</a:t>
              </a:r>
            </a:p>
          </p:txBody>
        </p:sp>
        <p:sp>
          <p:nvSpPr>
            <p:cNvPr id="246" name="Caixa de texto 245">
              <a:extLst>
                <a:ext uri="{FF2B5EF4-FFF2-40B4-BE49-F238E27FC236}">
                  <a16:creationId xmlns:a16="http://schemas.microsoft.com/office/drawing/2014/main" id="{F53F2842-4CE7-4CE4-8B0E-98443C767F5B}"/>
                </a:ext>
              </a:extLst>
            </p:cNvPr>
            <p:cNvSpPr txBox="1"/>
            <p:nvPr/>
          </p:nvSpPr>
          <p:spPr>
            <a:xfrm>
              <a:off x="2237468" y="14669487"/>
              <a:ext cx="1429661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pt-PT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Objectivos</a:t>
              </a:r>
              <a:endParaRPr lang="pt-PT" sz="1200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upo 4" descr="Cor da legenda&#10;">
              <a:extLst>
                <a:ext uri="{FF2B5EF4-FFF2-40B4-BE49-F238E27FC236}">
                  <a16:creationId xmlns:a16="http://schemas.microsoft.com/office/drawing/2014/main" id="{FA39A19F-F939-4666-8251-83528967D143}"/>
                </a:ext>
              </a:extLst>
            </p:cNvPr>
            <p:cNvGrpSpPr/>
            <p:nvPr/>
          </p:nvGrpSpPr>
          <p:grpSpPr>
            <a:xfrm>
              <a:off x="645787" y="14696760"/>
              <a:ext cx="172749" cy="171446"/>
              <a:chOff x="645787" y="14696760"/>
              <a:chExt cx="172749" cy="171446"/>
            </a:xfrm>
          </p:grpSpPr>
          <p:sp>
            <p:nvSpPr>
              <p:cNvPr id="251" name="Retângulo 250" descr="Sombra do indicador de legenda&#10;">
                <a:extLst>
                  <a:ext uri="{FF2B5EF4-FFF2-40B4-BE49-F238E27FC236}">
                    <a16:creationId xmlns:a16="http://schemas.microsoft.com/office/drawing/2014/main" id="{EC15EBC9-451B-4F92-B8FB-3CD3CE8B5CC1}"/>
                  </a:ext>
                </a:extLst>
              </p:cNvPr>
              <p:cNvSpPr/>
              <p:nvPr/>
            </p:nvSpPr>
            <p:spPr>
              <a:xfrm>
                <a:off x="683887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7" name="Retângulo 246" descr="Indicador de legenda">
                <a:extLst>
                  <a:ext uri="{FF2B5EF4-FFF2-40B4-BE49-F238E27FC236}">
                    <a16:creationId xmlns:a16="http://schemas.microsoft.com/office/drawing/2014/main" id="{D0B319FD-D354-4DA8-8101-FC4B552AC6FB}"/>
                  </a:ext>
                </a:extLst>
              </p:cNvPr>
              <p:cNvSpPr/>
              <p:nvPr/>
            </p:nvSpPr>
            <p:spPr>
              <a:xfrm>
                <a:off x="645787" y="14696760"/>
                <a:ext cx="134649" cy="134649"/>
              </a:xfrm>
              <a:prstGeom prst="rect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" name="Grupo 5" descr="Cor da legenda&#10;">
              <a:extLst>
                <a:ext uri="{FF2B5EF4-FFF2-40B4-BE49-F238E27FC236}">
                  <a16:creationId xmlns:a16="http://schemas.microsoft.com/office/drawing/2014/main" id="{4420C75D-5EE8-4397-A5C6-F62651942D78}"/>
                </a:ext>
              </a:extLst>
            </p:cNvPr>
            <p:cNvGrpSpPr/>
            <p:nvPr/>
          </p:nvGrpSpPr>
          <p:grpSpPr>
            <a:xfrm>
              <a:off x="1970006" y="14696760"/>
              <a:ext cx="172749" cy="171446"/>
              <a:chOff x="1970006" y="14696760"/>
              <a:chExt cx="172749" cy="171446"/>
            </a:xfrm>
          </p:grpSpPr>
          <p:sp>
            <p:nvSpPr>
              <p:cNvPr id="252" name="Retângulo 251" descr="Sombra do indicador de legenda&#10;">
                <a:extLst>
                  <a:ext uri="{FF2B5EF4-FFF2-40B4-BE49-F238E27FC236}">
                    <a16:creationId xmlns:a16="http://schemas.microsoft.com/office/drawing/2014/main" id="{E475C40A-2D92-4232-8E64-6779106CDAA2}"/>
                  </a:ext>
                </a:extLst>
              </p:cNvPr>
              <p:cNvSpPr/>
              <p:nvPr/>
            </p:nvSpPr>
            <p:spPr>
              <a:xfrm>
                <a:off x="2008106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8" name="Retângulo 247" descr="Indicador de legenda&#10;">
                <a:extLst>
                  <a:ext uri="{FF2B5EF4-FFF2-40B4-BE49-F238E27FC236}">
                    <a16:creationId xmlns:a16="http://schemas.microsoft.com/office/drawing/2014/main" id="{14CBF5E9-F800-4F44-8D66-6D8C3E609327}"/>
                  </a:ext>
                </a:extLst>
              </p:cNvPr>
              <p:cNvSpPr/>
              <p:nvPr/>
            </p:nvSpPr>
            <p:spPr>
              <a:xfrm>
                <a:off x="1970006" y="14696760"/>
                <a:ext cx="134649" cy="13464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" name="Grupo 6" descr="Cor da legenda&#10;">
              <a:extLst>
                <a:ext uri="{FF2B5EF4-FFF2-40B4-BE49-F238E27FC236}">
                  <a16:creationId xmlns:a16="http://schemas.microsoft.com/office/drawing/2014/main" id="{4FC9A1BF-3328-4D7B-8A64-A2AF74A11E1E}"/>
                </a:ext>
              </a:extLst>
            </p:cNvPr>
            <p:cNvGrpSpPr/>
            <p:nvPr/>
          </p:nvGrpSpPr>
          <p:grpSpPr>
            <a:xfrm>
              <a:off x="3291527" y="14696760"/>
              <a:ext cx="172749" cy="171446"/>
              <a:chOff x="3291527" y="14696760"/>
              <a:chExt cx="172749" cy="171446"/>
            </a:xfrm>
          </p:grpSpPr>
          <p:sp>
            <p:nvSpPr>
              <p:cNvPr id="253" name="Retângulo 252" descr="Sombra do indicador de legenda&#10;">
                <a:extLst>
                  <a:ext uri="{FF2B5EF4-FFF2-40B4-BE49-F238E27FC236}">
                    <a16:creationId xmlns:a16="http://schemas.microsoft.com/office/drawing/2014/main" id="{7B3CF94B-4E12-4276-B06D-F1B7B501A318}"/>
                  </a:ext>
                </a:extLst>
              </p:cNvPr>
              <p:cNvSpPr/>
              <p:nvPr/>
            </p:nvSpPr>
            <p:spPr>
              <a:xfrm>
                <a:off x="3329627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9" name="Retângulo 248" descr="Indicador de legenda&#10;">
                <a:extLst>
                  <a:ext uri="{FF2B5EF4-FFF2-40B4-BE49-F238E27FC236}">
                    <a16:creationId xmlns:a16="http://schemas.microsoft.com/office/drawing/2014/main" id="{F7822586-A07B-4B14-BA31-B4260E467570}"/>
                  </a:ext>
                </a:extLst>
              </p:cNvPr>
              <p:cNvSpPr/>
              <p:nvPr/>
            </p:nvSpPr>
            <p:spPr>
              <a:xfrm>
                <a:off x="3291527" y="14696760"/>
                <a:ext cx="134649" cy="1346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0" name="Caixa de texto 249">
              <a:extLst>
                <a:ext uri="{FF2B5EF4-FFF2-40B4-BE49-F238E27FC236}">
                  <a16:creationId xmlns:a16="http://schemas.microsoft.com/office/drawing/2014/main" id="{AFC4A86E-F281-4CD1-8374-149237D9AD09}"/>
                </a:ext>
              </a:extLst>
            </p:cNvPr>
            <p:cNvSpPr txBox="1"/>
            <p:nvPr/>
          </p:nvSpPr>
          <p:spPr>
            <a:xfrm>
              <a:off x="3602444" y="14669487"/>
              <a:ext cx="1118743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pt-PT" sz="120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Funcionalidades</a:t>
              </a:r>
            </a:p>
          </p:txBody>
        </p:sp>
      </p:grpSp>
      <p:grpSp>
        <p:nvGrpSpPr>
          <p:cNvPr id="3" name="Grupo 2" descr="Informações de rodapé, como a impressão pequena e as informações de contacto">
            <a:extLst>
              <a:ext uri="{FF2B5EF4-FFF2-40B4-BE49-F238E27FC236}">
                <a16:creationId xmlns:a16="http://schemas.microsoft.com/office/drawing/2014/main" id="{9C33B212-94E5-43C5-B716-960F13A6C19B}"/>
              </a:ext>
            </a:extLst>
          </p:cNvPr>
          <p:cNvGrpSpPr/>
          <p:nvPr/>
        </p:nvGrpSpPr>
        <p:grpSpPr>
          <a:xfrm>
            <a:off x="344306" y="15346681"/>
            <a:ext cx="11370688" cy="798712"/>
            <a:chOff x="344306" y="15346681"/>
            <a:chExt cx="11370688" cy="798712"/>
          </a:xfrm>
        </p:grpSpPr>
        <p:sp>
          <p:nvSpPr>
            <p:cNvPr id="235" name="Caixa de texto 234">
              <a:extLst>
                <a:ext uri="{FF2B5EF4-FFF2-40B4-BE49-F238E27FC236}">
                  <a16:creationId xmlns:a16="http://schemas.microsoft.com/office/drawing/2014/main" id="{01C3D55A-0B86-46DB-AF64-4F31713726BB}"/>
                </a:ext>
              </a:extLst>
            </p:cNvPr>
            <p:cNvSpPr txBox="1"/>
            <p:nvPr/>
          </p:nvSpPr>
          <p:spPr>
            <a:xfrm>
              <a:off x="344306" y="15421173"/>
              <a:ext cx="4893818" cy="667357"/>
            </a:xfrm>
            <a:prstGeom prst="rect">
              <a:avLst/>
            </a:prstGeom>
            <a:noFill/>
          </p:spPr>
          <p:txBody>
            <a:bodyPr wrap="square" lIns="0" tIns="0" rIns="0" bIns="0" numCol="1" spcCol="180000" rtlCol="0" anchor="t">
              <a:noAutofit/>
            </a:bodyPr>
            <a:lstStyle/>
            <a:p>
              <a:pPr rtl="0"/>
              <a:r>
                <a:rPr lang="pt-PT" sz="800" b="1" dirty="0"/>
                <a:t>Origem de informações:</a:t>
              </a:r>
            </a:p>
            <a:p>
              <a:pPr rtl="0"/>
              <a:r>
                <a:rPr lang="pt-PT" sz="800" b="1" u="sng" dirty="0"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https://www.viversaudavel.pt/9-da-populacao-portuguesa-segue-uma-dieta-veggie/</a:t>
              </a:r>
              <a:r>
                <a:rPr lang="pt-PT" sz="800" b="1" u="sng" dirty="0"/>
                <a:t> </a:t>
              </a:r>
              <a:r>
                <a:rPr lang="pt-PT" sz="800" b="1" dirty="0"/>
                <a:t>, acedido em 11/10/2021.</a:t>
              </a:r>
            </a:p>
            <a:p>
              <a:pPr rtl="0"/>
              <a:r>
                <a:rPr lang="pt-PT" sz="800" b="1" u="sng" dirty="0"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http://www.lantern.es/papers/the-green-revolution-Portugal</a:t>
              </a:r>
              <a:r>
                <a:rPr lang="pt-PT" sz="800" b="1" u="sng" dirty="0"/>
                <a:t>, </a:t>
              </a:r>
              <a:r>
                <a:rPr lang="pt-PT" sz="800" b="1" dirty="0"/>
                <a:t> acedido em 29/09/2021.</a:t>
              </a:r>
            </a:p>
            <a:p>
              <a:pPr rtl="0"/>
              <a:r>
                <a:rPr lang="pt-PT" sz="800" b="1" u="sng" dirty="0"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https://repositorio-aberto.up.pt/bitstream/10216/81841/2/37590.pdf</a:t>
              </a:r>
              <a:r>
                <a:rPr lang="pt-PT" sz="800" b="1" u="sng" dirty="0"/>
                <a:t>, </a:t>
              </a:r>
              <a:r>
                <a:rPr lang="pt-PT" sz="800" b="1" dirty="0"/>
                <a:t> acedido em 28/09/2021. </a:t>
              </a:r>
            </a:p>
            <a:p>
              <a:pPr rtl="0"/>
              <a:r>
                <a:rPr lang="pt-PT" sz="800" b="1" u="sng" dirty="0"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https://www.arodadaalimentacao.pt/alimentacao/alergias-e-intolerancias-alimentares/</a:t>
              </a:r>
              <a:r>
                <a:rPr lang="pt-PT" sz="800" b="1" u="sng" dirty="0"/>
                <a:t>, </a:t>
              </a:r>
              <a:r>
                <a:rPr lang="pt-PT" sz="800" b="1" dirty="0"/>
                <a:t>acedido em 28/09/2021. </a:t>
              </a:r>
            </a:p>
          </p:txBody>
        </p:sp>
        <p:cxnSp>
          <p:nvCxnSpPr>
            <p:cNvPr id="240" name="Conexão Reta 239">
              <a:extLst>
                <a:ext uri="{FF2B5EF4-FFF2-40B4-BE49-F238E27FC236}">
                  <a16:creationId xmlns:a16="http://schemas.microsoft.com/office/drawing/2014/main" id="{7ED4E148-0D51-4563-B174-52AF236A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261087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Caixa de texto 236">
              <a:extLst>
                <a:ext uri="{FF2B5EF4-FFF2-40B4-BE49-F238E27FC236}">
                  <a16:creationId xmlns:a16="http://schemas.microsoft.com/office/drawing/2014/main" id="{AB807BC8-DD32-4EE7-937F-5085DEE99EF1}"/>
                </a:ext>
              </a:extLst>
            </p:cNvPr>
            <p:cNvSpPr txBox="1"/>
            <p:nvPr/>
          </p:nvSpPr>
          <p:spPr>
            <a:xfrm>
              <a:off x="5840862" y="15421173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pt-PT" sz="1200" dirty="0"/>
                <a:t>diogo.massuca@gmail.com</a:t>
              </a:r>
            </a:p>
          </p:txBody>
        </p:sp>
        <p:sp>
          <p:nvSpPr>
            <p:cNvPr id="238" name="Caixa de texto 237">
              <a:extLst>
                <a:ext uri="{FF2B5EF4-FFF2-40B4-BE49-F238E27FC236}">
                  <a16:creationId xmlns:a16="http://schemas.microsoft.com/office/drawing/2014/main" id="{F83096AB-0759-40E5-B99C-9775BA5A70A7}"/>
                </a:ext>
              </a:extLst>
            </p:cNvPr>
            <p:cNvSpPr txBox="1"/>
            <p:nvPr/>
          </p:nvSpPr>
          <p:spPr>
            <a:xfrm>
              <a:off x="5840862" y="15642376"/>
              <a:ext cx="2043902" cy="2188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pt-PT" sz="1200" dirty="0"/>
                <a:t>salvador.marchante@gmail.com</a:t>
              </a:r>
            </a:p>
          </p:txBody>
        </p:sp>
        <p:sp>
          <p:nvSpPr>
            <p:cNvPr id="239" name="Caixa de texto 238">
              <a:extLst>
                <a:ext uri="{FF2B5EF4-FFF2-40B4-BE49-F238E27FC236}">
                  <a16:creationId xmlns:a16="http://schemas.microsoft.com/office/drawing/2014/main" id="{CF41526B-E434-426B-B1DB-E908097B7781}"/>
                </a:ext>
              </a:extLst>
            </p:cNvPr>
            <p:cNvSpPr txBox="1"/>
            <p:nvPr/>
          </p:nvSpPr>
          <p:spPr>
            <a:xfrm>
              <a:off x="5840862" y="15851309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endParaRPr lang="pt-PT" sz="1200" dirty="0"/>
            </a:p>
          </p:txBody>
        </p:sp>
        <p:pic>
          <p:nvPicPr>
            <p:cNvPr id="241" name="Gráfico 240" descr="Envelope" title="Ícone – E-mail do Apresentador">
              <a:extLst>
                <a:ext uri="{FF2B5EF4-FFF2-40B4-BE49-F238E27FC236}">
                  <a16:creationId xmlns:a16="http://schemas.microsoft.com/office/drawing/2014/main" id="{85278BFA-EB06-4E6C-BFA9-B61687D6F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574225" y="15677760"/>
              <a:ext cx="149512" cy="149512"/>
            </a:xfrm>
            <a:prstGeom prst="rect">
              <a:avLst/>
            </a:prstGeom>
          </p:spPr>
        </p:pic>
        <p:sp>
          <p:nvSpPr>
            <p:cNvPr id="234" name="Caixa de texto 233">
              <a:extLst>
                <a:ext uri="{FF2B5EF4-FFF2-40B4-BE49-F238E27FC236}">
                  <a16:creationId xmlns:a16="http://schemas.microsoft.com/office/drawing/2014/main" id="{24FF8E93-AB67-479B-B2FF-01C44C3E6719}"/>
                </a:ext>
              </a:extLst>
            </p:cNvPr>
            <p:cNvSpPr txBox="1"/>
            <p:nvPr/>
          </p:nvSpPr>
          <p:spPr>
            <a:xfrm>
              <a:off x="10136896" y="15489028"/>
              <a:ext cx="1578098" cy="345401"/>
            </a:xfrm>
            <a:prstGeom prst="rect">
              <a:avLst/>
            </a:prstGeom>
            <a:noFill/>
          </p:spPr>
          <p:txBody>
            <a:bodyPr wrap="square" lIns="0" tIns="108000" rIns="0" bIns="0" rtlCol="0">
              <a:spAutoFit/>
            </a:bodyPr>
            <a:lstStyle/>
            <a:p>
              <a:pPr algn="ctr" rtl="0">
                <a:lnSpc>
                  <a:spcPts val="2000"/>
                </a:lnSpc>
              </a:pPr>
              <a:endParaRPr lang="pt-PT" sz="13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cxnSp>
          <p:nvCxnSpPr>
            <p:cNvPr id="236" name="Conexão Reta 235">
              <a:extLst>
                <a:ext uri="{FF2B5EF4-FFF2-40B4-BE49-F238E27FC236}">
                  <a16:creationId xmlns:a16="http://schemas.microsoft.com/office/drawing/2014/main" id="{7F934987-2D38-4869-8D64-9BE90CA1A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41433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8EE000AD-5D76-4082-9138-80E6C9C361BE}"/>
              </a:ext>
            </a:extLst>
          </p:cNvPr>
          <p:cNvSpPr txBox="1"/>
          <p:nvPr/>
        </p:nvSpPr>
        <p:spPr>
          <a:xfrm>
            <a:off x="7026935" y="2631506"/>
            <a:ext cx="47149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Indivíduos que seguem dietas contrárias à norma, com especial foco em vegetarianismo e veganismo, e que querem manter esse estilo de vida quando saem do conforto de suas casas.</a:t>
            </a:r>
          </a:p>
          <a:p>
            <a:r>
              <a:rPr lang="pt-PT" sz="18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30" name="Forma Livre: Forma 231">
            <a:extLst>
              <a:ext uri="{FF2B5EF4-FFF2-40B4-BE49-F238E27FC236}">
                <a16:creationId xmlns:a16="http://schemas.microsoft.com/office/drawing/2014/main" id="{797BFB33-6BAD-4E1A-AB88-B189252D1F2F}"/>
              </a:ext>
            </a:extLst>
          </p:cNvPr>
          <p:cNvSpPr/>
          <p:nvPr/>
        </p:nvSpPr>
        <p:spPr>
          <a:xfrm>
            <a:off x="8658660" y="7002667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31" name="Forma Livre: Forma 231">
            <a:extLst>
              <a:ext uri="{FF2B5EF4-FFF2-40B4-BE49-F238E27FC236}">
                <a16:creationId xmlns:a16="http://schemas.microsoft.com/office/drawing/2014/main" id="{7A6F2CA9-C2D9-47F4-B765-33FFEE861251}"/>
              </a:ext>
            </a:extLst>
          </p:cNvPr>
          <p:cNvSpPr/>
          <p:nvPr/>
        </p:nvSpPr>
        <p:spPr>
          <a:xfrm>
            <a:off x="7961975" y="7002667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32" name="Forma Livre: Forma 230">
            <a:extLst>
              <a:ext uri="{FF2B5EF4-FFF2-40B4-BE49-F238E27FC236}">
                <a16:creationId xmlns:a16="http://schemas.microsoft.com/office/drawing/2014/main" id="{3C3D897D-91F0-4390-986A-3DF2C53EF495}"/>
              </a:ext>
            </a:extLst>
          </p:cNvPr>
          <p:cNvSpPr/>
          <p:nvPr/>
        </p:nvSpPr>
        <p:spPr>
          <a:xfrm>
            <a:off x="8303338" y="7002667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133" name="Picture 11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199ADE7C-00EA-4653-9E29-34182EA5A51D}"/>
              </a:ext>
            </a:extLst>
          </p:cNvPr>
          <p:cNvPicPr/>
          <p:nvPr/>
        </p:nvPicPr>
        <p:blipFill>
          <a:blip r:embed="rId24"/>
          <a:stretch>
            <a:fillRect/>
          </a:stretch>
        </p:blipFill>
        <p:spPr>
          <a:xfrm>
            <a:off x="8330004" y="15326456"/>
            <a:ext cx="3448340" cy="867455"/>
          </a:xfrm>
          <a:prstGeom prst="rect">
            <a:avLst/>
          </a:prstGeom>
        </p:spPr>
      </p:pic>
      <p:pic>
        <p:nvPicPr>
          <p:cNvPr id="134" name="Gráfico 133" descr="Envelope" title="Ícone – E-mail do Apresentador">
            <a:extLst>
              <a:ext uri="{FF2B5EF4-FFF2-40B4-BE49-F238E27FC236}">
                <a16:creationId xmlns:a16="http://schemas.microsoft.com/office/drawing/2014/main" id="{73DF1E68-68E6-44DA-855A-19D6F9C263CC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70522" y="15442523"/>
            <a:ext cx="149512" cy="1495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83D24CF-8F68-41CB-A6E1-B5FBE04B15A5}"/>
              </a:ext>
            </a:extLst>
          </p:cNvPr>
          <p:cNvSpPr txBox="1"/>
          <p:nvPr/>
        </p:nvSpPr>
        <p:spPr>
          <a:xfrm>
            <a:off x="5494793" y="15891700"/>
            <a:ext cx="28343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dirty="0"/>
              <a:t>Alunos de Engenharia Informática, IADE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6119975-83DB-423E-AFAA-33DF87D3C45D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52293" y="13810429"/>
            <a:ext cx="1700931" cy="13351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0FD7FFB-A3C7-4C69-87C7-EBFCC7644D2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4708" y="347447"/>
            <a:ext cx="1700931" cy="1341236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BF474F69-E163-4080-87A5-8802F1394DF9}"/>
              </a:ext>
            </a:extLst>
          </p:cNvPr>
          <p:cNvSpPr txBox="1"/>
          <p:nvPr/>
        </p:nvSpPr>
        <p:spPr>
          <a:xfrm>
            <a:off x="871944" y="10050330"/>
            <a:ext cx="408802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Bahnschrift Light" panose="020B0502040204020203" pitchFamily="34" charset="0"/>
              </a:rPr>
              <a:t>Será possível aceder a uma lista de Restaurantes onde pode, a partir de um clique, ser redirecionado para uma aplicação encarregue pelo takeaway do mesmo.</a:t>
            </a:r>
          </a:p>
          <a:p>
            <a:endParaRPr lang="pt-PT" sz="1600" dirty="0">
              <a:latin typeface="Bahnschrift Light" panose="020B0502040204020203" pitchFamily="34" charset="0"/>
            </a:endParaRPr>
          </a:p>
        </p:txBody>
      </p:sp>
      <p:pic>
        <p:nvPicPr>
          <p:cNvPr id="11" name="Graphic 10" descr="Woman with solid fill">
            <a:extLst>
              <a:ext uri="{FF2B5EF4-FFF2-40B4-BE49-F238E27FC236}">
                <a16:creationId xmlns:a16="http://schemas.microsoft.com/office/drawing/2014/main" id="{663B1FAB-4200-4BBA-9998-841DA8F6BD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09390" y="1467280"/>
            <a:ext cx="725810" cy="72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9" name="Graphic 138" descr="Woman with solid fill">
            <a:extLst>
              <a:ext uri="{FF2B5EF4-FFF2-40B4-BE49-F238E27FC236}">
                <a16:creationId xmlns:a16="http://schemas.microsoft.com/office/drawing/2014/main" id="{F0C4AE6D-883E-4F4A-B2AB-8CF160E6783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144500" y="1467280"/>
            <a:ext cx="725810" cy="72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0" name="Graphic 139" descr="Woman with solid fill">
            <a:extLst>
              <a:ext uri="{FF2B5EF4-FFF2-40B4-BE49-F238E27FC236}">
                <a16:creationId xmlns:a16="http://schemas.microsoft.com/office/drawing/2014/main" id="{54B118BF-366C-4231-B094-479528DEF3F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79610" y="1467280"/>
            <a:ext cx="725810" cy="72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Woman with solid fill">
            <a:extLst>
              <a:ext uri="{FF2B5EF4-FFF2-40B4-BE49-F238E27FC236}">
                <a16:creationId xmlns:a16="http://schemas.microsoft.com/office/drawing/2014/main" id="{EC71E623-EA08-4632-98CE-08521F77F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14720" y="1467281"/>
            <a:ext cx="725810" cy="72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Woman with solid fill">
            <a:extLst>
              <a:ext uri="{FF2B5EF4-FFF2-40B4-BE49-F238E27FC236}">
                <a16:creationId xmlns:a16="http://schemas.microsoft.com/office/drawing/2014/main" id="{E531F4C2-49B8-46A4-9CA6-A1C8509EA5F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149830" y="1467281"/>
            <a:ext cx="725810" cy="72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3" name="Graphic 142" descr="Woman with solid fill">
            <a:extLst>
              <a:ext uri="{FF2B5EF4-FFF2-40B4-BE49-F238E27FC236}">
                <a16:creationId xmlns:a16="http://schemas.microsoft.com/office/drawing/2014/main" id="{B86E9E78-B3FD-4B84-9000-4566E946A26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84940" y="1467281"/>
            <a:ext cx="725810" cy="72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4" name="Graphic 143" descr="Woman with solid fill">
            <a:extLst>
              <a:ext uri="{FF2B5EF4-FFF2-40B4-BE49-F238E27FC236}">
                <a16:creationId xmlns:a16="http://schemas.microsoft.com/office/drawing/2014/main" id="{2228F1A2-E55B-48B2-845B-66D1D133F18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820050" y="1478419"/>
            <a:ext cx="725810" cy="72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5" name="Graphic 144" descr="Woman with solid fill">
            <a:extLst>
              <a:ext uri="{FF2B5EF4-FFF2-40B4-BE49-F238E27FC236}">
                <a16:creationId xmlns:a16="http://schemas.microsoft.com/office/drawing/2014/main" id="{A5155389-B457-439B-BA4C-5FE61D8AA8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155160" y="1478419"/>
            <a:ext cx="725810" cy="72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6" name="Graphic 145" descr="Woman with solid fill">
            <a:extLst>
              <a:ext uri="{FF2B5EF4-FFF2-40B4-BE49-F238E27FC236}">
                <a16:creationId xmlns:a16="http://schemas.microsoft.com/office/drawing/2014/main" id="{2CAD60C6-7AC2-41A2-A932-8127164F2B2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490267" y="1478419"/>
            <a:ext cx="725810" cy="72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830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">
      <a:dk1>
        <a:sysClr val="windowText" lastClr="000000"/>
      </a:dk1>
      <a:lt1>
        <a:sysClr val="window" lastClr="FFFFFF"/>
      </a:lt1>
      <a:dk2>
        <a:srgbClr val="262626"/>
      </a:dk2>
      <a:lt2>
        <a:srgbClr val="CBECD9"/>
      </a:lt2>
      <a:accent1>
        <a:srgbClr val="FF0030"/>
      </a:accent1>
      <a:accent2>
        <a:srgbClr val="F06463"/>
      </a:accent2>
      <a:accent3>
        <a:srgbClr val="F3EF22"/>
      </a:accent3>
      <a:accent4>
        <a:srgbClr val="2A744A"/>
      </a:accent4>
      <a:accent5>
        <a:srgbClr val="FF0030"/>
      </a:accent5>
      <a:accent6>
        <a:srgbClr val="F3EF22"/>
      </a:accent6>
      <a:hlink>
        <a:srgbClr val="FF0030"/>
      </a:hlink>
      <a:folHlink>
        <a:srgbClr val="FF0030"/>
      </a:folHlink>
    </a:clrScheme>
    <a:fontScheme name="Custom 2">
      <a:majorFont>
        <a:latin typeface="Comic Sans MS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900_TF66781421_Win32" id="{5833B5E1-2D14-4E8F-957D-89938FFBD735}" vid="{99164B10-4B87-4F64-BDE0-547D3535851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8DCC618-084E-430C-B457-3CD1B78A57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7F513-037B-408C-8F26-114261EF7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52E3BC-8108-4473-AF33-C93DA317E3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Cartaz infographics educação</Template>
  <TotalTime>171</TotalTime>
  <Words>347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 Light</vt:lpstr>
      <vt:lpstr>Bahnschrift SemiBold</vt:lpstr>
      <vt:lpstr>Calibri</vt:lpstr>
      <vt:lpstr>Comic Sans MS</vt:lpstr>
      <vt:lpstr>Corbel</vt:lpstr>
      <vt:lpstr>Tema do Office</vt:lpstr>
      <vt:lpstr>Educação infográfico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infográfico</dc:title>
  <dc:creator>José Massuça</dc:creator>
  <cp:lastModifiedBy>Diogo Massuça</cp:lastModifiedBy>
  <cp:revision>20</cp:revision>
  <dcterms:created xsi:type="dcterms:W3CDTF">2021-12-22T17:09:11Z</dcterms:created>
  <dcterms:modified xsi:type="dcterms:W3CDTF">2021-12-22T20:32:09Z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