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Estilo com Tema 2 - Destaqu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Destaqu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Estilo com Tema 2 - Destaqu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8E875-D6DC-4D0C-BB3E-87327DABDFF8}" type="datetimeFigureOut">
              <a:rPr lang="pt-PT" smtClean="0"/>
              <a:t>12/03/2020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0CA82-35DF-40F4-8346-7023C398196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542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CA82-35DF-40F4-8346-7023C3981963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419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80BEE-D360-4F1F-B7C0-A6AEB1EA0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E80778-2791-4D0B-B755-4D6845350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7C75C79-FD06-47BC-B919-AD30AFE7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12/03/2020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48CECAF-EDED-47D3-AE54-9BB1EE9B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C93AE5B-7BA2-4F9E-91E9-9E2FF613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369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09389-E52B-4B61-9275-C1BC799FE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37184A3-A755-4278-AC84-02111B5C4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11AE56C-F473-4770-899B-7A536592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12/03/2020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CC85869-A712-4F6A-8ABB-3D405125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103F61C-7C83-459B-A92B-82784465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730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0FA8EE-5D37-43F7-A58D-484F868EE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B6BC98D-BE53-48CC-806C-8D9D7F1C5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4BFFBFA-9F49-40DC-9AF8-7DC3FACC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12/03/2020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14A300C-EE14-42B3-ABA1-3CC2EE82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B4EF48-326E-4201-A878-D9B84151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688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0151F-62F0-4F10-A58E-0192B701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ED580D6-7760-4761-9675-EAB32297C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F52EB55-A923-4091-B764-C0F95CAA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12/03/2020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2C4E97B-FBB9-4D06-8268-1C6B3FFA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4787336-1F83-4C15-8F66-5FC1566DB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957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06977-9324-4356-8C8E-1ED4FC03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4820F94-2CC8-47CA-B933-09573EF40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18A01DA-9452-4C0C-BDFC-D22A1426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12/03/2020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58B0589-A5B0-4304-BF65-3EC96A10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FE26534-E2AE-4247-AD49-8DEDA5B0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202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E1D3C-FB2B-4150-96B4-7E4D441F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D3E64F-7C8A-4E8E-88AE-068AE34EA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CF91221-884B-4089-B55A-A21BB2F91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0DE8205-20FF-4473-8BAE-1F591895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12/03/2020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D4F0F32-391D-450E-8825-8E11D7C5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ED2260D-B89B-42EC-9E82-854557BD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358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E66A8-FE16-479F-B6C2-F6DA73000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F71AB44-89F2-4A90-A0E8-9E39010E8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E8647A2-D724-426E-94AC-E1C533D67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BFF8975-CF1B-4019-9B8A-5AFF6D250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7DCC5F4-2A10-4839-BFEC-5E9C37D88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3FA8E2B-A549-4922-977E-56ABA3E9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12/03/2020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EDB2D1C-40AF-49C5-AB54-67F9488D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8F26208-83C9-42CC-B48D-0ED01CD6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051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7801E-6EE6-43C9-B942-467FAABA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E869377-CBDC-4D60-A765-761F764A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12/03/2020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0E7EB93-0BE3-477F-B7E8-0D29E6CE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3E59EB5-E79A-4BEB-856D-424A34DC7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756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7445E2E-13B2-46C6-9799-61B874DB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12/03/2020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3DD8B5E3-387F-415A-AF1A-1E9FAD6F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1F325C5-3D13-455F-A1A9-A840FCC8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717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B38DA-027B-4901-B088-BCE9999F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3E4B27-A449-410A-88F8-313C8041C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4744B62-82CE-4A8F-9235-AF6A8F59F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0F8FE19-96EE-4524-B7A5-FF07D685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12/03/2020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4C4E87A-F31D-4426-91DF-06ECA7FA8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40A9464-49BE-4784-97F6-3B8A724F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936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CDACB-B842-4371-B220-98EE97E8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194BDE8-FD01-4CE4-AD77-0DA34D816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FCD32B8-DEE3-425A-B2A5-CD8303353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B601A3C-2FB0-416F-8A3B-C0B0F05C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12/03/2020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F92678F-A6A6-40CF-AC1E-42926937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73DF94B-81C5-4261-BFB3-9D4A3D95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662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4899493-BA24-498E-8C99-659B7037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285EDB4-DEEC-4C16-A084-27260A01B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9D0677A-A1F7-4F14-A363-F552FAC77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2E384-006C-444C-814C-2AB3E6365274}" type="datetimeFigureOut">
              <a:rPr lang="pt-PT" smtClean="0"/>
              <a:t>12/03/2020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2BC8D4C-24CF-46CC-B87C-071F66D2F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E462B44-5763-43AE-9307-EA3C39D63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357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zoCoder/Tic-Tac-Toe/blob/master/TicTacToe/ArtificialIntelligence/MiniMax.java" TargetMode="External"/><Relationship Id="rId2" Type="http://schemas.openxmlformats.org/officeDocument/2006/relationships/hyperlink" Target="http://parquet.webstart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docs.oracle.com/javase/tutorial/uisw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3C30F-E58C-4F23-96EA-AE242D565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9922"/>
            <a:ext cx="9144000" cy="1213536"/>
          </a:xfrm>
        </p:spPr>
        <p:txBody>
          <a:bodyPr>
            <a:norm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Jogo de Tabuleiro “Parquet”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854ED2-0503-4423-8B38-20B7B857D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03458"/>
            <a:ext cx="9144000" cy="1655762"/>
          </a:xfrm>
        </p:spPr>
        <p:txBody>
          <a:bodyPr/>
          <a:lstStyle/>
          <a:p>
            <a:r>
              <a:rPr lang="pt-PT" dirty="0"/>
              <a:t>Inteligência Artificial 2019/2020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1DD18B-0D09-4E0D-85C4-237B1CC3C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59" y="2786694"/>
            <a:ext cx="3751082" cy="37510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806524B-76AA-4307-8AC3-65425166A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4" y="56562"/>
            <a:ext cx="2993293" cy="98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8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B8263B8-20DD-40A5-9DB1-32669CE3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1631"/>
            <a:ext cx="10515600" cy="1416542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chemeClr val="accent1"/>
                </a:solidFill>
              </a:rPr>
              <a:t>Objetivo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46E93D6-C172-4D5C-8198-AF26D6495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826"/>
            <a:ext cx="10515600" cy="5806911"/>
          </a:xfrm>
        </p:spPr>
        <p:txBody>
          <a:bodyPr/>
          <a:lstStyle/>
          <a:p>
            <a:r>
              <a:rPr lang="pt-PT" dirty="0"/>
              <a:t>Este trabalho tem como objetivo a aplicação do algoritmo de pesquisa </a:t>
            </a:r>
            <a:r>
              <a:rPr lang="pt-PT" dirty="0" err="1"/>
              <a:t>MiniMax</a:t>
            </a:r>
            <a:r>
              <a:rPr lang="pt-PT" dirty="0"/>
              <a:t> a um jogo com adversário.</a:t>
            </a:r>
          </a:p>
          <a:p>
            <a:r>
              <a:rPr lang="pt-PT" dirty="0"/>
              <a:t>O jogo escolhido é chamado “Parquet” e trata-se de um simples jogo de tabuleiro cujo objetivo é conseguir colocar três peças no canto do tabuleiro do adversário.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E48F507-39AC-47C8-8F70-982319B76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780" y="3010025"/>
            <a:ext cx="3032020" cy="3032020"/>
          </a:xfrm>
          <a:prstGeom prst="rect">
            <a:avLst/>
          </a:prstGeom>
        </p:spPr>
      </p:pic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296AFB1F-40D1-40AC-A8C9-DBA7576C4E20}"/>
              </a:ext>
            </a:extLst>
          </p:cNvPr>
          <p:cNvSpPr txBox="1">
            <a:spLocks/>
          </p:cNvSpPr>
          <p:nvPr/>
        </p:nvSpPr>
        <p:spPr>
          <a:xfrm>
            <a:off x="838200" y="3101417"/>
            <a:ext cx="7483580" cy="3181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Cada jogador só pode movimentar as suas peças para a frente e sempre que realiza um movimento pode mexer umas das quatro peças especiais situadas no meio do tabuleiro quando o jogo é iniciado.</a:t>
            </a: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AEAD317A-6F2F-464F-BEDA-1892BBF806E3}"/>
              </a:ext>
            </a:extLst>
          </p:cNvPr>
          <p:cNvSpPr txBox="1">
            <a:spLocks/>
          </p:cNvSpPr>
          <p:nvPr/>
        </p:nvSpPr>
        <p:spPr>
          <a:xfrm>
            <a:off x="8321781" y="6001463"/>
            <a:ext cx="3032019" cy="58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sz="1600" dirty="0"/>
              <a:t>A verde movimentos válidos e a vermelho movimentos inválidos</a:t>
            </a:r>
          </a:p>
        </p:txBody>
      </p:sp>
    </p:spTree>
    <p:extLst>
      <p:ext uri="{BB962C8B-B14F-4D97-AF65-F5344CB8AC3E}">
        <p14:creationId xmlns:p14="http://schemas.microsoft.com/office/powerpoint/2010/main" val="24653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764C-3B0C-4E9E-BB89-3C4E1B234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1631"/>
            <a:ext cx="10515600" cy="1416542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chemeClr val="accent1"/>
                </a:solidFill>
              </a:rPr>
              <a:t>Formulação do Problema como Problema de Pesquisa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9A61B2A-FAE9-4913-88B8-F9ED1DA55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826"/>
            <a:ext cx="10515600" cy="5806911"/>
          </a:xfrm>
        </p:spPr>
        <p:txBody>
          <a:bodyPr/>
          <a:lstStyle/>
          <a:p>
            <a:r>
              <a:rPr lang="pt-PT" dirty="0"/>
              <a:t>Representação do estado: matriz bidirecional de inteiros.</a:t>
            </a:r>
          </a:p>
          <a:p>
            <a:r>
              <a:rPr lang="pt-PT" dirty="0"/>
              <a:t>Estado Inicial: 	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Exemplo de um Estado Final: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719767B3-7C15-448B-BE2D-913F59A2C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900521"/>
              </p:ext>
            </p:extLst>
          </p:nvPr>
        </p:nvGraphicFramePr>
        <p:xfrm>
          <a:off x="3225799" y="1471526"/>
          <a:ext cx="265653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755">
                  <a:extLst>
                    <a:ext uri="{9D8B030D-6E8A-4147-A177-3AD203B41FA5}">
                      <a16:colId xmlns:a16="http://schemas.microsoft.com/office/drawing/2014/main" val="3309677272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1698357134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926009811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2434149056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1959179424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3383399500"/>
                    </a:ext>
                  </a:extLst>
                </a:gridCol>
              </a:tblGrid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77548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40246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70395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209770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30870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384563"/>
                  </a:ext>
                </a:extLst>
              </a:tr>
            </a:tbl>
          </a:graphicData>
        </a:graphic>
      </p:graphicFrame>
      <p:graphicFrame>
        <p:nvGraphicFramePr>
          <p:cNvPr id="8" name="Tabela 6">
            <a:extLst>
              <a:ext uri="{FF2B5EF4-FFF2-40B4-BE49-F238E27FC236}">
                <a16:creationId xmlns:a16="http://schemas.microsoft.com/office/drawing/2014/main" id="{695E49A8-FA9D-44DE-B8EF-543732445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087008"/>
              </p:ext>
            </p:extLst>
          </p:nvPr>
        </p:nvGraphicFramePr>
        <p:xfrm>
          <a:off x="5404963" y="4086991"/>
          <a:ext cx="265653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755">
                  <a:extLst>
                    <a:ext uri="{9D8B030D-6E8A-4147-A177-3AD203B41FA5}">
                      <a16:colId xmlns:a16="http://schemas.microsoft.com/office/drawing/2014/main" val="3309677272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1698357134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926009811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2434149056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1959179424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3383399500"/>
                    </a:ext>
                  </a:extLst>
                </a:gridCol>
              </a:tblGrid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PT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PT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PT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77548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40246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70395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209770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30870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384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2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D21AF55-5A41-42AD-B11E-617F9752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1631"/>
            <a:ext cx="10515600" cy="1416542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chemeClr val="accent1"/>
                </a:solidFill>
              </a:rPr>
              <a:t>Formulação do Problema como Problema de Pesquisa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9AFE133A-7785-43FD-83CB-DF82866F6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826"/>
            <a:ext cx="10515600" cy="5806911"/>
          </a:xfrm>
        </p:spPr>
        <p:txBody>
          <a:bodyPr/>
          <a:lstStyle/>
          <a:p>
            <a:r>
              <a:rPr lang="pt-PT" dirty="0"/>
              <a:t>Operadores:</a:t>
            </a:r>
          </a:p>
          <a:p>
            <a:pPr marL="0" indent="0">
              <a:buNone/>
            </a:pPr>
            <a:r>
              <a:rPr lang="pt-PT" dirty="0"/>
              <a:t>	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950B9945-82B9-4AC2-9FA8-F41DA66C8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174202"/>
              </p:ext>
            </p:extLst>
          </p:nvPr>
        </p:nvGraphicFramePr>
        <p:xfrm>
          <a:off x="838199" y="1621934"/>
          <a:ext cx="10515600" cy="40613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739556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962839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454763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947308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1001898"/>
                    </a:ext>
                  </a:extLst>
                </a:gridCol>
              </a:tblGrid>
              <a:tr h="552098"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/>
                        <a:t>Pré-Condição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/>
                        <a:t>Efeito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/>
                        <a:t>Custo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/>
                        <a:t>Avaliação de Desempenho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294036"/>
                  </a:ext>
                </a:extLst>
              </a:tr>
              <a:tr h="723874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Move </a:t>
                      </a:r>
                      <a:r>
                        <a:rPr lang="pt-PT" dirty="0" err="1"/>
                        <a:t>Right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Espaço à direita livre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Peça desloca-se para a direita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120489"/>
                  </a:ext>
                </a:extLst>
              </a:tr>
              <a:tr h="723874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Move </a:t>
                      </a:r>
                      <a:r>
                        <a:rPr lang="pt-PT" dirty="0" err="1"/>
                        <a:t>Up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Espaço acima livre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Peça desloca-se para cima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761226"/>
                  </a:ext>
                </a:extLst>
              </a:tr>
              <a:tr h="723874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Move </a:t>
                      </a:r>
                      <a:r>
                        <a:rPr lang="pt-PT" dirty="0" err="1"/>
                        <a:t>Up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Right</a:t>
                      </a:r>
                      <a:r>
                        <a:rPr lang="pt-PT" dirty="0"/>
                        <a:t>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Espaço acima e à direita livre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Peça desloca-se na diagonal para cima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983093"/>
                  </a:ext>
                </a:extLst>
              </a:tr>
              <a:tr h="723874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Move </a:t>
                      </a:r>
                      <a:r>
                        <a:rPr lang="pt-PT" dirty="0" err="1"/>
                        <a:t>Up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Right</a:t>
                      </a:r>
                      <a:r>
                        <a:rPr lang="pt-PT" dirty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Espaço acima e à direita com uma peça amiga ou inimiga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Peça desloca-se dois espaços na diagonal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52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99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3569237-CAED-4716-BC57-3DD0D3026C67}"/>
              </a:ext>
            </a:extLst>
          </p:cNvPr>
          <p:cNvSpPr txBox="1">
            <a:spLocks/>
          </p:cNvSpPr>
          <p:nvPr/>
        </p:nvSpPr>
        <p:spPr>
          <a:xfrm>
            <a:off x="838200" y="-181631"/>
            <a:ext cx="10515600" cy="1416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b="1" dirty="0">
                <a:solidFill>
                  <a:schemeClr val="accent1"/>
                </a:solidFill>
              </a:rPr>
              <a:t>Trabalho de Pesquisa</a:t>
            </a: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826002B6-4826-4E58-80A9-0A077FECA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827"/>
            <a:ext cx="10515600" cy="1866508"/>
          </a:xfrm>
        </p:spPr>
        <p:txBody>
          <a:bodyPr>
            <a:normAutofit lnSpcReduction="10000"/>
          </a:bodyPr>
          <a:lstStyle/>
          <a:p>
            <a:r>
              <a:rPr lang="pt-PT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http://parquet.webstarts.com/</a:t>
            </a:r>
            <a:endParaRPr lang="pt-PT" dirty="0"/>
          </a:p>
          <a:p>
            <a:r>
              <a:rPr lang="pt-PT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https://github.com/LazoCoder/Tic-Tac-Toe/blob/master/TicTacToe/ArtificialIntelligence/MiniMax.java</a:t>
            </a:r>
            <a:endParaRPr lang="pt-PT" dirty="0"/>
          </a:p>
          <a:p>
            <a:r>
              <a:rPr lang="pt-PT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https://docs.oracle.com/javase/tutorial/uiswing/</a:t>
            </a:r>
            <a:endParaRPr lang="pt-PT" dirty="0"/>
          </a:p>
          <a:p>
            <a:endParaRPr lang="pt-PT" dirty="0"/>
          </a:p>
          <a:p>
            <a:endParaRPr lang="pt-PT" u="sng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F28309A-78D1-4180-B034-16EBA3FA9344}"/>
              </a:ext>
            </a:extLst>
          </p:cNvPr>
          <p:cNvSpPr txBox="1">
            <a:spLocks/>
          </p:cNvSpPr>
          <p:nvPr/>
        </p:nvSpPr>
        <p:spPr>
          <a:xfrm>
            <a:off x="838200" y="2821134"/>
            <a:ext cx="10515600" cy="1416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b="1" dirty="0">
                <a:solidFill>
                  <a:schemeClr val="accent1"/>
                </a:solidFill>
              </a:rPr>
              <a:t>Trabalho de Implementação já realizado</a:t>
            </a:r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A523ADB5-BCBF-4949-A13A-EEDE0D25F520}"/>
              </a:ext>
            </a:extLst>
          </p:cNvPr>
          <p:cNvSpPr txBox="1">
            <a:spLocks/>
          </p:cNvSpPr>
          <p:nvPr/>
        </p:nvSpPr>
        <p:spPr>
          <a:xfrm>
            <a:off x="838200" y="3947475"/>
            <a:ext cx="7663774" cy="18665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Ambiente de Programação em Java.</a:t>
            </a:r>
          </a:p>
          <a:p>
            <a:r>
              <a:rPr lang="pt-PT" dirty="0"/>
              <a:t>Estrutura do jogo.</a:t>
            </a:r>
          </a:p>
          <a:p>
            <a:r>
              <a:rPr lang="pt-PT" dirty="0"/>
              <a:t>Interfaces gráfica para representar o tabuleiro de jogo recorrendo à biblioteca Swing.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5F0D772-C9E9-4CED-A06A-FE136849E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1974" y="2790335"/>
            <a:ext cx="3340944" cy="382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68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160</TotalTime>
  <Words>357</Words>
  <Application>Microsoft Office PowerPoint</Application>
  <PresentationFormat>Ecrã Panorâmico</PresentationFormat>
  <Paragraphs>124</Paragraphs>
  <Slides>5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Jogo de Tabuleiro “Parquet”</vt:lpstr>
      <vt:lpstr>Objetivo</vt:lpstr>
      <vt:lpstr>Formulação do Problema como Problema de Pesquisa</vt:lpstr>
      <vt:lpstr>Formulação do Problema como Problema de Pesquisa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Reis</dc:creator>
  <cp:lastModifiedBy>Diogo Reis</cp:lastModifiedBy>
  <cp:revision>15</cp:revision>
  <dcterms:created xsi:type="dcterms:W3CDTF">2020-03-08T13:39:28Z</dcterms:created>
  <dcterms:modified xsi:type="dcterms:W3CDTF">2020-03-12T14:08:04Z</dcterms:modified>
</cp:coreProperties>
</file>