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6" r:id="rId9"/>
    <p:sldId id="258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Destaqu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Destaqu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8E875-D6DC-4D0C-BB3E-87327DABDFF8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CA82-35DF-40F4-8346-7023C39819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42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CA82-35DF-40F4-8346-7023C398196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1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0BEE-D360-4F1F-B7C0-A6AEB1EA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80778-2791-4D0B-B755-4D684535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C75C79-FD06-47BC-B919-AD30AFE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8CECAF-EDED-47D3-AE54-9BB1EE9B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93AE5B-7BA2-4F9E-91E9-9E2FF613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69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09389-E52B-4B61-9275-C1BC799F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37184A3-A755-4278-AC84-02111B5C4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11AE56C-F473-4770-899B-7A53659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C85869-A712-4F6A-8ABB-3D40512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3F61C-7C83-459B-A92B-8278446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3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FA8EE-5D37-43F7-A58D-484F868EE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B6BC98D-BE53-48CC-806C-8D9D7F1C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BFFBFA-9F49-40DC-9AF8-7DC3FACC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4A300C-EE14-42B3-ABA1-3CC2EE82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B4EF48-326E-4201-A878-D9B8415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68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0151F-62F0-4F10-A58E-0192B701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D580D6-7760-4761-9675-EAB32297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52EB55-A923-4091-B764-C0F95CAA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C4E97B-FBB9-4D06-8268-1C6B3FF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787336-1F83-4C15-8F66-5FC1566D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7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6977-9324-4356-8C8E-1ED4FC03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820F94-2CC8-47CA-B933-09573EF4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8A01DA-9452-4C0C-BDFC-D22A1426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B0589-A5B0-4304-BF65-3EC96A10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E26534-E2AE-4247-AD49-8DEDA5B0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0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D3C-FB2B-4150-96B4-7E4D441F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D3E64F-7C8A-4E8E-88AE-068AE34EA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F91221-884B-4089-B55A-A21BB2F9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0DE8205-20FF-4473-8BAE-1F591895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4F0F32-391D-450E-8825-8E11D7C5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ED2260D-B89B-42EC-9E82-854557BD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5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E66A8-FE16-479F-B6C2-F6DA7300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71AB44-89F2-4A90-A0E8-9E39010E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E8647A2-D724-426E-94AC-E1C533D6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BFF8975-CF1B-4019-9B8A-5AFF6D25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7DCC5F4-2A10-4839-BFEC-5E9C37D88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3FA8E2B-A549-4922-977E-56ABA3E9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EDB2D1C-40AF-49C5-AB54-67F9488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8F26208-83C9-42CC-B48D-0ED01CD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5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7801E-6EE6-43C9-B942-467FAABA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E869377-CBDC-4D60-A765-761F764A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0E7EB93-0BE3-477F-B7E8-0D29E6CE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E59EB5-E79A-4BEB-856D-424A34D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5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7445E2E-13B2-46C6-9799-61B874D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DD8B5E3-387F-415A-AF1A-1E9FAD6F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F325C5-3D13-455F-A1A9-A840FCC8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17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B38DA-027B-4901-B088-BCE9999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3E4B27-A449-410A-88F8-313C8041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4744B62-82CE-4A8F-9235-AF6A8F59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F8FE19-96EE-4524-B7A5-FF07D68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C4E87A-F31D-4426-91DF-06ECA7FA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0A9464-49BE-4784-97F6-3B8A724F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36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DACB-B842-4371-B220-98EE97E8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94BDE8-FD01-4CE4-AD77-0DA34D816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CD32B8-DEE3-425A-B2A5-CD830335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601A3C-2FB0-416F-8A3B-C0B0F05C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92678F-A6A6-40CF-AC1E-42926937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3DF94B-81C5-4261-BFB3-9D4A3D9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6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4899493-BA24-498E-8C99-659B7037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285EDB4-DEEC-4C16-A084-27260A01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D0677A-A1F7-4F14-A363-F552FAC7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E384-006C-444C-814C-2AB3E6365274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2BC8D4C-24CF-46CC-B87C-071F66D2F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462B44-5763-43AE-9307-EA3C39D63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6556-950D-4EBF-B363-E181EB6DEB7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5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zoCoder/Tic-Tac-Toe/blob/master/TicTacToe/ArtificialIntelligence/MiniMax.java" TargetMode="External"/><Relationship Id="rId7" Type="http://schemas.openxmlformats.org/officeDocument/2006/relationships/hyperlink" Target="https://www.youtube.com/watch?v=trKjYdBASyQ" TargetMode="External"/><Relationship Id="rId2" Type="http://schemas.openxmlformats.org/officeDocument/2006/relationships/hyperlink" Target="http://parquet.webstar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minimax-algorithm-in-game-theory-set-4-alpha-beta-pruning/" TargetMode="External"/><Relationship Id="rId5" Type="http://schemas.openxmlformats.org/officeDocument/2006/relationships/hyperlink" Target="https://www.geeksforgeeks.org/minimax-algorithm-in-game-theory-set-1-introduction/" TargetMode="External"/><Relationship Id="rId4" Type="http://schemas.openxmlformats.org/officeDocument/2006/relationships/hyperlink" Target="https://docs.oracle.com/javase/tutorial/uisw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3C30F-E58C-4F23-96EA-AE242D565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9922"/>
            <a:ext cx="9144000" cy="1213536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Jogo de Tabuleiro “Parquet”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854ED2-0503-4423-8B38-20B7B857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3458"/>
            <a:ext cx="9144000" cy="1655762"/>
          </a:xfrm>
        </p:spPr>
        <p:txBody>
          <a:bodyPr/>
          <a:lstStyle/>
          <a:p>
            <a:r>
              <a:rPr lang="pt-PT" dirty="0"/>
              <a:t>Inteligência Artificial 2019/2020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DD18B-0D09-4E0D-85C4-237B1CC3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59" y="2786694"/>
            <a:ext cx="3751082" cy="37510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06524B-76AA-4307-8AC3-65425166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" y="56562"/>
            <a:ext cx="2993293" cy="9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D83352B-FA94-4037-A776-82C01B63BEA5}"/>
              </a:ext>
            </a:extLst>
          </p:cNvPr>
          <p:cNvSpPr txBox="1">
            <a:spLocks/>
          </p:cNvSpPr>
          <p:nvPr/>
        </p:nvSpPr>
        <p:spPr>
          <a:xfrm>
            <a:off x="838200" y="-181631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Conclusão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3C3DC94E-6988-4836-9BF6-B3BD1987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/>
          </a:bodyPr>
          <a:lstStyle/>
          <a:p>
            <a:r>
              <a:rPr lang="pt-PT" dirty="0"/>
              <a:t>No final deste projeto conseguimos desenvolver um jogo para dois jogadores, e aplicando o algoritmo </a:t>
            </a:r>
            <a:r>
              <a:rPr lang="pt-PT" dirty="0" err="1"/>
              <a:t>Minimax</a:t>
            </a:r>
            <a:r>
              <a:rPr lang="pt-PT" dirty="0"/>
              <a:t> com diferentes variâncias, permitir ao computador realizar jogadas inteligentes que o levam à vitória.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021194-1D52-4EA9-9DA6-89542F8D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667099"/>
            <a:ext cx="62103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B8263B8-20DD-40A5-9DB1-32669CE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Objetivo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6E93D6-C172-4D5C-8198-AF26D649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Este trabalho tem como objetivo a aplicação do algoritmo de pesquisa </a:t>
            </a:r>
            <a:r>
              <a:rPr lang="pt-PT" dirty="0" err="1"/>
              <a:t>MiniMax</a:t>
            </a:r>
            <a:r>
              <a:rPr lang="pt-PT" dirty="0"/>
              <a:t> a um jogo com adversário.</a:t>
            </a:r>
          </a:p>
          <a:p>
            <a:r>
              <a:rPr lang="pt-PT" dirty="0"/>
              <a:t>O jogo escolhido é chamado “Parquet” e trata-se de um simples jogo de tabuleiro cujo objetivo é conseguir colocar três peças no canto do tabuleiro do adversário.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48F507-39AC-47C8-8F70-982319B7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80" y="3010025"/>
            <a:ext cx="3032020" cy="303202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296AFB1F-40D1-40AC-A8C9-DBA7576C4E20}"/>
              </a:ext>
            </a:extLst>
          </p:cNvPr>
          <p:cNvSpPr txBox="1">
            <a:spLocks/>
          </p:cNvSpPr>
          <p:nvPr/>
        </p:nvSpPr>
        <p:spPr>
          <a:xfrm>
            <a:off x="838200" y="3101417"/>
            <a:ext cx="7483580" cy="318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Cada jogador só pode movimentar as suas peças para a frente e sempre que realiza um movimento pode mexer umas das quatro peças especiais situadas no meio do tabuleiro quando o jogo é iniciado.</a:t>
            </a:r>
          </a:p>
          <a:p>
            <a:r>
              <a:rPr lang="pt-PT" dirty="0"/>
              <a:t>Cada jogada corresponde a dois movimentos.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AEAD317A-6F2F-464F-BEDA-1892BBF806E3}"/>
              </a:ext>
            </a:extLst>
          </p:cNvPr>
          <p:cNvSpPr txBox="1">
            <a:spLocks/>
          </p:cNvSpPr>
          <p:nvPr/>
        </p:nvSpPr>
        <p:spPr>
          <a:xfrm>
            <a:off x="8321781" y="6001463"/>
            <a:ext cx="3032019" cy="58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dirty="0"/>
              <a:t>A verde movimentos válidos e a vermelho movimentos inválidos</a:t>
            </a:r>
          </a:p>
        </p:txBody>
      </p:sp>
    </p:spTree>
    <p:extLst>
      <p:ext uri="{BB962C8B-B14F-4D97-AF65-F5344CB8AC3E}">
        <p14:creationId xmlns:p14="http://schemas.microsoft.com/office/powerpoint/2010/main" val="2465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64C-3B0C-4E9E-BB89-3C4E1B23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A61B2A-FAE9-4913-88B8-F9ED1DA5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/>
          <a:lstStyle/>
          <a:p>
            <a:r>
              <a:rPr lang="pt-PT" dirty="0"/>
              <a:t>Representação do estado: matriz bidirecional de inteiros de tamanho 6x6 ou 4x4.</a:t>
            </a:r>
          </a:p>
          <a:p>
            <a:r>
              <a:rPr lang="pt-PT" dirty="0"/>
              <a:t>Estado Inicial: 	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Exemplo de um Estado Final: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719767B3-7C15-448B-BE2D-913F59A2C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74894"/>
              </p:ext>
            </p:extLst>
          </p:nvPr>
        </p:nvGraphicFramePr>
        <p:xfrm>
          <a:off x="3282360" y="1892431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695E49A8-FA9D-44DE-B8EF-54373244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36411"/>
              </p:ext>
            </p:extLst>
          </p:nvPr>
        </p:nvGraphicFramePr>
        <p:xfrm>
          <a:off x="5938890" y="4086991"/>
          <a:ext cx="26565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55">
                  <a:extLst>
                    <a:ext uri="{9D8B030D-6E8A-4147-A177-3AD203B41FA5}">
                      <a16:colId xmlns:a16="http://schemas.microsoft.com/office/drawing/2014/main" val="3309677272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69835713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926009811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2434149056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1959179424"/>
                    </a:ext>
                  </a:extLst>
                </a:gridCol>
                <a:gridCol w="442755">
                  <a:extLst>
                    <a:ext uri="{9D8B030D-6E8A-4147-A177-3AD203B41FA5}">
                      <a16:colId xmlns:a16="http://schemas.microsoft.com/office/drawing/2014/main" val="3383399500"/>
                    </a:ext>
                  </a:extLst>
                </a:gridCol>
              </a:tblGrid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7548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0246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70395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097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30870"/>
                  </a:ext>
                </a:extLst>
              </a:tr>
              <a:tr h="317788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38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AFE133A-7785-43FD-83CB-DF82866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/>
          </a:bodyPr>
          <a:lstStyle/>
          <a:p>
            <a:r>
              <a:rPr lang="pt-PT" dirty="0"/>
              <a:t>Operadores A: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50B9945-82B9-4AC2-9FA8-F41DA66C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74202"/>
              </p:ext>
            </p:extLst>
          </p:nvPr>
        </p:nvGraphicFramePr>
        <p:xfrm>
          <a:off x="838199" y="1621934"/>
          <a:ext cx="10515600" cy="4061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73955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62839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476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4730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1001898"/>
                    </a:ext>
                  </a:extLst>
                </a:gridCol>
              </a:tblGrid>
              <a:tr h="552098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Efeito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Avaliação de 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9403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a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0489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6122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na diagonal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83093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Right</a:t>
                      </a:r>
                      <a:r>
                        <a:rPr lang="pt-PT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e à direita com uma peça amiga ou inimiga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dois espaços na diagonal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207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CB82FB11-9A9A-4D69-9F22-00F039FB18BB}"/>
              </a:ext>
            </a:extLst>
          </p:cNvPr>
          <p:cNvSpPr/>
          <p:nvPr/>
        </p:nvSpPr>
        <p:spPr>
          <a:xfrm>
            <a:off x="485809" y="5808729"/>
            <a:ext cx="112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Todos os movimentos possíveis para as peças com número “2” no tabuleiro.</a:t>
            </a:r>
          </a:p>
        </p:txBody>
      </p:sp>
    </p:spTree>
    <p:extLst>
      <p:ext uri="{BB962C8B-B14F-4D97-AF65-F5344CB8AC3E}">
        <p14:creationId xmlns:p14="http://schemas.microsoft.com/office/powerpoint/2010/main" val="304599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Formulação do Problema como Problema de Pesquisa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AFE133A-7785-43FD-83CB-DF82866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/>
          </a:bodyPr>
          <a:lstStyle/>
          <a:p>
            <a:r>
              <a:rPr lang="pt-PT" dirty="0"/>
              <a:t>Operadores B:	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950B9945-82B9-4AC2-9FA8-F41DA66C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5913"/>
              </p:ext>
            </p:extLst>
          </p:nvPr>
        </p:nvGraphicFramePr>
        <p:xfrm>
          <a:off x="838199" y="1621934"/>
          <a:ext cx="10515600" cy="3596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73955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62839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476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47308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1001898"/>
                    </a:ext>
                  </a:extLst>
                </a:gridCol>
              </a:tblGrid>
              <a:tr h="552098"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Pré-Condição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Efeito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/>
                        <a:t>Avaliação de 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9403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Right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à direita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a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0489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Up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acima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cima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61226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Left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à esquerda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a esquerda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83093"/>
                  </a:ext>
                </a:extLst>
              </a:tr>
              <a:tr h="723874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Move </a:t>
                      </a:r>
                      <a:r>
                        <a:rPr lang="pt-PT" dirty="0" err="1"/>
                        <a:t>Down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Espaço abaixo livre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Peça desloca-se para 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52070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4FE34CDC-0A16-417A-8CF1-B60ABAE3B90F}"/>
              </a:ext>
            </a:extLst>
          </p:cNvPr>
          <p:cNvSpPr/>
          <p:nvPr/>
        </p:nvSpPr>
        <p:spPr>
          <a:xfrm>
            <a:off x="485809" y="5808729"/>
            <a:ext cx="112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Todos os movimentos possíveis para as peças com número “1” no tabuleiro.</a:t>
            </a:r>
          </a:p>
        </p:txBody>
      </p:sp>
    </p:spTree>
    <p:extLst>
      <p:ext uri="{BB962C8B-B14F-4D97-AF65-F5344CB8AC3E}">
        <p14:creationId xmlns:p14="http://schemas.microsoft.com/office/powerpoint/2010/main" val="411827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Algoritmos implementados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AFE133A-7785-43FD-83CB-DF82866F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/>
          </a:bodyPr>
          <a:lstStyle/>
          <a:p>
            <a:r>
              <a:rPr lang="pt-PT" dirty="0" err="1"/>
              <a:t>Minimax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Função de avaliação: calculo da distância da peça mais próxima à solução.</a:t>
            </a:r>
          </a:p>
          <a:p>
            <a:pPr lvl="1"/>
            <a:r>
              <a:rPr lang="pt-PT" dirty="0"/>
              <a:t>Prioridade a movimentos que fazem a peça cobrir mais distância.</a:t>
            </a:r>
          </a:p>
          <a:p>
            <a:pPr lvl="1"/>
            <a:r>
              <a:rPr lang="pt-PT" dirty="0"/>
              <a:t>Cortes </a:t>
            </a:r>
            <a:r>
              <a:rPr lang="pt-PT" dirty="0" err="1"/>
              <a:t>Alfa-Beta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Controlo de profundidade.</a:t>
            </a:r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lvl="1"/>
            <a:r>
              <a:rPr lang="pt-PT" dirty="0"/>
              <a:t>Devido ao facto do objetivo deste jogo ser apenas chegar ao canto do adversário, não conseguimos pensar em nenhuma outra maneira de avaliar o estado do tabuleiro.</a:t>
            </a:r>
          </a:p>
          <a:p>
            <a:pPr lvl="1"/>
            <a:r>
              <a:rPr lang="pt-PT" dirty="0"/>
              <a:t>Todos estes métodos estão localizados na classe </a:t>
            </a:r>
            <a:r>
              <a:rPr lang="pt-PT" dirty="0" err="1"/>
              <a:t>Minimax</a:t>
            </a:r>
            <a:r>
              <a:rPr lang="pt-PT" dirty="0"/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C688524-0AEB-432C-8A0E-D86A591A8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" t="2131" r="1028" b="-5498"/>
          <a:stretch/>
        </p:blipFill>
        <p:spPr>
          <a:xfrm>
            <a:off x="543611" y="2985940"/>
            <a:ext cx="11104777" cy="4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Resultados Experimentais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70ED06D-7898-4E14-A38F-F7C27E7F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Comparação entre utilização de cortes </a:t>
            </a:r>
            <a:r>
              <a:rPr lang="pt-PT" dirty="0" err="1"/>
              <a:t>Alfa-Beta</a:t>
            </a:r>
            <a:r>
              <a:rPr lang="pt-PT" dirty="0"/>
              <a:t> com o mesmo limite de profundidade (neste caso igual a 5):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Como seria de esperar a implementação de cortes </a:t>
            </a:r>
            <a:r>
              <a:rPr lang="pt-PT" dirty="0" err="1"/>
              <a:t>Alfa-Beta</a:t>
            </a:r>
            <a:r>
              <a:rPr lang="pt-PT" dirty="0"/>
              <a:t> favoreceu muito a performance do algoritmo.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1F363B-42BB-42DD-8847-A702F86D9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"/>
          <a:stretch/>
        </p:blipFill>
        <p:spPr>
          <a:xfrm>
            <a:off x="838200" y="1756660"/>
            <a:ext cx="4981575" cy="36543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580F40-3BF7-4534-9319-7620FFAC7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8"/>
          <a:stretch/>
        </p:blipFill>
        <p:spPr>
          <a:xfrm>
            <a:off x="6096000" y="1756660"/>
            <a:ext cx="5038725" cy="36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21AF55-5A41-42AD-B11E-617F975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631"/>
            <a:ext cx="10515600" cy="1416542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chemeClr val="accent1"/>
                </a:solidFill>
              </a:rPr>
              <a:t>Resultados Experimentais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CEAB56F-A1B3-473A-8F3C-05059253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6"/>
            <a:ext cx="10515600" cy="5806911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Comparação entre diferentes níveis de profundidade (neste exemplo 5 comparado com 3):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Apesar de limitar as decisões do algoritmo, a limitação da profundidade também é essencial para a experiencia do utilizador não ser muito demorada.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6FC296-364A-42A2-B235-575D6338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6" y="1752583"/>
            <a:ext cx="5076825" cy="36099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5AFA22D-97FF-40E2-B486-E7FAB01B6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3"/>
          <a:stretch/>
        </p:blipFill>
        <p:spPr>
          <a:xfrm>
            <a:off x="6267551" y="1752583"/>
            <a:ext cx="5057775" cy="36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7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569237-CAED-4716-BC57-3DD0D3026C67}"/>
              </a:ext>
            </a:extLst>
          </p:cNvPr>
          <p:cNvSpPr txBox="1">
            <a:spLocks/>
          </p:cNvSpPr>
          <p:nvPr/>
        </p:nvSpPr>
        <p:spPr>
          <a:xfrm>
            <a:off x="838200" y="-181631"/>
            <a:ext cx="10515600" cy="14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>
                <a:solidFill>
                  <a:schemeClr val="accent1"/>
                </a:solidFill>
              </a:rPr>
              <a:t>Recursos utilizados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26002B6-4826-4E58-80A9-0A077FEC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7"/>
            <a:ext cx="10515600" cy="5015060"/>
          </a:xfrm>
        </p:spPr>
        <p:txBody>
          <a:bodyPr>
            <a:normAutofit/>
          </a:bodyPr>
          <a:lstStyle/>
          <a:p>
            <a:r>
              <a:rPr lang="pt-P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http://parquet.webstarts.com/</a:t>
            </a:r>
            <a:endParaRPr lang="pt-PT" dirty="0"/>
          </a:p>
          <a:p>
            <a:r>
              <a:rPr lang="pt-P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https://github.com/LazoCoder/Tic-Tac-Toe/blob/master/TicTacToe/ArtificialIntelligence/MiniMax.java</a:t>
            </a:r>
            <a:endParaRPr lang="pt-PT" dirty="0"/>
          </a:p>
          <a:p>
            <a:r>
              <a:rPr lang="pt-P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https://docs.oracle.com/javase/tutorial/uiswing/</a:t>
            </a:r>
            <a:endParaRPr lang="pt-PT" dirty="0"/>
          </a:p>
          <a:p>
            <a:r>
              <a:rPr lang="pt-P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https://www.geeksforgeeks.org/minimax-algorithm-in-game-theory-set-1-introduction/</a:t>
            </a:r>
            <a:endParaRPr lang="pt-PT" dirty="0"/>
          </a:p>
          <a:p>
            <a:r>
              <a:rPr lang="pt-PT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https://www.geeksforgeeks.org/minimax-algorithm-in-game-theory-set-4-alpha-beta-pruning/</a:t>
            </a:r>
            <a:endParaRPr lang="pt-PT" dirty="0"/>
          </a:p>
          <a:p>
            <a:r>
              <a:rPr lang="pt-PT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https://www.youtube.com/watch?v=trKjYdBASyQ</a:t>
            </a:r>
            <a:endParaRPr lang="pt-PT" dirty="0"/>
          </a:p>
          <a:p>
            <a:endParaRPr lang="pt-PT" dirty="0"/>
          </a:p>
          <a:p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1183168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308</TotalTime>
  <Words>655</Words>
  <Application>Microsoft Office PowerPoint</Application>
  <PresentationFormat>Ecrã Panorâmico</PresentationFormat>
  <Paragraphs>186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Jogo de Tabuleiro “Parquet”</vt:lpstr>
      <vt:lpstr>Objetivo</vt:lpstr>
      <vt:lpstr>Formulação do Problema como Problema de Pesquisa</vt:lpstr>
      <vt:lpstr>Formulação do Problema como Problema de Pesquisa</vt:lpstr>
      <vt:lpstr>Formulação do Problema como Problema de Pesquisa</vt:lpstr>
      <vt:lpstr>Algoritmos implementados</vt:lpstr>
      <vt:lpstr>Resultados Experimentais</vt:lpstr>
      <vt:lpstr>Resultados Experimentais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Reis</dc:creator>
  <cp:lastModifiedBy>Diogo Reis</cp:lastModifiedBy>
  <cp:revision>26</cp:revision>
  <dcterms:created xsi:type="dcterms:W3CDTF">2020-03-08T13:39:28Z</dcterms:created>
  <dcterms:modified xsi:type="dcterms:W3CDTF">2020-03-30T08:42:00Z</dcterms:modified>
</cp:coreProperties>
</file>