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40" r:id="rId3"/>
    <p:sldId id="341" r:id="rId4"/>
    <p:sldId id="342" r:id="rId5"/>
    <p:sldId id="343" r:id="rId6"/>
    <p:sldId id="362" r:id="rId7"/>
    <p:sldId id="344" r:id="rId8"/>
    <p:sldId id="346" r:id="rId9"/>
    <p:sldId id="347" r:id="rId10"/>
    <p:sldId id="348" r:id="rId11"/>
    <p:sldId id="349" r:id="rId12"/>
    <p:sldId id="350" r:id="rId13"/>
    <p:sldId id="345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90D8B-E102-7565-8822-471E93D2B5E7}" v="76" dt="2024-04-17T22:10:3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efR1C6Cvh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17 -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Support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Vector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Invariance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96336" cy="531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scale</a:t>
            </a:r>
            <a:r>
              <a:rPr lang="pt-PT" dirty="0"/>
              <a:t> </a:t>
            </a:r>
            <a:r>
              <a:rPr lang="pt-PT" dirty="0" err="1"/>
              <a:t>invariance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can assume </a:t>
            </a:r>
            <a:r>
              <a:rPr lang="pt-PT" dirty="0" err="1"/>
              <a:t>that</a:t>
            </a:r>
            <a:r>
              <a:rPr lang="pt-PT" dirty="0"/>
              <a:t> c = 1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always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obtained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choosing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r>
              <a:rPr lang="pt-PT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equidistant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closest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9EF79466-AAE8-5053-BD55-9FA1877F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73" y="771693"/>
            <a:ext cx="4313655" cy="2627562"/>
          </a:xfrm>
          <a:prstGeom prst="rect">
            <a:avLst/>
          </a:prstGeom>
        </p:spPr>
      </p:pic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A1B7FDE3-AF38-2DCC-72B6-BF167A47E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89" r="37365" b="55000"/>
          <a:stretch/>
        </p:blipFill>
        <p:spPr>
          <a:xfrm>
            <a:off x="9058508" y="4335781"/>
            <a:ext cx="1750058" cy="4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2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Invariance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err="1"/>
              <a:t>We</a:t>
            </a:r>
            <a:r>
              <a:rPr lang="pt-PT" dirty="0"/>
              <a:t> </a:t>
            </a:r>
            <a:r>
              <a:rPr lang="pt-PT" err="1"/>
              <a:t>want</a:t>
            </a:r>
            <a:r>
              <a:rPr lang="pt-PT" dirty="0"/>
              <a:t> to </a:t>
            </a:r>
            <a:r>
              <a:rPr lang="pt-PT" b="1" dirty="0">
                <a:solidFill>
                  <a:schemeClr val="tx2"/>
                </a:solidFill>
              </a:rPr>
              <a:t>maximize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margin</a:t>
            </a:r>
            <a:r>
              <a:rPr lang="pt-PT" dirty="0"/>
              <a:t> </a:t>
            </a:r>
            <a:r>
              <a:rPr lang="pt-PT" err="1"/>
              <a:t>subject</a:t>
            </a:r>
            <a:r>
              <a:rPr lang="pt-PT" dirty="0"/>
              <a:t> to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constraints</a:t>
            </a:r>
            <a:r>
              <a:rPr lang="pt-PT" dirty="0"/>
              <a:t> </a:t>
            </a:r>
            <a:r>
              <a:rPr lang="pt-PT" err="1"/>
              <a:t>that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compute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9" name="Imagem 8" descr="Uma imagem com file, diagrama, Gráfico, Paralelo&#10;&#10;Descrição gerada automaticamente">
            <a:extLst>
              <a:ext uri="{FF2B5EF4-FFF2-40B4-BE49-F238E27FC236}">
                <a16:creationId xmlns:a16="http://schemas.microsoft.com/office/drawing/2014/main" id="{1296D264-D9FB-240F-053F-29D32ABC9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8" r="302" b="2318"/>
          <a:stretch/>
        </p:blipFill>
        <p:spPr>
          <a:xfrm>
            <a:off x="3499852" y="1119749"/>
            <a:ext cx="5200491" cy="2201467"/>
          </a:xfrm>
          <a:prstGeom prst="rect">
            <a:avLst/>
          </a:prstGeom>
        </p:spPr>
      </p:pic>
      <p:pic>
        <p:nvPicPr>
          <p:cNvPr id="11" name="Imagem 10" descr="Uma imagem com Tipo de letra, escrita à mão, tipografia, caligrafia&#10;&#10;Descrição gerada automaticamente">
            <a:extLst>
              <a:ext uri="{FF2B5EF4-FFF2-40B4-BE49-F238E27FC236}">
                <a16:creationId xmlns:a16="http://schemas.microsoft.com/office/drawing/2014/main" id="{5C055B80-2462-8EE4-BFD9-4F39F49C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4228097"/>
            <a:ext cx="2781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Putting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diagrama, Paralelo, Gráfico&#10;&#10;Descrição gerada automaticamente">
            <a:extLst>
              <a:ext uri="{FF2B5EF4-FFF2-40B4-BE49-F238E27FC236}">
                <a16:creationId xmlns:a16="http://schemas.microsoft.com/office/drawing/2014/main" id="{9AF416F1-6B31-B8A5-BBE5-6B4D38D5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123950"/>
            <a:ext cx="5610225" cy="2676525"/>
          </a:xfrm>
          <a:prstGeom prst="rect">
            <a:avLst/>
          </a:prstGeom>
        </p:spPr>
      </p:pic>
      <p:pic>
        <p:nvPicPr>
          <p:cNvPr id="10" name="Imagem 9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58B4600F-FD68-887D-6FB3-FA2A5702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8" y="4410075"/>
            <a:ext cx="2790825" cy="771525"/>
          </a:xfrm>
          <a:prstGeom prst="rect">
            <a:avLst/>
          </a:prstGeom>
        </p:spPr>
      </p:pic>
      <p:pic>
        <p:nvPicPr>
          <p:cNvPr id="12" name="Imagem 11" descr="Uma imagem com Tipo de letra, tipografia, número, texto&#10;&#10;Descrição gerada automaticamente">
            <a:extLst>
              <a:ext uri="{FF2B5EF4-FFF2-40B4-BE49-F238E27FC236}">
                <a16:creationId xmlns:a16="http://schemas.microsoft.com/office/drawing/2014/main" id="{2D9818B5-8179-97A4-D595-9E21D3C41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5638800"/>
            <a:ext cx="1647825" cy="714375"/>
          </a:xfrm>
          <a:prstGeom prst="rect">
            <a:avLst/>
          </a:prstGeom>
        </p:spPr>
      </p:pic>
      <p:pic>
        <p:nvPicPr>
          <p:cNvPr id="13" name="Imagem 12" descr="Uma imagem com Tipo de letra, símbolo, file, Gráficos&#10;&#10;Descrição gerada automaticamente">
            <a:extLst>
              <a:ext uri="{FF2B5EF4-FFF2-40B4-BE49-F238E27FC236}">
                <a16:creationId xmlns:a16="http://schemas.microsoft.com/office/drawing/2014/main" id="{1239B211-F1CA-0B71-624A-27281CC6B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13" y="4181475"/>
            <a:ext cx="2009775" cy="447675"/>
          </a:xfrm>
          <a:prstGeom prst="rect">
            <a:avLst/>
          </a:prstGeom>
        </p:spPr>
      </p:pic>
      <p:pic>
        <p:nvPicPr>
          <p:cNvPr id="14" name="Imagem 13" descr="Uma imagem com Tipo de letra, texto, tipografia, file&#10;&#10;Descrição gerada automaticamente">
            <a:extLst>
              <a:ext uri="{FF2B5EF4-FFF2-40B4-BE49-F238E27FC236}">
                <a16:creationId xmlns:a16="http://schemas.microsoft.com/office/drawing/2014/main" id="{05F2D7D3-67A4-C5A0-90B4-F86185D2E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838" y="5105400"/>
            <a:ext cx="3543300" cy="428625"/>
          </a:xfrm>
          <a:prstGeom prst="rect">
            <a:avLst/>
          </a:prstGeom>
        </p:spPr>
      </p:pic>
      <p:pic>
        <p:nvPicPr>
          <p:cNvPr id="15" name="Imagem 14" descr="Uma imagem com Tipo de letra, tipografia, texto, branco&#10;&#10;Descrição gerada automaticamente">
            <a:extLst>
              <a:ext uri="{FF2B5EF4-FFF2-40B4-BE49-F238E27FC236}">
                <a16:creationId xmlns:a16="http://schemas.microsoft.com/office/drawing/2014/main" id="{6C91FEBC-5058-8D58-EFBC-9E59DAD1A1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71"/>
          <a:stretch/>
        </p:blipFill>
        <p:spPr>
          <a:xfrm>
            <a:off x="6505575" y="5991225"/>
            <a:ext cx="2714625" cy="466725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CD981D01-6137-7C0E-1687-0AA633AE1B83}"/>
              </a:ext>
            </a:extLst>
          </p:cNvPr>
          <p:cNvSpPr/>
          <p:nvPr/>
        </p:nvSpPr>
        <p:spPr>
          <a:xfrm>
            <a:off x="4211594" y="5323702"/>
            <a:ext cx="1400175" cy="35242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9DC738-DFC1-0222-BE72-0E9C5CB22D20}"/>
              </a:ext>
            </a:extLst>
          </p:cNvPr>
          <p:cNvSpPr txBox="1"/>
          <p:nvPr/>
        </p:nvSpPr>
        <p:spPr>
          <a:xfrm>
            <a:off x="1265022" y="51643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and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E5F8048-7A41-3155-A5A4-767BE0B27F10}"/>
              </a:ext>
            </a:extLst>
          </p:cNvPr>
          <p:cNvSpPr txBox="1"/>
          <p:nvPr/>
        </p:nvSpPr>
        <p:spPr>
          <a:xfrm>
            <a:off x="5932272" y="46309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and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01E952-B55F-2BF3-35F4-56194C2BD7A8}"/>
              </a:ext>
            </a:extLst>
          </p:cNvPr>
          <p:cNvSpPr txBox="1"/>
          <p:nvPr/>
        </p:nvSpPr>
        <p:spPr>
          <a:xfrm>
            <a:off x="5941797" y="564060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gives</a:t>
            </a:r>
            <a:r>
              <a:rPr lang="pt-P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49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exto, Gráficos, símbolo&#10;&#10;Descrição gerada automaticamente">
            <a:extLst>
              <a:ext uri="{FF2B5EF4-FFF2-40B4-BE49-F238E27FC236}">
                <a16:creationId xmlns:a16="http://schemas.microsoft.com/office/drawing/2014/main" id="{A3345F83-325F-6023-364C-113190F0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2166938"/>
            <a:ext cx="1943100" cy="1152525"/>
          </a:xfrm>
          <a:prstGeom prst="rect">
            <a:avLst/>
          </a:prstGeom>
        </p:spPr>
      </p:pic>
      <p:pic>
        <p:nvPicPr>
          <p:cNvPr id="9" name="Imagem 8" descr="Uma imagem com Tipo de letra, texto, tipografia, escrita à mão&#10;&#10;Descrição gerada automaticamente">
            <a:extLst>
              <a:ext uri="{FF2B5EF4-FFF2-40B4-BE49-F238E27FC236}">
                <a16:creationId xmlns:a16="http://schemas.microsoft.com/office/drawing/2014/main" id="{39950314-D507-2CD4-E3BE-A6A696E65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3" y="4257675"/>
            <a:ext cx="5200650" cy="685800"/>
          </a:xfrm>
          <a:prstGeom prst="rect">
            <a:avLst/>
          </a:prstGeom>
        </p:spPr>
      </p:pic>
      <p:pic>
        <p:nvPicPr>
          <p:cNvPr id="10" name="Imagem 9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F3D12F54-E9DD-0E56-D696-EF026D04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63" y="2243138"/>
            <a:ext cx="2333625" cy="10001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7D95D5-178F-CC0D-B872-FCA38A81087F}"/>
              </a:ext>
            </a:extLst>
          </p:cNvPr>
          <p:cNvSpPr txBox="1"/>
          <p:nvPr/>
        </p:nvSpPr>
        <p:spPr>
          <a:xfrm>
            <a:off x="5489746" y="250842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5167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457200" indent="-457200"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standard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quadratic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programming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Convex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problems</a:t>
            </a: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9" name="Imagem 8" descr="Uma imagem com Tipo de letra, texto, tipografia, escrita à mão&#10;&#10;Descrição gerada automaticamente">
            <a:extLst>
              <a:ext uri="{FF2B5EF4-FFF2-40B4-BE49-F238E27FC236}">
                <a16:creationId xmlns:a16="http://schemas.microsoft.com/office/drawing/2014/main" id="{39950314-D507-2CD4-E3BE-A6A696E6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3" y="2362200"/>
            <a:ext cx="3857625" cy="504825"/>
          </a:xfrm>
          <a:prstGeom prst="rect">
            <a:avLst/>
          </a:prstGeom>
        </p:spPr>
      </p:pic>
      <p:pic>
        <p:nvPicPr>
          <p:cNvPr id="10" name="Imagem 9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F3D12F54-E9DD-0E56-D696-EF026D04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8" y="995363"/>
            <a:ext cx="1704975" cy="723900"/>
          </a:xfrm>
          <a:prstGeom prst="rect">
            <a:avLst/>
          </a:prstGeom>
        </p:spPr>
      </p:pic>
      <p:pic>
        <p:nvPicPr>
          <p:cNvPr id="12" name="Imagem 11" descr="Uma imagem com diagrama, desenho, design, arte&#10;&#10;Descrição gerada automaticamente">
            <a:extLst>
              <a:ext uri="{FF2B5EF4-FFF2-40B4-BE49-F238E27FC236}">
                <a16:creationId xmlns:a16="http://schemas.microsoft.com/office/drawing/2014/main" id="{D03F38EC-BB30-747F-FFB9-9A9195F4D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88" y="3890963"/>
            <a:ext cx="3390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name</a:t>
            </a:r>
            <a:r>
              <a:rPr lang="pt-PT" dirty="0">
                <a:ea typeface="+mn-lt"/>
                <a:cs typeface="+mn-lt"/>
              </a:rPr>
              <a:t> come 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                                       </a:t>
            </a:r>
          </a:p>
          <a:p>
            <a:pPr marL="457200" lvl="1" indent="0" algn="just">
              <a:buNone/>
            </a:pPr>
            <a:r>
              <a:rPr lang="pt-PT" dirty="0">
                <a:ea typeface="+mn-lt"/>
                <a:cs typeface="+mn-lt"/>
              </a:rPr>
              <a:t>    are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support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SVM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completely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determined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support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vectors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points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influence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diagrama, Gráfico, captura de ecrã&#10;&#10;Descrição gerada automaticamente">
            <a:extLst>
              <a:ext uri="{FF2B5EF4-FFF2-40B4-BE49-F238E27FC236}">
                <a16:creationId xmlns:a16="http://schemas.microsoft.com/office/drawing/2014/main" id="{765D1ADD-0C72-F0CB-FFF6-FB338088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1319213"/>
            <a:ext cx="6457950" cy="3000375"/>
          </a:xfrm>
          <a:prstGeom prst="rect">
            <a:avLst/>
          </a:prstGeom>
        </p:spPr>
      </p:pic>
      <p:pic>
        <p:nvPicPr>
          <p:cNvPr id="9" name="Imagem 8" descr="Uma imagem com Tipo de letra, tipografia, caligrafia, texto&#10;&#10;Descrição gerada automaticamente">
            <a:extLst>
              <a:ext uri="{FF2B5EF4-FFF2-40B4-BE49-F238E27FC236}">
                <a16:creationId xmlns:a16="http://schemas.microsoft.com/office/drawing/2014/main" id="{1F5960AA-4369-2EBF-355A-D1BF77D15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4795838"/>
            <a:ext cx="2362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Assumptions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made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far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linearly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separable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dealing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554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94" y="122211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to do more 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just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caligrafia, Gráficos&#10;&#10;Descrição gerada automaticamente">
            <a:extLst>
              <a:ext uri="{FF2B5EF4-FFF2-40B4-BE49-F238E27FC236}">
                <a16:creationId xmlns:a16="http://schemas.microsoft.com/office/drawing/2014/main" id="{BB13B7B9-0D05-1B3F-C721-A59CA9D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690688"/>
            <a:ext cx="1285875" cy="352425"/>
          </a:xfrm>
          <a:prstGeom prst="rect">
            <a:avLst/>
          </a:prstGeom>
        </p:spPr>
      </p:pic>
      <p:pic>
        <p:nvPicPr>
          <p:cNvPr id="9" name="Imagem 8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F02B547E-03CE-7978-F68C-55232C39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2905125"/>
            <a:ext cx="5553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94" y="122211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to do more 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just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caligrafia, Gráficos&#10;&#10;Descrição gerada automaticamente">
            <a:extLst>
              <a:ext uri="{FF2B5EF4-FFF2-40B4-BE49-F238E27FC236}">
                <a16:creationId xmlns:a16="http://schemas.microsoft.com/office/drawing/2014/main" id="{BB13B7B9-0D05-1B3F-C721-A59CA9D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690688"/>
            <a:ext cx="1285875" cy="352425"/>
          </a:xfrm>
          <a:prstGeom prst="rect">
            <a:avLst/>
          </a:prstGeom>
        </p:spPr>
      </p:pic>
      <p:pic>
        <p:nvPicPr>
          <p:cNvPr id="10" name="Imagem 9" descr="Uma imagem com file, diagrama, Gráfico&#10;&#10;Descrição gerada automaticamente">
            <a:extLst>
              <a:ext uri="{FF2B5EF4-FFF2-40B4-BE49-F238E27FC236}">
                <a16:creationId xmlns:a16="http://schemas.microsoft.com/office/drawing/2014/main" id="{F44D6A30-86F8-3A0C-9E30-8904DC81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95" y="2114550"/>
            <a:ext cx="6830984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8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94" y="122211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to do more 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just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caligrafia, Gráficos&#10;&#10;Descrição gerada automaticamente">
            <a:extLst>
              <a:ext uri="{FF2B5EF4-FFF2-40B4-BE49-F238E27FC236}">
                <a16:creationId xmlns:a16="http://schemas.microsoft.com/office/drawing/2014/main" id="{BB13B7B9-0D05-1B3F-C721-A59CA9D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690688"/>
            <a:ext cx="1285875" cy="352425"/>
          </a:xfrm>
          <a:prstGeom prst="rect">
            <a:avLst/>
          </a:prstGeom>
        </p:spPr>
      </p:pic>
      <p:pic>
        <p:nvPicPr>
          <p:cNvPr id="9" name="Imagem 8" descr="Uma imagem com Saturação de cores, triângulo, design&#10;&#10;Descrição gerada automaticamente">
            <a:extLst>
              <a:ext uri="{FF2B5EF4-FFF2-40B4-BE49-F238E27FC236}">
                <a16:creationId xmlns:a16="http://schemas.microsoft.com/office/drawing/2014/main" id="{2479C64E-3B29-9A3D-3C7E-3A66AC85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06" y="2131541"/>
            <a:ext cx="6811285" cy="43969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D4387-9016-A6FD-B5E7-1B6F561222B1}"/>
              </a:ext>
            </a:extLst>
          </p:cNvPr>
          <p:cNvSpPr txBox="1"/>
          <p:nvPr/>
        </p:nvSpPr>
        <p:spPr>
          <a:xfrm>
            <a:off x="247133" y="3840892"/>
            <a:ext cx="23107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Regions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correctly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classified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exactly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one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classifier</a:t>
            </a:r>
            <a:r>
              <a:rPr lang="pt-PT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03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Support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 - Basics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Objective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boundary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maximizing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classes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targets.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Compute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versus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Let</a:t>
            </a:r>
            <a:r>
              <a:rPr lang="pt-PT" dirty="0">
                <a:ea typeface="+mn-lt"/>
                <a:cs typeface="+mn-lt"/>
              </a:rPr>
              <a:t>                                             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</a:t>
            </a:r>
            <a:r>
              <a:rPr lang="pt-PT" baseline="30000" err="1">
                <a:ea typeface="+mn-lt"/>
                <a:cs typeface="+mn-lt"/>
              </a:rPr>
              <a:t>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a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datapoint</a:t>
            </a:r>
            <a:r>
              <a:rPr lang="pt-PT" dirty="0">
                <a:ea typeface="+mn-lt"/>
                <a:cs typeface="+mn-lt"/>
              </a:rPr>
              <a:t> x, </a:t>
            </a:r>
            <a:r>
              <a:rPr lang="pt-PT" dirty="0" err="1">
                <a:ea typeface="+mn-lt"/>
                <a:cs typeface="+mn-lt"/>
              </a:rPr>
              <a:t>classify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as: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Drawbacks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are L </a:t>
            </a:r>
            <a:r>
              <a:rPr lang="pt-PT" dirty="0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requires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classsifiers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entire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1A538FB4-F8B3-D5D8-3BBA-FAE4551D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49" y="2283683"/>
            <a:ext cx="3039248" cy="468013"/>
          </a:xfrm>
          <a:prstGeom prst="rect">
            <a:avLst/>
          </a:prstGeom>
        </p:spPr>
      </p:pic>
      <p:pic>
        <p:nvPicPr>
          <p:cNvPr id="9" name="Imagem 8" descr="Uma imagem com Tipo de letra, escrita à mão, texto, caligrafia&#10;&#10;Descrição gerada automaticamente">
            <a:extLst>
              <a:ext uri="{FF2B5EF4-FFF2-40B4-BE49-F238E27FC236}">
                <a16:creationId xmlns:a16="http://schemas.microsoft.com/office/drawing/2014/main" id="{148335D1-F388-0D3F-0F11-2C84F869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20" y="4054818"/>
            <a:ext cx="3263214" cy="5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D4387-9016-A6FD-B5E7-1B6F561222B1}"/>
              </a:ext>
            </a:extLst>
          </p:cNvPr>
          <p:cNvSpPr txBox="1"/>
          <p:nvPr/>
        </p:nvSpPr>
        <p:spPr>
          <a:xfrm>
            <a:off x="360403" y="2584622"/>
            <a:ext cx="23107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>
                <a:solidFill>
                  <a:schemeClr val="tx2"/>
                </a:solidFill>
              </a:rPr>
              <a:t>Regions</a:t>
            </a:r>
            <a:r>
              <a:rPr lang="pt-PT" b="1" dirty="0">
                <a:solidFill>
                  <a:schemeClr val="tx2"/>
                </a:solidFill>
              </a:rPr>
              <a:t> in </a:t>
            </a:r>
            <a:r>
              <a:rPr lang="pt-PT" b="1" dirty="0" err="1">
                <a:solidFill>
                  <a:schemeClr val="tx2"/>
                </a:solidFill>
              </a:rPr>
              <a:t>which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dirty="0" err="1">
                <a:solidFill>
                  <a:schemeClr val="tx2"/>
                </a:solidFill>
              </a:rPr>
              <a:t>points</a:t>
            </a:r>
            <a:r>
              <a:rPr lang="pt-PT" b="1" dirty="0">
                <a:solidFill>
                  <a:schemeClr val="tx2"/>
                </a:solidFill>
              </a:rPr>
              <a:t> are </a:t>
            </a:r>
            <a:r>
              <a:rPr lang="pt-PT" b="1" dirty="0" err="1">
                <a:solidFill>
                  <a:schemeClr val="tx2"/>
                </a:solidFill>
              </a:rPr>
              <a:t>classified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dirty="0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highest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value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3" name="Imagem 12" descr="Uma imagem com file, diagrama, Saturação de cores, captura de ecrã&#10;&#10;Descrição gerada automaticamente">
            <a:extLst>
              <a:ext uri="{FF2B5EF4-FFF2-40B4-BE49-F238E27FC236}">
                <a16:creationId xmlns:a16="http://schemas.microsoft.com/office/drawing/2014/main" id="{71618581-CBE9-5BD4-37E9-DAA2A49F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70" y="1112108"/>
            <a:ext cx="8484470" cy="535459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7C3A30-5886-E6AC-49D4-30976E839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90" y="3869724"/>
            <a:ext cx="1419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1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Alternatively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possible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pairs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majority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vote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are L </a:t>
            </a:r>
            <a:r>
              <a:rPr lang="pt-PT" dirty="0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requires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             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 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Drawbacks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overfit</a:t>
            </a:r>
            <a:r>
              <a:rPr lang="pt-PT" dirty="0">
                <a:ea typeface="+mn-lt"/>
                <a:cs typeface="+mn-lt"/>
              </a:rPr>
              <a:t> some </a:t>
            </a:r>
            <a:r>
              <a:rPr lang="pt-PT" err="1">
                <a:ea typeface="+mn-lt"/>
                <a:cs typeface="+mn-lt"/>
              </a:rPr>
              <a:t>pairs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Computationaly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18" name="Imagem 1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29BC66A-DCAB-5913-90FF-D67DA3E4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84" y="3864575"/>
            <a:ext cx="929589" cy="5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D4387-9016-A6FD-B5E7-1B6F561222B1}"/>
              </a:ext>
            </a:extLst>
          </p:cNvPr>
          <p:cNvSpPr txBox="1"/>
          <p:nvPr/>
        </p:nvSpPr>
        <p:spPr>
          <a:xfrm>
            <a:off x="391295" y="2965622"/>
            <a:ext cx="23107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>
                <a:solidFill>
                  <a:schemeClr val="tx2"/>
                </a:solidFill>
              </a:rPr>
              <a:t>Regions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determined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majority</a:t>
            </a:r>
            <a:r>
              <a:rPr lang="pt-PT" b="1" dirty="0">
                <a:solidFill>
                  <a:schemeClr val="tx2"/>
                </a:solidFill>
              </a:rPr>
              <a:t> vote </a:t>
            </a:r>
            <a:r>
              <a:rPr lang="pt-PT" b="1" dirty="0" err="1">
                <a:solidFill>
                  <a:schemeClr val="tx2"/>
                </a:solidFill>
              </a:rPr>
              <a:t>over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all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classifiers</a:t>
            </a:r>
          </a:p>
        </p:txBody>
      </p:sp>
      <p:pic>
        <p:nvPicPr>
          <p:cNvPr id="3" name="Imagem 2" descr="Uma imagem com file, diagrama, captura de ecrã&#10;&#10;Descrição gerada automaticamente">
            <a:extLst>
              <a:ext uri="{FF2B5EF4-FFF2-40B4-BE49-F238E27FC236}">
                <a16:creationId xmlns:a16="http://schemas.microsoft.com/office/drawing/2014/main" id="{D8E41192-4318-3D48-C339-9A07B2E0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2" y="1256270"/>
            <a:ext cx="8256421" cy="51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https://www.youtube.com/watch?v=efR1C6CvhmE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Basics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diagrama, file, Gráfico, Tipo de letra&#10;&#10;Descrição gerada automaticamente">
            <a:extLst>
              <a:ext uri="{FF2B5EF4-FFF2-40B4-BE49-F238E27FC236}">
                <a16:creationId xmlns:a16="http://schemas.microsoft.com/office/drawing/2014/main" id="{77E67A34-4662-73E9-E7FD-6C3FFF22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63" y="1550592"/>
            <a:ext cx="8622631" cy="45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Hyperplanes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subspace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dimension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(n-1).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a 3-dimensional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, a 2-dimensional plane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distinct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groups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captura de ecrã, Saturação de cores, Gráficos, arte&#10;&#10;Descrição gerada automaticamente">
            <a:extLst>
              <a:ext uri="{FF2B5EF4-FFF2-40B4-BE49-F238E27FC236}">
                <a16:creationId xmlns:a16="http://schemas.microsoft.com/office/drawing/2014/main" id="{EDAFFD8C-C9A2-8280-644A-B423B16A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257" y="3432510"/>
            <a:ext cx="3453064" cy="3121191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CAD71805-9192-2A14-4859-E7C5F84488C7}"/>
              </a:ext>
            </a:extLst>
          </p:cNvPr>
          <p:cNvSpPr txBox="1">
            <a:spLocks/>
          </p:cNvSpPr>
          <p:nvPr/>
        </p:nvSpPr>
        <p:spPr>
          <a:xfrm>
            <a:off x="553773" y="4120550"/>
            <a:ext cx="7480969" cy="5230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hyperplanes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hyperplane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maximum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6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E25B8394-FDDE-21A8-6B20-59D65B39B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" t="4142" r="806" b="1775"/>
          <a:stretch/>
        </p:blipFill>
        <p:spPr>
          <a:xfrm>
            <a:off x="4318001" y="3765134"/>
            <a:ext cx="6944639" cy="27813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Maximum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Margin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discriminant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 serves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boundary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separating</a:t>
            </a:r>
            <a:r>
              <a:rPr lang="pt-PT" dirty="0">
                <a:ea typeface="+mn-lt"/>
                <a:cs typeface="+mn-lt"/>
              </a:rPr>
              <a:t> classes in a linear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Maximum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seeks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discriminant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maximizing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support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vectors</a:t>
            </a:r>
            <a:r>
              <a:rPr lang="pt-PT" dirty="0">
                <a:ea typeface="+mn-lt"/>
                <a:cs typeface="+mn-lt"/>
              </a:rPr>
              <a:t>) for </a:t>
            </a:r>
            <a:r>
              <a:rPr lang="pt-PT" dirty="0" err="1">
                <a:ea typeface="+mn-lt"/>
                <a:cs typeface="+mn-lt"/>
              </a:rPr>
              <a:t>separating</a:t>
            </a:r>
            <a:r>
              <a:rPr lang="pt-PT" dirty="0">
                <a:ea typeface="+mn-lt"/>
                <a:cs typeface="+mn-lt"/>
              </a:rPr>
              <a:t> classes.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2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Maximum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Margin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Hard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Soft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 b="1" dirty="0" err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10" name="Imagem 9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45C2E6F3-4F74-3625-9D92-E5B455F6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21" y="2143640"/>
            <a:ext cx="7842420" cy="41462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7977F1-EC3F-9F8E-EC14-E910D060137D}"/>
              </a:ext>
            </a:extLst>
          </p:cNvPr>
          <p:cNvSpPr txBox="1"/>
          <p:nvPr/>
        </p:nvSpPr>
        <p:spPr>
          <a:xfrm>
            <a:off x="453081" y="2141837"/>
            <a:ext cx="31653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 err="1">
                <a:solidFill>
                  <a:schemeClr val="tx2"/>
                </a:solidFill>
              </a:rPr>
              <a:t>Very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sensitive</a:t>
            </a:r>
            <a:r>
              <a:rPr lang="pt-PT" b="1" dirty="0">
                <a:solidFill>
                  <a:schemeClr val="tx2"/>
                </a:solidFill>
              </a:rPr>
              <a:t> to </a:t>
            </a:r>
            <a:r>
              <a:rPr lang="pt-PT" b="1" dirty="0" err="1">
                <a:solidFill>
                  <a:schemeClr val="tx2"/>
                </a:solidFill>
              </a:rPr>
              <a:t>outliers</a:t>
            </a:r>
            <a:r>
              <a:rPr lang="pt-PT" b="1" dirty="0">
                <a:solidFill>
                  <a:schemeClr val="tx2"/>
                </a:solidFill>
              </a:rPr>
              <a:t>.</a:t>
            </a:r>
            <a:endParaRPr lang="pt-PT">
              <a:solidFill>
                <a:schemeClr val="tx2"/>
              </a:solidFill>
            </a:endParaRPr>
          </a:p>
          <a:p>
            <a:endParaRPr lang="pt-PT" b="1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b="1" dirty="0" err="1">
                <a:solidFill>
                  <a:schemeClr val="tx2"/>
                </a:solidFill>
              </a:rPr>
              <a:t>All</a:t>
            </a:r>
            <a:r>
              <a:rPr lang="pt-PT" b="1" dirty="0">
                <a:solidFill>
                  <a:schemeClr val="tx2"/>
                </a:solidFill>
              </a:rPr>
              <a:t> training </a:t>
            </a:r>
            <a:r>
              <a:rPr lang="pt-PT" b="1" dirty="0" err="1">
                <a:solidFill>
                  <a:schemeClr val="tx2"/>
                </a:solidFill>
              </a:rPr>
              <a:t>instances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need</a:t>
            </a:r>
            <a:r>
              <a:rPr lang="pt-PT" b="1" dirty="0">
                <a:solidFill>
                  <a:schemeClr val="tx2"/>
                </a:solidFill>
              </a:rPr>
              <a:t> to </a:t>
            </a:r>
            <a:r>
              <a:rPr lang="pt-PT" b="1" dirty="0" err="1">
                <a:solidFill>
                  <a:schemeClr val="tx2"/>
                </a:solidFill>
              </a:rPr>
              <a:t>be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correctly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classified</a:t>
            </a:r>
            <a:r>
              <a:rPr lang="pt-PT" b="1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pt-PT" b="1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b="1" dirty="0" err="1">
                <a:solidFill>
                  <a:schemeClr val="tx2"/>
                </a:solidFill>
              </a:rPr>
              <a:t>Only</a:t>
            </a:r>
            <a:r>
              <a:rPr lang="pt-PT" b="1" dirty="0">
                <a:solidFill>
                  <a:schemeClr val="tx2"/>
                </a:solidFill>
              </a:rPr>
              <a:t> for </a:t>
            </a:r>
            <a:r>
              <a:rPr lang="pt-PT" b="1" dirty="0" err="1">
                <a:solidFill>
                  <a:schemeClr val="tx2"/>
                </a:solidFill>
              </a:rPr>
              <a:t>linearly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separable</a:t>
            </a:r>
            <a:r>
              <a:rPr lang="pt-PT" b="1" dirty="0">
                <a:solidFill>
                  <a:schemeClr val="tx2"/>
                </a:solidFill>
              </a:rPr>
              <a:t> data.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EDC16E6-3ECE-735C-2191-2E50653FCF39}"/>
              </a:ext>
            </a:extLst>
          </p:cNvPr>
          <p:cNvCxnSpPr/>
          <p:nvPr/>
        </p:nvCxnSpPr>
        <p:spPr>
          <a:xfrm flipV="1">
            <a:off x="3300027" y="2330019"/>
            <a:ext cx="2026507" cy="91852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28BA0C-085B-856D-E7CD-54FED8683C50}"/>
              </a:ext>
            </a:extLst>
          </p:cNvPr>
          <p:cNvSpPr txBox="1"/>
          <p:nvPr/>
        </p:nvSpPr>
        <p:spPr>
          <a:xfrm>
            <a:off x="6858000" y="937054"/>
            <a:ext cx="34228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>
                <a:solidFill>
                  <a:schemeClr val="tx2"/>
                </a:solidFill>
              </a:rPr>
              <a:t>Uses cross </a:t>
            </a:r>
            <a:r>
              <a:rPr lang="pt-PT" b="1" err="1">
                <a:solidFill>
                  <a:schemeClr val="tx2"/>
                </a:solidFill>
              </a:rPr>
              <a:t>validation</a:t>
            </a:r>
            <a:r>
              <a:rPr lang="pt-PT" b="1" dirty="0">
                <a:solidFill>
                  <a:schemeClr val="tx2"/>
                </a:solidFill>
              </a:rPr>
              <a:t> to </a:t>
            </a:r>
            <a:r>
              <a:rPr lang="pt-PT" b="1" err="1">
                <a:solidFill>
                  <a:schemeClr val="tx2"/>
                </a:solidFill>
              </a:rPr>
              <a:t>find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best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support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vectors</a:t>
            </a:r>
            <a:r>
              <a:rPr lang="pt-PT" b="1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DF0B32F-E981-91D9-0996-D2B8FC4FBD9E}"/>
              </a:ext>
            </a:extLst>
          </p:cNvPr>
          <p:cNvCxnSpPr>
            <a:cxnSpLocks/>
          </p:cNvCxnSpPr>
          <p:nvPr/>
        </p:nvCxnSpPr>
        <p:spPr>
          <a:xfrm>
            <a:off x="8870864" y="1621567"/>
            <a:ext cx="451021" cy="48191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/>
              <a:t>In n </a:t>
            </a:r>
            <a:r>
              <a:rPr lang="pt-PT" dirty="0" err="1"/>
              <a:t>dimensions</a:t>
            </a:r>
            <a:r>
              <a:rPr lang="pt-PT" dirty="0"/>
              <a:t>, a </a:t>
            </a:r>
            <a:r>
              <a:rPr lang="pt-PT" dirty="0" err="1"/>
              <a:t>hyperplane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solution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equation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     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normal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Tipo de letra, diagrama, Gráfico&#10;&#10;Descrição gerada automaticamente">
            <a:extLst>
              <a:ext uri="{FF2B5EF4-FFF2-40B4-BE49-F238E27FC236}">
                <a16:creationId xmlns:a16="http://schemas.microsoft.com/office/drawing/2014/main" id="{F831BE1A-86DB-20B9-D838-5F4BE782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867109"/>
            <a:ext cx="3162300" cy="2343150"/>
          </a:xfrm>
          <a:prstGeom prst="rect">
            <a:avLst/>
          </a:prstGeom>
        </p:spPr>
      </p:pic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316D248-1089-460C-7970-3A306410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37" y="3938337"/>
            <a:ext cx="7400925" cy="1066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C4642A-0BB0-DA01-521E-006442F24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92" y="5488990"/>
            <a:ext cx="337385" cy="3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/>
              <a:t>In n </a:t>
            </a:r>
            <a:r>
              <a:rPr lang="pt-PT" dirty="0" err="1"/>
              <a:t>dimensions</a:t>
            </a:r>
            <a:r>
              <a:rPr lang="pt-PT" dirty="0"/>
              <a:t>, a </a:t>
            </a:r>
            <a:r>
              <a:rPr lang="pt-PT" dirty="0" err="1"/>
              <a:t>hyperplane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solution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equation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Note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invariante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scalar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Tipo de letra, diagrama, Gráfico&#10;&#10;Descrição gerada automaticamente">
            <a:extLst>
              <a:ext uri="{FF2B5EF4-FFF2-40B4-BE49-F238E27FC236}">
                <a16:creationId xmlns:a16="http://schemas.microsoft.com/office/drawing/2014/main" id="{F831BE1A-86DB-20B9-D838-5F4BE782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867109"/>
            <a:ext cx="3162300" cy="2343150"/>
          </a:xfrm>
          <a:prstGeom prst="rect">
            <a:avLst/>
          </a:prstGeom>
        </p:spPr>
      </p:pic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316D248-1089-460C-7970-3A3064101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37" r="-181" b="55000"/>
          <a:stretch/>
        </p:blipFill>
        <p:spPr>
          <a:xfrm>
            <a:off x="2395537" y="3934729"/>
            <a:ext cx="7414313" cy="483659"/>
          </a:xfrm>
          <a:prstGeom prst="rect">
            <a:avLst/>
          </a:prstGeom>
        </p:spPr>
      </p:pic>
      <p:pic>
        <p:nvPicPr>
          <p:cNvPr id="9" name="Imagem 8" descr="Uma imagem com Tipo de letra, tipografia, texto, caligrafia&#10;&#10;Descrição gerada automaticamente">
            <a:extLst>
              <a:ext uri="{FF2B5EF4-FFF2-40B4-BE49-F238E27FC236}">
                <a16:creationId xmlns:a16="http://schemas.microsoft.com/office/drawing/2014/main" id="{4212EA79-CF86-8299-0590-18929A4E18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2" t="33606" r="87282" b="23473"/>
          <a:stretch/>
        </p:blipFill>
        <p:spPr>
          <a:xfrm>
            <a:off x="9524576" y="4974560"/>
            <a:ext cx="264747" cy="274462"/>
          </a:xfrm>
          <a:prstGeom prst="rect">
            <a:avLst/>
          </a:prstGeom>
        </p:spPr>
      </p:pic>
      <p:pic>
        <p:nvPicPr>
          <p:cNvPr id="12" name="Imagem 11" descr="Uma imagem com Tipo de letra, tipografia, texto, caligrafia&#10;&#10;Descrição gerada automaticamente">
            <a:extLst>
              <a:ext uri="{FF2B5EF4-FFF2-40B4-BE49-F238E27FC236}">
                <a16:creationId xmlns:a16="http://schemas.microsoft.com/office/drawing/2014/main" id="{5B3F9F0A-4B56-8184-53CB-860863EF5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0" y="5550485"/>
            <a:ext cx="2400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a </a:t>
            </a:r>
            <a:r>
              <a:rPr lang="pt-PT" dirty="0" err="1"/>
              <a:t>point</a:t>
            </a:r>
            <a:r>
              <a:rPr lang="pt-PT" dirty="0"/>
              <a:t> y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hyperplane</a:t>
            </a:r>
            <a:r>
              <a:rPr lang="pt-PT" dirty="0"/>
              <a:t>  </a:t>
            </a:r>
          </a:p>
          <a:p>
            <a:pPr marL="0" indent="0" algn="just">
              <a:buNone/>
            </a:pPr>
            <a:r>
              <a:rPr lang="pt-PT" dirty="0"/>
              <a:t> 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 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 </a:t>
            </a:r>
            <a:r>
              <a:rPr lang="pt-PT" dirty="0" err="1"/>
              <a:t>segment</a:t>
            </a:r>
            <a:r>
              <a:rPr lang="pt-PT" dirty="0"/>
              <a:t> </a:t>
            </a:r>
            <a:r>
              <a:rPr lang="pt-PT" b="1" dirty="0">
                <a:solidFill>
                  <a:schemeClr val="tx2"/>
                </a:solidFill>
              </a:rPr>
              <a:t>perpendicular </a:t>
            </a:r>
            <a:r>
              <a:rPr lang="pt-PT" dirty="0"/>
              <a:t>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y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y to z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11" name="Imagem 10" descr="Uma imagem com file, diagrama&#10;&#10;Descrição gerada automaticamente">
            <a:extLst>
              <a:ext uri="{FF2B5EF4-FFF2-40B4-BE49-F238E27FC236}">
                <a16:creationId xmlns:a16="http://schemas.microsoft.com/office/drawing/2014/main" id="{36E17EE1-BE7E-F529-9DE2-C6DA90D1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33" y="684714"/>
            <a:ext cx="3807493" cy="2707940"/>
          </a:xfrm>
          <a:prstGeom prst="rect">
            <a:avLst/>
          </a:prstGeom>
        </p:spPr>
      </p:pic>
      <p:pic>
        <p:nvPicPr>
          <p:cNvPr id="13" name="Imagem 12" descr="Uma imagem com Tipo de letra, texto, branco, file&#10;&#10;Descrição gerada automaticamente">
            <a:extLst>
              <a:ext uri="{FF2B5EF4-FFF2-40B4-BE49-F238E27FC236}">
                <a16:creationId xmlns:a16="http://schemas.microsoft.com/office/drawing/2014/main" id="{3BCE3023-F36A-93D8-9F31-32F25C83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5596605"/>
            <a:ext cx="2857500" cy="771525"/>
          </a:xfrm>
          <a:prstGeom prst="rect">
            <a:avLst/>
          </a:prstGeom>
        </p:spPr>
      </p:pic>
      <p:pic>
        <p:nvPicPr>
          <p:cNvPr id="15" name="Imagem 14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1D5162F-80F9-1399-8870-A4CCA04956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89" r="37365" b="55000"/>
          <a:stretch/>
        </p:blipFill>
        <p:spPr>
          <a:xfrm>
            <a:off x="8443561" y="3279676"/>
            <a:ext cx="1750058" cy="480064"/>
          </a:xfrm>
          <a:prstGeom prst="rect">
            <a:avLst/>
          </a:prstGeom>
        </p:spPr>
      </p:pic>
      <p:pic>
        <p:nvPicPr>
          <p:cNvPr id="8" name="Imagem 7" descr="Uma imagem com texto, Tipo de letra, branco, captura de ecrã&#10;&#10;Descrição gerada automaticamente">
            <a:extLst>
              <a:ext uri="{FF2B5EF4-FFF2-40B4-BE49-F238E27FC236}">
                <a16:creationId xmlns:a16="http://schemas.microsoft.com/office/drawing/2014/main" id="{C823357D-D4C7-D369-2D28-9717E0B69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784" y="4954118"/>
            <a:ext cx="2919068" cy="637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80452D-2C75-394E-9DC3-3F6743E70E39}"/>
              </a:ext>
            </a:extLst>
          </p:cNvPr>
          <p:cNvSpPr txBox="1"/>
          <p:nvPr/>
        </p:nvSpPr>
        <p:spPr>
          <a:xfrm>
            <a:off x="8477657" y="4515093"/>
            <a:ext cx="2326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Note </a:t>
            </a:r>
            <a:r>
              <a:rPr lang="pt-PT" dirty="0" err="1"/>
              <a:t>that</a:t>
            </a:r>
            <a:r>
              <a:rPr lang="pt-PT" dirty="0"/>
              <a:t>:</a:t>
            </a:r>
          </a:p>
        </p:txBody>
      </p:sp>
      <p:pic>
        <p:nvPicPr>
          <p:cNvPr id="10" name="Imagem 9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7DCC5DFA-6D7E-41A9-5BBC-09FE1EC22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181" y="5670180"/>
            <a:ext cx="2983954" cy="7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0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Support Vector Machines (SVMs) - Basics</vt:lpstr>
      <vt:lpstr>SVMs - Basics</vt:lpstr>
      <vt:lpstr>SVMs - Hyperplanes</vt:lpstr>
      <vt:lpstr>Maximum Margin Classifier</vt:lpstr>
      <vt:lpstr>Maximum Margin Classifier</vt:lpstr>
      <vt:lpstr>Some Geometry</vt:lpstr>
      <vt:lpstr>Some Geometry</vt:lpstr>
      <vt:lpstr>Some Geometry</vt:lpstr>
      <vt:lpstr>Scale Invariance</vt:lpstr>
      <vt:lpstr>Scale Invariance</vt:lpstr>
      <vt:lpstr>Some Geometry</vt:lpstr>
      <vt:lpstr>SVMs</vt:lpstr>
      <vt:lpstr>SVMs</vt:lpstr>
      <vt:lpstr>SVMs</vt:lpstr>
      <vt:lpstr>SVMs</vt:lpstr>
      <vt:lpstr>SVMs – Multiclass Classification</vt:lpstr>
      <vt:lpstr>One-Versus-All SVMs</vt:lpstr>
      <vt:lpstr>One-Versus-All SVMs</vt:lpstr>
      <vt:lpstr>One-Versus-All SVMs</vt:lpstr>
      <vt:lpstr>One-Versus-All SVMs</vt:lpstr>
      <vt:lpstr>One-Versus-One SVMs</vt:lpstr>
      <vt:lpstr>One-Versus-All SVMs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737</cp:revision>
  <dcterms:created xsi:type="dcterms:W3CDTF">2024-04-10T14:33:49Z</dcterms:created>
  <dcterms:modified xsi:type="dcterms:W3CDTF">2024-04-17T22:20:41Z</dcterms:modified>
</cp:coreProperties>
</file>