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953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19D8C-86BE-C81A-ECCD-AEAB9B823492}" v="270" dt="2024-02-05T14:36:07.859"/>
    <p1510:client id="{4CF37F00-5BA5-4976-A851-233F6BA13DFA}" v="1746" dt="2024-02-04T17:57:49.848"/>
    <p1510:client id="{B2BB2EFA-F171-E78F-E837-02ADEEA13C41}" v="66" dt="2024-02-05T15:04:07.919"/>
    <p1510:client id="{B7623309-FAA6-205C-4C99-86FF50541C92}" v="135" dt="2024-02-04T21:28:18.733"/>
    <p1510:client id="{C7FDF7E5-E38A-0A09-D463-C5CB32A2510E}" v="62" dt="2024-02-05T22:03:19.710"/>
    <p1510:client id="{EECA678C-98F4-64A2-2991-FEE48AFC0B2B}" v="6" dt="2024-02-05T15:09:42.353"/>
    <p1510:client id="{F8CCEF70-EE31-9E8F-D2BA-A224A19F6DE9}" v="190" dt="2024-02-05T14:50:53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inebozkus.medium.com/exploring-the-iris-flower-dataset-4e000bcc266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1 - T​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748688" y="4279966"/>
            <a:ext cx="6694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cs typeface="Calibri"/>
              </a:rPr>
              <a:t>Introduction to Machine Learning</a:t>
            </a:r>
            <a:endParaRPr lang="pt-PT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Audio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10" name="Imagem 9" descr="Uma imagem com design, Gráficos, vestuário, ilustração&#10;&#10;Descrição gerada automaticamente">
            <a:extLst>
              <a:ext uri="{FF2B5EF4-FFF2-40B4-BE49-F238E27FC236}">
                <a16:creationId xmlns:a16="http://schemas.microsoft.com/office/drawing/2014/main" id="{9D7BDC47-A960-C5B6-61A0-1FEAD590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52" y="1691971"/>
            <a:ext cx="575622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>
                <a:latin typeface="Aptos"/>
                <a:cs typeface="Arial"/>
              </a:rPr>
              <a:t>Time series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78E7AB52-F2C6-0874-192F-ADF377C4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448" y="1588900"/>
            <a:ext cx="7144987" cy="4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Graph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10" name="Imagem 9" descr="Uma imagem com diagrama, captura de ecrã, texto, círculo&#10;&#10;Descrição gerada automaticamente">
            <a:extLst>
              <a:ext uri="{FF2B5EF4-FFF2-40B4-BE49-F238E27FC236}">
                <a16:creationId xmlns:a16="http://schemas.microsoft.com/office/drawing/2014/main" id="{5C954E73-5603-855B-95F9-53D26673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46" y="1571063"/>
            <a:ext cx="54460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8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Components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335"/>
            <a:ext cx="10579865" cy="458085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pPr algn="just"/>
            <a:endParaRPr lang="pt-PT">
              <a:latin typeface="Aptos"/>
              <a:cs typeface="Arial"/>
            </a:endParaRPr>
          </a:p>
          <a:p>
            <a:pPr algn="just"/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Data </a:t>
            </a:r>
            <a:r>
              <a:rPr lang="pt-PT" sz="2000" b="1" dirty="0" err="1">
                <a:solidFill>
                  <a:srgbClr val="092953"/>
                </a:solidFill>
                <a:ea typeface="+mn-lt"/>
                <a:cs typeface="+mn-lt"/>
              </a:rPr>
              <a:t>storage</a:t>
            </a:r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: </a:t>
            </a:r>
            <a:r>
              <a:rPr lang="pt-PT" sz="2000" dirty="0" err="1">
                <a:solidFill>
                  <a:srgbClr val="000000"/>
                </a:solidFill>
                <a:ea typeface="+mn-lt"/>
                <a:cs typeface="+mn-lt"/>
              </a:rPr>
              <a:t>every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learning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process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starts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with</a:t>
            </a:r>
            <a:r>
              <a:rPr lang="pt-PT" sz="2000" dirty="0">
                <a:ea typeface="+mn-lt"/>
                <a:cs typeface="+mn-lt"/>
              </a:rPr>
              <a:t> data. Both </a:t>
            </a:r>
            <a:r>
              <a:rPr lang="pt-PT" sz="2000" dirty="0" err="1">
                <a:ea typeface="+mn-lt"/>
                <a:cs typeface="+mn-lt"/>
              </a:rPr>
              <a:t>humans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computers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on</a:t>
            </a:r>
            <a:r>
              <a:rPr lang="pt-PT" sz="2000" dirty="0">
                <a:ea typeface="+mn-lt"/>
                <a:cs typeface="+mn-lt"/>
              </a:rPr>
              <a:t> data </a:t>
            </a:r>
            <a:r>
              <a:rPr lang="pt-PT" sz="2000" dirty="0" err="1">
                <a:ea typeface="+mn-lt"/>
                <a:cs typeface="+mn-lt"/>
              </a:rPr>
              <a:t>storage</a:t>
            </a:r>
            <a:r>
              <a:rPr lang="pt-PT" sz="2000" dirty="0">
                <a:ea typeface="+mn-lt"/>
                <a:cs typeface="+mn-lt"/>
              </a:rPr>
              <a:t> as a fundamental </a:t>
            </a:r>
            <a:r>
              <a:rPr lang="pt-PT" sz="2000" dirty="0" err="1">
                <a:ea typeface="+mn-lt"/>
                <a:cs typeface="+mn-lt"/>
              </a:rPr>
              <a:t>basis</a:t>
            </a:r>
            <a:r>
              <a:rPr lang="pt-PT" sz="2000" dirty="0">
                <a:ea typeface="+mn-lt"/>
                <a:cs typeface="+mn-lt"/>
              </a:rPr>
              <a:t> for more </a:t>
            </a:r>
            <a:r>
              <a:rPr lang="pt-PT" sz="2000" dirty="0" err="1">
                <a:ea typeface="+mn-lt"/>
                <a:cs typeface="+mn-lt"/>
              </a:rPr>
              <a:t>advanced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reasoning</a:t>
            </a:r>
            <a:r>
              <a:rPr lang="pt-PT" sz="2000" dirty="0">
                <a:ea typeface="+mn-lt"/>
                <a:cs typeface="+mn-lt"/>
              </a:rPr>
              <a:t>..</a:t>
            </a:r>
            <a:endParaRPr lang="en-US" sz="2000" dirty="0">
              <a:latin typeface="Aptos"/>
              <a:cs typeface="Arial"/>
            </a:endParaRPr>
          </a:p>
          <a:p>
            <a:pPr algn="just"/>
            <a:r>
              <a:rPr lang="pt-PT" sz="2000" b="1" dirty="0" err="1">
                <a:solidFill>
                  <a:srgbClr val="092953"/>
                </a:solidFill>
                <a:ea typeface="+mn-lt"/>
                <a:cs typeface="+mn-lt"/>
              </a:rPr>
              <a:t>Abstraction</a:t>
            </a:r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involves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extracting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knowledge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from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stored</a:t>
            </a:r>
            <a:r>
              <a:rPr lang="pt-PT" sz="2000" dirty="0">
                <a:ea typeface="+mn-lt"/>
                <a:cs typeface="+mn-lt"/>
              </a:rPr>
              <a:t> data </a:t>
            </a:r>
            <a:r>
              <a:rPr lang="pt-PT" sz="2000" dirty="0" err="1">
                <a:ea typeface="+mn-lt"/>
                <a:cs typeface="+mn-lt"/>
              </a:rPr>
              <a:t>by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forming</a:t>
            </a:r>
            <a:r>
              <a:rPr lang="pt-PT" sz="2000" dirty="0">
                <a:ea typeface="+mn-lt"/>
                <a:cs typeface="+mn-lt"/>
              </a:rPr>
              <a:t> general </a:t>
            </a:r>
            <a:r>
              <a:rPr lang="pt-PT" sz="2000" dirty="0" err="1">
                <a:ea typeface="+mn-lt"/>
                <a:cs typeface="+mn-lt"/>
              </a:rPr>
              <a:t>concepts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represent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data as a </a:t>
            </a:r>
            <a:r>
              <a:rPr lang="pt-PT" sz="2000" dirty="0" err="1">
                <a:ea typeface="+mn-lt"/>
                <a:cs typeface="+mn-lt"/>
              </a:rPr>
              <a:t>whole</a:t>
            </a:r>
            <a:r>
              <a:rPr lang="pt-PT" sz="2000" dirty="0">
                <a:ea typeface="+mn-lt"/>
                <a:cs typeface="+mn-lt"/>
              </a:rPr>
              <a:t>. </a:t>
            </a:r>
            <a:endParaRPr lang="pt-PT" sz="2000"/>
          </a:p>
          <a:p>
            <a:pPr algn="just"/>
            <a:r>
              <a:rPr lang="pt-PT" sz="2000" b="1" err="1">
                <a:solidFill>
                  <a:srgbClr val="092953"/>
                </a:solidFill>
                <a:ea typeface="+mn-lt"/>
                <a:cs typeface="+mn-lt"/>
              </a:rPr>
              <a:t>Generalization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involves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leveraging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abstracted</a:t>
            </a:r>
            <a:r>
              <a:rPr lang="pt-PT" sz="2000" dirty="0">
                <a:ea typeface="+mn-lt"/>
                <a:cs typeface="+mn-lt"/>
              </a:rPr>
              <a:t> data to </a:t>
            </a:r>
            <a:r>
              <a:rPr lang="pt-PT" sz="2000" err="1">
                <a:ea typeface="+mn-lt"/>
                <a:cs typeface="+mn-lt"/>
              </a:rPr>
              <a:t>generate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knowledge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inferences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err="1">
                <a:ea typeface="+mn-lt"/>
                <a:cs typeface="+mn-lt"/>
              </a:rPr>
              <a:t>which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subsequently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inform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actions</a:t>
            </a:r>
            <a:r>
              <a:rPr lang="pt-PT" sz="2000" dirty="0">
                <a:ea typeface="+mn-lt"/>
                <a:cs typeface="+mn-lt"/>
              </a:rPr>
              <a:t> in novel </a:t>
            </a:r>
            <a:r>
              <a:rPr lang="pt-PT" sz="2000" err="1">
                <a:ea typeface="+mn-lt"/>
                <a:cs typeface="+mn-lt"/>
              </a:rPr>
              <a:t>situations</a:t>
            </a:r>
            <a:r>
              <a:rPr lang="pt-PT" sz="2000" dirty="0">
                <a:ea typeface="+mn-lt"/>
                <a:cs typeface="+mn-lt"/>
              </a:rPr>
              <a:t>. </a:t>
            </a:r>
            <a:endParaRPr lang="pt-PT" sz="2000"/>
          </a:p>
          <a:p>
            <a:pPr algn="just"/>
            <a:r>
              <a:rPr lang="pt-PT" sz="2000" b="1" dirty="0" err="1">
                <a:solidFill>
                  <a:srgbClr val="092953"/>
                </a:solidFill>
                <a:ea typeface="+mn-lt"/>
                <a:cs typeface="+mn-lt"/>
              </a:rPr>
              <a:t>Evaluation</a:t>
            </a:r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sz="2000" dirty="0">
                <a:ea typeface="+mn-lt"/>
                <a:cs typeface="+mn-lt"/>
              </a:rPr>
              <a:t> serves as a feedback </a:t>
            </a:r>
            <a:r>
              <a:rPr lang="pt-PT" sz="2000" dirty="0" err="1">
                <a:ea typeface="+mn-lt"/>
                <a:cs typeface="+mn-lt"/>
              </a:rPr>
              <a:t>mechanism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measuring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effectiveness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acquired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knowledge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offering</a:t>
            </a:r>
            <a:r>
              <a:rPr lang="pt-PT" sz="2000" dirty="0">
                <a:ea typeface="+mn-lt"/>
                <a:cs typeface="+mn-lt"/>
              </a:rPr>
              <a:t> insights for </a:t>
            </a:r>
            <a:r>
              <a:rPr lang="pt-PT" sz="2000" dirty="0" err="1">
                <a:ea typeface="+mn-lt"/>
                <a:cs typeface="+mn-lt"/>
              </a:rPr>
              <a:t>possible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enhancements</a:t>
            </a:r>
            <a:r>
              <a:rPr lang="pt-PT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9" name="Fluxograma: Documento 8">
            <a:extLst>
              <a:ext uri="{FF2B5EF4-FFF2-40B4-BE49-F238E27FC236}">
                <a16:creationId xmlns:a16="http://schemas.microsoft.com/office/drawing/2014/main" id="{D1D0CF5B-C6BC-4438-73BC-FA54089548B2}"/>
              </a:ext>
            </a:extLst>
          </p:cNvPr>
          <p:cNvSpPr/>
          <p:nvPr/>
        </p:nvSpPr>
        <p:spPr>
          <a:xfrm>
            <a:off x="7135091" y="1391870"/>
            <a:ext cx="1237012" cy="1217220"/>
          </a:xfrm>
          <a:prstGeom prst="flowChartDocumen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e Conteúdo 7" descr="Uma imagem com mola, círculo, natureza&#10;&#10;Descrição gerada automaticamente">
            <a:extLst>
              <a:ext uri="{FF2B5EF4-FFF2-40B4-BE49-F238E27FC236}">
                <a16:creationId xmlns:a16="http://schemas.microsoft.com/office/drawing/2014/main" id="{60263F08-0CBE-4FEE-72F1-C4DD76B1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96" y="1357477"/>
            <a:ext cx="1292061" cy="12920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450559-89D3-AD40-3AF6-8DA7DAB6415B}"/>
              </a:ext>
            </a:extLst>
          </p:cNvPr>
          <p:cNvSpPr txBox="1"/>
          <p:nvPr/>
        </p:nvSpPr>
        <p:spPr>
          <a:xfrm>
            <a:off x="1880259" y="2035117"/>
            <a:ext cx="763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Data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398ACDF-E037-69D0-40F7-BB71C1D9D094}"/>
              </a:ext>
            </a:extLst>
          </p:cNvPr>
          <p:cNvSpPr txBox="1"/>
          <p:nvPr/>
        </p:nvSpPr>
        <p:spPr>
          <a:xfrm>
            <a:off x="1514104" y="2747636"/>
            <a:ext cx="14764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Data </a:t>
            </a:r>
            <a:r>
              <a:rPr lang="pt-PT" err="1"/>
              <a:t>Storage</a:t>
            </a:r>
          </a:p>
        </p:txBody>
      </p:sp>
      <p:pic>
        <p:nvPicPr>
          <p:cNvPr id="18" name="Imagem 1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1911C84-F50E-9DE2-6C0D-B7F977A7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65" y="1170197"/>
            <a:ext cx="1739736" cy="173973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327664-BEE9-4EA9-2FDC-C202EDD4C826}"/>
              </a:ext>
            </a:extLst>
          </p:cNvPr>
          <p:cNvSpPr txBox="1"/>
          <p:nvPr/>
        </p:nvSpPr>
        <p:spPr>
          <a:xfrm>
            <a:off x="4324597" y="2717948"/>
            <a:ext cx="134785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Abstraction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422B2D-4434-94AB-3BD1-5CDCCEA1C314}"/>
              </a:ext>
            </a:extLst>
          </p:cNvPr>
          <p:cNvSpPr txBox="1"/>
          <p:nvPr/>
        </p:nvSpPr>
        <p:spPr>
          <a:xfrm>
            <a:off x="6937168" y="2737740"/>
            <a:ext cx="1634837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Generalization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27E6C4-6A2E-C5C3-9301-030F3B2C34FD}"/>
              </a:ext>
            </a:extLst>
          </p:cNvPr>
          <p:cNvSpPr txBox="1"/>
          <p:nvPr/>
        </p:nvSpPr>
        <p:spPr>
          <a:xfrm>
            <a:off x="9527171" y="2717948"/>
            <a:ext cx="1238993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Evaluation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C140D5-859D-CB46-D204-063398817B27}"/>
              </a:ext>
            </a:extLst>
          </p:cNvPr>
          <p:cNvSpPr txBox="1"/>
          <p:nvPr/>
        </p:nvSpPr>
        <p:spPr>
          <a:xfrm>
            <a:off x="4413662" y="2005428"/>
            <a:ext cx="116972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Concepts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2D6961-6AA9-B59B-9FC2-3458F8A505C4}"/>
              </a:ext>
            </a:extLst>
          </p:cNvPr>
          <p:cNvSpPr txBox="1"/>
          <p:nvPr/>
        </p:nvSpPr>
        <p:spPr>
          <a:xfrm>
            <a:off x="7135090" y="1837194"/>
            <a:ext cx="1238993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Inferences</a:t>
            </a:r>
          </a:p>
        </p:txBody>
      </p:sp>
      <p:pic>
        <p:nvPicPr>
          <p:cNvPr id="30" name="Imagem 2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6913592-0645-250A-77B7-73B4D6CF1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094" y="1259263"/>
            <a:ext cx="1413165" cy="1442853"/>
          </a:xfrm>
          <a:prstGeom prst="rect">
            <a:avLst/>
          </a:prstGeom>
        </p:spPr>
      </p:pic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9526EC2-CE1F-E670-5D6A-8E5FDCC7BA28}"/>
              </a:ext>
            </a:extLst>
          </p:cNvPr>
          <p:cNvCxnSpPr/>
          <p:nvPr/>
        </p:nvCxnSpPr>
        <p:spPr>
          <a:xfrm flipV="1">
            <a:off x="2996194" y="2059559"/>
            <a:ext cx="1072375" cy="14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558015F3-9549-D2A5-2F62-2AD3934DB78C}"/>
              </a:ext>
            </a:extLst>
          </p:cNvPr>
          <p:cNvCxnSpPr>
            <a:cxnSpLocks/>
          </p:cNvCxnSpPr>
          <p:nvPr/>
        </p:nvCxnSpPr>
        <p:spPr>
          <a:xfrm flipV="1">
            <a:off x="5960560" y="2050266"/>
            <a:ext cx="1072375" cy="14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F7009C3-34D9-C128-73C4-E5D406EAB1D9}"/>
              </a:ext>
            </a:extLst>
          </p:cNvPr>
          <p:cNvCxnSpPr>
            <a:cxnSpLocks/>
          </p:cNvCxnSpPr>
          <p:nvPr/>
        </p:nvCxnSpPr>
        <p:spPr>
          <a:xfrm flipV="1">
            <a:off x="8469584" y="1985217"/>
            <a:ext cx="1072375" cy="14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4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pt-PT"/>
          </a:p>
          <a:p>
            <a:pPr>
              <a:buNone/>
            </a:pPr>
            <a:r>
              <a:rPr lang="en-US" i="1">
                <a:ea typeface="+mn-lt"/>
                <a:cs typeface="+mn-lt"/>
              </a:rPr>
              <a:t>“A computer program is said to learn from experience E with respect to some class of tasks T and performance measure P, if its performance at tasks in T, as measured by P, improves with experience E. ” 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           Tom Mitchell. Machine Learning 1997.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8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Supervised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labeled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paired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learn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mapping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inputs to outputs, </a:t>
            </a:r>
            <a:r>
              <a:rPr lang="pt-PT" err="1">
                <a:ea typeface="+mn-lt"/>
                <a:cs typeface="+mn-lt"/>
              </a:rPr>
              <a:t>allowing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make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unseen</a:t>
            </a:r>
            <a:r>
              <a:rPr lang="pt-PT">
                <a:ea typeface="+mn-lt"/>
                <a:cs typeface="+mn-lt"/>
              </a:rPr>
              <a:t> data. 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Unsupervised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working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unlabeled</a:t>
            </a:r>
            <a:r>
              <a:rPr lang="pt-PT">
                <a:ea typeface="+mn-lt"/>
                <a:cs typeface="+mn-lt"/>
              </a:rPr>
              <a:t> data,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explores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inherent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structure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patterns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guidance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Semi-supervised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combines </a:t>
            </a:r>
            <a:r>
              <a:rPr lang="pt-PT" err="1">
                <a:ea typeface="+mn-lt"/>
                <a:cs typeface="+mn-lt"/>
              </a:rPr>
              <a:t>labeled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unlabeled</a:t>
            </a:r>
            <a:r>
              <a:rPr lang="pt-PT">
                <a:ea typeface="+mn-lt"/>
                <a:cs typeface="+mn-lt"/>
              </a:rPr>
              <a:t> data for training.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aims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leverage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benefits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supervised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unsupervised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often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useful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obtaining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labeled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costly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time-</a:t>
            </a:r>
            <a:r>
              <a:rPr lang="pt-PT" err="1">
                <a:ea typeface="+mn-lt"/>
                <a:cs typeface="+mn-lt"/>
              </a:rPr>
              <a:t>consuming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82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Generative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focus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data.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generate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synthetic</a:t>
            </a:r>
            <a:r>
              <a:rPr lang="pt-PT" dirty="0">
                <a:ea typeface="+mn-lt"/>
                <a:cs typeface="+mn-lt"/>
              </a:rPr>
              <a:t> samples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resemble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 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Reinforcement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agent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make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agent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receives</a:t>
            </a:r>
            <a:r>
              <a:rPr lang="pt-PT" dirty="0">
                <a:ea typeface="+mn-lt"/>
                <a:cs typeface="+mn-lt"/>
              </a:rPr>
              <a:t> feedback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rewards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penalties, </a:t>
            </a:r>
            <a:r>
              <a:rPr lang="pt-PT" dirty="0" err="1">
                <a:ea typeface="+mn-lt"/>
                <a:cs typeface="+mn-lt"/>
              </a:rPr>
              <a:t>enabling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strategies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time. </a:t>
            </a:r>
            <a:endParaRPr lang="pt-PT" dirty="0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77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Applications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PT">
                <a:ea typeface="+mn-lt"/>
                <a:cs typeface="+mn-lt"/>
              </a:rPr>
              <a:t>Spam </a:t>
            </a:r>
            <a:r>
              <a:rPr lang="pt-PT" err="1">
                <a:ea typeface="+mn-lt"/>
                <a:cs typeface="+mn-lt"/>
              </a:rPr>
              <a:t>filtering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Fraud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Disease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Drug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discovery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Recommendation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systems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Forecasting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Autonomous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Vehicles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Chatbots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Object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Anomaly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>
                <a:ea typeface="+mn-lt"/>
                <a:cs typeface="+mn-lt"/>
              </a:rPr>
              <a:t>...</a:t>
            </a:r>
            <a:endParaRPr lang="pt-PT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01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Kelleher</a:t>
            </a:r>
            <a:r>
              <a:rPr lang="pt-PT">
                <a:ea typeface="+mn-lt"/>
                <a:cs typeface="+mn-lt"/>
              </a:rPr>
              <a:t>, J. D., </a:t>
            </a:r>
            <a:r>
              <a:rPr lang="pt-PT" err="1">
                <a:ea typeface="+mn-lt"/>
                <a:cs typeface="+mn-lt"/>
              </a:rPr>
              <a:t>Namee</a:t>
            </a:r>
            <a:r>
              <a:rPr lang="pt-PT">
                <a:ea typeface="+mn-lt"/>
                <a:cs typeface="+mn-lt"/>
              </a:rPr>
              <a:t>, B. M., &amp; D’</a:t>
            </a:r>
            <a:r>
              <a:rPr lang="pt-PT" err="1">
                <a:ea typeface="+mn-lt"/>
                <a:cs typeface="+mn-lt"/>
              </a:rPr>
              <a:t>Arcy</a:t>
            </a:r>
            <a:r>
              <a:rPr lang="pt-PT">
                <a:ea typeface="+mn-lt"/>
                <a:cs typeface="+mn-lt"/>
              </a:rPr>
              <a:t>, A. (2015). Fundamentals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predictive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analytics</a:t>
            </a:r>
            <a:r>
              <a:rPr lang="pt-PT">
                <a:ea typeface="+mn-lt"/>
                <a:cs typeface="+mn-lt"/>
              </a:rPr>
              <a:t>. London, </a:t>
            </a:r>
            <a:r>
              <a:rPr lang="pt-PT" err="1">
                <a:ea typeface="+mn-lt"/>
                <a:cs typeface="+mn-lt"/>
              </a:rPr>
              <a:t>England</a:t>
            </a:r>
            <a:r>
              <a:rPr lang="pt-PT">
                <a:ea typeface="+mn-lt"/>
                <a:cs typeface="+mn-lt"/>
              </a:rPr>
              <a:t>: MIT </a:t>
            </a:r>
            <a:r>
              <a:rPr lang="pt-PT" err="1">
                <a:ea typeface="+mn-lt"/>
                <a:cs typeface="+mn-lt"/>
              </a:rPr>
              <a:t>Press</a:t>
            </a:r>
            <a:r>
              <a:rPr lang="pt-PT"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Guido, S., &amp; Mueller, A. C. (2016). </a:t>
            </a:r>
            <a:r>
              <a:rPr lang="pt-PT" err="1">
                <a:ea typeface="+mn-lt"/>
                <a:cs typeface="+mn-lt"/>
              </a:rPr>
              <a:t>Introduction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>
                <a:ea typeface="+mn-lt"/>
                <a:cs typeface="+mn-lt"/>
              </a:rPr>
              <a:t>. Sebastopol, CA: O’Reilly Media.</a:t>
            </a:r>
            <a:endParaRPr lang="pt-PT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2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Objectives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Learn</a:t>
            </a:r>
            <a:r>
              <a:rPr lang="pt-PT"/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theoretical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foundations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advanced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concepts</a:t>
            </a:r>
            <a:r>
              <a:rPr lang="pt-PT">
                <a:ea typeface="+mn-lt"/>
                <a:cs typeface="+mn-lt"/>
              </a:rPr>
              <a:t>;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Implement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advanced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Apply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techniques</a:t>
            </a:r>
            <a:r>
              <a:rPr lang="pt-PT">
                <a:ea typeface="+mn-lt"/>
                <a:cs typeface="+mn-lt"/>
              </a:rPr>
              <a:t> to real-</a:t>
            </a:r>
            <a:r>
              <a:rPr lang="pt-PT" err="1">
                <a:ea typeface="+mn-lt"/>
                <a:cs typeface="+mn-lt"/>
              </a:rPr>
              <a:t>world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problems</a:t>
            </a:r>
            <a:r>
              <a:rPr lang="pt-PT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latin typeface="Aptos"/>
                <a:cs typeface="Arial"/>
              </a:rPr>
              <a:t>Typically</a:t>
            </a:r>
            <a:r>
              <a:rPr lang="pt-PT" dirty="0">
                <a:latin typeface="Aptos"/>
                <a:ea typeface="+mn-lt"/>
                <a:cs typeface="Arial"/>
              </a:rPr>
              <a:t>, classes </a:t>
            </a:r>
            <a:r>
              <a:rPr lang="pt-PT" dirty="0" err="1">
                <a:latin typeface="Aptos"/>
                <a:ea typeface="+mn-lt"/>
                <a:cs typeface="Arial"/>
              </a:rPr>
              <a:t>will</a:t>
            </a:r>
            <a:r>
              <a:rPr lang="pt-PT" dirty="0">
                <a:latin typeface="Aptos"/>
                <a:ea typeface="+mn-lt"/>
                <a:cs typeface="Arial"/>
              </a:rPr>
              <a:t> </a:t>
            </a:r>
            <a:r>
              <a:rPr lang="pt-PT" dirty="0" err="1">
                <a:latin typeface="Aptos"/>
                <a:ea typeface="+mn-lt"/>
                <a:cs typeface="Arial"/>
              </a:rPr>
              <a:t>be</a:t>
            </a:r>
            <a:r>
              <a:rPr lang="pt-PT" dirty="0">
                <a:latin typeface="Aptos"/>
                <a:ea typeface="+mn-lt"/>
                <a:cs typeface="Arial"/>
              </a:rPr>
              <a:t> </a:t>
            </a:r>
            <a:r>
              <a:rPr lang="pt-PT" dirty="0" err="1">
                <a:latin typeface="Aptos"/>
                <a:ea typeface="+mn-lt"/>
                <a:cs typeface="Arial"/>
              </a:rPr>
              <a:t>divided</a:t>
            </a:r>
            <a:r>
              <a:rPr lang="pt-PT" dirty="0">
                <a:latin typeface="Aptos"/>
                <a:ea typeface="+mn-lt"/>
                <a:cs typeface="Arial"/>
              </a:rPr>
              <a:t> in </a:t>
            </a:r>
            <a:r>
              <a:rPr lang="pt-PT" dirty="0" err="1">
                <a:latin typeface="Aptos"/>
                <a:ea typeface="+mn-lt"/>
                <a:cs typeface="Arial"/>
              </a:rPr>
              <a:t>two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parts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 dirty="0">
              <a:latin typeface="Aptos"/>
              <a:ea typeface="+mn-lt"/>
              <a:cs typeface="Arial"/>
            </a:endParaRPr>
          </a:p>
          <a:p>
            <a:pPr algn="just"/>
            <a:endParaRPr lang="pt-PT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Foundations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of</a:t>
            </a:r>
            <a:r>
              <a:rPr lang="pt-PT" dirty="0">
                <a:latin typeface="Aptos"/>
                <a:ea typeface="+mn-lt"/>
                <a:cs typeface="Arial"/>
              </a:rPr>
              <a:t> Data </a:t>
            </a:r>
            <a:r>
              <a:rPr lang="pt-PT" dirty="0" err="1">
                <a:latin typeface="Aptos"/>
                <a:ea typeface="+mn-lt"/>
                <a:cs typeface="Arial"/>
              </a:rPr>
              <a:t>Science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and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Machine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Learning</a:t>
            </a:r>
            <a:r>
              <a:rPr lang="pt-PT" dirty="0">
                <a:latin typeface="Aptos"/>
                <a:ea typeface="+mn-lt"/>
                <a:cs typeface="Arial"/>
              </a:rPr>
              <a:t> (1 </a:t>
            </a:r>
            <a:r>
              <a:rPr lang="pt-PT" dirty="0" err="1">
                <a:latin typeface="Aptos"/>
                <a:ea typeface="+mn-lt"/>
                <a:cs typeface="Arial"/>
              </a:rPr>
              <a:t>hour</a:t>
            </a:r>
            <a:r>
              <a:rPr lang="pt-PT" dirty="0">
                <a:latin typeface="Aptos"/>
                <a:ea typeface="+mn-lt"/>
                <a:cs typeface="Arial"/>
              </a:rPr>
              <a:t>).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Hands-on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Implementation</a:t>
            </a:r>
            <a:r>
              <a:rPr lang="pt-PT" dirty="0">
                <a:latin typeface="Aptos"/>
                <a:ea typeface="+mn-lt"/>
                <a:cs typeface="Arial"/>
              </a:rPr>
              <a:t> in </a:t>
            </a:r>
            <a:r>
              <a:rPr lang="pt-PT" dirty="0" err="1">
                <a:latin typeface="Aptos"/>
                <a:ea typeface="+mn-lt"/>
                <a:cs typeface="Arial"/>
              </a:rPr>
              <a:t>Python</a:t>
            </a:r>
            <a:r>
              <a:rPr lang="pt-PT" dirty="0">
                <a:latin typeface="Aptos"/>
                <a:ea typeface="+mn-lt"/>
                <a:cs typeface="Arial"/>
              </a:rPr>
              <a:t> (1 </a:t>
            </a:r>
            <a:r>
              <a:rPr lang="pt-PT" dirty="0" err="1">
                <a:latin typeface="Aptos"/>
                <a:ea typeface="+mn-lt"/>
                <a:cs typeface="Arial"/>
              </a:rPr>
              <a:t>hour</a:t>
            </a:r>
            <a:r>
              <a:rPr lang="pt-PT" dirty="0">
                <a:latin typeface="Aptos"/>
                <a:ea typeface="+mn-lt"/>
                <a:cs typeface="Arial"/>
              </a:rPr>
              <a:t>).</a:t>
            </a:r>
            <a:endParaRPr lang="pt-PT" dirty="0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89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latin typeface="Aptos"/>
                <a:cs typeface="Arial"/>
              </a:rPr>
              <a:t>Test</a:t>
            </a:r>
            <a:r>
              <a:rPr lang="pt-PT" dirty="0">
                <a:latin typeface="Aptos"/>
                <a:cs typeface="Arial"/>
              </a:rPr>
              <a:t> 1 (40%) + </a:t>
            </a:r>
            <a:r>
              <a:rPr lang="pt-PT" dirty="0" err="1">
                <a:latin typeface="Aptos"/>
                <a:cs typeface="Arial"/>
              </a:rPr>
              <a:t>Test</a:t>
            </a:r>
            <a:r>
              <a:rPr lang="pt-PT" dirty="0">
                <a:latin typeface="Aptos"/>
                <a:cs typeface="Arial"/>
              </a:rPr>
              <a:t> 2 (40%) </a:t>
            </a:r>
            <a:endParaRPr lang="en-US" dirty="0">
              <a:latin typeface="Aptos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cs typeface="Arial"/>
              </a:rPr>
              <a:t>Minimum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cs typeface="Arial"/>
              </a:rPr>
              <a:t>passing</a:t>
            </a:r>
            <a:r>
              <a:rPr lang="pt-PT" dirty="0">
                <a:latin typeface="Aptos"/>
                <a:cs typeface="Arial"/>
              </a:rPr>
              <a:t> grade </a:t>
            </a:r>
            <a:r>
              <a:rPr lang="pt-PT" dirty="0" err="1">
                <a:latin typeface="Aptos"/>
                <a:cs typeface="Arial"/>
              </a:rPr>
              <a:t>of</a:t>
            </a:r>
            <a:r>
              <a:rPr lang="pt-PT" dirty="0">
                <a:latin typeface="Aptos"/>
                <a:cs typeface="Arial"/>
              </a:rPr>
              <a:t> 9.5</a:t>
            </a:r>
            <a:endParaRPr lang="en-US" dirty="0">
              <a:latin typeface="Aptos"/>
              <a:ea typeface="+mn-lt"/>
              <a:cs typeface="Arial"/>
            </a:endParaRPr>
          </a:p>
          <a:p>
            <a:pPr algn="just"/>
            <a:endParaRPr lang="pt-PT">
              <a:latin typeface="Aptos"/>
              <a:ea typeface="+mn-lt"/>
              <a:cs typeface="Arial"/>
            </a:endParaRPr>
          </a:p>
          <a:p>
            <a:pPr algn="just"/>
            <a:r>
              <a:rPr lang="pt-PT" dirty="0" err="1">
                <a:latin typeface="Aptos"/>
                <a:ea typeface="+mn-lt"/>
                <a:cs typeface="Arial"/>
              </a:rPr>
              <a:t>Group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project</a:t>
            </a:r>
            <a:r>
              <a:rPr lang="pt-PT" dirty="0">
                <a:latin typeface="Aptos"/>
                <a:ea typeface="+mn-lt"/>
                <a:cs typeface="Arial"/>
              </a:rPr>
              <a:t> (20%)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Groups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of</a:t>
            </a:r>
            <a:r>
              <a:rPr lang="pt-PT" dirty="0">
                <a:latin typeface="Aptos"/>
                <a:ea typeface="+mn-lt"/>
                <a:cs typeface="Arial"/>
              </a:rPr>
              <a:t> 2 </a:t>
            </a:r>
            <a:r>
              <a:rPr lang="pt-PT" dirty="0" err="1">
                <a:latin typeface="Aptos"/>
                <a:ea typeface="+mn-lt"/>
                <a:cs typeface="Arial"/>
              </a:rPr>
              <a:t>or</a:t>
            </a:r>
            <a:r>
              <a:rPr lang="pt-PT" dirty="0">
                <a:latin typeface="Aptos"/>
                <a:ea typeface="+mn-lt"/>
                <a:cs typeface="Arial"/>
              </a:rPr>
              <a:t> 3 </a:t>
            </a:r>
            <a:r>
              <a:rPr lang="pt-PT" dirty="0" err="1">
                <a:latin typeface="Aptos"/>
                <a:ea typeface="+mn-lt"/>
                <a:cs typeface="Arial"/>
              </a:rPr>
              <a:t>students</a:t>
            </a:r>
            <a:r>
              <a:rPr lang="pt-PT" dirty="0">
                <a:latin typeface="Aptos"/>
                <a:ea typeface="+mn-lt"/>
                <a:cs typeface="Arial"/>
              </a:rPr>
              <a:t>;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Divided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into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two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phases</a:t>
            </a:r>
            <a:r>
              <a:rPr lang="pt-PT" dirty="0">
                <a:latin typeface="Aptos"/>
                <a:ea typeface="+mn-lt"/>
                <a:cs typeface="Arial"/>
              </a:rPr>
              <a:t>: 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2" algn="just">
              <a:buFont typeface="Wingdings,Sans-Serif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intermediate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presentation</a:t>
            </a:r>
            <a:r>
              <a:rPr lang="pt-PT" dirty="0">
                <a:latin typeface="Aptos"/>
                <a:ea typeface="+mn-lt"/>
                <a:cs typeface="Arial"/>
              </a:rPr>
              <a:t>;</a:t>
            </a:r>
          </a:p>
          <a:p>
            <a:pPr lvl="2" algn="just">
              <a:buFont typeface="Wingdings,Sans-Serif" panose="020B0604020202020204" pitchFamily="34" charset="0"/>
              <a:buChar char="§"/>
            </a:pPr>
            <a:r>
              <a:rPr lang="pt-PT" dirty="0">
                <a:latin typeface="Aptos"/>
                <a:ea typeface="+mn-lt"/>
                <a:cs typeface="Arial"/>
              </a:rPr>
              <a:t> final </a:t>
            </a:r>
            <a:r>
              <a:rPr lang="pt-PT" dirty="0" err="1">
                <a:latin typeface="Aptos"/>
                <a:ea typeface="+mn-lt"/>
                <a:cs typeface="Arial"/>
              </a:rPr>
              <a:t>submission</a:t>
            </a:r>
            <a:r>
              <a:rPr lang="pt-PT" dirty="0">
                <a:latin typeface="Aptos"/>
                <a:ea typeface="+mn-lt"/>
                <a:cs typeface="Arial"/>
              </a:rPr>
              <a:t>.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Minimum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passing</a:t>
            </a:r>
            <a:r>
              <a:rPr lang="pt-PT" dirty="0">
                <a:latin typeface="Aptos"/>
                <a:ea typeface="+mn-lt"/>
                <a:cs typeface="Arial"/>
              </a:rPr>
              <a:t> grade </a:t>
            </a:r>
            <a:r>
              <a:rPr lang="pt-PT" dirty="0" err="1">
                <a:latin typeface="Aptos"/>
                <a:ea typeface="+mn-lt"/>
                <a:cs typeface="Arial"/>
              </a:rPr>
              <a:t>of</a:t>
            </a:r>
            <a:r>
              <a:rPr lang="pt-PT" dirty="0">
                <a:latin typeface="Aptos"/>
                <a:ea typeface="+mn-lt"/>
                <a:cs typeface="Arial"/>
              </a:rPr>
              <a:t> 9.5</a:t>
            </a:r>
            <a:endParaRPr lang="pt-PT" dirty="0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37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Terminology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Marcador de Posição de Conteúdo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910A5F6-C0A4-8657-89A5-806A63EED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52" t="22139" r="20792" b="26454"/>
          <a:stretch/>
        </p:blipFill>
        <p:spPr>
          <a:xfrm>
            <a:off x="849396" y="812853"/>
            <a:ext cx="10731204" cy="56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everywhere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996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Daily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creation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328.77 </a:t>
            </a:r>
            <a:r>
              <a:rPr lang="pt-PT" err="1">
                <a:ea typeface="+mn-lt"/>
                <a:cs typeface="+mn-lt"/>
              </a:rPr>
              <a:t>million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terabytes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data. </a:t>
            </a:r>
            <a:endParaRPr lang="en-US">
              <a:latin typeface="Aptos"/>
              <a:cs typeface="Arial"/>
            </a:endParaRPr>
          </a:p>
          <a:p>
            <a:pPr algn="just"/>
            <a:endParaRPr lang="pt-PT"/>
          </a:p>
          <a:p>
            <a:pPr algn="just"/>
            <a:endParaRPr lang="en-US"/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year's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projection</a:t>
            </a:r>
            <a:r>
              <a:rPr lang="pt-PT">
                <a:ea typeface="+mn-lt"/>
                <a:cs typeface="+mn-lt"/>
              </a:rPr>
              <a:t> (2024): 120 </a:t>
            </a:r>
            <a:r>
              <a:rPr lang="pt-PT" err="1">
                <a:ea typeface="+mn-lt"/>
                <a:cs typeface="+mn-lt"/>
              </a:rPr>
              <a:t>zettabytes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data. </a:t>
            </a:r>
            <a:endParaRPr lang="en-US"/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endParaRPr lang="en-US"/>
          </a:p>
          <a:p>
            <a:pPr algn="just"/>
            <a:r>
              <a:rPr lang="pt-PT" err="1">
                <a:ea typeface="+mn-lt"/>
                <a:cs typeface="+mn-lt"/>
              </a:rPr>
              <a:t>Last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two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years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alone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account</a:t>
            </a:r>
            <a:r>
              <a:rPr lang="pt-PT">
                <a:ea typeface="+mn-lt"/>
                <a:cs typeface="+mn-lt"/>
              </a:rPr>
              <a:t> for 90%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world's</a:t>
            </a:r>
            <a:r>
              <a:rPr lang="pt-PT">
                <a:ea typeface="+mn-lt"/>
                <a:cs typeface="+mn-lt"/>
              </a:rPr>
              <a:t> data.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desenho, Animação, brinquedo, Desenho animado&#10;&#10;Descrição gerada automaticamente">
            <a:extLst>
              <a:ext uri="{FF2B5EF4-FFF2-40B4-BE49-F238E27FC236}">
                <a16:creationId xmlns:a16="http://schemas.microsoft.com/office/drawing/2014/main" id="{2400D3BA-D0E8-3542-168A-AAC5FF5C1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3" r="13146" b="267"/>
          <a:stretch/>
        </p:blipFill>
        <p:spPr>
          <a:xfrm>
            <a:off x="6304507" y="1352897"/>
            <a:ext cx="5883092" cy="46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4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>
                <a:latin typeface="Aptos"/>
                <a:cs typeface="Arial"/>
              </a:rPr>
              <a:t>Tabular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origami&#10;&#10;Descrição gerada automaticamente">
            <a:extLst>
              <a:ext uri="{FF2B5EF4-FFF2-40B4-BE49-F238E27FC236}">
                <a16:creationId xmlns:a16="http://schemas.microsoft.com/office/drawing/2014/main" id="{2C989789-5393-44EB-7DBA-81578057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9" t="16071" r="9743" b="4554"/>
          <a:stretch/>
        </p:blipFill>
        <p:spPr>
          <a:xfrm>
            <a:off x="4784055" y="1598115"/>
            <a:ext cx="5640288" cy="41302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025175-4C19-6FEF-3345-548FD319489F}"/>
              </a:ext>
            </a:extLst>
          </p:cNvPr>
          <p:cNvSpPr txBox="1"/>
          <p:nvPr/>
        </p:nvSpPr>
        <p:spPr>
          <a:xfrm>
            <a:off x="4782372" y="5668648"/>
            <a:ext cx="567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  <a:hlinkClick r:id="rId4"/>
              </a:rPr>
              <a:t>https://eminebozkus.medium.com/exploring-the-iris-flower-dataset-4e000bcc266c</a:t>
            </a:r>
            <a:endParaRPr lang="pt-PT" sz="1200"/>
          </a:p>
        </p:txBody>
      </p:sp>
    </p:spTree>
    <p:extLst>
      <p:ext uri="{BB962C8B-B14F-4D97-AF65-F5344CB8AC3E}">
        <p14:creationId xmlns:p14="http://schemas.microsoft.com/office/powerpoint/2010/main" val="30842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Image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10" name="Imagem 9" descr="Uma imagem com ar livre, Veículo terrestre, veículo, texto&#10;&#10;Descrição gerada automaticamente">
            <a:extLst>
              <a:ext uri="{FF2B5EF4-FFF2-40B4-BE49-F238E27FC236}">
                <a16:creationId xmlns:a16="http://schemas.microsoft.com/office/drawing/2014/main" id="{B636EC09-4E2A-0EA6-365C-75ED55B6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67" y="2071260"/>
            <a:ext cx="6775373" cy="33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Text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D53172C3-888C-9868-9047-C68010841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67" b="11779"/>
          <a:stretch/>
        </p:blipFill>
        <p:spPr>
          <a:xfrm>
            <a:off x="4733066" y="3380829"/>
            <a:ext cx="4614787" cy="2482517"/>
          </a:xfrm>
          <a:prstGeom prst="rect">
            <a:avLst/>
          </a:prstGeom>
        </p:spPr>
      </p:pic>
      <p:pic>
        <p:nvPicPr>
          <p:cNvPr id="12" name="Imagem 11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00775A46-6C30-DDBC-7B71-6591C8FBE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5" t="25083" r="-182" b="30361"/>
          <a:stretch/>
        </p:blipFill>
        <p:spPr>
          <a:xfrm>
            <a:off x="4728561" y="1816918"/>
            <a:ext cx="4610074" cy="15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6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Objectives</vt:lpstr>
      <vt:lpstr>Classes</vt:lpstr>
      <vt:lpstr>Evaluation</vt:lpstr>
      <vt:lpstr>Terminology</vt:lpstr>
      <vt:lpstr>Data everywhere!</vt:lpstr>
      <vt:lpstr>Data types</vt:lpstr>
      <vt:lpstr>Data types</vt:lpstr>
      <vt:lpstr>Data types</vt:lpstr>
      <vt:lpstr>Data types</vt:lpstr>
      <vt:lpstr>Data types</vt:lpstr>
      <vt:lpstr>Data types</vt:lpstr>
      <vt:lpstr>The Components of Learning</vt:lpstr>
      <vt:lpstr>Machine Learning</vt:lpstr>
      <vt:lpstr>Machine Learning Paradigms</vt:lpstr>
      <vt:lpstr>Machine Learning Paradigms</vt:lpstr>
      <vt:lpstr>Machine Learning Applications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23</cp:revision>
  <dcterms:created xsi:type="dcterms:W3CDTF">2024-02-02T22:51:18Z</dcterms:created>
  <dcterms:modified xsi:type="dcterms:W3CDTF">2024-02-05T22:03:50Z</dcterms:modified>
</cp:coreProperties>
</file>