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57" r:id="rId5"/>
    <p:sldId id="294" r:id="rId6"/>
    <p:sldId id="304" r:id="rId7"/>
    <p:sldId id="296" r:id="rId8"/>
    <p:sldId id="303" r:id="rId9"/>
    <p:sldId id="297" r:id="rId10"/>
    <p:sldId id="298" r:id="rId11"/>
    <p:sldId id="299" r:id="rId12"/>
    <p:sldId id="302" r:id="rId13"/>
    <p:sldId id="305" r:id="rId14"/>
    <p:sldId id="306" r:id="rId15"/>
    <p:sldId id="301" r:id="rId16"/>
    <p:sldId id="308" r:id="rId17"/>
    <p:sldId id="307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67BC0-A580-DFA9-5781-5903C64E75F2}" v="1745" dt="2024-02-07T16:48:48.579"/>
    <p1510:client id="{DFBFFB1B-F5D8-E148-4E55-EB5DBD46CAB9}" v="3" dt="2024-02-07T15:49:29.457"/>
    <p1510:client id="{FACC0B2F-D8D2-4831-8783-4902A5FCBF37}" v="881" dt="2024-02-06T22:31:03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g.dailydoseofds.com/p/the-most-overlooked-problem-with-76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.dailydoseofds.com/p/the-most-overlooked-problem-with-76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nybles/understanding-machine-learning-through-memes-4580b67527b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bi.uq.edu.au/brain/intelligent-machines/history-artificial-intellige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belerror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2 -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cs typeface="Calibri"/>
              </a:rPr>
              <a:t>Data </a:t>
            </a:r>
            <a:r>
              <a:rPr lang="pt-PT" sz="3600" b="1" err="1">
                <a:latin typeface="Calibri"/>
                <a:cs typeface="Calibri"/>
              </a:rPr>
              <a:t>Preprocessing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Content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Verification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Exploring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various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including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Checking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number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samples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Verifying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data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types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numerical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Checking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ranges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numerical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 set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possible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Identifying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unknown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Identifying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duplicates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...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69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Sumarization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Characterization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global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metrics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algn="just"/>
            <a:r>
              <a:rPr lang="pt-PT" err="1">
                <a:ea typeface="+mn-lt"/>
                <a:cs typeface="+mn-lt"/>
              </a:rPr>
              <a:t>Aims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identify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preprocessing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needs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like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handling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outliers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errors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Tasks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checking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distributions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applying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summary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statistics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pic>
        <p:nvPicPr>
          <p:cNvPr id="8" name="Imagem 7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DA10BFE0-0D8B-4CA6-A52E-695B93D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4314825"/>
            <a:ext cx="10544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2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Transformation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transformation</a:t>
            </a:r>
            <a:r>
              <a:rPr lang="pt-PT">
                <a:ea typeface="+mn-lt"/>
                <a:cs typeface="+mn-lt"/>
              </a:rPr>
              <a:t> can play a crucial role in </a:t>
            </a:r>
            <a:r>
              <a:rPr lang="pt-PT" err="1">
                <a:ea typeface="+mn-lt"/>
                <a:cs typeface="+mn-lt"/>
              </a:rPr>
              <a:t>preparing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effective</a:t>
            </a:r>
            <a:r>
              <a:rPr lang="pt-PT">
                <a:ea typeface="+mn-lt"/>
                <a:cs typeface="+mn-lt"/>
              </a:rPr>
              <a:t> use in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applications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Typical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operations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Feature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engineering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Creating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existing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ones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enhance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predictive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power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Imputation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Handling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filling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imputed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Feature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Scaling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/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Normalization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Rescaling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>
                <a:ea typeface="+mn-lt"/>
                <a:cs typeface="+mn-lt"/>
              </a:rPr>
              <a:t> to a similar </a:t>
            </a:r>
            <a:r>
              <a:rPr lang="pt-PT" err="1">
                <a:ea typeface="+mn-lt"/>
                <a:cs typeface="+mn-lt"/>
              </a:rPr>
              <a:t>scale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ensure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no single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dominates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Feature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Encoding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Converting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categorical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numerical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representations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interpret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Dimensionality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Reduction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Reducing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while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preserving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2" algn="just">
              <a:buFont typeface="Wingdings" panose="020B0604020202020204" pitchFamily="34" charset="0"/>
              <a:buChar char="q"/>
            </a:pPr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09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Missing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Values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refers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are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not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stored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absent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certain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within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In Pandas,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typically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NaN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stands for "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>
                <a:ea typeface="+mn-lt"/>
                <a:cs typeface="+mn-lt"/>
              </a:rPr>
              <a:t>."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Why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is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from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dataset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Past</a:t>
            </a:r>
            <a:r>
              <a:rPr lang="pt-PT">
                <a:ea typeface="+mn-lt"/>
                <a:cs typeface="+mn-lt"/>
              </a:rPr>
              <a:t> data can </a:t>
            </a:r>
            <a:r>
              <a:rPr lang="pt-PT" err="1">
                <a:ea typeface="+mn-lt"/>
                <a:cs typeface="+mn-lt"/>
              </a:rPr>
              <a:t>become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corrupted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inadequate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maintenance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practices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Recording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failures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human</a:t>
            </a:r>
            <a:r>
              <a:rPr lang="pt-PT">
                <a:ea typeface="+mn-lt"/>
                <a:cs typeface="+mn-lt"/>
              </a:rPr>
              <a:t> error;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Intentional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omission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/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19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Missing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Values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Why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do I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need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care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about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?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fail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Failure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can lead to </a:t>
            </a:r>
            <a:r>
              <a:rPr lang="pt-PT" err="1">
                <a:ea typeface="+mn-lt"/>
                <a:cs typeface="+mn-lt"/>
              </a:rPr>
              <a:t>biased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inaccurate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results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data can </a:t>
            </a:r>
            <a:r>
              <a:rPr lang="pt-PT" err="1">
                <a:ea typeface="+mn-lt"/>
                <a:cs typeface="+mn-lt"/>
              </a:rPr>
              <a:t>reduce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precision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statistical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analysis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38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Missing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Values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Addressing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various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approaches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specific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types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analysis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scenarios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Keep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analysis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Disregarding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removing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rows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/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columns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containing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Substituting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missing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achieved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>
                <a:ea typeface="+mn-lt"/>
                <a:cs typeface="+mn-lt"/>
              </a:rPr>
              <a:t> as: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Imputation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constant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specific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mean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median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mode</a:t>
            </a:r>
            <a:r>
              <a:rPr lang="pt-PT">
                <a:ea typeface="+mn-lt"/>
                <a:cs typeface="+mn-lt"/>
              </a:rPr>
              <a:t>) per </a:t>
            </a:r>
            <a:r>
              <a:rPr lang="pt-PT" err="1">
                <a:ea typeface="+mn-lt"/>
                <a:cs typeface="+mn-lt"/>
              </a:rPr>
              <a:t>column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row</a:t>
            </a:r>
            <a:r>
              <a:rPr lang="pt-PT">
                <a:ea typeface="+mn-lt"/>
                <a:cs typeface="+mn-lt"/>
              </a:rPr>
              <a:t>).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Utilizing</a:t>
            </a:r>
            <a:r>
              <a:rPr lang="pt-PT">
                <a:ea typeface="+mn-lt"/>
                <a:cs typeface="+mn-lt"/>
              </a:rPr>
              <a:t> more </a:t>
            </a:r>
            <a:r>
              <a:rPr lang="pt-PT" err="1">
                <a:ea typeface="+mn-lt"/>
                <a:cs typeface="+mn-lt"/>
              </a:rPr>
              <a:t>sophisticated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techniques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like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k-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nearest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neighbors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leveraging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neighboring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27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Missing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Values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Handling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k-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nearest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neighbor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pic>
        <p:nvPicPr>
          <p:cNvPr id="8" name="Imagem 7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5C24FB77-CD97-8CCA-B10A-644887A6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51" y="2665700"/>
            <a:ext cx="6677185" cy="37480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02C530-1905-3DCB-04E5-E629125FAA9F}"/>
              </a:ext>
            </a:extLst>
          </p:cNvPr>
          <p:cNvSpPr txBox="1"/>
          <p:nvPr/>
        </p:nvSpPr>
        <p:spPr>
          <a:xfrm>
            <a:off x="2750948" y="6328474"/>
            <a:ext cx="66436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>
                <a:ea typeface="+mn-lt"/>
                <a:cs typeface="+mn-lt"/>
                <a:hlinkClick r:id="rId4"/>
              </a:rPr>
              <a:t>https://www.blog.dailydoseofds.com/p/the-most-overlooked-problem-with-768</a:t>
            </a:r>
            <a:endParaRPr lang="pt-PT" sz="1400">
              <a:ea typeface="+mn-lt"/>
              <a:cs typeface="+mn-lt"/>
            </a:endParaRPr>
          </a:p>
          <a:p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333201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McCallum</a:t>
            </a:r>
            <a:r>
              <a:rPr lang="pt-PT">
                <a:ea typeface="+mn-lt"/>
                <a:cs typeface="+mn-lt"/>
              </a:rPr>
              <a:t>, Q. E. (2013). </a:t>
            </a:r>
            <a:r>
              <a:rPr lang="pt-PT" err="1">
                <a:ea typeface="+mn-lt"/>
                <a:cs typeface="+mn-lt"/>
              </a:rPr>
              <a:t>Bad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Handbook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Mapping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World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Problems</a:t>
            </a:r>
            <a:r>
              <a:rPr lang="pt-PT">
                <a:ea typeface="+mn-lt"/>
                <a:cs typeface="+mn-lt"/>
              </a:rPr>
              <a:t>. O’Reilly.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Rattenbury</a:t>
            </a:r>
            <a:r>
              <a:rPr lang="pt-PT">
                <a:ea typeface="+mn-lt"/>
                <a:cs typeface="+mn-lt"/>
              </a:rPr>
              <a:t>, T., </a:t>
            </a:r>
            <a:r>
              <a:rPr lang="pt-PT" err="1">
                <a:ea typeface="+mn-lt"/>
                <a:cs typeface="+mn-lt"/>
              </a:rPr>
              <a:t>Hellerstein</a:t>
            </a:r>
            <a:r>
              <a:rPr lang="pt-PT">
                <a:ea typeface="+mn-lt"/>
                <a:cs typeface="+mn-lt"/>
              </a:rPr>
              <a:t>, J. M., </a:t>
            </a:r>
            <a:r>
              <a:rPr lang="pt-PT" err="1">
                <a:ea typeface="+mn-lt"/>
                <a:cs typeface="+mn-lt"/>
              </a:rPr>
              <a:t>Heer</a:t>
            </a:r>
            <a:r>
              <a:rPr lang="pt-PT">
                <a:ea typeface="+mn-lt"/>
                <a:cs typeface="+mn-lt"/>
              </a:rPr>
              <a:t>, J. M., </a:t>
            </a:r>
            <a:r>
              <a:rPr lang="pt-PT" err="1">
                <a:ea typeface="+mn-lt"/>
                <a:cs typeface="+mn-lt"/>
              </a:rPr>
              <a:t>Kandel</a:t>
            </a:r>
            <a:r>
              <a:rPr lang="pt-PT">
                <a:ea typeface="+mn-lt"/>
                <a:cs typeface="+mn-lt"/>
              </a:rPr>
              <a:t>, S., &amp; </a:t>
            </a:r>
            <a:r>
              <a:rPr lang="pt-PT" err="1">
                <a:ea typeface="+mn-lt"/>
                <a:cs typeface="+mn-lt"/>
              </a:rPr>
              <a:t>Carreras</a:t>
            </a:r>
            <a:r>
              <a:rPr lang="pt-PT">
                <a:ea typeface="+mn-lt"/>
                <a:cs typeface="+mn-lt"/>
              </a:rPr>
              <a:t>, C. (2017). </a:t>
            </a:r>
            <a:r>
              <a:rPr lang="pt-PT" err="1">
                <a:ea typeface="+mn-lt"/>
                <a:cs typeface="+mn-lt"/>
              </a:rPr>
              <a:t>Principles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wrangling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Practical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Techniques</a:t>
            </a:r>
            <a:r>
              <a:rPr lang="pt-PT">
                <a:ea typeface="+mn-lt"/>
                <a:cs typeface="+mn-lt"/>
              </a:rPr>
              <a:t> for Data </a:t>
            </a:r>
            <a:r>
              <a:rPr lang="pt-PT" err="1">
                <a:ea typeface="+mn-lt"/>
                <a:cs typeface="+mn-lt"/>
              </a:rPr>
              <a:t>Preparation</a:t>
            </a:r>
            <a:r>
              <a:rPr lang="pt-PT">
                <a:ea typeface="+mn-lt"/>
                <a:cs typeface="+mn-lt"/>
              </a:rPr>
              <a:t>. O’Reilly.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2C530-1905-3DCB-04E5-E629125FAA9F}"/>
              </a:ext>
            </a:extLst>
          </p:cNvPr>
          <p:cNvSpPr txBox="1"/>
          <p:nvPr/>
        </p:nvSpPr>
        <p:spPr>
          <a:xfrm>
            <a:off x="2750948" y="6328474"/>
            <a:ext cx="66436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>
                <a:ea typeface="+mn-lt"/>
                <a:cs typeface="+mn-lt"/>
                <a:hlinkClick r:id="rId3"/>
              </a:rPr>
              <a:t>https://www.blog.dailydoseofds.com/p/the-most-overlooked-problem-with-768</a:t>
            </a:r>
            <a:endParaRPr lang="pt-PT" sz="1400">
              <a:ea typeface="+mn-lt"/>
              <a:cs typeface="+mn-lt"/>
            </a:endParaRPr>
          </a:p>
          <a:p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260196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6989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PT" err="1">
                <a:ea typeface="+mn-lt"/>
                <a:cs typeface="+mn-lt"/>
              </a:rPr>
              <a:t>It’s</a:t>
            </a:r>
            <a:r>
              <a:rPr lang="pt-PT">
                <a:ea typeface="+mn-lt"/>
                <a:cs typeface="+mn-lt"/>
              </a:rPr>
              <a:t> similar to </a:t>
            </a:r>
            <a:r>
              <a:rPr lang="pt-PT" err="1">
                <a:ea typeface="+mn-lt"/>
                <a:cs typeface="+mn-lt"/>
              </a:rPr>
              <a:t>statistics</a:t>
            </a:r>
            <a:r>
              <a:rPr lang="pt-PT">
                <a:ea typeface="+mn-lt"/>
                <a:cs typeface="+mn-lt"/>
              </a:rPr>
              <a:t>...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Both </a:t>
            </a:r>
            <a:r>
              <a:rPr lang="pt-PT" err="1">
                <a:ea typeface="+mn-lt"/>
                <a:cs typeface="+mn-lt"/>
              </a:rPr>
              <a:t>aim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uncover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patterns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within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Both </a:t>
            </a:r>
            <a:r>
              <a:rPr lang="pt-PT" err="1">
                <a:ea typeface="+mn-lt"/>
                <a:cs typeface="+mn-lt"/>
              </a:rPr>
              <a:t>heavily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calculus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probability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algebra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share </a:t>
            </a:r>
            <a:r>
              <a:rPr lang="pt-PT" err="1">
                <a:ea typeface="+mn-lt"/>
                <a:cs typeface="+mn-lt"/>
              </a:rPr>
              <a:t>many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common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But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it's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statistics</a:t>
            </a:r>
            <a:r>
              <a:rPr lang="pt-PT">
                <a:ea typeface="+mn-lt"/>
                <a:cs typeface="+mn-lt"/>
              </a:rPr>
              <a:t>!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Statistics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primarily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helps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drawing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reliable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conclusions</a:t>
            </a:r>
            <a:r>
              <a:rPr lang="pt-PT">
                <a:ea typeface="+mn-lt"/>
                <a:cs typeface="+mn-lt"/>
              </a:rPr>
              <a:t>; ML </a:t>
            </a:r>
            <a:r>
              <a:rPr lang="pt-PT" err="1">
                <a:ea typeface="+mn-lt"/>
                <a:cs typeface="+mn-lt"/>
              </a:rPr>
              <a:t>focuses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building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autonomous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agents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Statistics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gives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greater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importance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interpretability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mathematical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rigor</a:t>
            </a:r>
            <a:r>
              <a:rPr lang="pt-PT">
                <a:ea typeface="+mn-lt"/>
                <a:cs typeface="+mn-lt"/>
              </a:rPr>
              <a:t>; ML </a:t>
            </a:r>
            <a:r>
              <a:rPr lang="pt-PT" err="1">
                <a:ea typeface="+mn-lt"/>
                <a:cs typeface="+mn-lt"/>
              </a:rPr>
              <a:t>prioritizes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predictive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 performance,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scalability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autonomy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pic>
        <p:nvPicPr>
          <p:cNvPr id="8" name="Imagem 7" descr="Uma imagem com esboço, vestuário, desenho, homem&#10;&#10;Descrição gerada automaticamente">
            <a:extLst>
              <a:ext uri="{FF2B5EF4-FFF2-40B4-BE49-F238E27FC236}">
                <a16:creationId xmlns:a16="http://schemas.microsoft.com/office/drawing/2014/main" id="{B17E5D5E-268F-082A-E423-9C9E59BF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24" y="2709746"/>
            <a:ext cx="3696630" cy="36966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AEBC40-F465-ECAD-3E8F-3B5CCB1B2A6B}"/>
              </a:ext>
            </a:extLst>
          </p:cNvPr>
          <p:cNvSpPr txBox="1"/>
          <p:nvPr/>
        </p:nvSpPr>
        <p:spPr>
          <a:xfrm>
            <a:off x="8419170" y="6374780"/>
            <a:ext cx="401629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00">
                <a:ea typeface="+mn-lt"/>
                <a:cs typeface="+mn-lt"/>
                <a:hlinkClick r:id="rId4"/>
              </a:rPr>
              <a:t>https://medium.com/nybles/understanding-machine-learning-through-memes-4580b67527bf</a:t>
            </a:r>
            <a:endParaRPr lang="pt-PT" sz="700">
              <a:ea typeface="+mn-lt"/>
              <a:cs typeface="+mn-lt"/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Artificial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Intelligence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6916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subset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Artificial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Intelligence</a:t>
            </a:r>
            <a:r>
              <a:rPr lang="pt-PT">
                <a:ea typeface="+mn-lt"/>
                <a:cs typeface="+mn-lt"/>
              </a:rPr>
              <a:t> (AI).</a:t>
            </a:r>
          </a:p>
          <a:p>
            <a:endParaRPr lang="pt-PT"/>
          </a:p>
          <a:p>
            <a:r>
              <a:rPr lang="pt-PT">
                <a:ea typeface="+mn-lt"/>
                <a:cs typeface="+mn-lt"/>
              </a:rPr>
              <a:t>AI </a:t>
            </a:r>
            <a:r>
              <a:rPr lang="pt-PT" err="1">
                <a:ea typeface="+mn-lt"/>
                <a:cs typeface="+mn-lt"/>
              </a:rPr>
              <a:t>encompasses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various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beyond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learning-based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Symbolic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reasoning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Rule-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Tree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search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Learning-based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, are more </a:t>
            </a:r>
            <a:r>
              <a:rPr lang="pt-PT" err="1">
                <a:ea typeface="+mn-lt"/>
                <a:cs typeface="+mn-lt"/>
              </a:rPr>
              <a:t>flexible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proficient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solving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data-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driven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processes.</a:t>
            </a:r>
          </a:p>
          <a:p>
            <a:pPr marL="0" indent="0">
              <a:buNone/>
            </a:pPr>
            <a:endParaRPr lang="pt-PT">
              <a:ea typeface="+mn-lt"/>
              <a:cs typeface="+mn-lt"/>
            </a:endParaRPr>
          </a:p>
          <a:p>
            <a:endParaRPr lang="pt-PT">
              <a:ea typeface="+mn-lt"/>
              <a:cs typeface="+mn-lt"/>
            </a:endParaRPr>
          </a:p>
          <a:p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pic>
        <p:nvPicPr>
          <p:cNvPr id="10" name="Imagem 9" descr="Uma imagem com texto, círculo, captura de ecrã, Tipo de letra&#10;&#10;Descrição gerada automaticamente">
            <a:extLst>
              <a:ext uri="{FF2B5EF4-FFF2-40B4-BE49-F238E27FC236}">
                <a16:creationId xmlns:a16="http://schemas.microsoft.com/office/drawing/2014/main" id="{3DE74A64-BAC3-89C0-3265-E7BD89689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26" b="226"/>
          <a:stretch/>
        </p:blipFill>
        <p:spPr>
          <a:xfrm>
            <a:off x="10233962" y="1102110"/>
            <a:ext cx="1796396" cy="17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Brief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History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pic>
        <p:nvPicPr>
          <p:cNvPr id="9" name="Marcador de Posição de Conteúdo 8" descr="Uma imagem com texto, captura de ecrã, círculo, Cara humana&#10;&#10;Descrição gerada automaticamente">
            <a:extLst>
              <a:ext uri="{FF2B5EF4-FFF2-40B4-BE49-F238E27FC236}">
                <a16:creationId xmlns:a16="http://schemas.microsoft.com/office/drawing/2014/main" id="{D20C39B4-3E8A-0AAD-842F-DAFCF4F67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6121" y="1098261"/>
            <a:ext cx="6571270" cy="5267092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2C0663-5C77-01F0-F260-EDE0271E8BBA}"/>
              </a:ext>
            </a:extLst>
          </p:cNvPr>
          <p:cNvSpPr txBox="1"/>
          <p:nvPr/>
        </p:nvSpPr>
        <p:spPr>
          <a:xfrm>
            <a:off x="2982951" y="6291146"/>
            <a:ext cx="63487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>
                <a:ea typeface="+mn-lt"/>
                <a:cs typeface="+mn-lt"/>
                <a:hlinkClick r:id="rId4"/>
              </a:rPr>
              <a:t>https://qbi.uq.edu.au/brain/intelligent-machines/history-artificial-intelligence</a:t>
            </a:r>
            <a:endParaRPr lang="pt-PT" sz="1400">
              <a:ea typeface="+mn-lt"/>
              <a:cs typeface="+mn-lt"/>
            </a:endParaRPr>
          </a:p>
          <a:p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importance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Most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courses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primarily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focus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operating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assumption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high-quality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sufficient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create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robust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algn="just"/>
            <a:r>
              <a:rPr lang="pt-PT">
                <a:ea typeface="+mn-lt"/>
                <a:cs typeface="+mn-lt"/>
              </a:rPr>
              <a:t>Real-</a:t>
            </a:r>
            <a:r>
              <a:rPr lang="pt-PT" err="1">
                <a:ea typeface="+mn-lt"/>
                <a:cs typeface="+mn-lt"/>
              </a:rPr>
              <a:t>world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often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contains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errors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highlighting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need</a:t>
            </a:r>
            <a:r>
              <a:rPr lang="pt-PT">
                <a:ea typeface="+mn-lt"/>
                <a:cs typeface="+mn-lt"/>
              </a:rPr>
              <a:t> for data </a:t>
            </a:r>
            <a:r>
              <a:rPr lang="pt-PT" err="1">
                <a:ea typeface="+mn-lt"/>
                <a:cs typeface="+mn-lt"/>
              </a:rPr>
              <a:t>curation</a:t>
            </a:r>
            <a:r>
              <a:rPr lang="pt-PT">
                <a:ea typeface="+mn-lt"/>
                <a:cs typeface="+mn-lt"/>
              </a:rPr>
              <a:t>. </a:t>
            </a:r>
            <a:r>
              <a:rPr lang="pt-PT" err="1">
                <a:ea typeface="+mn-lt"/>
                <a:cs typeface="+mn-lt"/>
              </a:rPr>
              <a:t>Even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widely-used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benchmark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frequently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errors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assigned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>
                <a:ea typeface="+mn-lt"/>
                <a:cs typeface="+mn-lt"/>
              </a:rPr>
              <a:t> (</a:t>
            </a:r>
            <a:r>
              <a:rPr lang="pt-PT">
                <a:ea typeface="+mn-lt"/>
                <a:cs typeface="+mn-lt"/>
                <a:hlinkClick r:id="rId2"/>
              </a:rPr>
              <a:t>labelerrors.com/</a:t>
            </a:r>
            <a:r>
              <a:rPr lang="pt-PT">
                <a:ea typeface="+mn-lt"/>
                <a:cs typeface="+mn-lt"/>
              </a:rPr>
              <a:t>);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determined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(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garbage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-in,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garbage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-out</a:t>
            </a:r>
            <a:r>
              <a:rPr lang="pt-PT">
                <a:ea typeface="+mn-lt"/>
                <a:cs typeface="+mn-lt"/>
              </a:rPr>
              <a:t>);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emerging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"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data-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centric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AI</a:t>
            </a:r>
            <a:r>
              <a:rPr lang="pt-PT">
                <a:ea typeface="+mn-lt"/>
                <a:cs typeface="+mn-lt"/>
              </a:rPr>
              <a:t>" </a:t>
            </a:r>
            <a:r>
              <a:rPr lang="pt-PT" err="1">
                <a:ea typeface="+mn-lt"/>
                <a:cs typeface="+mn-lt"/>
              </a:rPr>
              <a:t>focuses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enhancing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to improve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outcomes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74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Representation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We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>
                <a:ea typeface="+mn-lt"/>
                <a:cs typeface="+mn-lt"/>
              </a:rPr>
              <a:t> assume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 to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organized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following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way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organized</a:t>
            </a:r>
            <a:r>
              <a:rPr lang="pt-PT">
                <a:ea typeface="+mn-lt"/>
                <a:cs typeface="+mn-lt"/>
              </a:rPr>
              <a:t> in a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tabular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format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Rows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samples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aka</a:t>
            </a:r>
            <a:r>
              <a:rPr lang="pt-PT">
                <a:ea typeface="+mn-lt"/>
                <a:cs typeface="+mn-lt"/>
              </a:rPr>
              <a:t> records, </a:t>
            </a:r>
            <a:r>
              <a:rPr lang="pt-PT" err="1">
                <a:ea typeface="+mn-lt"/>
                <a:cs typeface="+mn-lt"/>
              </a:rPr>
              <a:t>entities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columns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aka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attributes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categorized</a:t>
            </a:r>
            <a:r>
              <a:rPr lang="pt-PT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either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numerical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discrete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nominal).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F833BC9-6DB9-865F-C3DD-D4104DD7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46427"/>
              </p:ext>
            </p:extLst>
          </p:nvPr>
        </p:nvGraphicFramePr>
        <p:xfrm>
          <a:off x="4762461" y="3846567"/>
          <a:ext cx="5248004" cy="273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006339253"/>
                    </a:ext>
                  </a:extLst>
                </a:gridCol>
                <a:gridCol w="1123626">
                  <a:extLst>
                    <a:ext uri="{9D8B030D-6E8A-4147-A177-3AD203B41FA5}">
                      <a16:colId xmlns:a16="http://schemas.microsoft.com/office/drawing/2014/main" val="1670343031"/>
                    </a:ext>
                  </a:extLst>
                </a:gridCol>
                <a:gridCol w="852405">
                  <a:extLst>
                    <a:ext uri="{9D8B030D-6E8A-4147-A177-3AD203B41FA5}">
                      <a16:colId xmlns:a16="http://schemas.microsoft.com/office/drawing/2014/main" val="1087739711"/>
                    </a:ext>
                  </a:extLst>
                </a:gridCol>
                <a:gridCol w="1317354">
                  <a:extLst>
                    <a:ext uri="{9D8B030D-6E8A-4147-A177-3AD203B41FA5}">
                      <a16:colId xmlns:a16="http://schemas.microsoft.com/office/drawing/2014/main" val="2526086761"/>
                    </a:ext>
                  </a:extLst>
                </a:gridCol>
                <a:gridCol w="1007389">
                  <a:extLst>
                    <a:ext uri="{9D8B030D-6E8A-4147-A177-3AD203B41FA5}">
                      <a16:colId xmlns:a16="http://schemas.microsoft.com/office/drawing/2014/main" val="263270096"/>
                    </a:ext>
                  </a:extLst>
                </a:gridCol>
              </a:tblGrid>
              <a:tr h="537469">
                <a:tc>
                  <a:txBody>
                    <a:bodyPr/>
                    <a:lstStyle/>
                    <a:p>
                      <a:r>
                        <a:rPr lang="pt-PT" err="1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Rebounds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Assists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7923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23424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5404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66769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14409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21553"/>
                  </a:ext>
                </a:extLst>
              </a:tr>
              <a:tr h="307124">
                <a:tc>
                  <a:txBody>
                    <a:bodyPr/>
                    <a:lstStyle/>
                    <a:p>
                      <a:r>
                        <a:rPr lang="pt-PT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6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8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Raw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Processed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54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Raw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source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Often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challenging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direct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analysis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Preprocessing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needs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Handling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Rescaling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Detecting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managing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outliers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Correcting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errors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…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>
                <a:ea typeface="+mn-lt"/>
                <a:cs typeface="+mn-lt"/>
              </a:rPr>
              <a:t> come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sources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integration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sources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sz="2100">
                <a:ea typeface="+mn-lt"/>
                <a:cs typeface="+mn-lt"/>
              </a:rPr>
              <a:t>Data </a:t>
            </a:r>
            <a:r>
              <a:rPr lang="pt-PT" sz="2100" err="1">
                <a:ea typeface="+mn-lt"/>
                <a:cs typeface="+mn-lt"/>
              </a:rPr>
              <a:t>cleaning</a:t>
            </a:r>
            <a:r>
              <a:rPr lang="pt-PT" sz="2100">
                <a:ea typeface="+mn-lt"/>
                <a:cs typeface="+mn-lt"/>
              </a:rPr>
              <a:t>;</a:t>
            </a:r>
            <a:endParaRPr lang="pt-PT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transformations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enrichment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>
                <a:ea typeface="+mn-lt"/>
                <a:cs typeface="+mn-lt"/>
              </a:rPr>
              <a:t>…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BFE385C-0F17-6029-1545-BE23813CE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97553"/>
              </p:ext>
            </p:extLst>
          </p:nvPr>
        </p:nvGraphicFramePr>
        <p:xfrm>
          <a:off x="6428529" y="3239550"/>
          <a:ext cx="55886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37">
                  <a:extLst>
                    <a:ext uri="{9D8B030D-6E8A-4147-A177-3AD203B41FA5}">
                      <a16:colId xmlns:a16="http://schemas.microsoft.com/office/drawing/2014/main" val="2006339253"/>
                    </a:ext>
                  </a:extLst>
                </a:gridCol>
                <a:gridCol w="1117737">
                  <a:extLst>
                    <a:ext uri="{9D8B030D-6E8A-4147-A177-3AD203B41FA5}">
                      <a16:colId xmlns:a16="http://schemas.microsoft.com/office/drawing/2014/main" val="1670343031"/>
                    </a:ext>
                  </a:extLst>
                </a:gridCol>
                <a:gridCol w="1020304">
                  <a:extLst>
                    <a:ext uri="{9D8B030D-6E8A-4147-A177-3AD203B41FA5}">
                      <a16:colId xmlns:a16="http://schemas.microsoft.com/office/drawing/2014/main" val="1087739711"/>
                    </a:ext>
                  </a:extLst>
                </a:gridCol>
                <a:gridCol w="1317355">
                  <a:extLst>
                    <a:ext uri="{9D8B030D-6E8A-4147-A177-3AD203B41FA5}">
                      <a16:colId xmlns:a16="http://schemas.microsoft.com/office/drawing/2014/main" val="2526086761"/>
                    </a:ext>
                  </a:extLst>
                </a:gridCol>
                <a:gridCol w="1015551">
                  <a:extLst>
                    <a:ext uri="{9D8B030D-6E8A-4147-A177-3AD203B41FA5}">
                      <a16:colId xmlns:a16="http://schemas.microsoft.com/office/drawing/2014/main" val="263270096"/>
                    </a:ext>
                  </a:extLst>
                </a:gridCol>
              </a:tblGrid>
              <a:tr h="297116">
                <a:tc>
                  <a:txBody>
                    <a:bodyPr/>
                    <a:lstStyle/>
                    <a:p>
                      <a:r>
                        <a:rPr lang="pt-PT" err="1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Rebounds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Assists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7923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23424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5404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66769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14409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21553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65257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2661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2BA85F8C-B99A-9ED9-CE5B-48ECEDF139F5}"/>
              </a:ext>
            </a:extLst>
          </p:cNvPr>
          <p:cNvSpPr/>
          <p:nvPr/>
        </p:nvSpPr>
        <p:spPr>
          <a:xfrm>
            <a:off x="7601638" y="5104481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73AF71-A75C-01FD-8027-7B07CAD3F4B3}"/>
              </a:ext>
            </a:extLst>
          </p:cNvPr>
          <p:cNvSpPr/>
          <p:nvPr/>
        </p:nvSpPr>
        <p:spPr>
          <a:xfrm>
            <a:off x="8675782" y="4755613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937648-A1D5-9268-CBD0-93D4B079453A}"/>
              </a:ext>
            </a:extLst>
          </p:cNvPr>
          <p:cNvSpPr/>
          <p:nvPr/>
        </p:nvSpPr>
        <p:spPr>
          <a:xfrm>
            <a:off x="8675782" y="5829758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A3C38E-D314-E498-6BFF-8CCFE18FC887}"/>
              </a:ext>
            </a:extLst>
          </p:cNvPr>
          <p:cNvSpPr/>
          <p:nvPr/>
        </p:nvSpPr>
        <p:spPr>
          <a:xfrm>
            <a:off x="11007685" y="5829757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AC6B40-CA47-A540-F84A-DE933C4A01DF}"/>
              </a:ext>
            </a:extLst>
          </p:cNvPr>
          <p:cNvSpPr/>
          <p:nvPr/>
        </p:nvSpPr>
        <p:spPr>
          <a:xfrm>
            <a:off x="9694843" y="5104481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EEB093-B4CB-209A-A8E5-92987E25C8FB}"/>
              </a:ext>
            </a:extLst>
          </p:cNvPr>
          <p:cNvSpPr/>
          <p:nvPr/>
        </p:nvSpPr>
        <p:spPr>
          <a:xfrm>
            <a:off x="11007685" y="3644745"/>
            <a:ext cx="1009879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54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Raw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Processed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Processed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in a </a:t>
            </a:r>
            <a:r>
              <a:rPr lang="pt-PT" err="1">
                <a:ea typeface="+mn-lt"/>
                <a:cs typeface="+mn-lt"/>
              </a:rPr>
              <a:t>structure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ready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analysis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Usually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represented</a:t>
            </a:r>
            <a:r>
              <a:rPr lang="pt-PT">
                <a:ea typeface="+mn-lt"/>
                <a:cs typeface="+mn-lt"/>
              </a:rPr>
              <a:t> in a </a:t>
            </a:r>
            <a:r>
              <a:rPr lang="pt-PT" err="1">
                <a:ea typeface="+mn-lt"/>
                <a:cs typeface="+mn-lt"/>
              </a:rPr>
              <a:t>matrix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vector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format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87B3EFA-82A4-FA57-8E2C-D0B611EC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21442"/>
              </p:ext>
            </p:extLst>
          </p:nvPr>
        </p:nvGraphicFramePr>
        <p:xfrm>
          <a:off x="3135139" y="3472025"/>
          <a:ext cx="55886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37">
                  <a:extLst>
                    <a:ext uri="{9D8B030D-6E8A-4147-A177-3AD203B41FA5}">
                      <a16:colId xmlns:a16="http://schemas.microsoft.com/office/drawing/2014/main" val="2006339253"/>
                    </a:ext>
                  </a:extLst>
                </a:gridCol>
                <a:gridCol w="1117737">
                  <a:extLst>
                    <a:ext uri="{9D8B030D-6E8A-4147-A177-3AD203B41FA5}">
                      <a16:colId xmlns:a16="http://schemas.microsoft.com/office/drawing/2014/main" val="1670343031"/>
                    </a:ext>
                  </a:extLst>
                </a:gridCol>
                <a:gridCol w="1020304">
                  <a:extLst>
                    <a:ext uri="{9D8B030D-6E8A-4147-A177-3AD203B41FA5}">
                      <a16:colId xmlns:a16="http://schemas.microsoft.com/office/drawing/2014/main" val="1087739711"/>
                    </a:ext>
                  </a:extLst>
                </a:gridCol>
                <a:gridCol w="1317355">
                  <a:extLst>
                    <a:ext uri="{9D8B030D-6E8A-4147-A177-3AD203B41FA5}">
                      <a16:colId xmlns:a16="http://schemas.microsoft.com/office/drawing/2014/main" val="2526086761"/>
                    </a:ext>
                  </a:extLst>
                </a:gridCol>
                <a:gridCol w="1015551">
                  <a:extLst>
                    <a:ext uri="{9D8B030D-6E8A-4147-A177-3AD203B41FA5}">
                      <a16:colId xmlns:a16="http://schemas.microsoft.com/office/drawing/2014/main" val="263270096"/>
                    </a:ext>
                  </a:extLst>
                </a:gridCol>
              </a:tblGrid>
              <a:tr h="297116">
                <a:tc>
                  <a:txBody>
                    <a:bodyPr/>
                    <a:lstStyle/>
                    <a:p>
                      <a:r>
                        <a:rPr lang="pt-PT" err="1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Rebounds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Assists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7923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23424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5404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66769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14409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21553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65257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r>
                        <a:rPr lang="pt-PT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2661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83FFBEB9-44BF-DAC7-2F0C-77690C1AE036}"/>
              </a:ext>
            </a:extLst>
          </p:cNvPr>
          <p:cNvSpPr/>
          <p:nvPr/>
        </p:nvSpPr>
        <p:spPr>
          <a:xfrm>
            <a:off x="4308248" y="5336956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3348B-506B-D797-0776-522BC339034C}"/>
              </a:ext>
            </a:extLst>
          </p:cNvPr>
          <p:cNvSpPr/>
          <p:nvPr/>
        </p:nvSpPr>
        <p:spPr>
          <a:xfrm>
            <a:off x="5382392" y="4988088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D1FFD68-3B7F-68AA-A980-2D15DA51A208}"/>
              </a:ext>
            </a:extLst>
          </p:cNvPr>
          <p:cNvSpPr/>
          <p:nvPr/>
        </p:nvSpPr>
        <p:spPr>
          <a:xfrm>
            <a:off x="5382392" y="6062233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DDDA1A-7509-8C4B-D567-2A17E2975CED}"/>
              </a:ext>
            </a:extLst>
          </p:cNvPr>
          <p:cNvSpPr/>
          <p:nvPr/>
        </p:nvSpPr>
        <p:spPr>
          <a:xfrm>
            <a:off x="7714295" y="6062232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40B318-2F70-D2E9-63F8-E44B593FC760}"/>
              </a:ext>
            </a:extLst>
          </p:cNvPr>
          <p:cNvSpPr/>
          <p:nvPr/>
        </p:nvSpPr>
        <p:spPr>
          <a:xfrm>
            <a:off x="6401453" y="5336956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A8ABAE6-C855-6DCA-97A5-371D68779E6D}"/>
              </a:ext>
            </a:extLst>
          </p:cNvPr>
          <p:cNvSpPr/>
          <p:nvPr/>
        </p:nvSpPr>
        <p:spPr>
          <a:xfrm>
            <a:off x="7714295" y="3877220"/>
            <a:ext cx="1009879" cy="293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2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Preparation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differnet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stages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involved</a:t>
            </a:r>
            <a:r>
              <a:rPr lang="pt-PT">
                <a:ea typeface="+mn-lt"/>
                <a:cs typeface="+mn-lt"/>
              </a:rPr>
              <a:t> in data </a:t>
            </a:r>
            <a:r>
              <a:rPr lang="pt-PT" err="1">
                <a:ea typeface="+mn-lt"/>
                <a:cs typeface="+mn-lt"/>
              </a:rPr>
              <a:t>preparation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raw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processed</a:t>
            </a:r>
            <a:r>
              <a:rPr lang="pt-PT">
                <a:ea typeface="+mn-lt"/>
                <a:cs typeface="+mn-lt"/>
              </a:rPr>
              <a:t> data, </a:t>
            </a:r>
            <a:r>
              <a:rPr lang="pt-PT" err="1">
                <a:ea typeface="+mn-lt"/>
                <a:cs typeface="+mn-lt"/>
              </a:rPr>
              <a:t>heavily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domain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unique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characteristics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35B537C-94C2-1DF3-BB03-B030360112C8}"/>
              </a:ext>
            </a:extLst>
          </p:cNvPr>
          <p:cNvGrpSpPr/>
          <p:nvPr/>
        </p:nvGrpSpPr>
        <p:grpSpPr>
          <a:xfrm>
            <a:off x="2195593" y="3429721"/>
            <a:ext cx="7684576" cy="2886616"/>
            <a:chOff x="2195593" y="3429721"/>
            <a:chExt cx="7684576" cy="2886616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2737B2C-9DF6-02A7-BC13-5A9E9F2A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95593" y="3429721"/>
              <a:ext cx="7684576" cy="2801168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9BEC537-AB50-E258-5B2E-5CC44F0394C4}"/>
                </a:ext>
              </a:extLst>
            </p:cNvPr>
            <p:cNvSpPr/>
            <p:nvPr/>
          </p:nvSpPr>
          <p:spPr>
            <a:xfrm>
              <a:off x="5196289" y="6086819"/>
              <a:ext cx="1781060" cy="229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143068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What is Machine Learning?</vt:lpstr>
      <vt:lpstr>Machine Learning and Artificial Intelligence</vt:lpstr>
      <vt:lpstr>Brief History of Machine Learning</vt:lpstr>
      <vt:lpstr>The importance of data</vt:lpstr>
      <vt:lpstr>Data Representation</vt:lpstr>
      <vt:lpstr>Raw vs Processed Data</vt:lpstr>
      <vt:lpstr>Raw vs Processed Data</vt:lpstr>
      <vt:lpstr>Data Preparation</vt:lpstr>
      <vt:lpstr>Data Structure and Content Verification</vt:lpstr>
      <vt:lpstr>Data Sumarization</vt:lpstr>
      <vt:lpstr>Data Transformation</vt:lpstr>
      <vt:lpstr>Missing Values</vt:lpstr>
      <vt:lpstr>Missing Values</vt:lpstr>
      <vt:lpstr>Missing Values</vt:lpstr>
      <vt:lpstr>Missing Values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2024-02-06T14:37:00Z</dcterms:created>
  <dcterms:modified xsi:type="dcterms:W3CDTF">2024-02-07T20:33:02Z</dcterms:modified>
</cp:coreProperties>
</file>