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94" r:id="rId4"/>
    <p:sldId id="298" r:id="rId5"/>
    <p:sldId id="307" r:id="rId6"/>
    <p:sldId id="299" r:id="rId7"/>
    <p:sldId id="300" r:id="rId8"/>
    <p:sldId id="302" r:id="rId9"/>
    <p:sldId id="308" r:id="rId10"/>
    <p:sldId id="301" r:id="rId11"/>
    <p:sldId id="303" r:id="rId12"/>
    <p:sldId id="309" r:id="rId13"/>
    <p:sldId id="311" r:id="rId14"/>
    <p:sldId id="310" r:id="rId15"/>
    <p:sldId id="315" r:id="rId16"/>
    <p:sldId id="304" r:id="rId17"/>
    <p:sldId id="312" r:id="rId18"/>
    <p:sldId id="313" r:id="rId19"/>
    <p:sldId id="316" r:id="rId20"/>
    <p:sldId id="314" r:id="rId21"/>
    <p:sldId id="305" r:id="rId22"/>
    <p:sldId id="317" r:id="rId23"/>
    <p:sldId id="318" r:id="rId2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4C4E83-5DB2-45B1-E0A5-3AC61698EDAD}" v="1809" dt="2024-02-13T18:57:25.601"/>
    <p1510:client id="{28D3AC6B-6154-D004-144E-437B232A5391}" v="56" dt="2024-02-14T23:27:22.450"/>
    <p1510:client id="{8CC4BF55-8C4A-811D-5160-A24FAFC9D7B3}" v="10" dt="2024-02-15T08:54:12.1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15/02/2024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15/02/2024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15/02/2024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15/02/2024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15/02/2024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15/02/2024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15/02/2024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barnbridge/barnbridge-dao-built-for-the-future-3735fbd671c5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ode/heyspaceturtle/feature-selection-is-all-u-ne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>
                <a:ea typeface="+mn-lt"/>
                <a:cs typeface="+mn-lt"/>
              </a:rPr>
              <a:t>Ciência de Dados Aplicada</a:t>
            </a:r>
          </a:p>
          <a:p>
            <a:r>
              <a:rPr lang="pt-PT" sz="2000" b="1"/>
              <a:t>2023/2024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3 - T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>
                <a:latin typeface="Calibri"/>
                <a:cs typeface="Calibri"/>
              </a:rPr>
              <a:t>Data </a:t>
            </a:r>
            <a:r>
              <a:rPr lang="pt-PT" sz="3600" b="1" dirty="0" err="1">
                <a:latin typeface="Calibri"/>
                <a:cs typeface="Calibri"/>
              </a:rPr>
              <a:t>Scaling</a:t>
            </a:r>
            <a:r>
              <a:rPr lang="pt-PT" sz="3600" b="1" dirty="0">
                <a:latin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cs typeface="Calibri"/>
              </a:rPr>
              <a:t>and</a:t>
            </a:r>
            <a:r>
              <a:rPr lang="pt-PT" sz="3600" b="1" dirty="0">
                <a:latin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cs typeface="Calibri"/>
              </a:rPr>
              <a:t>Feature</a:t>
            </a:r>
            <a:r>
              <a:rPr lang="pt-PT" sz="3600" b="1" dirty="0">
                <a:latin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cs typeface="Calibri"/>
              </a:rPr>
              <a:t>Selection</a:t>
            </a:r>
            <a:endParaRPr lang="pt-PT" sz="3600" b="1" dirty="0" err="1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Feature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Selection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Algorithms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764"/>
            <a:ext cx="1073215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From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label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perspective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can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be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Supervised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Unsupervised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endParaRPr lang="pt-PT" dirty="0">
              <a:ea typeface="+mn-lt"/>
              <a:cs typeface="+mn-lt"/>
            </a:endParaRPr>
          </a:p>
          <a:p>
            <a:r>
              <a:rPr lang="pt-PT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selection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strategy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perspective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they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Filter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methods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Wrapper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methods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Embbeded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methods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26299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Feature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Selection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Filter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Methods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642"/>
            <a:ext cx="10732153" cy="49925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Filters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methods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evaluate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feature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relevance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based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intrinsic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data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characteristics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pt-PT" dirty="0">
              <a:solidFill>
                <a:schemeClr val="tx2"/>
              </a:solidFill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First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features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are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individually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ranked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based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specific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criteria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such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as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distance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correlation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or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entropy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;</a:t>
            </a:r>
            <a:endParaRPr lang="pt-PT" dirty="0">
              <a:solidFill>
                <a:schemeClr val="tx2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Second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best-ranked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features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are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selected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using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predetermined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threshold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texto, Tipo de letra, captura de ecrã, Retângulo&#10;&#10;Descrição gerada automaticamente">
            <a:extLst>
              <a:ext uri="{FF2B5EF4-FFF2-40B4-BE49-F238E27FC236}">
                <a16:creationId xmlns:a16="http://schemas.microsoft.com/office/drawing/2014/main" id="{9A8B9419-995A-B01C-68CD-C1E276B88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04" y="4143143"/>
            <a:ext cx="103822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19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Feature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Selection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Filter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Methods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642"/>
            <a:ext cx="10732153" cy="499253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Unsupervised</a:t>
            </a:r>
            <a:r>
              <a:rPr lang="pt-PT" dirty="0">
                <a:ea typeface="+mn-lt"/>
                <a:cs typeface="+mn-lt"/>
              </a:rPr>
              <a:t>:</a:t>
            </a:r>
            <a:endParaRPr lang="pt-PT" dirty="0"/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Unsupervised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filters</a:t>
            </a:r>
            <a:r>
              <a:rPr lang="pt-PT" dirty="0">
                <a:ea typeface="+mn-lt"/>
                <a:cs typeface="+mn-lt"/>
              </a:rPr>
              <a:t> compute a </a:t>
            </a:r>
            <a:r>
              <a:rPr lang="pt-PT" err="1">
                <a:ea typeface="+mn-lt"/>
                <a:cs typeface="+mn-lt"/>
              </a:rPr>
              <a:t>metric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based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solely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its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values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Metrics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include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those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measuring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variability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such</a:t>
            </a:r>
            <a:r>
              <a:rPr lang="pt-PT" dirty="0">
                <a:ea typeface="+mn-lt"/>
                <a:cs typeface="+mn-lt"/>
              </a:rPr>
              <a:t> as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variance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dirty="0">
                <a:ea typeface="+mn-lt"/>
                <a:cs typeface="+mn-lt"/>
              </a:rPr>
              <a:t>(</a:t>
            </a:r>
            <a:r>
              <a:rPr lang="pt-PT" err="1">
                <a:ea typeface="+mn-lt"/>
                <a:cs typeface="+mn-lt"/>
              </a:rPr>
              <a:t>continuous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variables</a:t>
            </a:r>
            <a:r>
              <a:rPr lang="pt-PT" dirty="0">
                <a:ea typeface="+mn-lt"/>
                <a:cs typeface="+mn-lt"/>
              </a:rPr>
              <a:t>)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entropy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dirty="0">
                <a:ea typeface="+mn-lt"/>
                <a:cs typeface="+mn-lt"/>
              </a:rPr>
              <a:t>(</a:t>
            </a:r>
            <a:r>
              <a:rPr lang="pt-PT" err="1">
                <a:ea typeface="+mn-lt"/>
                <a:cs typeface="+mn-lt"/>
              </a:rPr>
              <a:t>discrete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variables</a:t>
            </a:r>
            <a:r>
              <a:rPr lang="pt-PT" dirty="0">
                <a:ea typeface="+mn-lt"/>
                <a:cs typeface="+mn-lt"/>
              </a:rPr>
              <a:t>);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Selection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err="1">
                <a:ea typeface="+mn-lt"/>
                <a:cs typeface="+mn-lt"/>
              </a:rPr>
              <a:t>occur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through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ranking</a:t>
            </a:r>
            <a:r>
              <a:rPr lang="pt-PT" dirty="0">
                <a:ea typeface="+mn-lt"/>
                <a:cs typeface="+mn-lt"/>
              </a:rPr>
              <a:t> (e.g., </a:t>
            </a:r>
            <a:r>
              <a:rPr lang="pt-PT" err="1">
                <a:ea typeface="+mn-lt"/>
                <a:cs typeface="+mn-lt"/>
              </a:rPr>
              <a:t>percentile</a:t>
            </a:r>
            <a:r>
              <a:rPr lang="pt-PT" dirty="0">
                <a:ea typeface="+mn-lt"/>
                <a:cs typeface="+mn-lt"/>
              </a:rPr>
              <a:t>) </a:t>
            </a:r>
            <a:r>
              <a:rPr lang="pt-PT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absolute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value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keeping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value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below</a:t>
            </a:r>
            <a:r>
              <a:rPr lang="pt-PT" dirty="0">
                <a:ea typeface="+mn-lt"/>
                <a:cs typeface="+mn-lt"/>
              </a:rPr>
              <a:t>/</a:t>
            </a:r>
            <a:r>
              <a:rPr lang="pt-PT" err="1">
                <a:ea typeface="+mn-lt"/>
                <a:cs typeface="+mn-lt"/>
              </a:rPr>
              <a:t>above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specified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threshold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Supervised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Supervised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filters</a:t>
            </a:r>
            <a:r>
              <a:rPr lang="pt-PT" dirty="0">
                <a:ea typeface="+mn-lt"/>
                <a:cs typeface="+mn-lt"/>
              </a:rPr>
              <a:t> use a </a:t>
            </a:r>
            <a:r>
              <a:rPr lang="pt-PT" err="1">
                <a:ea typeface="+mn-lt"/>
                <a:cs typeface="+mn-lt"/>
              </a:rPr>
              <a:t>metric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calculated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input </a:t>
            </a:r>
            <a:r>
              <a:rPr lang="pt-PT" err="1">
                <a:ea typeface="+mn-lt"/>
                <a:cs typeface="+mn-lt"/>
              </a:rPr>
              <a:t>feature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comparing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its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values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those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output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Metrics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include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mutual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information</a:t>
            </a:r>
            <a:r>
              <a:rPr lang="pt-PT" dirty="0">
                <a:ea typeface="+mn-lt"/>
                <a:cs typeface="+mn-lt"/>
              </a:rPr>
              <a:t> (</a:t>
            </a:r>
            <a:r>
              <a:rPr lang="pt-PT" err="1">
                <a:ea typeface="+mn-lt"/>
                <a:cs typeface="+mn-lt"/>
              </a:rPr>
              <a:t>discrete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variables</a:t>
            </a:r>
            <a:r>
              <a:rPr lang="pt-PT" dirty="0">
                <a:ea typeface="+mn-lt"/>
                <a:cs typeface="+mn-lt"/>
              </a:rPr>
              <a:t>)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correlations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err="1">
                <a:ea typeface="+mn-lt"/>
                <a:cs typeface="+mn-lt"/>
              </a:rPr>
              <a:t>continuous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variables</a:t>
            </a:r>
            <a:r>
              <a:rPr lang="pt-PT" dirty="0">
                <a:ea typeface="+mn-lt"/>
                <a:cs typeface="+mn-lt"/>
              </a:rPr>
              <a:t>);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Scores </a:t>
            </a:r>
            <a:r>
              <a:rPr lang="pt-PT" err="1">
                <a:ea typeface="+mn-lt"/>
                <a:cs typeface="+mn-lt"/>
              </a:rPr>
              <a:t>may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also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univariate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statistical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tests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applied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paired</a:t>
            </a:r>
            <a:r>
              <a:rPr lang="pt-PT" dirty="0">
                <a:ea typeface="+mn-lt"/>
                <a:cs typeface="+mn-lt"/>
              </a:rPr>
              <a:t> sets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values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Different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tests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applied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depending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type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48591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Feature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Selection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Filter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Methods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642"/>
            <a:ext cx="10732153" cy="49925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Supervised</a:t>
            </a:r>
            <a:r>
              <a:rPr lang="pt-PT" dirty="0">
                <a:ea typeface="+mn-lt"/>
                <a:cs typeface="+mn-lt"/>
              </a:rPr>
              <a:t>:</a:t>
            </a:r>
            <a:endParaRPr lang="pt-PT"/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/>
              <a:t>For </a:t>
            </a:r>
            <a:r>
              <a:rPr lang="pt-PT" b="1" err="1">
                <a:solidFill>
                  <a:schemeClr val="tx2"/>
                </a:solidFill>
              </a:rPr>
              <a:t>classification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problems</a:t>
            </a:r>
            <a:r>
              <a:rPr lang="pt-PT" dirty="0"/>
              <a:t> (</a:t>
            </a:r>
            <a:r>
              <a:rPr lang="pt-PT" err="1"/>
              <a:t>discrete</a:t>
            </a:r>
            <a:r>
              <a:rPr lang="pt-PT" dirty="0"/>
              <a:t> output):</a:t>
            </a:r>
            <a:endParaRPr lang="pt-PT" dirty="0"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T-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test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used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continuous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binary</a:t>
            </a:r>
            <a:r>
              <a:rPr lang="pt-PT" dirty="0">
                <a:ea typeface="+mn-lt"/>
                <a:cs typeface="+mn-lt"/>
              </a:rPr>
              <a:t> output; for </a:t>
            </a:r>
            <a:r>
              <a:rPr lang="pt-PT" dirty="0" err="1">
                <a:ea typeface="+mn-lt"/>
                <a:cs typeface="+mn-lt"/>
              </a:rPr>
              <a:t>multiclass</a:t>
            </a:r>
            <a:r>
              <a:rPr lang="pt-PT" dirty="0">
                <a:ea typeface="+mn-lt"/>
                <a:cs typeface="+mn-lt"/>
              </a:rPr>
              <a:t> output,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one-way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ANOVA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used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Chi-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square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used</a:t>
            </a:r>
            <a:r>
              <a:rPr lang="pt-PT" dirty="0">
                <a:ea typeface="+mn-lt"/>
                <a:cs typeface="+mn-lt"/>
              </a:rPr>
              <a:t> for </a:t>
            </a:r>
            <a:r>
              <a:rPr lang="pt-PT" err="1">
                <a:ea typeface="+mn-lt"/>
                <a:cs typeface="+mn-lt"/>
              </a:rPr>
              <a:t>counts</a:t>
            </a:r>
            <a:r>
              <a:rPr lang="pt-PT" dirty="0">
                <a:ea typeface="+mn-lt"/>
                <a:cs typeface="+mn-lt"/>
              </a:rPr>
              <a:t>/</a:t>
            </a:r>
            <a:r>
              <a:rPr lang="pt-PT" err="1">
                <a:ea typeface="+mn-lt"/>
                <a:cs typeface="+mn-lt"/>
              </a:rPr>
              <a:t>frequencies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binary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variables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For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regression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problems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err="1">
                <a:ea typeface="+mn-lt"/>
                <a:cs typeface="+mn-lt"/>
              </a:rPr>
              <a:t>continuous</a:t>
            </a:r>
            <a:r>
              <a:rPr lang="pt-PT" dirty="0">
                <a:ea typeface="+mn-lt"/>
                <a:cs typeface="+mn-lt"/>
              </a:rPr>
              <a:t> output):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Correlation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option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continuous</a:t>
            </a:r>
            <a:r>
              <a:rPr lang="pt-PT" dirty="0">
                <a:ea typeface="+mn-lt"/>
                <a:cs typeface="+mn-lt"/>
              </a:rPr>
              <a:t> inputs (</a:t>
            </a:r>
            <a:r>
              <a:rPr lang="pt-PT" err="1">
                <a:ea typeface="+mn-lt"/>
                <a:cs typeface="+mn-lt"/>
              </a:rPr>
              <a:t>Pearson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Spearman</a:t>
            </a:r>
            <a:r>
              <a:rPr lang="pt-PT" dirty="0">
                <a:ea typeface="+mn-lt"/>
                <a:cs typeface="+mn-lt"/>
              </a:rPr>
              <a:t>);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Kendall’s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rank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correlation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dirty="0">
                <a:ea typeface="+mn-lt"/>
                <a:cs typeface="+mn-lt"/>
              </a:rPr>
              <a:t>for </a:t>
            </a:r>
            <a:r>
              <a:rPr lang="pt-PT" err="1">
                <a:ea typeface="+mn-lt"/>
                <a:cs typeface="+mn-lt"/>
              </a:rPr>
              <a:t>discrete</a:t>
            </a:r>
            <a:r>
              <a:rPr lang="pt-PT" dirty="0">
                <a:ea typeface="+mn-lt"/>
                <a:cs typeface="+mn-lt"/>
              </a:rPr>
              <a:t> inputs (ordinal).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In </a:t>
            </a:r>
            <a:r>
              <a:rPr lang="pt-PT" err="1">
                <a:ea typeface="+mn-lt"/>
                <a:cs typeface="+mn-lt"/>
              </a:rPr>
              <a:t>both</a:t>
            </a:r>
            <a:r>
              <a:rPr lang="pt-PT" dirty="0">
                <a:ea typeface="+mn-lt"/>
                <a:cs typeface="+mn-lt"/>
              </a:rPr>
              <a:t> cases,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mutual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information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used</a:t>
            </a:r>
            <a:r>
              <a:rPr lang="pt-PT" dirty="0">
                <a:ea typeface="+mn-lt"/>
                <a:cs typeface="+mn-lt"/>
              </a:rPr>
              <a:t> as a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non-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parametric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alternative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32247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Feature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Selection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Filter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Methods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642"/>
            <a:ext cx="10732153" cy="49925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Advantages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  <a:endParaRPr lang="pt-PT"/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Independent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Computationally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efficient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Suitable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for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high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dimensional data;</a:t>
            </a:r>
          </a:p>
          <a:p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Disadvantages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Interactions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between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features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are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ignored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May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fail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handle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redundant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features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No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interaction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with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learning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algorithm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21972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Feature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Selection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Filter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Methods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642"/>
            <a:ext cx="10732153" cy="499253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Examples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VarianceThreshold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err="1">
                <a:ea typeface="+mn-lt"/>
                <a:cs typeface="+mn-lt"/>
              </a:rPr>
              <a:t>keeps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whose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variance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exceeds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specified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threshold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SelectKBest</a:t>
            </a:r>
            <a:r>
              <a:rPr lang="pt-PT" dirty="0">
                <a:ea typeface="+mn-lt"/>
                <a:cs typeface="+mn-lt"/>
              </a:rPr>
              <a:t>: </a:t>
            </a:r>
            <a:r>
              <a:rPr lang="pt-PT" err="1">
                <a:ea typeface="+mn-lt"/>
                <a:cs typeface="+mn-lt"/>
              </a:rPr>
              <a:t>selects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top k (</a:t>
            </a:r>
            <a:r>
              <a:rPr lang="pt-PT" err="1">
                <a:ea typeface="+mn-lt"/>
                <a:cs typeface="+mn-lt"/>
              </a:rPr>
              <a:t>user-defined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parameter</a:t>
            </a:r>
            <a:r>
              <a:rPr lang="pt-PT" dirty="0">
                <a:ea typeface="+mn-lt"/>
                <a:cs typeface="+mn-lt"/>
              </a:rPr>
              <a:t>) </a:t>
            </a:r>
            <a:r>
              <a:rPr lang="pt-PT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scoring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function</a:t>
            </a:r>
            <a:r>
              <a:rPr lang="pt-PT" dirty="0">
                <a:ea typeface="+mn-lt"/>
                <a:cs typeface="+mn-lt"/>
              </a:rPr>
              <a:t> (mutual </a:t>
            </a:r>
            <a:r>
              <a:rPr lang="pt-PT" err="1">
                <a:ea typeface="+mn-lt"/>
                <a:cs typeface="+mn-lt"/>
              </a:rPr>
              <a:t>information</a:t>
            </a:r>
            <a:r>
              <a:rPr lang="pt-PT" dirty="0">
                <a:ea typeface="+mn-lt"/>
                <a:cs typeface="+mn-lt"/>
              </a:rPr>
              <a:t>, chi2, ANOVA, </a:t>
            </a:r>
            <a:r>
              <a:rPr lang="pt-PT" err="1">
                <a:ea typeface="+mn-lt"/>
                <a:cs typeface="+mn-lt"/>
              </a:rPr>
              <a:t>etc</a:t>
            </a:r>
            <a:r>
              <a:rPr lang="pt-PT" dirty="0">
                <a:ea typeface="+mn-lt"/>
                <a:cs typeface="+mn-lt"/>
              </a:rPr>
              <a:t>);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SelectPercentile</a:t>
            </a:r>
            <a:r>
              <a:rPr lang="pt-PT" dirty="0">
                <a:ea typeface="+mn-lt"/>
                <a:cs typeface="+mn-lt"/>
              </a:rPr>
              <a:t>: </a:t>
            </a:r>
            <a:r>
              <a:rPr lang="pt-PT" err="1">
                <a:ea typeface="+mn-lt"/>
                <a:cs typeface="+mn-lt"/>
              </a:rPr>
              <a:t>selects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top </a:t>
            </a:r>
            <a:r>
              <a:rPr lang="pt-PT" err="1">
                <a:ea typeface="+mn-lt"/>
                <a:cs typeface="+mn-lt"/>
              </a:rPr>
              <a:t>percentage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err="1">
                <a:ea typeface="+mn-lt"/>
                <a:cs typeface="+mn-lt"/>
              </a:rPr>
              <a:t>percentile</a:t>
            </a:r>
            <a:r>
              <a:rPr lang="pt-PT" dirty="0">
                <a:ea typeface="+mn-lt"/>
                <a:cs typeface="+mn-lt"/>
              </a:rPr>
              <a:t>)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scoring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function</a:t>
            </a:r>
            <a:r>
              <a:rPr lang="pt-PT" dirty="0">
                <a:ea typeface="+mn-lt"/>
                <a:cs typeface="+mn-lt"/>
              </a:rPr>
              <a:t> (mutual </a:t>
            </a:r>
            <a:r>
              <a:rPr lang="pt-PT" err="1">
                <a:ea typeface="+mn-lt"/>
                <a:cs typeface="+mn-lt"/>
              </a:rPr>
              <a:t>information</a:t>
            </a:r>
            <a:r>
              <a:rPr lang="pt-PT" dirty="0">
                <a:ea typeface="+mn-lt"/>
                <a:cs typeface="+mn-lt"/>
              </a:rPr>
              <a:t>, chi2, ANOVA, </a:t>
            </a:r>
            <a:r>
              <a:rPr lang="pt-PT" err="1">
                <a:ea typeface="+mn-lt"/>
                <a:cs typeface="+mn-lt"/>
              </a:rPr>
              <a:t>etc</a:t>
            </a:r>
            <a:r>
              <a:rPr lang="pt-PT" dirty="0">
                <a:ea typeface="+mn-lt"/>
                <a:cs typeface="+mn-lt"/>
              </a:rPr>
              <a:t>).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SelectFpr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SelectFdr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SelectFwe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 err="1">
                <a:ea typeface="+mn-lt"/>
                <a:cs typeface="+mn-lt"/>
              </a:rPr>
              <a:t>sseatures</a:t>
            </a:r>
            <a:r>
              <a:rPr lang="pt-PT" dirty="0">
                <a:ea typeface="+mn-lt"/>
                <a:cs typeface="+mn-lt"/>
              </a:rPr>
              <a:t> are </a:t>
            </a:r>
            <a:r>
              <a:rPr lang="pt-PT" dirty="0" err="1">
                <a:ea typeface="+mn-lt"/>
                <a:cs typeface="+mn-lt"/>
              </a:rPr>
              <a:t>selected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their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significance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according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statistical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tests</a:t>
            </a:r>
            <a:r>
              <a:rPr lang="pt-PT" dirty="0">
                <a:ea typeface="+mn-lt"/>
                <a:cs typeface="+mn-lt"/>
              </a:rPr>
              <a:t>. </a:t>
            </a:r>
            <a:r>
              <a:rPr lang="pt-PT" dirty="0" err="1">
                <a:ea typeface="+mn-lt"/>
                <a:cs typeface="+mn-lt"/>
              </a:rPr>
              <a:t>SelectFpr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controls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false positive rate, </a:t>
            </a:r>
            <a:r>
              <a:rPr lang="pt-PT" dirty="0" err="1">
                <a:ea typeface="+mn-lt"/>
                <a:cs typeface="+mn-lt"/>
              </a:rPr>
              <a:t>SelectFdr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controls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false </a:t>
            </a:r>
            <a:r>
              <a:rPr lang="pt-PT" dirty="0" err="1">
                <a:ea typeface="+mn-lt"/>
                <a:cs typeface="+mn-lt"/>
              </a:rPr>
              <a:t>discovery</a:t>
            </a:r>
            <a:r>
              <a:rPr lang="pt-PT" dirty="0">
                <a:ea typeface="+mn-lt"/>
                <a:cs typeface="+mn-lt"/>
              </a:rPr>
              <a:t> rate,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SelectFwe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controls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family-wise</a:t>
            </a:r>
            <a:r>
              <a:rPr lang="pt-PT" dirty="0">
                <a:ea typeface="+mn-lt"/>
                <a:cs typeface="+mn-lt"/>
              </a:rPr>
              <a:t> error rate.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49555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Feature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Selection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: 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Wrapper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Methods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642"/>
            <a:ext cx="10732153" cy="51969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Wrapper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methods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directly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involve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learning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algorithm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in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feature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selection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process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pt-PT" dirty="0"/>
          </a:p>
          <a:p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Subsets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features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 are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used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to 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train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and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test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model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iteratively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selecting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subset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that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optimizes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a performance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metric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3CE95091-8748-F4D4-65AA-E32E3A960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002" y="3323762"/>
            <a:ext cx="5903874" cy="296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79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Feature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Selection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: 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Wrapper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Methods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642"/>
            <a:ext cx="10732153" cy="51969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Subset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selection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method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Forward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search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Start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no </a:t>
            </a:r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Greedily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include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relevant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Stop </a:t>
            </a:r>
            <a:r>
              <a:rPr lang="pt-PT" dirty="0" err="1">
                <a:ea typeface="+mn-lt"/>
                <a:cs typeface="+mn-lt"/>
              </a:rPr>
              <a:t>when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desired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selected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Backward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search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Start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Greedily</a:t>
            </a:r>
            <a:r>
              <a:rPr lang="pt-PT" dirty="0">
                <a:ea typeface="+mn-lt"/>
                <a:cs typeface="+mn-lt"/>
              </a:rPr>
              <a:t> remove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least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relevant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Stop </a:t>
            </a:r>
            <a:r>
              <a:rPr lang="pt-PT" dirty="0" err="1">
                <a:ea typeface="+mn-lt"/>
                <a:cs typeface="+mn-lt"/>
              </a:rPr>
              <a:t>when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desired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reached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14436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Feature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Selection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: 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Wrapper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Methods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642"/>
            <a:ext cx="10732153" cy="51969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Advantages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pt-PT" b="1" dirty="0">
              <a:solidFill>
                <a:schemeClr val="tx2"/>
              </a:solidFill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Better</a:t>
            </a:r>
            <a:r>
              <a:rPr lang="pt-PT" dirty="0">
                <a:ea typeface="+mn-lt"/>
                <a:cs typeface="+mn-lt"/>
              </a:rPr>
              <a:t> performance </a:t>
            </a:r>
            <a:r>
              <a:rPr lang="pt-PT" dirty="0" err="1">
                <a:ea typeface="+mn-lt"/>
                <a:cs typeface="+mn-lt"/>
              </a:rPr>
              <a:t>attainability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Take </a:t>
            </a:r>
            <a:r>
              <a:rPr lang="pt-PT" dirty="0" err="1">
                <a:ea typeface="+mn-lt"/>
                <a:cs typeface="+mn-lt"/>
              </a:rPr>
              <a:t>into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account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interaction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between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Identify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interactions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higher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order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Disadvantages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Computationally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expensive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Prone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overfitting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algorithm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built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scratch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subset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81059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Feature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Selection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Wrapper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Methods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642"/>
            <a:ext cx="10732153" cy="499253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Examples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RFE: </a:t>
            </a:r>
            <a:r>
              <a:rPr lang="pt-PT" err="1">
                <a:ea typeface="+mn-lt"/>
                <a:cs typeface="+mn-lt"/>
              </a:rPr>
              <a:t>recursively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selects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training a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removing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least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important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repeating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until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desired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reached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SequentialFeatureSelector</a:t>
            </a:r>
            <a:r>
              <a:rPr lang="pt-PT" dirty="0">
                <a:ea typeface="+mn-lt"/>
                <a:cs typeface="+mn-lt"/>
              </a:rPr>
              <a:t>: </a:t>
            </a:r>
            <a:r>
              <a:rPr lang="pt-PT" err="1">
                <a:ea typeface="+mn-lt"/>
                <a:cs typeface="+mn-lt"/>
              </a:rPr>
              <a:t>evaluates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different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combinations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adding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removing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iteratively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performance;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SelectFromModel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err="1">
                <a:ea typeface="+mn-lt"/>
                <a:cs typeface="+mn-lt"/>
              </a:rPr>
              <a:t>selects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importance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weights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provided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pre-trained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Boruta</a:t>
            </a:r>
            <a:r>
              <a:rPr lang="pt-PT" dirty="0">
                <a:ea typeface="+mn-lt"/>
                <a:cs typeface="+mn-lt"/>
              </a:rPr>
              <a:t>: </a:t>
            </a:r>
            <a:r>
              <a:rPr lang="pt-PT" dirty="0" err="1">
                <a:ea typeface="+mn-lt"/>
                <a:cs typeface="+mn-lt"/>
              </a:rPr>
              <a:t>all-relevant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selection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method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identifies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important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comparing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their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importance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random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shadow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solidFill>
                <a:srgbClr val="0E2841"/>
              </a:solidFill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01108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Data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Scaling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764"/>
            <a:ext cx="1073215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ea typeface="+mn-lt"/>
                <a:cs typeface="+mn-lt"/>
              </a:rPr>
              <a:t>Data </a:t>
            </a:r>
            <a:r>
              <a:rPr lang="pt-PT" dirty="0" err="1">
                <a:ea typeface="+mn-lt"/>
                <a:cs typeface="+mn-lt"/>
              </a:rPr>
              <a:t>scaling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refers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procedure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adjusting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range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within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dataset</a:t>
            </a:r>
            <a:r>
              <a:rPr lang="pt-PT" dirty="0">
                <a:ea typeface="+mn-lt"/>
                <a:cs typeface="+mn-lt"/>
              </a:rPr>
              <a:t> to a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comparable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scale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;</a:t>
            </a:r>
            <a:endParaRPr lang="pt-PT" dirty="0">
              <a:solidFill>
                <a:schemeClr val="tx2"/>
              </a:solidFill>
              <a:ea typeface="+mn-lt"/>
              <a:cs typeface="+mn-lt"/>
            </a:endParaRPr>
          </a:p>
          <a:p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Real-</a:t>
            </a:r>
            <a:r>
              <a:rPr lang="pt-PT" dirty="0" err="1">
                <a:ea typeface="+mn-lt"/>
                <a:cs typeface="+mn-lt"/>
              </a:rPr>
              <a:t>world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datasets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often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contain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different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orders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magnitude, ranges,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and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measurement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units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D17A13AB-8708-0BB7-3B3A-DBF543978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043306"/>
              </p:ext>
            </p:extLst>
          </p:nvPr>
        </p:nvGraphicFramePr>
        <p:xfrm>
          <a:off x="3705153" y="3683430"/>
          <a:ext cx="4773570" cy="2727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4926">
                  <a:extLst>
                    <a:ext uri="{9D8B030D-6E8A-4147-A177-3AD203B41FA5}">
                      <a16:colId xmlns:a16="http://schemas.microsoft.com/office/drawing/2014/main" val="3433077715"/>
                    </a:ext>
                  </a:extLst>
                </a:gridCol>
                <a:gridCol w="1029580">
                  <a:extLst>
                    <a:ext uri="{9D8B030D-6E8A-4147-A177-3AD203B41FA5}">
                      <a16:colId xmlns:a16="http://schemas.microsoft.com/office/drawing/2014/main" val="3646081357"/>
                    </a:ext>
                  </a:extLst>
                </a:gridCol>
                <a:gridCol w="1040780">
                  <a:extLst>
                    <a:ext uri="{9D8B030D-6E8A-4147-A177-3AD203B41FA5}">
                      <a16:colId xmlns:a16="http://schemas.microsoft.com/office/drawing/2014/main" val="847802946"/>
                    </a:ext>
                  </a:extLst>
                </a:gridCol>
                <a:gridCol w="1050073">
                  <a:extLst>
                    <a:ext uri="{9D8B030D-6E8A-4147-A177-3AD203B41FA5}">
                      <a16:colId xmlns:a16="http://schemas.microsoft.com/office/drawing/2014/main" val="4134259573"/>
                    </a:ext>
                  </a:extLst>
                </a:gridCol>
                <a:gridCol w="798211">
                  <a:extLst>
                    <a:ext uri="{9D8B030D-6E8A-4147-A177-3AD203B41FA5}">
                      <a16:colId xmlns:a16="http://schemas.microsoft.com/office/drawing/2014/main" val="230701049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Car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1" i="0" dirty="0" err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Model</a:t>
                      </a:r>
                      <a:endParaRPr lang="pt-PT" b="1" i="0" dirty="0" err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Volume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1" i="0" err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Weight</a:t>
                      </a:r>
                      <a:endParaRPr lang="pt-PT" sz="1800" b="1" i="0" dirty="0" err="1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CO2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35532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Toyota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 err="1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Aygo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1.0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790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99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14517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PT" sz="1800" b="0" i="0" u="none" strike="noStrike" noProof="0" dirty="0" err="1">
                          <a:solidFill>
                            <a:srgbClr val="000000"/>
                          </a:solidFill>
                          <a:effectLst/>
                        </a:rPr>
                        <a:t>Skoda</a:t>
                      </a:r>
                      <a:endParaRPr lang="pt-PT" dirty="0" err="1"/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PT" sz="1800" b="0" i="0" u="none" strike="noStrike" noProof="0" dirty="0" err="1">
                          <a:solidFill>
                            <a:srgbClr val="000000"/>
                          </a:solidFill>
                          <a:effectLst/>
                        </a:rPr>
                        <a:t>Citigo</a:t>
                      </a:r>
                      <a:endParaRPr lang="pt-PT" dirty="0" err="1"/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1.0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929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95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53281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PT" sz="1800" b="0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Fiat</a:t>
                      </a:r>
                      <a:endParaRPr lang="pt-PT" dirty="0"/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500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0.9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865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90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02759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PT" sz="1800" b="0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Mini</a:t>
                      </a:r>
                      <a:endParaRPr lang="pt-PT" dirty="0"/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PT" sz="1800" b="0" i="0" u="none" strike="noStrike" noProof="0" err="1">
                          <a:solidFill>
                            <a:srgbClr val="000000"/>
                          </a:solidFill>
                          <a:effectLst/>
                        </a:rPr>
                        <a:t>Cooper</a:t>
                      </a:r>
                      <a:endParaRPr lang="pt-PT" err="1"/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1.5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1140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105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66329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 err="1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Skoda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 err="1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Fabia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1.4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1109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90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03229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...</a:t>
                      </a:r>
                      <a:endParaRPr lang="pt-PT" b="0" i="0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...</a:t>
                      </a:r>
                      <a:endParaRPr lang="pt-PT" b="0" i="0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...</a:t>
                      </a:r>
                      <a:endParaRPr lang="pt-PT" b="0" i="0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...</a:t>
                      </a:r>
                      <a:endParaRPr lang="pt-PT" b="0" i="0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...</a:t>
                      </a:r>
                      <a:endParaRPr lang="pt-PT" b="0" i="0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575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247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Feature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Selection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Embedded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Methods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764"/>
            <a:ext cx="1073215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Feature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selection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integrated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directly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into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model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training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process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</a:p>
          <a:p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are </a:t>
            </a:r>
            <a:r>
              <a:rPr lang="pt-PT" dirty="0" err="1">
                <a:ea typeface="+mn-lt"/>
                <a:cs typeface="+mn-lt"/>
              </a:rPr>
              <a:t>selected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discarded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their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importance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model's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performance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during</a:t>
            </a:r>
            <a:r>
              <a:rPr lang="pt-PT" dirty="0">
                <a:ea typeface="+mn-lt"/>
                <a:cs typeface="+mn-lt"/>
              </a:rPr>
              <a:t> training;</a:t>
            </a:r>
          </a:p>
          <a:p>
            <a:r>
              <a:rPr lang="pt-PT" dirty="0">
                <a:ea typeface="+mn-lt"/>
                <a:cs typeface="+mn-lt"/>
              </a:rPr>
              <a:t>Some </a:t>
            </a:r>
            <a:r>
              <a:rPr lang="pt-PT" err="1">
                <a:ea typeface="+mn-lt"/>
                <a:cs typeface="+mn-lt"/>
              </a:rPr>
              <a:t>examples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include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tree-based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regularization</a:t>
            </a:r>
            <a:r>
              <a:rPr lang="pt-PT" dirty="0">
                <a:ea typeface="+mn-lt"/>
                <a:cs typeface="+mn-lt"/>
              </a:rPr>
              <a:t> (L1/L2).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texto, Tipo de letra, captura de ecrã, file&#10;&#10;Descrição gerada automaticamente">
            <a:extLst>
              <a:ext uri="{FF2B5EF4-FFF2-40B4-BE49-F238E27FC236}">
                <a16:creationId xmlns:a16="http://schemas.microsoft.com/office/drawing/2014/main" id="{29732A0D-6130-93F9-4932-BBFC315D8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313" y="4139891"/>
            <a:ext cx="8130400" cy="22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35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Feature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Selection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Embedded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Methods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764"/>
            <a:ext cx="1073215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Advantages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Faster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than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wrapper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methods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  <a:endParaRPr lang="pt-PT" b="1" dirty="0">
              <a:solidFill>
                <a:schemeClr val="tx2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Take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into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account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interactions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between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features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  <a:endParaRPr lang="pt-PT"/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Identify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feature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dependencies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Disadvantages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pt-PT">
              <a:solidFill>
                <a:schemeClr val="tx2"/>
              </a:solidFill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Specific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to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learning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algorithm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Selection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dependent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learning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algorithm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13274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Feature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Selection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Embedded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Methods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642"/>
            <a:ext cx="10732153" cy="499253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Examples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Lasso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Regression</a:t>
            </a:r>
            <a:r>
              <a:rPr lang="pt-PT" dirty="0">
                <a:ea typeface="+mn-lt"/>
                <a:cs typeface="+mn-lt"/>
              </a:rPr>
              <a:t>: </a:t>
            </a:r>
            <a:r>
              <a:rPr lang="pt-PT" err="1">
                <a:ea typeface="+mn-lt"/>
                <a:cs typeface="+mn-lt"/>
              </a:rPr>
              <a:t>performs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selection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penalizing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absolute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size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regression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coefficients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effectively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shrinking</a:t>
            </a:r>
            <a:r>
              <a:rPr lang="pt-PT" dirty="0">
                <a:ea typeface="+mn-lt"/>
                <a:cs typeface="+mn-lt"/>
              </a:rPr>
              <a:t> some </a:t>
            </a:r>
            <a:r>
              <a:rPr lang="pt-PT" err="1">
                <a:ea typeface="+mn-lt"/>
                <a:cs typeface="+mn-lt"/>
              </a:rPr>
              <a:t>coefficients</a:t>
            </a:r>
            <a:r>
              <a:rPr lang="pt-PT" dirty="0">
                <a:ea typeface="+mn-lt"/>
                <a:cs typeface="+mn-lt"/>
              </a:rPr>
              <a:t> to zero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eliminating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corresponding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Ridge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Regression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performs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feature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selection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by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penalizing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square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of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regression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coefficients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which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encourages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smaller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coefficients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and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effectively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shrinks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impact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of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less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important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features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Random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Forests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 ensemble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learning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method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that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naturally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performs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feature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selection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by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assessing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importance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of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features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based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how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much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they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decrease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node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impurity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across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multiple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decision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trees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Gradient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Boosting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Machines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ensemble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learning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method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that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builds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decision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trees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sequentially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each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focusing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residuals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of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previous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trees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effectively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performing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feature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selection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by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giving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more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importance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to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relevant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features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solidFill>
                <a:srgbClr val="0E2841"/>
              </a:solidFill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31343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Resources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642"/>
            <a:ext cx="10732153" cy="49925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Zheng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, A. (2018).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Feature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Engineering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for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Machine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Learning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. Sebastopol, CA: O’Reilly Media.</a:t>
            </a:r>
          </a:p>
          <a:p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pt-PT" dirty="0" err="1">
                <a:ea typeface="+mn-lt"/>
                <a:cs typeface="+mn-lt"/>
              </a:rPr>
              <a:t>Kuhn</a:t>
            </a:r>
            <a:r>
              <a:rPr lang="pt-PT" dirty="0">
                <a:ea typeface="+mn-lt"/>
                <a:cs typeface="+mn-lt"/>
              </a:rPr>
              <a:t>, M., &amp; Johnson, K. (2019). </a:t>
            </a:r>
            <a:r>
              <a:rPr lang="pt-PT" dirty="0" err="1">
                <a:ea typeface="+mn-lt"/>
                <a:cs typeface="+mn-lt"/>
              </a:rPr>
              <a:t>Feature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engineering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selection</a:t>
            </a:r>
            <a:r>
              <a:rPr lang="pt-PT" dirty="0">
                <a:ea typeface="+mn-lt"/>
                <a:cs typeface="+mn-lt"/>
              </a:rPr>
              <a:t>. Philadelphia, PA: Chapman &amp; Hall/CRC.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solidFill>
                <a:srgbClr val="0E2841"/>
              </a:solidFill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7834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Why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do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need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scaling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764"/>
            <a:ext cx="1073215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Some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machine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learning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models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are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sensitive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feature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scale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;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pt-PT" dirty="0"/>
          </a:p>
          <a:p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Features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with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larger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scales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may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dominate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learning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process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converge 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faster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performance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may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improve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err="1">
                <a:ea typeface="+mn-lt"/>
                <a:cs typeface="+mn-lt"/>
              </a:rPr>
              <a:t>specially</a:t>
            </a:r>
            <a:r>
              <a:rPr lang="pt-PT" dirty="0">
                <a:ea typeface="+mn-lt"/>
                <a:cs typeface="+mn-lt"/>
              </a:rPr>
              <a:t> for </a:t>
            </a:r>
            <a:r>
              <a:rPr lang="pt-PT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distance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metrics</a:t>
            </a:r>
            <a:r>
              <a:rPr lang="pt-PT" dirty="0">
                <a:ea typeface="+mn-lt"/>
                <a:cs typeface="+mn-lt"/>
              </a:rPr>
              <a:t>);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56204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Data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Scaling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Methods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141"/>
            <a:ext cx="10732153" cy="49983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Standardization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(Z-score 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normalization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):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centers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data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around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mean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0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and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standard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deviation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1;</a:t>
            </a:r>
          </a:p>
          <a:p>
            <a:endParaRPr lang="pt-PT" dirty="0">
              <a:ea typeface="+mn-lt"/>
              <a:cs typeface="+mn-lt"/>
            </a:endParaRPr>
          </a:p>
          <a:p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Normalization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 err="1">
                <a:ea typeface="+mn-lt"/>
                <a:cs typeface="+mn-lt"/>
              </a:rPr>
              <a:t>scales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dirty="0" err="1">
                <a:ea typeface="+mn-lt"/>
                <a:cs typeface="+mn-lt"/>
              </a:rPr>
              <a:t>between</a:t>
            </a:r>
            <a:r>
              <a:rPr lang="pt-PT" dirty="0">
                <a:ea typeface="+mn-lt"/>
                <a:cs typeface="+mn-lt"/>
              </a:rPr>
              <a:t> 0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1;</a:t>
            </a:r>
          </a:p>
          <a:p>
            <a:endParaRPr lang="pt-PT" dirty="0">
              <a:ea typeface="+mn-lt"/>
              <a:cs typeface="+mn-lt"/>
            </a:endParaRPr>
          </a:p>
          <a:p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Min-Max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Scaling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 err="1">
                <a:ea typeface="+mn-lt"/>
                <a:cs typeface="+mn-lt"/>
              </a:rPr>
              <a:t>scales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dirty="0" err="1">
                <a:ea typeface="+mn-lt"/>
                <a:cs typeface="+mn-lt"/>
              </a:rPr>
              <a:t>betwenn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maximum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minimum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value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Tipo de letra, número, branco, símbolo&#10;&#10;Descrição gerada automaticamente">
            <a:extLst>
              <a:ext uri="{FF2B5EF4-FFF2-40B4-BE49-F238E27FC236}">
                <a16:creationId xmlns:a16="http://schemas.microsoft.com/office/drawing/2014/main" id="{A36913DF-BCB5-A5F2-80E1-0ECBDDF07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301" y="2020323"/>
            <a:ext cx="1822331" cy="1020254"/>
          </a:xfrm>
          <a:prstGeom prst="rect">
            <a:avLst/>
          </a:prstGeom>
        </p:spPr>
      </p:pic>
      <p:pic>
        <p:nvPicPr>
          <p:cNvPr id="10" name="Imagem 9" descr="Uma imagem com texto, Tipo de letra, branco, diagrama&#10;&#10;Descrição gerada automaticamente">
            <a:extLst>
              <a:ext uri="{FF2B5EF4-FFF2-40B4-BE49-F238E27FC236}">
                <a16:creationId xmlns:a16="http://schemas.microsoft.com/office/drawing/2014/main" id="{4F6B5DA4-DA0E-5B1D-A707-06E82DA140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698" t="28571" r="22877" b="15238"/>
          <a:stretch/>
        </p:blipFill>
        <p:spPr>
          <a:xfrm>
            <a:off x="4550241" y="3960011"/>
            <a:ext cx="3091150" cy="74687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DAFF0C1-ECFA-86D8-8481-167BDE93AD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0482" y="5630881"/>
            <a:ext cx="49434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0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Data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Scaling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Methods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141"/>
            <a:ext cx="10732153" cy="49983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Robust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Scaling</a:t>
            </a:r>
            <a:r>
              <a:rPr lang="pt-PT" dirty="0">
                <a:ea typeface="+mn-lt"/>
                <a:cs typeface="+mn-lt"/>
              </a:rPr>
              <a:t>: </a:t>
            </a:r>
            <a:r>
              <a:rPr lang="pt-PT" dirty="0" err="1">
                <a:ea typeface="+mn-lt"/>
                <a:cs typeface="+mn-lt"/>
              </a:rPr>
              <a:t>Scales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dirty="0" err="1">
                <a:ea typeface="+mn-lt"/>
                <a:cs typeface="+mn-lt"/>
              </a:rPr>
              <a:t>based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interquartile</a:t>
            </a:r>
            <a:r>
              <a:rPr lang="pt-PT" dirty="0">
                <a:ea typeface="+mn-lt"/>
                <a:cs typeface="+mn-lt"/>
              </a:rPr>
              <a:t> range, </a:t>
            </a:r>
            <a:r>
              <a:rPr lang="pt-PT" dirty="0" err="1">
                <a:ea typeface="+mn-lt"/>
                <a:cs typeface="+mn-lt"/>
              </a:rPr>
              <a:t>making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robust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outliers</a:t>
            </a:r>
            <a:r>
              <a:rPr lang="pt-PT" dirty="0">
                <a:ea typeface="+mn-lt"/>
                <a:cs typeface="+mn-lt"/>
              </a:rPr>
              <a:t>;</a:t>
            </a:r>
            <a:endParaRPr lang="pt-PT" dirty="0"/>
          </a:p>
          <a:p>
            <a:endParaRPr lang="pt-PT" dirty="0">
              <a:ea typeface="+mn-lt"/>
              <a:cs typeface="+mn-lt"/>
            </a:endParaRPr>
          </a:p>
          <a:p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Log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transformation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 err="1">
                <a:ea typeface="+mn-lt"/>
                <a:cs typeface="+mn-lt"/>
              </a:rPr>
              <a:t>scales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dirty="0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applying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natural </a:t>
            </a:r>
            <a:r>
              <a:rPr lang="pt-PT" dirty="0" err="1">
                <a:ea typeface="+mn-lt"/>
                <a:cs typeface="+mn-lt"/>
              </a:rPr>
              <a:t>logarithm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function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endParaRPr lang="pt-PT" dirty="0">
              <a:ea typeface="+mn-lt"/>
              <a:cs typeface="+mn-lt"/>
            </a:endParaRPr>
          </a:p>
          <a:p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Ordinal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scaling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err="1">
                <a:ea typeface="+mn-lt"/>
                <a:cs typeface="+mn-lt"/>
              </a:rPr>
              <a:t>assign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integer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values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categories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meaningful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order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pt-PT" dirty="0">
              <a:ea typeface="+mn-lt"/>
              <a:cs typeface="+mn-lt"/>
            </a:endParaRPr>
          </a:p>
          <a:p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D4D6FAB-9D96-1D2C-8BD4-FC2BE8C67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638" y="1949038"/>
            <a:ext cx="2439793" cy="63352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0788D4E-8EFB-C81D-B10F-D3ABC7FD7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603" y="3389506"/>
            <a:ext cx="2011865" cy="394939"/>
          </a:xfrm>
          <a:prstGeom prst="rect">
            <a:avLst/>
          </a:prstGeom>
        </p:spPr>
      </p:pic>
      <p:pic>
        <p:nvPicPr>
          <p:cNvPr id="14" name="Imagem 13" descr="Uma imagem com texto, captura de ecrã, Tipo de letra, logótipo&#10;&#10;Descrição gerada automaticamente">
            <a:extLst>
              <a:ext uri="{FF2B5EF4-FFF2-40B4-BE49-F238E27FC236}">
                <a16:creationId xmlns:a16="http://schemas.microsoft.com/office/drawing/2014/main" id="{F3F765A8-3B42-2833-57CA-BD1595979C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732" y="4762501"/>
            <a:ext cx="3038707" cy="171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1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Which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Scaling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Method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to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Choose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642"/>
            <a:ext cx="10732153" cy="49925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Choose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method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that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aligns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with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your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data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type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distribution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and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Machine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Learning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model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to use;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 err="1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Methods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to use: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Continuous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data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Uniform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distribution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 Min-Max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scaling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/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normalization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Normally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distributed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 Z-score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standardization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Data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with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outliers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Robust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scaling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  <a:endParaRPr lang="pt-PT" dirty="0"/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Skewed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exponential </a:t>
            </a:r>
            <a:r>
              <a:rPr lang="pt-PT" dirty="0" err="1">
                <a:ea typeface="+mn-lt"/>
                <a:cs typeface="+mn-lt"/>
              </a:rPr>
              <a:t>distribution</a:t>
            </a:r>
            <a:r>
              <a:rPr lang="pt-PT" dirty="0">
                <a:ea typeface="+mn-lt"/>
                <a:cs typeface="+mn-lt"/>
              </a:rPr>
              <a:t>: Log </a:t>
            </a:r>
            <a:r>
              <a:rPr lang="pt-PT" dirty="0" err="1">
                <a:ea typeface="+mn-lt"/>
                <a:cs typeface="+mn-lt"/>
              </a:rPr>
              <a:t>transformation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Categorical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data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Ordinal: Ordinal </a:t>
            </a:r>
            <a:r>
              <a:rPr lang="pt-PT" dirty="0" err="1">
                <a:ea typeface="+mn-lt"/>
                <a:cs typeface="+mn-lt"/>
              </a:rPr>
              <a:t>scaling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Nominal: </a:t>
            </a:r>
            <a:r>
              <a:rPr lang="pt-PT" dirty="0" err="1">
                <a:ea typeface="+mn-lt"/>
                <a:cs typeface="+mn-lt"/>
              </a:rPr>
              <a:t>other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strattegies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like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one</a:t>
            </a:r>
            <a:r>
              <a:rPr lang="pt-PT" dirty="0">
                <a:ea typeface="+mn-lt"/>
                <a:cs typeface="+mn-lt"/>
              </a:rPr>
              <a:t>-hot </a:t>
            </a:r>
            <a:r>
              <a:rPr lang="pt-PT" dirty="0" err="1">
                <a:ea typeface="+mn-lt"/>
                <a:cs typeface="+mn-lt"/>
              </a:rPr>
              <a:t>encoding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frequency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encoding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texto, Cara humana, desenho, Desenho animado&#10;&#10;Descrição gerada automaticamente">
            <a:extLst>
              <a:ext uri="{FF2B5EF4-FFF2-40B4-BE49-F238E27FC236}">
                <a16:creationId xmlns:a16="http://schemas.microsoft.com/office/drawing/2014/main" id="{C8DF392B-8826-066B-D8DE-B122CD397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614" y="1975624"/>
            <a:ext cx="2213088" cy="33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6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Feature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Selection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764"/>
            <a:ext cx="1073215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Feature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selection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process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of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selecting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a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subset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initial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features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while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minimizing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loss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information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related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to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final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task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(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classification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regression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etc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);</a:t>
            </a:r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texto, captura de ecrã, file, diagrama&#10;&#10;Descrição gerada automaticamente">
            <a:extLst>
              <a:ext uri="{FF2B5EF4-FFF2-40B4-BE49-F238E27FC236}">
                <a16:creationId xmlns:a16="http://schemas.microsoft.com/office/drawing/2014/main" id="{5A8C5B31-FAC2-A254-2DE7-562CA2602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3304284"/>
            <a:ext cx="7743825" cy="244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45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Why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Feature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Selection?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289"/>
            <a:ext cx="10732153" cy="49037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In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many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cases,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there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are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multiple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advantages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in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reducing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number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input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features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used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in a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model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pt-PT" dirty="0"/>
          </a:p>
          <a:p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pt-PT" dirty="0" err="1">
                <a:ea typeface="+mn-lt"/>
                <a:cs typeface="+mn-lt"/>
              </a:rPr>
              <a:t>This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especially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important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when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Dealing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noisy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data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Handling </a:t>
            </a:r>
            <a:r>
              <a:rPr lang="pt-PT" err="1">
                <a:ea typeface="+mn-lt"/>
                <a:cs typeface="+mn-lt"/>
              </a:rPr>
              <a:t>numerous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low-frequency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Data </a:t>
            </a:r>
            <a:r>
              <a:rPr lang="pt-PT" err="1">
                <a:ea typeface="+mn-lt"/>
                <a:cs typeface="+mn-lt"/>
              </a:rPr>
              <a:t>has</a:t>
            </a:r>
            <a:r>
              <a:rPr lang="pt-PT" dirty="0">
                <a:ea typeface="+mn-lt"/>
                <a:cs typeface="+mn-lt"/>
              </a:rPr>
              <a:t> too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many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features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compared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to samples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Managing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complex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...</a:t>
            </a:r>
          </a:p>
          <a:p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Cara humana, texto, vestuário, pessoa&#10;&#10;Descrição gerada automaticamente">
            <a:extLst>
              <a:ext uri="{FF2B5EF4-FFF2-40B4-BE49-F238E27FC236}">
                <a16:creationId xmlns:a16="http://schemas.microsoft.com/office/drawing/2014/main" id="{A0195070-6B10-F0DC-29A9-CFAC63F5F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289" y="3871333"/>
            <a:ext cx="3505399" cy="263726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54009EB-DE70-B726-36CF-D00BA074158B}"/>
              </a:ext>
            </a:extLst>
          </p:cNvPr>
          <p:cNvSpPr txBox="1"/>
          <p:nvPr/>
        </p:nvSpPr>
        <p:spPr>
          <a:xfrm>
            <a:off x="8614317" y="6476999"/>
            <a:ext cx="35144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700" dirty="0">
                <a:ea typeface="+mn-lt"/>
                <a:cs typeface="+mn-lt"/>
                <a:hlinkClick r:id="rId4"/>
              </a:rPr>
              <a:t>https://medium.com/barnbridge/barnbridge-dao-built-for-the-future-3735fbd671c5</a:t>
            </a:r>
            <a:endParaRPr lang="pt-PT" sz="700">
              <a:ea typeface="+mn-lt"/>
              <a:cs typeface="+mn-lt"/>
            </a:endParaRPr>
          </a:p>
          <a:p>
            <a:endParaRPr lang="pt-PT" sz="1050" dirty="0"/>
          </a:p>
        </p:txBody>
      </p:sp>
    </p:spTree>
    <p:extLst>
      <p:ext uri="{BB962C8B-B14F-4D97-AF65-F5344CB8AC3E}">
        <p14:creationId xmlns:p14="http://schemas.microsoft.com/office/powerpoint/2010/main" val="1518642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Why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Feature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Selection?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289"/>
            <a:ext cx="10732153" cy="490378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reduction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can:</a:t>
            </a:r>
            <a:endParaRPr lang="pt-PT"/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Improve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model's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performance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Enhance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optimization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stability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removing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multicollinearity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Increase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computational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eficiency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Reduce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cost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future data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collection</a:t>
            </a:r>
            <a:r>
              <a:rPr lang="pt-PT" dirty="0">
                <a:ea typeface="+mn-lt"/>
                <a:cs typeface="+mn-lt"/>
              </a:rPr>
              <a:t>;</a:t>
            </a:r>
            <a:endParaRPr lang="pt-PT"/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Simplify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making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easier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understand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and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interpret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…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r>
              <a:rPr lang="pt-PT" dirty="0" err="1">
                <a:ea typeface="+mn-lt"/>
                <a:cs typeface="+mn-lt"/>
              </a:rPr>
              <a:t>However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not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always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a 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necessary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step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Some </a:t>
            </a:r>
            <a:r>
              <a:rPr lang="pt-PT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have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implicit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feature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selection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Tree-based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;</a:t>
            </a:r>
            <a:endParaRPr lang="pt-PT" dirty="0"/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regularization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LASSO;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RIDGE.</a:t>
            </a:r>
            <a:endParaRPr lang="pt-PT" dirty="0"/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texto, Cara humana, sorrir, pessoa&#10;&#10;Descrição gerada automaticamente">
            <a:extLst>
              <a:ext uri="{FF2B5EF4-FFF2-40B4-BE49-F238E27FC236}">
                <a16:creationId xmlns:a16="http://schemas.microsoft.com/office/drawing/2014/main" id="{B36DC526-250D-6119-B930-53C744F24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562" y="4086995"/>
            <a:ext cx="4311805" cy="241966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82C646F-74B8-BA29-20C8-A26550E7DEB8}"/>
              </a:ext>
            </a:extLst>
          </p:cNvPr>
          <p:cNvSpPr txBox="1"/>
          <p:nvPr/>
        </p:nvSpPr>
        <p:spPr>
          <a:xfrm>
            <a:off x="7796560" y="6430536"/>
            <a:ext cx="43694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ea typeface="+mn-lt"/>
                <a:cs typeface="+mn-lt"/>
                <a:hlinkClick r:id="rId4"/>
              </a:rPr>
              <a:t>https://www.kaggle.com/code/heyspaceturtle/feature-selection-is-all-u-need</a:t>
            </a:r>
            <a:endParaRPr lang="pt-PT" sz="900"/>
          </a:p>
          <a:p>
            <a:pPr algn="l"/>
            <a:endParaRPr lang="pt-PT" sz="9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71611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24" baseType="lpstr">
      <vt:lpstr>Tema do Office</vt:lpstr>
      <vt:lpstr>Apresentação do PowerPoint</vt:lpstr>
      <vt:lpstr>Data Scaling</vt:lpstr>
      <vt:lpstr>Why do we need scaling?</vt:lpstr>
      <vt:lpstr>Data Scaling Methods</vt:lpstr>
      <vt:lpstr>Data Scaling Methods</vt:lpstr>
      <vt:lpstr>Which Scaling Method to Choose?</vt:lpstr>
      <vt:lpstr>Feature Selection</vt:lpstr>
      <vt:lpstr>Why Feature Selection?</vt:lpstr>
      <vt:lpstr>Why Feature Selection?</vt:lpstr>
      <vt:lpstr>Feature Selection Algorithms</vt:lpstr>
      <vt:lpstr>Feature Selection: Filter Methods</vt:lpstr>
      <vt:lpstr>Feature Selection: Filter Methods</vt:lpstr>
      <vt:lpstr>Feature Selection: Filter Methods</vt:lpstr>
      <vt:lpstr>Feature Selection: Filter Methods</vt:lpstr>
      <vt:lpstr>Feature Selection: Filter Methods</vt:lpstr>
      <vt:lpstr>Feature Selection: Wrapper Methods</vt:lpstr>
      <vt:lpstr>Feature Selection: Wrapper Methods</vt:lpstr>
      <vt:lpstr>Feature Selection: Wrapper Methods</vt:lpstr>
      <vt:lpstr>Feature Selection: Wrapper Methods</vt:lpstr>
      <vt:lpstr>Feature Selection: Embedded Methods</vt:lpstr>
      <vt:lpstr>Feature Selection: Embedded Methods</vt:lpstr>
      <vt:lpstr>Feature Selection: Embedded Methods</vt:lpstr>
      <vt:lpstr>Resources: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974</cp:revision>
  <dcterms:created xsi:type="dcterms:W3CDTF">2024-02-09T13:59:07Z</dcterms:created>
  <dcterms:modified xsi:type="dcterms:W3CDTF">2024-02-15T08:54:26Z</dcterms:modified>
</cp:coreProperties>
</file>