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embeddedFontLst>
    <p:embeddedFont>
      <p:font typeface="Proxima Nova"/>
      <p:regular r:id="rId60"/>
      <p:bold r:id="rId61"/>
      <p:italic r:id="rId62"/>
      <p:boldItalic r:id="rId63"/>
    </p:embeddedFont>
    <p:embeddedFont>
      <p:font typeface="Roboto"/>
      <p:regular r:id="rId64"/>
      <p:bold r:id="rId65"/>
      <p:italic r:id="rId66"/>
      <p:boldItalic r:id="rId67"/>
    </p:embeddedFont>
    <p:embeddedFont>
      <p:font typeface="Proxima Nova Extrabold"/>
      <p:bold r:id="rId68"/>
    </p:embeddedFont>
    <p:embeddedFont>
      <p:font typeface="Alfa Slab One"/>
      <p:regular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ProximaNova-italic.fntdata"/><Relationship Id="rId61" Type="http://schemas.openxmlformats.org/officeDocument/2006/relationships/font" Target="fonts/ProximaNova-bold.fntdata"/><Relationship Id="rId20" Type="http://schemas.openxmlformats.org/officeDocument/2006/relationships/slide" Target="slides/slide15.xml"/><Relationship Id="rId64" Type="http://schemas.openxmlformats.org/officeDocument/2006/relationships/font" Target="fonts/Roboto-regular.fntdata"/><Relationship Id="rId63" Type="http://schemas.openxmlformats.org/officeDocument/2006/relationships/font" Target="fonts/ProximaNova-boldItalic.fntdata"/><Relationship Id="rId22" Type="http://schemas.openxmlformats.org/officeDocument/2006/relationships/slide" Target="slides/slide17.xml"/><Relationship Id="rId66" Type="http://schemas.openxmlformats.org/officeDocument/2006/relationships/font" Target="fonts/Roboto-italic.fntdata"/><Relationship Id="rId21" Type="http://schemas.openxmlformats.org/officeDocument/2006/relationships/slide" Target="slides/slide16.xml"/><Relationship Id="rId65" Type="http://schemas.openxmlformats.org/officeDocument/2006/relationships/font" Target="fonts/Roboto-bold.fntdata"/><Relationship Id="rId24" Type="http://schemas.openxmlformats.org/officeDocument/2006/relationships/slide" Target="slides/slide19.xml"/><Relationship Id="rId68" Type="http://schemas.openxmlformats.org/officeDocument/2006/relationships/font" Target="fonts/ProximaNovaExtrabold-bold.fntdata"/><Relationship Id="rId23" Type="http://schemas.openxmlformats.org/officeDocument/2006/relationships/slide" Target="slides/slide18.xml"/><Relationship Id="rId67" Type="http://schemas.openxmlformats.org/officeDocument/2006/relationships/font" Target="fonts/Roboto-boldItalic.fntdata"/><Relationship Id="rId60" Type="http://schemas.openxmlformats.org/officeDocument/2006/relationships/font" Target="fonts/ProximaNova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AlfaSlabOne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Boa tarde, eu sou o Miguel Trigo e venho hoje apresentar a minha proposta de projeto de tese. A proposta prevê a implementação  de  uma  infra-estrutura  que  facilitará  o  processo  de  teste  de implementações de referência do standard ECMAScript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fda2e30c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fda2e30c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No entanto as implementações apresentadas suportam versões diferentes do standard, podendo não suportar algumas versões na integra.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No gráfico apresentado mostramos a azul as versões que cada implementação suporta na imtegra e a laranja as versões que já tem implementação de partes exclusivas da versão mas não a compreendem na integra.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Como podemos observar as implementações academicas são na maioria baseadas na versão 5 do standard uma versão.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fda2e30c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fda2e30c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 Test262 é a bateria de testes oficial para implementações do standard. Os testes da bateria contém metadata sobre os mesmos, em forma de comentario. No entanto, esta metadata está bastante incompleta. Para o caso deste projeto a informação que nos interessa mais é a versão do standard que o teste está destinado.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Existem cerca de 29 352 testes não anotados com a versão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097115e0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097115e0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ECMA-SL significa linguagem de especificação ECMA. É uma linguagem intermediária dedicada para análise e especificação ECMAScript. O objetivo do projeto ECMA-SL é ter um intérprete de referência para ES que esteja estreitamente vinculado ao texto da ECMA-262, permitindo-nos considerar o intérprete como o próprio padrão no contexto da análise formal. Também podemos gerar uma versão textual do ECMA-262 a partir do código ECMA-SL, tornando o ECMA-SL uma alternativa viável para especificar o idioma do ECMAScript. O projeto </a:t>
            </a:r>
            <a:r>
              <a:rPr lang="pt-PT" sz="1132">
                <a:solidFill>
                  <a:schemeClr val="dk1"/>
                </a:solidFill>
              </a:rPr>
              <a:t>ECMA-SL está atualmente em fase de desenvolvimento, já estando uma implementação funcional da edição 5.1 do standard</a:t>
            </a:r>
            <a:endParaRPr sz="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fda2e30c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fda2e30c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fda2e30c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fda2e30c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fda2e30c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fda2e30c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Vou passar agora a descrever os objetivos a alcançar com esta proposta de pojeto.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fda2e30c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fda2e30c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Destacam-se três objetivos principais a alcançar com este projeto, sendo eles: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 caracterização da testsuite Test262 analisando os metadata já presentes e acrescentar mais metadados como </a:t>
            </a:r>
            <a:r>
              <a:rPr lang="pt-PT">
                <a:solidFill>
                  <a:schemeClr val="dk1"/>
                </a:solidFill>
              </a:rPr>
              <a:t>o número de linhas, número de ifs/loops/etc, número de variúveis, entre outros que podem ser acrescentados facilmente mais tarde.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o desenvolvimento de uma infra-estrutura para testagem de implementações de referência do standard ECMAScript que permitirá ao utilizador filtragem de testes por feature, permi-tindo a obten ̧c ̃ao dos testes relevantes para as caracter ́ısticas a serem testadas,bem como a execu ̧c ̃ao autom ́atica dos testes filtrados e armazenamento dos res-pectivos resultados. Os resultados dos testes v ̃ao ser guardados na segunda base de dados pelo que tamb ́em ser ́a necess ́ario o desenvolvimento de mecanismospara facilitar a intera ̧c ̃ao com esta base de dados.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O ́ultimo objetivo a alcan ̧car neste projeto ́e a cria ̧c ̃ao deuma implementa ̧c ̃ao do standard ECMAScript para testarmos a infra-estruturadesenvolvida. N ́os escolhemos implementar o core da vers ̃ao 6 do standard, des-crito nas sec ̧c ̃oes 7 (opera ̧c ̃oes abstradas), 9 (comportamento de objetos ex ́oticose comuns), 12 (linguagem ECMAScript: express ̃oes) e 13 (linguagem ECMAS-cript: afirma ̧c ̃oes e declara ̧c ̃oes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0c782a1e6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0c782a1e6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Vou passar agora a descrever os objetivos a alcançar com esta proposta de pojeto.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0030bd1b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0030bd1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 forma a alcançar o primeiro ibjectivo, primeiro vamos ter de conseguir filtrar a metadata já existente nos testes, como pode ser o caso da versão do standard, as features usadas, entre outros.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 proximo passo será analisar o teste e calcular metadata adicional para o teste, para isto vamos usar tres abordagens distintas : analise sintatica, analise estatica e analise dinamica.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 seguida irei exemplificar as analises para a obtenção da versão do standard para testes não anotados com a mesma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0c782a1e6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0c782a1e6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Na analise sintática iremos usar expressões regulares que identificam os objectos built-in e as construções sintaticas associadas a versões especificas do standard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03cd4313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03cd4313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Irei começar com a motivação por </a:t>
            </a:r>
            <a:r>
              <a:rPr lang="pt-PT"/>
              <a:t>detrás</a:t>
            </a:r>
            <a:r>
              <a:rPr lang="pt-PT"/>
              <a:t> da proposta, seguido de um background sobre os trabalhos relacionados com a proposta. Entrando mais em detalhe no projeto ECMA-SL que também será usado no projeto.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Depois, vai ser apresentada uma breve descrição dos problemas que a proposta pretende responder. bem como os objetivos a alcançar na mesma.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Será também descrita o planeamento da proposta de solução, com alguns exemplos.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Por fim, apresentarei o planeamento do trabalho e a metodologia que será usada para avaliar o mesmo.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Concluindo com a conclusão da proposta e qualquer pergunta que queiram colocar.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0c782a1e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e0c782a1e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0c782a1e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e0c782a1e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0c782a1e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0c782a1e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0c782a1e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e0c782a1e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0c782a1e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e0c782a1e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0c782a1e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e0c782a1e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e0c782a1e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e0c782a1e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e0c782a1e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e0c782a1e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0c782a1e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e0c782a1e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0c782a1e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0c782a1e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fda2e30c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fda2e30c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Começando com a motivação para esta proposta. Irei mostrar a </a:t>
            </a:r>
            <a:r>
              <a:rPr lang="pt-PT"/>
              <a:t>importância</a:t>
            </a:r>
            <a:r>
              <a:rPr lang="pt-PT"/>
              <a:t> de linguagem JavaScript na atualidade.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e0c782a1e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e0c782a1e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e0c782a1e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e0c782a1e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e0c782a1e6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e0c782a1e6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e0c782a1e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e0c782a1e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e097115e08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e097115e08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e0c782a1e6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e0c782a1e6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e097115e08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e097115e08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e0c782a1e6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e0c782a1e6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e0c782a1e6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e0c782a1e6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e0c782a1e6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e0c782a1e6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03cd43136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03cd43136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JavaScript</a:t>
            </a:r>
            <a:r>
              <a:rPr lang="pt-PT"/>
              <a:t> é a linguagem  de  programação  standard  para  desenvolvimento de aplicaç̃oes web do lado cliente, para além de ser uma das linguagens de programação mais utilizadas em geral. Sendo a linguagem mais ativa no github, em termos de pull request feito no 1º quarto deste ano.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e0c782a1e6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e0c782a1e6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e0c782a1e6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e0c782a1e6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e097115e08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e097115e08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e0c782a1e6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e0c782a1e6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fda2e30c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fda2e30c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e097115e08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e097115e08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e097115e08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e097115e08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097115e08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097115e08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e097115e08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e097115e08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e097115e08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e097115e08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03cd43136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03cd43136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No stackoverflow, Javascript é a segunda linguagem mais ativa contando com quase 12% das perguntas feitas no site.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e097115e08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e097115e08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e0030bd1b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e0030bd1b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e0030bd1b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e0030bd1b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e0030bd1b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e0030bd1b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e0030bd1b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e0030bd1b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50">
                <a:solidFill>
                  <a:schemeClr val="dk1"/>
                </a:solidFill>
              </a:rPr>
              <a:t>Esta proposta vaipermitir facilitar o processo de teste das implementa ̧c ̃oes de referˆencia do stan-dard. Ao simplificar o processo de teste das implementa ̧c ̃oes de referˆenciado standard, vamos conseguir descobrir erros nessas implementa ̧</a:t>
            </a:r>
            <a:r>
              <a:rPr lang="pt-PT" sz="1950">
                <a:solidFill>
                  <a:schemeClr val="dk1"/>
                </a:solidFill>
              </a:rPr>
              <a:t>c </a:t>
            </a:r>
            <a:r>
              <a:rPr lang="pt-PT" sz="1950">
                <a:solidFill>
                  <a:schemeClr val="dk1"/>
                </a:solidFill>
              </a:rPr>
              <a:t>̃oes mais r ́apidoe mais precisamente. Apontando também para melhorar a metadata existente na bateria de testes test262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fda2e30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fda2e30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 linguagem é especificada no standard ECMAScript. Que consiste num documento bastante longo e complexo que desde 2015 tem sofrido alterações anuais, encontrando-se na </a:t>
            </a:r>
            <a:r>
              <a:rPr lang="pt-PT"/>
              <a:t>décima</a:t>
            </a:r>
            <a:r>
              <a:rPr lang="pt-PT"/>
              <a:t> primeira versão.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Conseguimos verificar na imagem apresentada as mudanças do numero de paginas do standard para cada versão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fda2e30c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fda2e30c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Continuando para a secção sobre o trabalho relacionado, Irei mostrar que já existem diversas implementações da linguagem, tanto industriais como academicas, e as versões do standard na qual as implementações estam assentes.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Apresentando també a batéria de testes oficial do standard e um breve passagem pelo projeto ECMA-SL.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fda2e30c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fda2e30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As principais implementações industrias de motores javascript são: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spider monkey - criado em 1996, sendo usado no firefox, adobe acrobat e na base de dados noSQL mongodb que será usada nesta proposta.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JavaScriptCore- criado em 2005, detido pela Apple é usado no browser safari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V8 - desenvolvido pela google em 2008 é das implementações mais usadas com destaque para o browser chrome e o nodejs.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Chakra- implementação da microsoft desenvolvido em 2009 e usado no browser da microsoft, edge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fda2e30c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fda2e30c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Nas implementações académicas destacam-se as seguintes implementações: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JSCert - criado pela faculdade Imperial + INRIA baseado em Ocaml e Coq pretende provar as metapropriedades da semãntica da linguagem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KJS - desenvolvido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Relationship Id="rId4" Type="http://schemas.openxmlformats.org/officeDocument/2006/relationships/image" Target="../media/image19.jpg"/><Relationship Id="rId5" Type="http://schemas.openxmlformats.org/officeDocument/2006/relationships/image" Target="../media/image1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Relationship Id="rId4" Type="http://schemas.openxmlformats.org/officeDocument/2006/relationships/image" Target="../media/image17.jpg"/><Relationship Id="rId5" Type="http://schemas.openxmlformats.org/officeDocument/2006/relationships/image" Target="../media/image15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Relationship Id="rId4" Type="http://schemas.openxmlformats.org/officeDocument/2006/relationships/image" Target="../media/image17.jpg"/><Relationship Id="rId5" Type="http://schemas.openxmlformats.org/officeDocument/2006/relationships/image" Target="../media/image15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Relationship Id="rId4" Type="http://schemas.openxmlformats.org/officeDocument/2006/relationships/image" Target="../media/image17.jpg"/><Relationship Id="rId5" Type="http://schemas.openxmlformats.org/officeDocument/2006/relationships/image" Target="../media/image15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Relationship Id="rId4" Type="http://schemas.openxmlformats.org/officeDocument/2006/relationships/image" Target="../media/image17.jpg"/><Relationship Id="rId5" Type="http://schemas.openxmlformats.org/officeDocument/2006/relationships/image" Target="../media/image15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Relationship Id="rId4" Type="http://schemas.openxmlformats.org/officeDocument/2006/relationships/image" Target="../media/image17.jpg"/><Relationship Id="rId5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Relationship Id="rId4" Type="http://schemas.openxmlformats.org/officeDocument/2006/relationships/image" Target="../media/image17.jpg"/><Relationship Id="rId5" Type="http://schemas.openxmlformats.org/officeDocument/2006/relationships/image" Target="../media/image15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0" y="578200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Infra-estrutura de Testes para Implementações de Referência do Standard ECMAScript</a:t>
            </a:r>
            <a:endParaRPr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860750" y="3632425"/>
            <a:ext cx="542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700">
                <a:latin typeface="Proxima Nova"/>
                <a:ea typeface="Proxima Nova"/>
                <a:cs typeface="Proxima Nova"/>
                <a:sym typeface="Proxima Nova"/>
              </a:rPr>
              <a:t>Miguel Maria Marçalo Pires Trigo</a:t>
            </a:r>
            <a:endParaRPr b="1"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700">
                <a:latin typeface="Proxima Nova"/>
                <a:ea typeface="Proxima Nova"/>
                <a:cs typeface="Proxima Nova"/>
                <a:sym typeface="Proxima Nova"/>
              </a:rPr>
              <a:t>ist188072</a:t>
            </a:r>
            <a:endParaRPr b="1"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88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Trabalho Relacionado</a:t>
            </a:r>
            <a:endParaRPr sz="2888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As diversas implementações da linguagem suportam versões diferentes do standard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Podendo não suportar essas versões na </a:t>
            </a:r>
            <a:r>
              <a:rPr lang="pt-PT"/>
              <a:t>íntegra</a:t>
            </a:r>
            <a:endParaRPr/>
          </a:p>
        </p:txBody>
      </p:sp>
      <p:pic>
        <p:nvPicPr>
          <p:cNvPr id="179" name="Google Shape;17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3890" y="-10"/>
            <a:ext cx="1100100" cy="8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0213" y="2304088"/>
            <a:ext cx="458152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pt-PT" sz="26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Trabalho Relacionado</a:t>
            </a:r>
            <a:endParaRPr sz="2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Test262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Bateria de testes oficial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Testes anotados com a metadata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Informação incompleta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Existem testes que não têm informação sobre a versão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29.352 testes sem versão anotada</a:t>
            </a:r>
            <a:endParaRPr/>
          </a:p>
        </p:txBody>
      </p:sp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3890" y="-10"/>
            <a:ext cx="1100100" cy="8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6" y="3424821"/>
            <a:ext cx="3773674" cy="96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424825"/>
            <a:ext cx="4317775" cy="9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pt-PT" sz="26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Projeto ECMA-SL</a:t>
            </a:r>
            <a:endParaRPr sz="2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32"/>
              <a:t>O standard é escrito como se fosse um pseudo-código para um interpretador JS</a:t>
            </a:r>
            <a:endParaRPr sz="183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832"/>
              <a:t>ECMA-SL é um linguagem intermédia para análise e especificação do ES que está estritamente ligado ao texto do standard</a:t>
            </a:r>
            <a:endParaRPr sz="183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832"/>
              <a:t>ECMA-SL está atualmente em fase de desenvolvimento, já estando uma implementação funcional da edição 5.1 do standard</a:t>
            </a:r>
            <a:endParaRPr sz="183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3890" y="-10"/>
            <a:ext cx="1100100" cy="8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Descrição do Problema</a:t>
            </a:r>
            <a:endParaRPr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05" name="Google Shape;20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6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Descrição do Problema</a:t>
            </a:r>
            <a:endParaRPr sz="2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Como  garantir  que  a  bateria  de  testes  utilizada  cobre  todos  os  corner  cases da linguagem?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Como  obter  os  testes  apropriados  para  uma  implementação  parcial  da  linguagem?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Como gerir o processo de desenvolvimento de forma a garantir que o número de testes que a implementação da linguagem passa  é crescente?</a:t>
            </a:r>
            <a:endParaRPr/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3890" y="-10"/>
            <a:ext cx="1100100" cy="8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Objetivos</a:t>
            </a:r>
            <a:endParaRPr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19" name="Google Shape;21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6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Objetivos</a:t>
            </a:r>
            <a:endParaRPr sz="2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Caracterização da testsuite Test262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Infra-estrutura para testagem de </a:t>
            </a:r>
            <a:r>
              <a:rPr lang="pt-PT"/>
              <a:t>implementações</a:t>
            </a:r>
            <a:r>
              <a:rPr lang="pt-PT"/>
              <a:t> de referência do standard ECMAScript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Implementação do c</a:t>
            </a:r>
            <a:r>
              <a:rPr lang="pt-PT"/>
              <a:t>o</a:t>
            </a:r>
            <a:r>
              <a:rPr lang="pt-PT"/>
              <a:t>re da versão 6 do standard ECMAScript utilizando a infra-estrutura concebida</a:t>
            </a:r>
            <a:endParaRPr/>
          </a:p>
        </p:txBody>
      </p:sp>
      <p:pic>
        <p:nvPicPr>
          <p:cNvPr id="226" name="Google Shape;2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3890" y="-10"/>
            <a:ext cx="1100100" cy="8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Desenho e Metodologia</a:t>
            </a:r>
            <a:endParaRPr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33" name="Google Shape;23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6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Caracterização da testsuite Test262</a:t>
            </a:r>
            <a:endParaRPr sz="2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Calcular metadata em falta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Analisar metadata existente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Por exemplo: versão do standard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Calcular nova metadata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Construções </a:t>
            </a:r>
            <a:r>
              <a:rPr lang="pt-PT"/>
              <a:t>sintáticas</a:t>
            </a:r>
            <a:r>
              <a:rPr lang="pt-PT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Objetos built-in</a:t>
            </a:r>
            <a:endParaRPr/>
          </a:p>
        </p:txBody>
      </p:sp>
      <p:pic>
        <p:nvPicPr>
          <p:cNvPr id="240" name="Google Shape;2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3890" y="-10"/>
            <a:ext cx="1100100" cy="8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6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Como identificar a versão alvo de cada teste?</a:t>
            </a:r>
            <a:endParaRPr sz="2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Análise Sintática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Uso de expressões regulares que identificam os objectos built-in e construções sintácticas associadas a versões específicas do standard</a:t>
            </a:r>
            <a:endParaRPr/>
          </a:p>
        </p:txBody>
      </p:sp>
      <p:pic>
        <p:nvPicPr>
          <p:cNvPr id="248" name="Google Shape;2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3890" y="-10"/>
            <a:ext cx="1100100" cy="8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50" name="Google Shape;25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423201"/>
            <a:ext cx="4547550" cy="246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6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Sumário</a:t>
            </a:r>
            <a:endParaRPr sz="2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Motivação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Trabalho Relacionado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Descrição do Problema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Objetivos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Desenho e Metodologia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Planeamento e Avaliação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Conclusões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3890" y="-10"/>
            <a:ext cx="1100100" cy="8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56" name="Google Shape;2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75" y="392538"/>
            <a:ext cx="8040255" cy="4358416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2"/>
          <p:cNvSpPr/>
          <p:nvPr/>
        </p:nvSpPr>
        <p:spPr>
          <a:xfrm>
            <a:off x="882950" y="392425"/>
            <a:ext cx="7778400" cy="2284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2"/>
          <p:cNvSpPr txBox="1"/>
          <p:nvPr/>
        </p:nvSpPr>
        <p:spPr>
          <a:xfrm>
            <a:off x="5542925" y="2410575"/>
            <a:ext cx="3538800" cy="61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Sem informação sobre a versão ou construções sintáticas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9" name="Google Shape;25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3890" y="-10"/>
            <a:ext cx="1100100" cy="8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65" name="Google Shape;2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75" y="392538"/>
            <a:ext cx="8040255" cy="4358416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3"/>
          <p:cNvSpPr txBox="1"/>
          <p:nvPr/>
        </p:nvSpPr>
        <p:spPr>
          <a:xfrm>
            <a:off x="5588825" y="2286325"/>
            <a:ext cx="4007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Construções Sintácticas: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Variable Declaration e Variable Declarator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7" name="Google Shape;267;p33"/>
          <p:cNvSpPr/>
          <p:nvPr/>
        </p:nvSpPr>
        <p:spPr>
          <a:xfrm>
            <a:off x="891375" y="3064850"/>
            <a:ext cx="2496000" cy="216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6E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3"/>
          <p:cNvSpPr/>
          <p:nvPr/>
        </p:nvSpPr>
        <p:spPr>
          <a:xfrm>
            <a:off x="891375" y="2852375"/>
            <a:ext cx="2496000" cy="181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6E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3890" y="-10"/>
            <a:ext cx="1100100" cy="8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75" name="Google Shape;2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75" y="392538"/>
            <a:ext cx="8040255" cy="4358416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4"/>
          <p:cNvSpPr txBox="1"/>
          <p:nvPr/>
        </p:nvSpPr>
        <p:spPr>
          <a:xfrm>
            <a:off x="5588825" y="2286325"/>
            <a:ext cx="40071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Construções Sintácticas: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Variable Declaration e Variable Declarator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Identifier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7" name="Google Shape;277;p34"/>
          <p:cNvSpPr/>
          <p:nvPr/>
        </p:nvSpPr>
        <p:spPr>
          <a:xfrm>
            <a:off x="1225700" y="2830850"/>
            <a:ext cx="603300" cy="213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6E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4"/>
          <p:cNvSpPr/>
          <p:nvPr/>
        </p:nvSpPr>
        <p:spPr>
          <a:xfrm>
            <a:off x="1225700" y="3043850"/>
            <a:ext cx="193800" cy="213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6E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4"/>
          <p:cNvSpPr/>
          <p:nvPr/>
        </p:nvSpPr>
        <p:spPr>
          <a:xfrm>
            <a:off x="1886500" y="3043850"/>
            <a:ext cx="503700" cy="213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6E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4"/>
          <p:cNvSpPr/>
          <p:nvPr/>
        </p:nvSpPr>
        <p:spPr>
          <a:xfrm>
            <a:off x="1886500" y="3196250"/>
            <a:ext cx="1084800" cy="213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6E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4"/>
          <p:cNvSpPr/>
          <p:nvPr/>
        </p:nvSpPr>
        <p:spPr>
          <a:xfrm>
            <a:off x="1048500" y="3612750"/>
            <a:ext cx="548700" cy="213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6E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4"/>
          <p:cNvSpPr/>
          <p:nvPr/>
        </p:nvSpPr>
        <p:spPr>
          <a:xfrm>
            <a:off x="2390200" y="3612750"/>
            <a:ext cx="193800" cy="213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6E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4"/>
          <p:cNvSpPr/>
          <p:nvPr/>
        </p:nvSpPr>
        <p:spPr>
          <a:xfrm>
            <a:off x="2674650" y="3612750"/>
            <a:ext cx="193800" cy="213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6E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4"/>
          <p:cNvSpPr/>
          <p:nvPr/>
        </p:nvSpPr>
        <p:spPr>
          <a:xfrm>
            <a:off x="2959100" y="3612750"/>
            <a:ext cx="375300" cy="213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6E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4"/>
          <p:cNvSpPr/>
          <p:nvPr/>
        </p:nvSpPr>
        <p:spPr>
          <a:xfrm>
            <a:off x="1829000" y="3772925"/>
            <a:ext cx="630300" cy="213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6E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4"/>
          <p:cNvSpPr/>
          <p:nvPr/>
        </p:nvSpPr>
        <p:spPr>
          <a:xfrm>
            <a:off x="885350" y="4537950"/>
            <a:ext cx="603300" cy="213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6E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4"/>
          <p:cNvSpPr/>
          <p:nvPr/>
        </p:nvSpPr>
        <p:spPr>
          <a:xfrm>
            <a:off x="1488650" y="4537950"/>
            <a:ext cx="815700" cy="213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6E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4"/>
          <p:cNvSpPr/>
          <p:nvPr/>
        </p:nvSpPr>
        <p:spPr>
          <a:xfrm>
            <a:off x="2363700" y="4537950"/>
            <a:ext cx="145200" cy="213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6E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4"/>
          <p:cNvSpPr/>
          <p:nvPr/>
        </p:nvSpPr>
        <p:spPr>
          <a:xfrm>
            <a:off x="3180000" y="4537950"/>
            <a:ext cx="603300" cy="213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6E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4"/>
          <p:cNvSpPr/>
          <p:nvPr/>
        </p:nvSpPr>
        <p:spPr>
          <a:xfrm>
            <a:off x="2508900" y="4537950"/>
            <a:ext cx="375300" cy="213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6E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3890" y="-10"/>
            <a:ext cx="1100100" cy="8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97" name="Google Shape;2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75" y="392538"/>
            <a:ext cx="8040255" cy="4358416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5"/>
          <p:cNvSpPr txBox="1"/>
          <p:nvPr/>
        </p:nvSpPr>
        <p:spPr>
          <a:xfrm>
            <a:off x="5588825" y="2286325"/>
            <a:ext cx="40071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Construções Sintácticas: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Variable Declaration e Variable Declarator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Identifier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Object Expression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9" name="Google Shape;299;p35"/>
          <p:cNvSpPr/>
          <p:nvPr/>
        </p:nvSpPr>
        <p:spPr>
          <a:xfrm>
            <a:off x="1945400" y="2817650"/>
            <a:ext cx="391800" cy="24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6E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5"/>
          <p:cNvSpPr/>
          <p:nvPr/>
        </p:nvSpPr>
        <p:spPr>
          <a:xfrm>
            <a:off x="1021575" y="3425425"/>
            <a:ext cx="2544000" cy="76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6E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3890" y="-10"/>
            <a:ext cx="1100100" cy="8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307" name="Google Shape;3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75" y="392538"/>
            <a:ext cx="8040255" cy="4358416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6"/>
          <p:cNvSpPr txBox="1"/>
          <p:nvPr/>
        </p:nvSpPr>
        <p:spPr>
          <a:xfrm>
            <a:off x="5588825" y="2286325"/>
            <a:ext cx="40071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Construções Sintácticas: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Variable Declaration e Variable Declarator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Identifier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Object Expression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New Expression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9" name="Google Shape;309;p36"/>
          <p:cNvSpPr/>
          <p:nvPr/>
        </p:nvSpPr>
        <p:spPr>
          <a:xfrm>
            <a:off x="1529425" y="2995925"/>
            <a:ext cx="1857900" cy="24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6E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3890" y="-10"/>
            <a:ext cx="1100100" cy="8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316" name="Google Shape;3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75" y="392538"/>
            <a:ext cx="8040255" cy="4358416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7"/>
          <p:cNvSpPr txBox="1"/>
          <p:nvPr/>
        </p:nvSpPr>
        <p:spPr>
          <a:xfrm>
            <a:off x="5588825" y="2286325"/>
            <a:ext cx="40071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Construções Sintácticas: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Variable Declaration e Variable Declarator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Identifier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Object Expression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New Expression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 Expression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8" name="Google Shape;318;p37"/>
          <p:cNvSpPr/>
          <p:nvPr/>
        </p:nvSpPr>
        <p:spPr>
          <a:xfrm>
            <a:off x="2427400" y="2989350"/>
            <a:ext cx="900300" cy="24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6E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7"/>
          <p:cNvSpPr/>
          <p:nvPr/>
        </p:nvSpPr>
        <p:spPr>
          <a:xfrm>
            <a:off x="1675250" y="3546325"/>
            <a:ext cx="1718400" cy="24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6E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3890" y="-10"/>
            <a:ext cx="1100100" cy="8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326" name="Google Shape;3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75" y="392538"/>
            <a:ext cx="8040255" cy="4358416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8"/>
          <p:cNvSpPr txBox="1"/>
          <p:nvPr/>
        </p:nvSpPr>
        <p:spPr>
          <a:xfrm>
            <a:off x="5588825" y="2286325"/>
            <a:ext cx="4007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Construções Sintácticas: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Variable Declaration e Variable Declarator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Identifier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Object Expression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New Expression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 Expression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BlockStatement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8" name="Google Shape;328;p38"/>
          <p:cNvSpPr/>
          <p:nvPr/>
        </p:nvSpPr>
        <p:spPr>
          <a:xfrm>
            <a:off x="836125" y="2997625"/>
            <a:ext cx="4835700" cy="144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6E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8"/>
          <p:cNvSpPr/>
          <p:nvPr/>
        </p:nvSpPr>
        <p:spPr>
          <a:xfrm>
            <a:off x="1063025" y="3591875"/>
            <a:ext cx="2529000" cy="594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6E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3890" y="-10"/>
            <a:ext cx="1100100" cy="8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336" name="Google Shape;33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75" y="392538"/>
            <a:ext cx="8040255" cy="4358416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9"/>
          <p:cNvSpPr txBox="1"/>
          <p:nvPr/>
        </p:nvSpPr>
        <p:spPr>
          <a:xfrm>
            <a:off x="5588825" y="2286325"/>
            <a:ext cx="4007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Construções Sintácticas: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Variable Declaration e Variable Declarator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Identifier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Object Expression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New Expression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 Expression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BlockStatement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ThrowStatement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8" name="Google Shape;338;p39"/>
          <p:cNvSpPr/>
          <p:nvPr/>
        </p:nvSpPr>
        <p:spPr>
          <a:xfrm>
            <a:off x="1060625" y="3207225"/>
            <a:ext cx="4677000" cy="24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6E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3890" y="-10"/>
            <a:ext cx="1100100" cy="8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345" name="Google Shape;3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75" y="392538"/>
            <a:ext cx="8040255" cy="4358416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0"/>
          <p:cNvSpPr txBox="1"/>
          <p:nvPr/>
        </p:nvSpPr>
        <p:spPr>
          <a:xfrm>
            <a:off x="5588825" y="2286325"/>
            <a:ext cx="40071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Construções Sintácticas: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Variable Declaration e Variable Declarator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Identifier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Object Expression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New Expression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 Expression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BlockStatement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ThrowStatement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Literal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7" name="Google Shape;347;p40"/>
          <p:cNvSpPr/>
          <p:nvPr/>
        </p:nvSpPr>
        <p:spPr>
          <a:xfrm>
            <a:off x="3041450" y="3240225"/>
            <a:ext cx="2498100" cy="18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6E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3890" y="-10"/>
            <a:ext cx="1100100" cy="8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354" name="Google Shape;35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75" y="392538"/>
            <a:ext cx="8040255" cy="4358416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1"/>
          <p:cNvSpPr txBox="1"/>
          <p:nvPr/>
        </p:nvSpPr>
        <p:spPr>
          <a:xfrm>
            <a:off x="5588825" y="2286325"/>
            <a:ext cx="40071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Construções Sintácticas: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Variable Declaration e Variable Declarator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Identifier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Object Expression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New Expression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 Expression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BlockStatement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ThrowStatement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Literal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ReturnStatement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6" name="Google Shape;356;p41"/>
          <p:cNvSpPr/>
          <p:nvPr/>
        </p:nvSpPr>
        <p:spPr>
          <a:xfrm>
            <a:off x="1214175" y="3803150"/>
            <a:ext cx="1248600" cy="224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6E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7" name="Google Shape;35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3890" y="-10"/>
            <a:ext cx="1100100" cy="8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Motivação</a:t>
            </a:r>
            <a:endParaRPr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363" name="Google Shape;36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75" y="392538"/>
            <a:ext cx="8040255" cy="4358416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2"/>
          <p:cNvSpPr txBox="1"/>
          <p:nvPr/>
        </p:nvSpPr>
        <p:spPr>
          <a:xfrm>
            <a:off x="5588825" y="2286325"/>
            <a:ext cx="40071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Construções Sintácticas: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Variable Declaration e Variable Declarator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Identifier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Object Expression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New Expression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 Expression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BlockStatement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ThrowStatement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Literal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ReturnStatement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MemberExpression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5" name="Google Shape;365;p42"/>
          <p:cNvSpPr/>
          <p:nvPr/>
        </p:nvSpPr>
        <p:spPr>
          <a:xfrm>
            <a:off x="903850" y="4496675"/>
            <a:ext cx="2937600" cy="31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6E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Google Shape;36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3890" y="-10"/>
            <a:ext cx="1100100" cy="8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372" name="Google Shape;3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75" y="392538"/>
            <a:ext cx="8040255" cy="4358416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3"/>
          <p:cNvSpPr txBox="1"/>
          <p:nvPr/>
        </p:nvSpPr>
        <p:spPr>
          <a:xfrm>
            <a:off x="5588825" y="2286325"/>
            <a:ext cx="40071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Construções Sintácticas: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Variable Declaration e Variable Declarator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Identifier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Object Expression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New Expression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 Expression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BlockStatement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ThrowStatement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Literal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ReturnStatement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MemberExpression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CallExpression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4" name="Google Shape;374;p43"/>
          <p:cNvSpPr/>
          <p:nvPr/>
        </p:nvSpPr>
        <p:spPr>
          <a:xfrm>
            <a:off x="2334950" y="4534350"/>
            <a:ext cx="753300" cy="24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6E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3"/>
          <p:cNvSpPr/>
          <p:nvPr/>
        </p:nvSpPr>
        <p:spPr>
          <a:xfrm>
            <a:off x="903850" y="4496675"/>
            <a:ext cx="2937600" cy="31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6E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6" name="Google Shape;37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3890" y="-10"/>
            <a:ext cx="1100100" cy="8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382" name="Google Shape;38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75" y="392538"/>
            <a:ext cx="8040255" cy="4358416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4"/>
          <p:cNvSpPr txBox="1"/>
          <p:nvPr/>
        </p:nvSpPr>
        <p:spPr>
          <a:xfrm>
            <a:off x="5588825" y="2286325"/>
            <a:ext cx="40071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Construções Sintácticas: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Variable Declaration e Variable Declarator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Identifier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Object Expression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New Expression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 Expression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BlockStatement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ThrowStatement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Literal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ReturnStatement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MemberExpression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CallExpression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84" name="Google Shape;38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3890" y="-10"/>
            <a:ext cx="1100100" cy="8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390" name="Google Shape;39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75" y="392538"/>
            <a:ext cx="8040255" cy="4358416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5"/>
          <p:cNvSpPr txBox="1"/>
          <p:nvPr/>
        </p:nvSpPr>
        <p:spPr>
          <a:xfrm>
            <a:off x="5588825" y="2286325"/>
            <a:ext cx="4007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Built-Ins: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pt-PT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Proxy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2" name="Google Shape;392;p45"/>
          <p:cNvSpPr/>
          <p:nvPr/>
        </p:nvSpPr>
        <p:spPr>
          <a:xfrm>
            <a:off x="1907450" y="3050450"/>
            <a:ext cx="502500" cy="185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6E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3" name="Google Shape;39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3890" y="-10"/>
            <a:ext cx="1100100" cy="8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6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Como identificar a versão alvo de cada teste?</a:t>
            </a:r>
            <a:endParaRPr sz="2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99" name="Google Shape;399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Análise</a:t>
            </a:r>
            <a:r>
              <a:rPr lang="pt-PT"/>
              <a:t> </a:t>
            </a:r>
            <a:r>
              <a:rPr lang="pt-PT"/>
              <a:t>Sintática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Uso de</a:t>
            </a:r>
            <a:r>
              <a:rPr lang="pt-PT"/>
              <a:t> expressões regulares que identificam os objectos built-in e construções </a:t>
            </a:r>
            <a:r>
              <a:rPr lang="pt-PT"/>
              <a:t>sintácticas</a:t>
            </a:r>
            <a:r>
              <a:rPr lang="pt-PT"/>
              <a:t> associadas a </a:t>
            </a:r>
            <a:r>
              <a:rPr lang="pt-PT"/>
              <a:t>versões</a:t>
            </a:r>
            <a:r>
              <a:rPr lang="pt-PT"/>
              <a:t> </a:t>
            </a:r>
            <a:r>
              <a:rPr lang="pt-PT"/>
              <a:t>específicas</a:t>
            </a:r>
            <a:r>
              <a:rPr lang="pt-PT"/>
              <a:t> do standard</a:t>
            </a:r>
            <a:endParaRPr/>
          </a:p>
        </p:txBody>
      </p:sp>
      <p:pic>
        <p:nvPicPr>
          <p:cNvPr id="400" name="Google Shape;40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3890" y="-10"/>
            <a:ext cx="1100100" cy="8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402" name="Google Shape;40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423201"/>
            <a:ext cx="4547550" cy="2465101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6"/>
          <p:cNvSpPr txBox="1"/>
          <p:nvPr/>
        </p:nvSpPr>
        <p:spPr>
          <a:xfrm>
            <a:off x="4825200" y="2286325"/>
            <a:ext cx="40071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Construções Sintácticas: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Variable Declaration e Variable Declarator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Identifier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Object Expression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New Expression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 Expression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BlockStatement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ThrowStatement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Literal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ReturnStatement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MemberExpression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pt-PT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CallExpression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Built-Ins: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pt-PT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Proxy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4" name="Google Shape;404;p46"/>
          <p:cNvSpPr/>
          <p:nvPr/>
        </p:nvSpPr>
        <p:spPr>
          <a:xfrm>
            <a:off x="5853725" y="4848700"/>
            <a:ext cx="1505400" cy="13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6"/>
          <p:cNvSpPr txBox="1"/>
          <p:nvPr/>
        </p:nvSpPr>
        <p:spPr>
          <a:xfrm>
            <a:off x="7306300" y="4703625"/>
            <a:ext cx="10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Versão 6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6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Como identificar a versão alvo de cada teste?</a:t>
            </a:r>
            <a:endParaRPr sz="2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11" name="Google Shape;41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Análise de Dependências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Utilização de uma análise de dependências para aumentar a precisão da análise sintática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2" name="Google Shape;41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3890" y="-10"/>
            <a:ext cx="1100100" cy="8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414" name="Google Shape;41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113" y="2836188"/>
            <a:ext cx="4924425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6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Como identificar a versão alvo de cada teste?</a:t>
            </a:r>
            <a:endParaRPr sz="2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20" name="Google Shape;420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Análise de Dependências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Utilização de uma análise de dependências para aumentar a precisão da análise sintática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1" name="Google Shape;42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3890" y="-10"/>
            <a:ext cx="1100100" cy="8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423" name="Google Shape;42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113" y="2836188"/>
            <a:ext cx="4924425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8"/>
          <p:cNvSpPr/>
          <p:nvPr/>
        </p:nvSpPr>
        <p:spPr>
          <a:xfrm rot="1044651">
            <a:off x="1894928" y="3908835"/>
            <a:ext cx="812108" cy="19147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8"/>
          <p:cNvSpPr txBox="1"/>
          <p:nvPr/>
        </p:nvSpPr>
        <p:spPr>
          <a:xfrm>
            <a:off x="2717075" y="3994600"/>
            <a:ext cx="53268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Proxima Nova"/>
                <a:ea typeface="Proxima Nova"/>
                <a:cs typeface="Proxima Nova"/>
                <a:sym typeface="Proxima Nova"/>
              </a:rPr>
              <a:t>Pela análise </a:t>
            </a:r>
            <a:r>
              <a:rPr lang="pt-PT">
                <a:latin typeface="Proxima Nova"/>
                <a:ea typeface="Proxima Nova"/>
                <a:cs typeface="Proxima Nova"/>
                <a:sym typeface="Proxima Nova"/>
              </a:rPr>
              <a:t>sintática</a:t>
            </a:r>
            <a:r>
              <a:rPr lang="pt-PT">
                <a:latin typeface="Proxima Nova"/>
                <a:ea typeface="Proxima Nova"/>
                <a:cs typeface="Proxima Nova"/>
                <a:sym typeface="Proxima Nova"/>
              </a:rPr>
              <a:t> a função then existe para um objeto </a:t>
            </a:r>
            <a:r>
              <a:rPr i="1" lang="pt-PT">
                <a:latin typeface="Proxima Nova"/>
                <a:ea typeface="Proxima Nova"/>
                <a:cs typeface="Proxima Nova"/>
                <a:sym typeface="Proxima Nova"/>
              </a:rPr>
              <a:t>Promise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6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Como identificar a versão alvo de cada teste?</a:t>
            </a:r>
            <a:endParaRPr sz="2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31" name="Google Shape;431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Análise de Dependências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Utilização de uma análise de dependências para aumentar a precisão da análise sintática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32" name="Google Shape;43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3890" y="-10"/>
            <a:ext cx="1100100" cy="8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434" name="Google Shape;43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113" y="2836188"/>
            <a:ext cx="4924425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49"/>
          <p:cNvSpPr/>
          <p:nvPr/>
        </p:nvSpPr>
        <p:spPr>
          <a:xfrm rot="-2540">
            <a:off x="2094203" y="2836512"/>
            <a:ext cx="812100" cy="19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9"/>
          <p:cNvSpPr txBox="1"/>
          <p:nvPr/>
        </p:nvSpPr>
        <p:spPr>
          <a:xfrm>
            <a:off x="3002625" y="2624400"/>
            <a:ext cx="42573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Proxima Nova"/>
                <a:ea typeface="Proxima Nova"/>
                <a:cs typeface="Proxima Nova"/>
                <a:sym typeface="Proxima Nova"/>
              </a:rPr>
              <a:t>No entanto, </a:t>
            </a:r>
            <a:r>
              <a:rPr i="1" lang="pt-PT">
                <a:latin typeface="Proxima Nova"/>
                <a:ea typeface="Proxima Nova"/>
                <a:cs typeface="Proxima Nova"/>
                <a:sym typeface="Proxima Nova"/>
              </a:rPr>
              <a:t>o</a:t>
            </a:r>
            <a:r>
              <a:rPr lang="pt-PT">
                <a:latin typeface="Proxima Nova"/>
                <a:ea typeface="Proxima Nova"/>
                <a:cs typeface="Proxima Nova"/>
                <a:sym typeface="Proxima Nova"/>
              </a:rPr>
              <a:t> não é um objeto </a:t>
            </a:r>
            <a:r>
              <a:rPr i="1" lang="pt-PT">
                <a:latin typeface="Proxima Nova"/>
                <a:ea typeface="Proxima Nova"/>
                <a:cs typeface="Proxima Nova"/>
                <a:sym typeface="Proxima Nova"/>
              </a:rPr>
              <a:t>Promise</a:t>
            </a:r>
            <a:r>
              <a:rPr lang="pt-PT">
                <a:latin typeface="Proxima Nova"/>
                <a:ea typeface="Proxima Nova"/>
                <a:cs typeface="Proxima Nova"/>
                <a:sym typeface="Proxima Nova"/>
              </a:rPr>
              <a:t> mas sim um objeto </a:t>
            </a:r>
            <a:r>
              <a:rPr i="1" lang="pt-PT">
                <a:latin typeface="Proxima Nova"/>
                <a:ea typeface="Proxima Nova"/>
                <a:cs typeface="Proxima Nova"/>
                <a:sym typeface="Proxima Nova"/>
              </a:rPr>
              <a:t>Object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7" name="Google Shape;437;p49"/>
          <p:cNvSpPr txBox="1"/>
          <p:nvPr/>
        </p:nvSpPr>
        <p:spPr>
          <a:xfrm>
            <a:off x="3261725" y="4040850"/>
            <a:ext cx="41529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Proxima Nova"/>
                <a:ea typeface="Proxima Nova"/>
                <a:cs typeface="Proxima Nova"/>
                <a:sym typeface="Proxima Nova"/>
              </a:rPr>
              <a:t>Conclui-se que a função then para o objeto </a:t>
            </a:r>
            <a:r>
              <a:rPr i="1" lang="pt-PT">
                <a:latin typeface="Proxima Nova"/>
                <a:ea typeface="Proxima Nova"/>
                <a:cs typeface="Proxima Nova"/>
                <a:sym typeface="Proxima Nova"/>
              </a:rPr>
              <a:t>o</a:t>
            </a:r>
            <a:r>
              <a:rPr lang="pt-PT">
                <a:latin typeface="Proxima Nova"/>
                <a:ea typeface="Proxima Nova"/>
                <a:cs typeface="Proxima Nova"/>
                <a:sym typeface="Proxima Nova"/>
              </a:rPr>
              <a:t> não deverá </a:t>
            </a:r>
            <a:r>
              <a:rPr lang="pt-PT">
                <a:latin typeface="Proxima Nova"/>
                <a:ea typeface="Proxima Nova"/>
                <a:cs typeface="Proxima Nova"/>
                <a:sym typeface="Proxima Nova"/>
              </a:rPr>
              <a:t>interferir</a:t>
            </a:r>
            <a:r>
              <a:rPr lang="pt-PT">
                <a:latin typeface="Proxima Nova"/>
                <a:ea typeface="Proxima Nova"/>
                <a:cs typeface="Proxima Nova"/>
                <a:sym typeface="Proxima Nova"/>
              </a:rPr>
              <a:t> com a identificação da versão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6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Como identificar a versão alvo de cada teste?</a:t>
            </a:r>
            <a:endParaRPr sz="2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43" name="Google Shape;443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Análise Dinâmica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Correr os testes em JS engines que suportam apenas uma determinada versão e identificar os testes que falham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44" name="Google Shape;44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3890" y="-10"/>
            <a:ext cx="1100100" cy="8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446" name="Google Shape;446;p50"/>
          <p:cNvPicPr preferRelativeResize="0"/>
          <p:nvPr/>
        </p:nvPicPr>
        <p:blipFill rotWithShape="1">
          <a:blip r:embed="rId4">
            <a:alphaModFix/>
          </a:blip>
          <a:srcRect b="59563" l="0" r="63333" t="0"/>
          <a:stretch/>
        </p:blipFill>
        <p:spPr>
          <a:xfrm>
            <a:off x="285750" y="2177850"/>
            <a:ext cx="3143250" cy="12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6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Como identificar a versão alvo de cada teste?</a:t>
            </a:r>
            <a:endParaRPr sz="2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52" name="Google Shape;452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Análise Dinâmica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Correr os testes em JS engines que suportam apenas uma determinada versão e identificar os testes que falham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53" name="Google Shape;45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3890" y="-10"/>
            <a:ext cx="1100100" cy="8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455" name="Google Shape;455;p51"/>
          <p:cNvPicPr preferRelativeResize="0"/>
          <p:nvPr/>
        </p:nvPicPr>
        <p:blipFill rotWithShape="1">
          <a:blip r:embed="rId4">
            <a:alphaModFix/>
          </a:blip>
          <a:srcRect b="44909" l="0" r="47663" t="0"/>
          <a:stretch/>
        </p:blipFill>
        <p:spPr>
          <a:xfrm>
            <a:off x="285750" y="2177850"/>
            <a:ext cx="4486651" cy="16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6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Motivação</a:t>
            </a:r>
            <a:endParaRPr sz="2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JavaScript é uma das linguagens de programação mais utilizadas no mundo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Linguagem mais ativa no Github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42333"/>
            <a:ext cx="9144002" cy="1888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3890" y="-10"/>
            <a:ext cx="1100100" cy="8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6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Como identificar a versão alvo de cada teste?</a:t>
            </a:r>
            <a:endParaRPr sz="2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61" name="Google Shape;461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Análise Dinâmica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Correr os testes em JS engines que suportam apenas uma determinada versão e identificar os testes que falham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62" name="Google Shape;46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3890" y="-10"/>
            <a:ext cx="1100100" cy="8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464" name="Google Shape;464;p52"/>
          <p:cNvPicPr preferRelativeResize="0"/>
          <p:nvPr/>
        </p:nvPicPr>
        <p:blipFill rotWithShape="1">
          <a:blip r:embed="rId4">
            <a:alphaModFix/>
          </a:blip>
          <a:srcRect b="31721" l="0" r="31819" t="0"/>
          <a:stretch/>
        </p:blipFill>
        <p:spPr>
          <a:xfrm>
            <a:off x="285750" y="2177850"/>
            <a:ext cx="5844874" cy="207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6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Como identificar a versão alvo de cada teste?</a:t>
            </a:r>
            <a:endParaRPr sz="2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70" name="Google Shape;470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Análise Dinâmica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Correr os testes em JS engines que suportam apenas uma determinada versão e identificar os testes que falham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71" name="Google Shape;47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3890" y="-10"/>
            <a:ext cx="1100100" cy="8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473" name="Google Shape;473;p53"/>
          <p:cNvPicPr preferRelativeResize="0"/>
          <p:nvPr/>
        </p:nvPicPr>
        <p:blipFill rotWithShape="1">
          <a:blip r:embed="rId4">
            <a:alphaModFix/>
          </a:blip>
          <a:srcRect b="17067" l="0" r="16408" t="0"/>
          <a:stretch/>
        </p:blipFill>
        <p:spPr>
          <a:xfrm>
            <a:off x="285750" y="2177850"/>
            <a:ext cx="7166024" cy="252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6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Como identificar a versão alvo de cada teste?</a:t>
            </a:r>
            <a:endParaRPr sz="2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79" name="Google Shape;479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Análise Dinâmica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Correr os testes em JS engines que suportam apenas uma determinada versão e identificar os testes que falham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80" name="Google Shape;48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3890" y="-10"/>
            <a:ext cx="1100100" cy="8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482" name="Google Shape;48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50" y="2177849"/>
            <a:ext cx="8572498" cy="30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6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Como identificar a versão alvo de cada teste?</a:t>
            </a:r>
            <a:endParaRPr sz="2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88" name="Google Shape;488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Análise Dinâmica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Correr os testes em JS engines que suportam apenas uma determinada versão e identificar os testes que falham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89" name="Google Shape;48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3890" y="-10"/>
            <a:ext cx="1100100" cy="8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491" name="Google Shape;49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50" y="2177849"/>
            <a:ext cx="8572498" cy="30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55"/>
          <p:cNvSpPr txBox="1"/>
          <p:nvPr/>
        </p:nvSpPr>
        <p:spPr>
          <a:xfrm>
            <a:off x="207825" y="4082125"/>
            <a:ext cx="35106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latin typeface="Proxima Nova"/>
                <a:ea typeface="Proxima Nova"/>
                <a:cs typeface="Proxima Nova"/>
                <a:sym typeface="Proxima Nova"/>
              </a:rPr>
              <a:t>Problema</a:t>
            </a:r>
            <a:r>
              <a:rPr lang="pt-PT">
                <a:latin typeface="Proxima Nova"/>
                <a:ea typeface="Proxima Nova"/>
                <a:cs typeface="Proxima Nova"/>
                <a:sym typeface="Proxima Nova"/>
              </a:rPr>
              <a:t>: descobrir versão do node mais adequada para cada versão do standard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6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Infra-estrutura de teste</a:t>
            </a:r>
            <a:endParaRPr sz="2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98" name="Google Shape;498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Base de dados de testes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Guardar </a:t>
            </a:r>
            <a:r>
              <a:rPr lang="pt-PT"/>
              <a:t>metadata associada aos testes numa base de dados noSQL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Base de dados de resultados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Guardar os resultados dos testes para gestão do processo de desenvolvimento</a:t>
            </a:r>
            <a:endParaRPr/>
          </a:p>
        </p:txBody>
      </p:sp>
      <p:pic>
        <p:nvPicPr>
          <p:cNvPr id="499" name="Google Shape;49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3890" y="-10"/>
            <a:ext cx="1100100" cy="8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501" name="Google Shape;501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825" y="3594618"/>
            <a:ext cx="149277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1725" y="3147899"/>
            <a:ext cx="3672177" cy="168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6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Implementação do core da linguagem ES6</a:t>
            </a:r>
            <a:endParaRPr sz="2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08" name="Google Shape;508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Implementação das seções 7, 9, 12 e 13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Implementação deve seguir o texto do standard linha por linha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Implementação em ECMA-SL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09" name="Google Shape;50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3890" y="-10"/>
            <a:ext cx="1100100" cy="8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511" name="Google Shape;511;p57"/>
          <p:cNvPicPr preferRelativeResize="0"/>
          <p:nvPr/>
        </p:nvPicPr>
        <p:blipFill rotWithShape="1">
          <a:blip r:embed="rId4">
            <a:alphaModFix/>
          </a:blip>
          <a:srcRect b="75951" l="0" r="0" t="0"/>
          <a:stretch/>
        </p:blipFill>
        <p:spPr>
          <a:xfrm>
            <a:off x="0" y="2792875"/>
            <a:ext cx="4807025" cy="4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57"/>
          <p:cNvPicPr preferRelativeResize="0"/>
          <p:nvPr/>
        </p:nvPicPr>
        <p:blipFill rotWithShape="1">
          <a:blip r:embed="rId5">
            <a:alphaModFix/>
          </a:blip>
          <a:srcRect b="90564" l="0" r="0" t="0"/>
          <a:stretch/>
        </p:blipFill>
        <p:spPr>
          <a:xfrm>
            <a:off x="4958275" y="2792875"/>
            <a:ext cx="3704625" cy="2136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3" name="Google Shape;513;p57"/>
          <p:cNvCxnSpPr/>
          <p:nvPr/>
        </p:nvCxnSpPr>
        <p:spPr>
          <a:xfrm>
            <a:off x="4807025" y="2595000"/>
            <a:ext cx="6600" cy="25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6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Implementação do core da linguagem ES6</a:t>
            </a:r>
            <a:endParaRPr sz="2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19" name="Google Shape;519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Implementação das seções 6, 7, 9, 12 e 13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Implementação deve seguir o texto do standard linha por linha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Implementação em ECMA-SL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20" name="Google Shape;52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3890" y="-10"/>
            <a:ext cx="1100100" cy="8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522" name="Google Shape;522;p58"/>
          <p:cNvPicPr preferRelativeResize="0"/>
          <p:nvPr/>
        </p:nvPicPr>
        <p:blipFill rotWithShape="1">
          <a:blip r:embed="rId4">
            <a:alphaModFix/>
          </a:blip>
          <a:srcRect b="67753" l="0" r="0" t="0"/>
          <a:stretch/>
        </p:blipFill>
        <p:spPr>
          <a:xfrm>
            <a:off x="0" y="2792875"/>
            <a:ext cx="480702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58"/>
          <p:cNvPicPr preferRelativeResize="0"/>
          <p:nvPr/>
        </p:nvPicPr>
        <p:blipFill rotWithShape="1">
          <a:blip r:embed="rId5">
            <a:alphaModFix/>
          </a:blip>
          <a:srcRect b="76420" l="0" r="0" t="0"/>
          <a:stretch/>
        </p:blipFill>
        <p:spPr>
          <a:xfrm>
            <a:off x="4958275" y="2792875"/>
            <a:ext cx="3704625" cy="533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4" name="Google Shape;524;p58"/>
          <p:cNvCxnSpPr/>
          <p:nvPr/>
        </p:nvCxnSpPr>
        <p:spPr>
          <a:xfrm>
            <a:off x="4807025" y="2595000"/>
            <a:ext cx="6600" cy="25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6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Implementação do core da linguagem ES6</a:t>
            </a:r>
            <a:endParaRPr sz="2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30" name="Google Shape;530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Implementação das seções 6, 7, 9, 12 e 13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Implementação deve seguir o texto do standard linha por linha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Implementação em ECMA-SL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31" name="Google Shape;53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3890" y="-10"/>
            <a:ext cx="1100100" cy="8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533" name="Google Shape;533;p59"/>
          <p:cNvPicPr preferRelativeResize="0"/>
          <p:nvPr/>
        </p:nvPicPr>
        <p:blipFill rotWithShape="1">
          <a:blip r:embed="rId4">
            <a:alphaModFix/>
          </a:blip>
          <a:srcRect b="62805" l="0" r="0" t="0"/>
          <a:stretch/>
        </p:blipFill>
        <p:spPr>
          <a:xfrm>
            <a:off x="0" y="2792875"/>
            <a:ext cx="4807025" cy="6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9"/>
          <p:cNvPicPr preferRelativeResize="0"/>
          <p:nvPr/>
        </p:nvPicPr>
        <p:blipFill rotWithShape="1">
          <a:blip r:embed="rId5">
            <a:alphaModFix/>
          </a:blip>
          <a:srcRect b="70821" l="0" r="0" t="0"/>
          <a:stretch/>
        </p:blipFill>
        <p:spPr>
          <a:xfrm>
            <a:off x="4958275" y="2792875"/>
            <a:ext cx="3704625" cy="660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5" name="Google Shape;535;p59"/>
          <p:cNvCxnSpPr/>
          <p:nvPr/>
        </p:nvCxnSpPr>
        <p:spPr>
          <a:xfrm>
            <a:off x="4807025" y="2595000"/>
            <a:ext cx="6600" cy="25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6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Implementação do core da linguagem ES6</a:t>
            </a:r>
            <a:endParaRPr sz="2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41" name="Google Shape;541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Implementação das seções 6, 7, 9, 12 e 13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Implementação deve seguir o texto do standard linha por linha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Implementação em ECMA-SL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42" name="Google Shape;54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3890" y="-10"/>
            <a:ext cx="1100100" cy="8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544" name="Google Shape;544;p60"/>
          <p:cNvPicPr preferRelativeResize="0"/>
          <p:nvPr/>
        </p:nvPicPr>
        <p:blipFill rotWithShape="1">
          <a:blip r:embed="rId4">
            <a:alphaModFix/>
          </a:blip>
          <a:srcRect b="53516" l="0" r="0" t="0"/>
          <a:stretch/>
        </p:blipFill>
        <p:spPr>
          <a:xfrm>
            <a:off x="0" y="2792875"/>
            <a:ext cx="4807025" cy="8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60"/>
          <p:cNvPicPr preferRelativeResize="0"/>
          <p:nvPr/>
        </p:nvPicPr>
        <p:blipFill rotWithShape="1">
          <a:blip r:embed="rId5">
            <a:alphaModFix/>
          </a:blip>
          <a:srcRect b="57560" l="0" r="0" t="0"/>
          <a:stretch/>
        </p:blipFill>
        <p:spPr>
          <a:xfrm>
            <a:off x="4958275" y="2792875"/>
            <a:ext cx="3704625" cy="960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6" name="Google Shape;546;p60"/>
          <p:cNvCxnSpPr/>
          <p:nvPr/>
        </p:nvCxnSpPr>
        <p:spPr>
          <a:xfrm>
            <a:off x="4807025" y="2595000"/>
            <a:ext cx="6600" cy="25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6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Implementação do core da linguagem ES6</a:t>
            </a:r>
            <a:endParaRPr sz="2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52" name="Google Shape;552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Implementação das seções 6, 7, 9, 12 e 13</a:t>
            </a:r>
            <a:r>
              <a:rPr lang="pt-PT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Implementação deve seguir o texto do standard linha por linha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Implementação em ECMA-SL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53" name="Google Shape;55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3890" y="-10"/>
            <a:ext cx="1100100" cy="8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555" name="Google Shape;555;p61"/>
          <p:cNvPicPr preferRelativeResize="0"/>
          <p:nvPr/>
        </p:nvPicPr>
        <p:blipFill rotWithShape="1">
          <a:blip r:embed="rId4">
            <a:alphaModFix/>
          </a:blip>
          <a:srcRect b="16977" l="0" r="0" t="0"/>
          <a:stretch/>
        </p:blipFill>
        <p:spPr>
          <a:xfrm>
            <a:off x="0" y="2792875"/>
            <a:ext cx="4807025" cy="147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61"/>
          <p:cNvPicPr preferRelativeResize="0"/>
          <p:nvPr/>
        </p:nvPicPr>
        <p:blipFill rotWithShape="1">
          <a:blip r:embed="rId5">
            <a:alphaModFix/>
          </a:blip>
          <a:srcRect b="22791" l="0" r="0" t="0"/>
          <a:stretch/>
        </p:blipFill>
        <p:spPr>
          <a:xfrm>
            <a:off x="4958275" y="2792875"/>
            <a:ext cx="3704625" cy="174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7" name="Google Shape;557;p61"/>
          <p:cNvCxnSpPr/>
          <p:nvPr/>
        </p:nvCxnSpPr>
        <p:spPr>
          <a:xfrm>
            <a:off x="4807025" y="2595000"/>
            <a:ext cx="6600" cy="25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6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Motivação</a:t>
            </a:r>
            <a:endParaRPr sz="2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750" y="1798900"/>
            <a:ext cx="5126500" cy="3264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Segunda linguagem mais ativa no stackoverflow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3890" y="-10"/>
            <a:ext cx="1100100" cy="8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6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Implementação do core da linguagem ES6</a:t>
            </a:r>
            <a:endParaRPr sz="2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63" name="Google Shape;563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Implementação das seções 6, 7, 9, 12 e 13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Implementação deve seguir o texto do standard linha por linha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Implementação em ECMA-SL</a:t>
            </a:r>
            <a:endParaRPr/>
          </a:p>
        </p:txBody>
      </p:sp>
      <p:pic>
        <p:nvPicPr>
          <p:cNvPr id="564" name="Google Shape;56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3890" y="-10"/>
            <a:ext cx="1100100" cy="8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566" name="Google Shape;566;p62"/>
          <p:cNvPicPr preferRelativeResize="0"/>
          <p:nvPr/>
        </p:nvPicPr>
        <p:blipFill rotWithShape="1">
          <a:blip r:embed="rId4">
            <a:alphaModFix/>
          </a:blip>
          <a:srcRect b="1574" l="0" r="0" t="0"/>
          <a:stretch/>
        </p:blipFill>
        <p:spPr>
          <a:xfrm>
            <a:off x="0" y="2792875"/>
            <a:ext cx="4807025" cy="17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58275" y="2792875"/>
            <a:ext cx="3704625" cy="2263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8" name="Google Shape;568;p62"/>
          <p:cNvCxnSpPr/>
          <p:nvPr/>
        </p:nvCxnSpPr>
        <p:spPr>
          <a:xfrm>
            <a:off x="4807025" y="2595000"/>
            <a:ext cx="6600" cy="25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Planeamento e Avaliação</a:t>
            </a:r>
            <a:endParaRPr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74" name="Google Shape;574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6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Planeamento</a:t>
            </a:r>
            <a:endParaRPr sz="2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80" name="Google Shape;580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O projeto prevê 5 fases distintas representadas pelo seguinte diagrama de Gantt</a:t>
            </a:r>
            <a:endParaRPr/>
          </a:p>
        </p:txBody>
      </p:sp>
      <p:pic>
        <p:nvPicPr>
          <p:cNvPr id="581" name="Google Shape;58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3890" y="-10"/>
            <a:ext cx="1100100" cy="8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583" name="Google Shape;583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25" y="2193700"/>
            <a:ext cx="7924742" cy="25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6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Avaliação</a:t>
            </a:r>
            <a:endParaRPr sz="2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89" name="Google Shape;589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Metodologia de avaliação tem dois elementos principais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Avaliação da infra-estrutura de testes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Através da sua utilização direta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Avaliação da implementação do core do standard ES6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Através do subconjunto de testes obtido pela infra-estrutura  de testes</a:t>
            </a:r>
            <a:endParaRPr/>
          </a:p>
        </p:txBody>
      </p:sp>
      <p:pic>
        <p:nvPicPr>
          <p:cNvPr id="590" name="Google Shape;59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3890" y="-10"/>
            <a:ext cx="1100100" cy="8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6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Conclusão</a:t>
            </a:r>
            <a:endParaRPr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97" name="Google Shape;597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88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Motivação</a:t>
            </a:r>
            <a:r>
              <a:rPr b="1" lang="pt-PT"/>
              <a:t>	</a:t>
            </a:r>
            <a:endParaRPr b="1"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 especificação da linguagem JavaScript é descrita no standard ECMAScript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Documento longo e complexo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Em constante mudança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	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100" y="2270875"/>
            <a:ext cx="5503799" cy="27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3890" y="-10"/>
            <a:ext cx="1100100" cy="8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Trabalho Relacionado</a:t>
            </a:r>
            <a:endParaRPr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Implementações Industriais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Spider monkey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JavaScriptCore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V8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Chakra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6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Trabalho Relacionado</a:t>
            </a:r>
            <a:endParaRPr sz="2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722" y="2784125"/>
            <a:ext cx="882150" cy="22701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5225" y="1835550"/>
            <a:ext cx="256700" cy="2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4900" y="2443400"/>
            <a:ext cx="293174" cy="2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55224" y="2134725"/>
            <a:ext cx="256700" cy="2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/>
          <p:nvPr/>
        </p:nvSpPr>
        <p:spPr>
          <a:xfrm>
            <a:off x="2153463" y="4284288"/>
            <a:ext cx="594300" cy="36900"/>
          </a:xfrm>
          <a:prstGeom prst="roundRect">
            <a:avLst>
              <a:gd fmla="val 50000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" name="Google Shape;116;p20"/>
          <p:cNvGrpSpPr/>
          <p:nvPr/>
        </p:nvGrpSpPr>
        <p:grpSpPr>
          <a:xfrm>
            <a:off x="582988" y="3993325"/>
            <a:ext cx="1709100" cy="1150175"/>
            <a:chOff x="594488" y="1957150"/>
            <a:chExt cx="1709100" cy="1150175"/>
          </a:xfrm>
        </p:grpSpPr>
        <p:sp>
          <p:nvSpPr>
            <p:cNvPr id="117" name="Google Shape;117;p20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0C5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 txBox="1"/>
            <p:nvPr/>
          </p:nvSpPr>
          <p:spPr>
            <a:xfrm>
              <a:off x="12306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pt-PT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1996</a:t>
              </a:r>
              <a:endParaRPr b="1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20"/>
            <p:cNvSpPr txBox="1"/>
            <p:nvPr/>
          </p:nvSpPr>
          <p:spPr>
            <a:xfrm>
              <a:off x="5944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SpiderMonkey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" name="Google Shape;120;p20"/>
          <p:cNvGrpSpPr/>
          <p:nvPr/>
        </p:nvGrpSpPr>
        <p:grpSpPr>
          <a:xfrm>
            <a:off x="2687925" y="3993325"/>
            <a:ext cx="1709100" cy="1150175"/>
            <a:chOff x="2699425" y="1957150"/>
            <a:chExt cx="1709100" cy="1150175"/>
          </a:xfrm>
        </p:grpSpPr>
        <p:sp>
          <p:nvSpPr>
            <p:cNvPr id="121" name="Google Shape;121;p20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0C5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JavaScriptCore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20"/>
            <p:cNvSpPr txBox="1"/>
            <p:nvPr/>
          </p:nvSpPr>
          <p:spPr>
            <a:xfrm>
              <a:off x="3335573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pt-PT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2005</a:t>
              </a:r>
              <a:endParaRPr b="1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4" name="Google Shape;124;p20"/>
          <p:cNvGrpSpPr/>
          <p:nvPr/>
        </p:nvGrpSpPr>
        <p:grpSpPr>
          <a:xfrm>
            <a:off x="4769913" y="3993325"/>
            <a:ext cx="1709100" cy="1150175"/>
            <a:chOff x="4781413" y="1957150"/>
            <a:chExt cx="1709100" cy="1150175"/>
          </a:xfrm>
        </p:grpSpPr>
        <p:sp>
          <p:nvSpPr>
            <p:cNvPr id="125" name="Google Shape;125;p20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0C5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 txBox="1"/>
            <p:nvPr/>
          </p:nvSpPr>
          <p:spPr>
            <a:xfrm>
              <a:off x="4781413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V8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" name="Google Shape;127;p20"/>
            <p:cNvSpPr txBox="1"/>
            <p:nvPr/>
          </p:nvSpPr>
          <p:spPr>
            <a:xfrm>
              <a:off x="5417558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pt-PT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2008</a:t>
              </a:r>
              <a:endParaRPr b="1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8" name="Google Shape;128;p20"/>
          <p:cNvGrpSpPr/>
          <p:nvPr/>
        </p:nvGrpSpPr>
        <p:grpSpPr>
          <a:xfrm>
            <a:off x="6851888" y="3993325"/>
            <a:ext cx="1709100" cy="1150175"/>
            <a:chOff x="6863388" y="1957150"/>
            <a:chExt cx="1709100" cy="1150175"/>
          </a:xfrm>
        </p:grpSpPr>
        <p:sp>
          <p:nvSpPr>
            <p:cNvPr id="129" name="Google Shape;129;p20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0C5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C58D3"/>
                </a:solidFill>
              </a:endParaRPr>
            </a:p>
          </p:txBody>
        </p:sp>
        <p:sp>
          <p:nvSpPr>
            <p:cNvPr id="130" name="Google Shape;130;p20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Chakra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p20"/>
            <p:cNvSpPr txBox="1"/>
            <p:nvPr/>
          </p:nvSpPr>
          <p:spPr>
            <a:xfrm>
              <a:off x="74995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pt-PT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2009</a:t>
              </a:r>
              <a:endParaRPr b="1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2" name="Google Shape;132;p20"/>
          <p:cNvSpPr/>
          <p:nvPr/>
        </p:nvSpPr>
        <p:spPr>
          <a:xfrm>
            <a:off x="4325675" y="4284288"/>
            <a:ext cx="594300" cy="36900"/>
          </a:xfrm>
          <a:prstGeom prst="roundRect">
            <a:avLst>
              <a:gd fmla="val 50000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6407650" y="4284288"/>
            <a:ext cx="594300" cy="36900"/>
          </a:xfrm>
          <a:prstGeom prst="roundRect">
            <a:avLst>
              <a:gd fmla="val 50000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43890" y="-10"/>
            <a:ext cx="1100100" cy="8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pt-PT" sz="26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Trabalho Relacionado</a:t>
            </a:r>
            <a:endParaRPr sz="2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Implementações Académicas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JSCert (Ocaml + Coq, Imperial + INRIA)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KJS (K, KDE + University of Illinois Urbana-Champaign)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JS-2-JSIL (OCaml, Imperial)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JSExplain (OCaml, INRIA + ICube)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ECMA-SL (OCaml, Técnico)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JISET (Scala, KAIST)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1662920" y="4296560"/>
            <a:ext cx="353400" cy="36900"/>
          </a:xfrm>
          <a:prstGeom prst="roundRect">
            <a:avLst>
              <a:gd fmla="val 50000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58D3"/>
              </a:solidFill>
            </a:endParaRPr>
          </a:p>
        </p:txBody>
      </p:sp>
      <p:grpSp>
        <p:nvGrpSpPr>
          <p:cNvPr id="143" name="Google Shape;143;p21"/>
          <p:cNvGrpSpPr/>
          <p:nvPr/>
        </p:nvGrpSpPr>
        <p:grpSpPr>
          <a:xfrm>
            <a:off x="519878" y="3993335"/>
            <a:ext cx="1310400" cy="1150175"/>
            <a:chOff x="519878" y="1948510"/>
            <a:chExt cx="1310400" cy="1150175"/>
          </a:xfrm>
        </p:grpSpPr>
        <p:sp>
          <p:nvSpPr>
            <p:cNvPr id="144" name="Google Shape;144;p21"/>
            <p:cNvSpPr/>
            <p:nvPr/>
          </p:nvSpPr>
          <p:spPr>
            <a:xfrm>
              <a:off x="877947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0C5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C58D3"/>
                </a:solidFill>
              </a:endParaRPr>
            </a:p>
          </p:txBody>
        </p:sp>
        <p:sp>
          <p:nvSpPr>
            <p:cNvPr id="145" name="Google Shape;145;p21"/>
            <p:cNvSpPr txBox="1"/>
            <p:nvPr/>
          </p:nvSpPr>
          <p:spPr>
            <a:xfrm>
              <a:off x="956697" y="2109685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pt-PT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2014</a:t>
              </a:r>
              <a:endParaRPr b="1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21"/>
            <p:cNvSpPr txBox="1"/>
            <p:nvPr/>
          </p:nvSpPr>
          <p:spPr>
            <a:xfrm>
              <a:off x="519878" y="2652285"/>
              <a:ext cx="1310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JSCert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" name="Google Shape;147;p21"/>
          <p:cNvGrpSpPr/>
          <p:nvPr/>
        </p:nvGrpSpPr>
        <p:grpSpPr>
          <a:xfrm>
            <a:off x="1848940" y="3993335"/>
            <a:ext cx="1310400" cy="1150175"/>
            <a:chOff x="1848940" y="1948510"/>
            <a:chExt cx="1310400" cy="1150175"/>
          </a:xfrm>
        </p:grpSpPr>
        <p:sp>
          <p:nvSpPr>
            <p:cNvPr id="148" name="Google Shape;148;p21"/>
            <p:cNvSpPr/>
            <p:nvPr/>
          </p:nvSpPr>
          <p:spPr>
            <a:xfrm>
              <a:off x="2206990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0C5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C58D3"/>
                </a:solidFill>
              </a:endParaRPr>
            </a:p>
          </p:txBody>
        </p:sp>
        <p:sp>
          <p:nvSpPr>
            <p:cNvPr id="149" name="Google Shape;149;p21"/>
            <p:cNvSpPr txBox="1"/>
            <p:nvPr/>
          </p:nvSpPr>
          <p:spPr>
            <a:xfrm>
              <a:off x="1848940" y="2652285"/>
              <a:ext cx="1310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KJS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21"/>
            <p:cNvSpPr txBox="1"/>
            <p:nvPr/>
          </p:nvSpPr>
          <p:spPr>
            <a:xfrm>
              <a:off x="2285740" y="2109685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pt-PT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2015</a:t>
              </a:r>
              <a:endParaRPr b="1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1" name="Google Shape;151;p21"/>
          <p:cNvGrpSpPr/>
          <p:nvPr/>
        </p:nvGrpSpPr>
        <p:grpSpPr>
          <a:xfrm>
            <a:off x="3178034" y="3993335"/>
            <a:ext cx="1359900" cy="1150175"/>
            <a:chOff x="3178034" y="1948510"/>
            <a:chExt cx="1359900" cy="1150175"/>
          </a:xfrm>
        </p:grpSpPr>
        <p:sp>
          <p:nvSpPr>
            <p:cNvPr id="152" name="Google Shape;152;p21"/>
            <p:cNvSpPr/>
            <p:nvPr/>
          </p:nvSpPr>
          <p:spPr>
            <a:xfrm>
              <a:off x="3560827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0C5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C58D3"/>
                </a:solidFill>
              </a:endParaRPr>
            </a:p>
          </p:txBody>
        </p:sp>
        <p:sp>
          <p:nvSpPr>
            <p:cNvPr id="153" name="Google Shape;153;p21"/>
            <p:cNvSpPr txBox="1"/>
            <p:nvPr/>
          </p:nvSpPr>
          <p:spPr>
            <a:xfrm>
              <a:off x="3178034" y="2652285"/>
              <a:ext cx="1359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JS-2JSIL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" name="Google Shape;154;p21"/>
            <p:cNvSpPr txBox="1"/>
            <p:nvPr/>
          </p:nvSpPr>
          <p:spPr>
            <a:xfrm>
              <a:off x="3639577" y="2109685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pt-PT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2017</a:t>
              </a:r>
              <a:endParaRPr b="1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5" name="Google Shape;155;p21"/>
          <p:cNvGrpSpPr/>
          <p:nvPr/>
        </p:nvGrpSpPr>
        <p:grpSpPr>
          <a:xfrm>
            <a:off x="4557650" y="3993335"/>
            <a:ext cx="1310400" cy="1150175"/>
            <a:chOff x="4557650" y="1948510"/>
            <a:chExt cx="1310400" cy="1150175"/>
          </a:xfrm>
        </p:grpSpPr>
        <p:sp>
          <p:nvSpPr>
            <p:cNvPr id="156" name="Google Shape;156;p21"/>
            <p:cNvSpPr/>
            <p:nvPr/>
          </p:nvSpPr>
          <p:spPr>
            <a:xfrm>
              <a:off x="4915703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0C5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C58D3"/>
                </a:solidFill>
              </a:endParaRPr>
            </a:p>
          </p:txBody>
        </p:sp>
        <p:sp>
          <p:nvSpPr>
            <p:cNvPr id="157" name="Google Shape;157;p21"/>
            <p:cNvSpPr txBox="1"/>
            <p:nvPr/>
          </p:nvSpPr>
          <p:spPr>
            <a:xfrm>
              <a:off x="4557650" y="2652285"/>
              <a:ext cx="1310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JSExplain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" name="Google Shape;158;p21"/>
            <p:cNvSpPr txBox="1"/>
            <p:nvPr/>
          </p:nvSpPr>
          <p:spPr>
            <a:xfrm>
              <a:off x="4994453" y="2109685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pt-PT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2018</a:t>
              </a:r>
              <a:endParaRPr b="1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9" name="Google Shape;159;p21"/>
          <p:cNvGrpSpPr/>
          <p:nvPr/>
        </p:nvGrpSpPr>
        <p:grpSpPr>
          <a:xfrm>
            <a:off x="5887800" y="3993335"/>
            <a:ext cx="1359900" cy="1150175"/>
            <a:chOff x="5887800" y="1948510"/>
            <a:chExt cx="1359900" cy="1150175"/>
          </a:xfrm>
        </p:grpSpPr>
        <p:sp>
          <p:nvSpPr>
            <p:cNvPr id="160" name="Google Shape;160;p21"/>
            <p:cNvSpPr/>
            <p:nvPr/>
          </p:nvSpPr>
          <p:spPr>
            <a:xfrm>
              <a:off x="6270606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0C5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C58D3"/>
                </a:solidFill>
              </a:endParaRPr>
            </a:p>
          </p:txBody>
        </p:sp>
        <p:sp>
          <p:nvSpPr>
            <p:cNvPr id="161" name="Google Shape;161;p21"/>
            <p:cNvSpPr txBox="1"/>
            <p:nvPr/>
          </p:nvSpPr>
          <p:spPr>
            <a:xfrm>
              <a:off x="5887800" y="2652285"/>
              <a:ext cx="1359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ECMA-SL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21"/>
            <p:cNvSpPr txBox="1"/>
            <p:nvPr/>
          </p:nvSpPr>
          <p:spPr>
            <a:xfrm>
              <a:off x="6349356" y="2109685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pt-PT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2019</a:t>
              </a:r>
              <a:endParaRPr b="1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3" name="Google Shape;163;p21"/>
          <p:cNvGrpSpPr/>
          <p:nvPr/>
        </p:nvGrpSpPr>
        <p:grpSpPr>
          <a:xfrm>
            <a:off x="7264213" y="3993335"/>
            <a:ext cx="1359900" cy="1150175"/>
            <a:chOff x="7264213" y="1948510"/>
            <a:chExt cx="1359900" cy="1150175"/>
          </a:xfrm>
        </p:grpSpPr>
        <p:sp>
          <p:nvSpPr>
            <p:cNvPr id="164" name="Google Shape;164;p21"/>
            <p:cNvSpPr/>
            <p:nvPr/>
          </p:nvSpPr>
          <p:spPr>
            <a:xfrm>
              <a:off x="7647018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0C5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C58D3"/>
                </a:solidFill>
              </a:endParaRPr>
            </a:p>
          </p:txBody>
        </p:sp>
        <p:sp>
          <p:nvSpPr>
            <p:cNvPr id="165" name="Google Shape;165;p21"/>
            <p:cNvSpPr txBox="1"/>
            <p:nvPr/>
          </p:nvSpPr>
          <p:spPr>
            <a:xfrm>
              <a:off x="7264213" y="2652285"/>
              <a:ext cx="1359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JISET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p21"/>
            <p:cNvSpPr txBox="1"/>
            <p:nvPr/>
          </p:nvSpPr>
          <p:spPr>
            <a:xfrm>
              <a:off x="7725768" y="2109685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pt-PT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2020</a:t>
              </a:r>
              <a:endParaRPr b="1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7" name="Google Shape;167;p21"/>
          <p:cNvSpPr/>
          <p:nvPr/>
        </p:nvSpPr>
        <p:spPr>
          <a:xfrm>
            <a:off x="3004357" y="4296560"/>
            <a:ext cx="353400" cy="36900"/>
          </a:xfrm>
          <a:prstGeom prst="roundRect">
            <a:avLst>
              <a:gd fmla="val 50000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58D3"/>
              </a:solidFill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4358720" y="4296560"/>
            <a:ext cx="353400" cy="36900"/>
          </a:xfrm>
          <a:prstGeom prst="roundRect">
            <a:avLst>
              <a:gd fmla="val 50000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58D3"/>
              </a:solidFill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5713595" y="4296560"/>
            <a:ext cx="353400" cy="36900"/>
          </a:xfrm>
          <a:prstGeom prst="roundRect">
            <a:avLst>
              <a:gd fmla="val 50000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58D3"/>
              </a:solidFill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7079257" y="4296560"/>
            <a:ext cx="353400" cy="36900"/>
          </a:xfrm>
          <a:prstGeom prst="roundRect">
            <a:avLst>
              <a:gd fmla="val 50000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58D3"/>
              </a:solidFill>
            </a:endParaRPr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3890" y="-10"/>
            <a:ext cx="1100100" cy="8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