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8" r:id="rId2"/>
    <p:sldId id="259" r:id="rId3"/>
    <p:sldId id="270" r:id="rId4"/>
    <p:sldId id="260" r:id="rId5"/>
    <p:sldId id="261" r:id="rId6"/>
    <p:sldId id="262" r:id="rId7"/>
    <p:sldId id="271" r:id="rId8"/>
    <p:sldId id="272" r:id="rId9"/>
    <p:sldId id="273" r:id="rId10"/>
    <p:sldId id="274" r:id="rId11"/>
    <p:sldId id="276" r:id="rId12"/>
    <p:sldId id="275" r:id="rId13"/>
    <p:sldId id="314" r:id="rId14"/>
    <p:sldId id="315" r:id="rId15"/>
    <p:sldId id="316" r:id="rId16"/>
    <p:sldId id="280" r:id="rId17"/>
    <p:sldId id="281" r:id="rId18"/>
    <p:sldId id="283" r:id="rId19"/>
    <p:sldId id="321" r:id="rId20"/>
    <p:sldId id="322" r:id="rId21"/>
    <p:sldId id="323" r:id="rId22"/>
    <p:sldId id="285" r:id="rId23"/>
    <p:sldId id="286" r:id="rId24"/>
    <p:sldId id="263" r:id="rId25"/>
    <p:sldId id="313" r:id="rId26"/>
    <p:sldId id="287" r:id="rId27"/>
    <p:sldId id="290" r:id="rId28"/>
    <p:sldId id="291" r:id="rId29"/>
    <p:sldId id="324" r:id="rId30"/>
    <p:sldId id="325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26" r:id="rId39"/>
    <p:sldId id="301" r:id="rId40"/>
    <p:sldId id="302" r:id="rId41"/>
    <p:sldId id="304" r:id="rId42"/>
    <p:sldId id="303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28" r:id="rId51"/>
    <p:sldId id="289" r:id="rId52"/>
    <p:sldId id="267" r:id="rId53"/>
    <p:sldId id="329" r:id="rId54"/>
    <p:sldId id="312" r:id="rId55"/>
    <p:sldId id="288" r:id="rId56"/>
    <p:sldId id="269" r:id="rId57"/>
    <p:sldId id="26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7" autoAdjust="0"/>
    <p:restoredTop sz="79788" autoAdjust="0"/>
  </p:normalViewPr>
  <p:slideViewPr>
    <p:cSldViewPr snapToGrid="0">
      <p:cViewPr varScale="1">
        <p:scale>
          <a:sx n="91" d="100"/>
          <a:sy n="91" d="100"/>
        </p:scale>
        <p:origin x="1254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CBE6E-BA8D-4555-9B23-F5ACAB39B13A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72152-CB7A-459B-9CEE-B9A76591A9D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3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trends?tags=java%2Cc%2Cc%2B%2B%2Cpython%2Cc%23%2Cvb.net%2Cjavascript%2Cassembly%2Cphp%2Cperl%2Cruby%2Cvb%2Cswift%2Cr%2Cobjective-c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dnight.github.io/githut/#/pull_requests/2022/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Stack Overflow Trends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06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6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Tests on JS Engines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1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Inherently flawed -&gt; no engine one &amp; only one version</a:t>
            </a:r>
          </a:p>
          <a:p>
            <a:endParaRPr lang="en-US" dirty="0"/>
          </a:p>
          <a:p>
            <a:r>
              <a:rPr lang="en-US" dirty="0" err="1"/>
              <a:t>Moddable</a:t>
            </a:r>
            <a:r>
              <a:rPr lang="en-US" dirty="0"/>
              <a:t> Microcontrollers</a:t>
            </a:r>
          </a:p>
          <a:p>
            <a:endParaRPr lang="en-US" dirty="0"/>
          </a:p>
          <a:p>
            <a:r>
              <a:rPr lang="en-US" dirty="0"/>
              <a:t>More engines -&gt; reduce error induced each engine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91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Inherently flawed -&gt; no engine one &amp; only one version</a:t>
            </a:r>
          </a:p>
          <a:p>
            <a:endParaRPr lang="en-US" dirty="0"/>
          </a:p>
          <a:p>
            <a:r>
              <a:rPr lang="en-US" dirty="0"/>
              <a:t>More engines -&gt; reduce error induced each engine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latin typeface="Arial Black" panose="020B0A04020102020204" pitchFamily="34" charset="0"/>
              </a:rPr>
              <a:t>! Create charts using Victory library 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3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>
                <a:latin typeface="Arial Black" panose="020B0A04020102020204" pitchFamily="34" charset="0"/>
              </a:rPr>
              <a:t>! Create charts using Victory library 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50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77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7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Language Stats (madnight.github.io)</a:t>
            </a:r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ECMAScript -&gt; All JS engines need to implement the standard</a:t>
            </a:r>
          </a:p>
          <a:p>
            <a:endParaRPr lang="en-US" dirty="0"/>
          </a:p>
          <a:p>
            <a:r>
              <a:rPr lang="en-US" dirty="0"/>
              <a:t>Long complex -&gt; Constant evolution (Backwards compatible)</a:t>
            </a:r>
          </a:p>
          <a:p>
            <a:endParaRPr lang="en-US" dirty="0"/>
          </a:p>
          <a:p>
            <a:r>
              <a:rPr lang="en-US" dirty="0"/>
              <a:t>JS Engines consistent standard -&gt; How check consistency?</a:t>
            </a:r>
          </a:p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6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Test262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5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 Implementations –&gt; academic ; ongoing industrial engines</a:t>
            </a:r>
          </a:p>
          <a:p>
            <a:endParaRPr lang="en-US" dirty="0"/>
          </a:p>
          <a:p>
            <a:r>
              <a:rPr lang="en-US" dirty="0"/>
              <a:t>From 40k tests -&gt; select Applicable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?”Hidden” in code?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6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7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 Test Selection -&gt; bad (40k tests)</a:t>
            </a:r>
          </a:p>
          <a:p>
            <a:r>
              <a:rPr lang="en-US" dirty="0"/>
              <a:t>-&gt; Dangerous Assumption -&gt; Tests failed because not Implemented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72152-CB7A-459B-9CEE-B9A76591A9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7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49" y="2514444"/>
            <a:ext cx="9972502" cy="1167937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38839"/>
            <a:ext cx="9144000" cy="523859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014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8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67D0BB-8B49-1B02-325E-BFF77D221C7D}"/>
              </a:ext>
            </a:extLst>
          </p:cNvPr>
          <p:cNvSpPr/>
          <p:nvPr userDrawn="1"/>
        </p:nvSpPr>
        <p:spPr>
          <a:xfrm>
            <a:off x="0" y="1093123"/>
            <a:ext cx="12192000" cy="4671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749" y="2845030"/>
            <a:ext cx="9972502" cy="11679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19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14934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285"/>
            <a:ext cx="10515600" cy="4836678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CBF64-931F-40CD-9896-3CE0AF5A58D9}"/>
              </a:ext>
            </a:extLst>
          </p:cNvPr>
          <p:cNvSpPr txBox="1"/>
          <p:nvPr userDrawn="1"/>
        </p:nvSpPr>
        <p:spPr>
          <a:xfrm>
            <a:off x="838199" y="6456634"/>
            <a:ext cx="22624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Reis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AD6BF-2702-CD92-7C8F-A4CC3408DFA8}"/>
              </a:ext>
            </a:extLst>
          </p:cNvPr>
          <p:cNvSpPr txBox="1"/>
          <p:nvPr userDrawn="1"/>
        </p:nvSpPr>
        <p:spPr>
          <a:xfrm>
            <a:off x="10979728" y="6449500"/>
            <a:ext cx="44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F0A1D91-ABD4-499E-8A45-69735CDF7DD7}" type="slidenum">
              <a:rPr lang="en-US" sz="120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‹nº›</a:t>
            </a:fld>
            <a:endParaRPr lang="en-US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7" descr="tecnico_lisboa_dark">
            <a:extLst>
              <a:ext uri="{FF2B5EF4-FFF2-40B4-BE49-F238E27FC236}">
                <a16:creationId xmlns:a16="http://schemas.microsoft.com/office/drawing/2014/main" id="{8281E1EE-F6BE-D428-9F44-5D91C0312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64354" y="131501"/>
            <a:ext cx="2184400" cy="8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6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3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8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9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6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6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Google Shape;79;p16">
            <a:extLst>
              <a:ext uri="{FF2B5EF4-FFF2-40B4-BE49-F238E27FC236}">
                <a16:creationId xmlns:a16="http://schemas.microsoft.com/office/drawing/2014/main" id="{43446762-1C97-D52E-86AC-4433FB9F5DF7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-200050"/>
            <a:ext cx="2095500" cy="15725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45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6304-49D0-7072-EF62-8F74A564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49" y="1836314"/>
            <a:ext cx="9972502" cy="1571263"/>
          </a:xfrm>
        </p:spPr>
        <p:txBody>
          <a:bodyPr>
            <a:normAutofit fontScale="90000"/>
          </a:bodyPr>
          <a:lstStyle/>
          <a:p>
            <a:r>
              <a:rPr lang="en-US" dirty="0"/>
              <a:t>MetaData262: Computing and Visualizing Test262 Metadata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57DD7-68FD-367A-DBB7-270D345F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054"/>
            <a:ext cx="9144000" cy="880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Diogo Reis</a:t>
            </a:r>
          </a:p>
          <a:p>
            <a:r>
              <a:rPr lang="en-US" dirty="0"/>
              <a:t>ist187526</a:t>
            </a:r>
          </a:p>
        </p:txBody>
      </p:sp>
    </p:spTree>
    <p:extLst>
      <p:ext uri="{BB962C8B-B14F-4D97-AF65-F5344CB8AC3E}">
        <p14:creationId xmlns:p14="http://schemas.microsoft.com/office/powerpoint/2010/main" val="160412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9504E3E-1FDD-F57F-CA54-057BD6724CB8}"/>
              </a:ext>
            </a:extLst>
          </p:cNvPr>
          <p:cNvSpPr/>
          <p:nvPr/>
        </p:nvSpPr>
        <p:spPr>
          <a:xfrm>
            <a:off x="2259725" y="1439917"/>
            <a:ext cx="8231730" cy="81980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542A12-3F8A-0408-284A-00F0DF3815A6}"/>
              </a:ext>
            </a:extLst>
          </p:cNvPr>
          <p:cNvSpPr txBox="1"/>
          <p:nvPr/>
        </p:nvSpPr>
        <p:spPr>
          <a:xfrm>
            <a:off x="7249862" y="2352258"/>
            <a:ext cx="3241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section</a:t>
            </a:r>
          </a:p>
        </p:txBody>
      </p:sp>
    </p:spTree>
    <p:extLst>
      <p:ext uri="{BB962C8B-B14F-4D97-AF65-F5344CB8AC3E}">
        <p14:creationId xmlns:p14="http://schemas.microsoft.com/office/powerpoint/2010/main" val="229690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31550CA-432D-5536-A0BC-316C44393987}"/>
              </a:ext>
            </a:extLst>
          </p:cNvPr>
          <p:cNvSpPr/>
          <p:nvPr/>
        </p:nvSpPr>
        <p:spPr>
          <a:xfrm>
            <a:off x="2249214" y="3846786"/>
            <a:ext cx="7262648" cy="1534511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30DB74-45F0-3D83-E56C-5217469CADD1}"/>
              </a:ext>
            </a:extLst>
          </p:cNvPr>
          <p:cNvSpPr txBox="1"/>
          <p:nvPr/>
        </p:nvSpPr>
        <p:spPr>
          <a:xfrm>
            <a:off x="7068564" y="3323566"/>
            <a:ext cx="244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section</a:t>
            </a:r>
          </a:p>
        </p:txBody>
      </p:sp>
    </p:spTree>
    <p:extLst>
      <p:ext uri="{BB962C8B-B14F-4D97-AF65-F5344CB8AC3E}">
        <p14:creationId xmlns:p14="http://schemas.microsoft.com/office/powerpoint/2010/main" val="238980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4E0211-BD13-4168-84DD-0E3CF75D7802}"/>
              </a:ext>
            </a:extLst>
          </p:cNvPr>
          <p:cNvSpPr/>
          <p:nvPr/>
        </p:nvSpPr>
        <p:spPr>
          <a:xfrm>
            <a:off x="2249214" y="2343807"/>
            <a:ext cx="6989379" cy="1313793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C89775-E3F3-5D86-84FD-03DB1EE59B35}"/>
              </a:ext>
            </a:extLst>
          </p:cNvPr>
          <p:cNvSpPr txBox="1"/>
          <p:nvPr/>
        </p:nvSpPr>
        <p:spPr>
          <a:xfrm>
            <a:off x="5743903" y="3666054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Frontmatter section</a:t>
            </a:r>
          </a:p>
        </p:txBody>
      </p:sp>
    </p:spTree>
    <p:extLst>
      <p:ext uri="{BB962C8B-B14F-4D97-AF65-F5344CB8AC3E}">
        <p14:creationId xmlns:p14="http://schemas.microsoft.com/office/powerpoint/2010/main" val="281579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4E0211-BD13-4168-84DD-0E3CF75D7802}"/>
              </a:ext>
            </a:extLst>
          </p:cNvPr>
          <p:cNvSpPr/>
          <p:nvPr/>
        </p:nvSpPr>
        <p:spPr>
          <a:xfrm>
            <a:off x="2333297" y="2659117"/>
            <a:ext cx="2017986" cy="336331"/>
          </a:xfrm>
          <a:prstGeom prst="roundRect">
            <a:avLst>
              <a:gd name="adj" fmla="val 35417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0D8B43C-046E-6D15-F195-FE6D05E1B6DE}"/>
              </a:ext>
            </a:extLst>
          </p:cNvPr>
          <p:cNvSpPr txBox="1"/>
          <p:nvPr/>
        </p:nvSpPr>
        <p:spPr>
          <a:xfrm>
            <a:off x="4430960" y="2596449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ECMAScript Section</a:t>
            </a:r>
          </a:p>
        </p:txBody>
      </p:sp>
    </p:spTree>
    <p:extLst>
      <p:ext uri="{BB962C8B-B14F-4D97-AF65-F5344CB8AC3E}">
        <p14:creationId xmlns:p14="http://schemas.microsoft.com/office/powerpoint/2010/main" val="2104761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84E0211-BD13-4168-84DD-0E3CF75D7802}"/>
              </a:ext>
            </a:extLst>
          </p:cNvPr>
          <p:cNvSpPr/>
          <p:nvPr/>
        </p:nvSpPr>
        <p:spPr>
          <a:xfrm>
            <a:off x="2343807" y="2942898"/>
            <a:ext cx="6789683" cy="367862"/>
          </a:xfrm>
          <a:prstGeom prst="roundRect">
            <a:avLst>
              <a:gd name="adj" fmla="val 30953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FAAC766-5E22-8A43-EFBB-3CF8A5901EBC}"/>
              </a:ext>
            </a:extLst>
          </p:cNvPr>
          <p:cNvSpPr txBox="1"/>
          <p:nvPr/>
        </p:nvSpPr>
        <p:spPr>
          <a:xfrm>
            <a:off x="5639007" y="3316408"/>
            <a:ext cx="3494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the Test</a:t>
            </a:r>
          </a:p>
        </p:txBody>
      </p:sp>
    </p:spTree>
    <p:extLst>
      <p:ext uri="{BB962C8B-B14F-4D97-AF65-F5344CB8AC3E}">
        <p14:creationId xmlns:p14="http://schemas.microsoft.com/office/powerpoint/2010/main" val="239763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BE01D-7118-5D86-D91A-86FFB04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Frontmatter - Limitations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49EB21-AFA1-3708-ED65-662759DEF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Structured</a:t>
            </a:r>
          </a:p>
          <a:p>
            <a:r>
              <a:rPr lang="en-US" dirty="0"/>
              <a:t>Typically Incomplete</a:t>
            </a:r>
          </a:p>
          <a:p>
            <a:r>
              <a:rPr lang="en-US" dirty="0"/>
              <a:t>Lack Important Attributes for Test Filtering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Built-Ins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2AFC6E55-8832-34FB-1BB5-E48D7C92D5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17" r="14170" b="45077"/>
          <a:stretch/>
        </p:blipFill>
        <p:spPr>
          <a:xfrm>
            <a:off x="3601921" y="4052449"/>
            <a:ext cx="7489120" cy="12149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96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CA7AF-EC19-19A8-1D3D-754AFFDE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Objectives of MetaData262 System</a:t>
            </a:r>
          </a:p>
          <a:p>
            <a:pPr lvl="1"/>
            <a:r>
              <a:rPr lang="en-US" dirty="0"/>
              <a:t>Test262 Metadata Computation</a:t>
            </a:r>
          </a:p>
          <a:p>
            <a:pPr lvl="1"/>
            <a:r>
              <a:rPr lang="en-US" dirty="0"/>
              <a:t>Test262 Metadata Inspection</a:t>
            </a:r>
          </a:p>
        </p:txBody>
      </p:sp>
    </p:spTree>
    <p:extLst>
      <p:ext uri="{BB962C8B-B14F-4D97-AF65-F5344CB8AC3E}">
        <p14:creationId xmlns:p14="http://schemas.microsoft.com/office/powerpoint/2010/main" val="136245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MetaData262 - Contributions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B2CA7AF-EC19-19A8-1D3D-754AFFDE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JSON for Representing Test Metadata</a:t>
            </a:r>
          </a:p>
          <a:p>
            <a:r>
              <a:rPr lang="en-US" dirty="0"/>
              <a:t>New Metadata Attributes</a:t>
            </a:r>
          </a:p>
          <a:p>
            <a:pPr lvl="1"/>
            <a:r>
              <a:rPr lang="en-US" dirty="0"/>
              <a:t>Version</a:t>
            </a:r>
          </a:p>
          <a:p>
            <a:pPr lvl="1"/>
            <a:r>
              <a:rPr lang="en-US" dirty="0"/>
              <a:t>Built-Ins</a:t>
            </a:r>
          </a:p>
          <a:p>
            <a:pPr lvl="1"/>
            <a:r>
              <a:rPr lang="en-US" dirty="0"/>
              <a:t>Syntactic Constructs</a:t>
            </a:r>
          </a:p>
          <a:p>
            <a:r>
              <a:rPr lang="en-US" dirty="0"/>
              <a:t>Console Application for Filtering and Inspecting Tests</a:t>
            </a:r>
          </a:p>
        </p:txBody>
      </p:sp>
    </p:spTree>
    <p:extLst>
      <p:ext uri="{BB962C8B-B14F-4D97-AF65-F5344CB8AC3E}">
        <p14:creationId xmlns:p14="http://schemas.microsoft.com/office/powerpoint/2010/main" val="331615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MetaData262 - Example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176C2EC-9288-F14F-B051-E9035C1B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7717"/>
          <a:stretch/>
        </p:blipFill>
        <p:spPr>
          <a:xfrm>
            <a:off x="682620" y="2427885"/>
            <a:ext cx="5413380" cy="2724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55758C-D803-B016-7BE9-F285AA8CD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b="69862"/>
          <a:stretch/>
        </p:blipFill>
        <p:spPr>
          <a:xfrm>
            <a:off x="6411310" y="1537484"/>
            <a:ext cx="5286703" cy="1780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ED208A-C13A-38AB-BC51-09A9CE7D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t="51121"/>
          <a:stretch/>
        </p:blipFill>
        <p:spPr>
          <a:xfrm>
            <a:off x="6411310" y="3549335"/>
            <a:ext cx="5286703" cy="28881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2EC30-0363-986C-CB62-AE963A0AFA5A}"/>
              </a:ext>
            </a:extLst>
          </p:cNvPr>
          <p:cNvSpPr txBox="1"/>
          <p:nvPr/>
        </p:nvSpPr>
        <p:spPr>
          <a:xfrm>
            <a:off x="6880520" y="3077695"/>
            <a:ext cx="202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7214D0E-E962-ACD1-56F4-2571F076C78A}"/>
              </a:ext>
            </a:extLst>
          </p:cNvPr>
          <p:cNvCxnSpPr>
            <a:cxnSpLocks/>
          </p:cNvCxnSpPr>
          <p:nvPr/>
        </p:nvCxnSpPr>
        <p:spPr>
          <a:xfrm>
            <a:off x="6180080" y="1229705"/>
            <a:ext cx="0" cy="510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8F69FC-89AB-5863-7B93-D70B1CBDF80C}"/>
              </a:ext>
            </a:extLst>
          </p:cNvPr>
          <p:cNvSpPr txBox="1"/>
          <p:nvPr/>
        </p:nvSpPr>
        <p:spPr>
          <a:xfrm>
            <a:off x="1959903" y="1214935"/>
            <a:ext cx="28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Test262 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C0A4FB-B18D-959F-0714-F03BDCC8FCA0}"/>
              </a:ext>
            </a:extLst>
          </p:cNvPr>
          <p:cNvSpPr txBox="1"/>
          <p:nvPr/>
        </p:nvSpPr>
        <p:spPr>
          <a:xfrm>
            <a:off x="6775417" y="1191127"/>
            <a:ext cx="3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MetaData262 Equivalent</a:t>
            </a:r>
          </a:p>
        </p:txBody>
      </p:sp>
    </p:spTree>
    <p:extLst>
      <p:ext uri="{BB962C8B-B14F-4D97-AF65-F5344CB8AC3E}">
        <p14:creationId xmlns:p14="http://schemas.microsoft.com/office/powerpoint/2010/main" val="90224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MetaData262 - Example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176C2EC-9288-F14F-B051-E9035C1B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7717"/>
          <a:stretch/>
        </p:blipFill>
        <p:spPr>
          <a:xfrm>
            <a:off x="682620" y="2427885"/>
            <a:ext cx="5413380" cy="2724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55758C-D803-B016-7BE9-F285AA8CD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b="69862"/>
          <a:stretch/>
        </p:blipFill>
        <p:spPr>
          <a:xfrm>
            <a:off x="6411310" y="1537484"/>
            <a:ext cx="5286703" cy="1780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ED208A-C13A-38AB-BC51-09A9CE7D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t="51121"/>
          <a:stretch/>
        </p:blipFill>
        <p:spPr>
          <a:xfrm>
            <a:off x="6411310" y="3549335"/>
            <a:ext cx="5286703" cy="28881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2EC30-0363-986C-CB62-AE963A0AFA5A}"/>
              </a:ext>
            </a:extLst>
          </p:cNvPr>
          <p:cNvSpPr txBox="1"/>
          <p:nvPr/>
        </p:nvSpPr>
        <p:spPr>
          <a:xfrm>
            <a:off x="6880520" y="3077695"/>
            <a:ext cx="202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7214D0E-E962-ACD1-56F4-2571F076C78A}"/>
              </a:ext>
            </a:extLst>
          </p:cNvPr>
          <p:cNvCxnSpPr>
            <a:cxnSpLocks/>
          </p:cNvCxnSpPr>
          <p:nvPr/>
        </p:nvCxnSpPr>
        <p:spPr>
          <a:xfrm>
            <a:off x="6180080" y="1229705"/>
            <a:ext cx="0" cy="510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8F69FC-89AB-5863-7B93-D70B1CBDF80C}"/>
              </a:ext>
            </a:extLst>
          </p:cNvPr>
          <p:cNvSpPr txBox="1"/>
          <p:nvPr/>
        </p:nvSpPr>
        <p:spPr>
          <a:xfrm>
            <a:off x="1959903" y="1214935"/>
            <a:ext cx="28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Test262 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C0A4FB-B18D-959F-0714-F03BDCC8FCA0}"/>
              </a:ext>
            </a:extLst>
          </p:cNvPr>
          <p:cNvSpPr txBox="1"/>
          <p:nvPr/>
        </p:nvSpPr>
        <p:spPr>
          <a:xfrm>
            <a:off x="6775417" y="1191127"/>
            <a:ext cx="3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MetaData262 Equivalent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C7A77CF-A66A-F658-054E-02B14B5153EF}"/>
              </a:ext>
            </a:extLst>
          </p:cNvPr>
          <p:cNvSpPr/>
          <p:nvPr/>
        </p:nvSpPr>
        <p:spPr>
          <a:xfrm>
            <a:off x="378372" y="3007548"/>
            <a:ext cx="5304725" cy="954840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695BF47-D4E4-542C-07EF-24A0817F1D9C}"/>
              </a:ext>
            </a:extLst>
          </p:cNvPr>
          <p:cNvSpPr/>
          <p:nvPr/>
        </p:nvSpPr>
        <p:spPr>
          <a:xfrm>
            <a:off x="6393288" y="2012042"/>
            <a:ext cx="5304725" cy="434578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454A0A-9E17-1E87-7238-D3A9B64E5F65}"/>
              </a:ext>
            </a:extLst>
          </p:cNvPr>
          <p:cNvSpPr txBox="1"/>
          <p:nvPr/>
        </p:nvSpPr>
        <p:spPr>
          <a:xfrm>
            <a:off x="2838548" y="3911123"/>
            <a:ext cx="2960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Frontmatter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259C688-548A-3553-C2B9-C8AEABB58B2A}"/>
              </a:ext>
            </a:extLst>
          </p:cNvPr>
          <p:cNvSpPr txBox="1"/>
          <p:nvPr/>
        </p:nvSpPr>
        <p:spPr>
          <a:xfrm>
            <a:off x="8597462" y="2451565"/>
            <a:ext cx="325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Equivalent Frontmatter</a:t>
            </a:r>
          </a:p>
        </p:txBody>
      </p:sp>
    </p:spTree>
    <p:extLst>
      <p:ext uri="{BB962C8B-B14F-4D97-AF65-F5344CB8AC3E}">
        <p14:creationId xmlns:p14="http://schemas.microsoft.com/office/powerpoint/2010/main" val="312344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55E34-7BBE-A353-10F5-828B71F6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B996E8-AA16-DDBC-76A2-A8C21D45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MetaData262 Improvements</a:t>
            </a:r>
          </a:p>
          <a:p>
            <a:r>
              <a:rPr lang="en-US" dirty="0"/>
              <a:t>MetaData262Viz</a:t>
            </a:r>
          </a:p>
          <a:p>
            <a:r>
              <a:rPr lang="en-US" dirty="0"/>
              <a:t>Evaluation and Planning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37168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MetaData262 - Example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176C2EC-9288-F14F-B051-E9035C1B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7717"/>
          <a:stretch/>
        </p:blipFill>
        <p:spPr>
          <a:xfrm>
            <a:off x="682620" y="2427885"/>
            <a:ext cx="5413380" cy="2724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55758C-D803-B016-7BE9-F285AA8CD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b="69862"/>
          <a:stretch/>
        </p:blipFill>
        <p:spPr>
          <a:xfrm>
            <a:off x="6411310" y="1537484"/>
            <a:ext cx="5286703" cy="1780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ED208A-C13A-38AB-BC51-09A9CE7D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t="51121"/>
          <a:stretch/>
        </p:blipFill>
        <p:spPr>
          <a:xfrm>
            <a:off x="6411310" y="3549335"/>
            <a:ext cx="5286703" cy="28881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2EC30-0363-986C-CB62-AE963A0AFA5A}"/>
              </a:ext>
            </a:extLst>
          </p:cNvPr>
          <p:cNvSpPr txBox="1"/>
          <p:nvPr/>
        </p:nvSpPr>
        <p:spPr>
          <a:xfrm>
            <a:off x="6880520" y="3077695"/>
            <a:ext cx="202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7214D0E-E962-ACD1-56F4-2571F076C78A}"/>
              </a:ext>
            </a:extLst>
          </p:cNvPr>
          <p:cNvCxnSpPr>
            <a:cxnSpLocks/>
          </p:cNvCxnSpPr>
          <p:nvPr/>
        </p:nvCxnSpPr>
        <p:spPr>
          <a:xfrm>
            <a:off x="6180080" y="1229705"/>
            <a:ext cx="0" cy="510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8F69FC-89AB-5863-7B93-D70B1CBDF80C}"/>
              </a:ext>
            </a:extLst>
          </p:cNvPr>
          <p:cNvSpPr txBox="1"/>
          <p:nvPr/>
        </p:nvSpPr>
        <p:spPr>
          <a:xfrm>
            <a:off x="1959903" y="1214935"/>
            <a:ext cx="28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Test262 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C0A4FB-B18D-959F-0714-F03BDCC8FCA0}"/>
              </a:ext>
            </a:extLst>
          </p:cNvPr>
          <p:cNvSpPr txBox="1"/>
          <p:nvPr/>
        </p:nvSpPr>
        <p:spPr>
          <a:xfrm>
            <a:off x="6775417" y="1191127"/>
            <a:ext cx="3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MetaData262 Equivalent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55BD91A-8EE4-82D3-3F11-AA0AAA32A1BA}"/>
              </a:ext>
            </a:extLst>
          </p:cNvPr>
          <p:cNvSpPr/>
          <p:nvPr/>
        </p:nvSpPr>
        <p:spPr>
          <a:xfrm>
            <a:off x="6411310" y="1681651"/>
            <a:ext cx="4768697" cy="223212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522EA9-BE3A-8A4E-3997-0E4D5362F662}"/>
              </a:ext>
            </a:extLst>
          </p:cNvPr>
          <p:cNvSpPr txBox="1"/>
          <p:nvPr/>
        </p:nvSpPr>
        <p:spPr>
          <a:xfrm>
            <a:off x="9325304" y="1863852"/>
            <a:ext cx="202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 Path</a:t>
            </a:r>
          </a:p>
        </p:txBody>
      </p:sp>
    </p:spTree>
    <p:extLst>
      <p:ext uri="{BB962C8B-B14F-4D97-AF65-F5344CB8AC3E}">
        <p14:creationId xmlns:p14="http://schemas.microsoft.com/office/powerpoint/2010/main" val="382110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33E-FFD9-77B5-8FEC-504FC778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MetaData262 - Example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4176C2EC-9288-F14F-B051-E9035C1B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7717"/>
          <a:stretch/>
        </p:blipFill>
        <p:spPr>
          <a:xfrm>
            <a:off x="682620" y="2427885"/>
            <a:ext cx="5413380" cy="2724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D55758C-D803-B016-7BE9-F285AA8CD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b="69862"/>
          <a:stretch/>
        </p:blipFill>
        <p:spPr>
          <a:xfrm>
            <a:off x="6411310" y="1537484"/>
            <a:ext cx="5286703" cy="17808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1ED208A-C13A-38AB-BC51-09A9CE7D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2" t="51121"/>
          <a:stretch/>
        </p:blipFill>
        <p:spPr>
          <a:xfrm>
            <a:off x="6411310" y="3549335"/>
            <a:ext cx="5286703" cy="288812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E32EC30-0363-986C-CB62-AE963A0AFA5A}"/>
              </a:ext>
            </a:extLst>
          </p:cNvPr>
          <p:cNvSpPr txBox="1"/>
          <p:nvPr/>
        </p:nvSpPr>
        <p:spPr>
          <a:xfrm>
            <a:off x="6880520" y="3077695"/>
            <a:ext cx="2028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47214D0E-E962-ACD1-56F4-2571F076C78A}"/>
              </a:ext>
            </a:extLst>
          </p:cNvPr>
          <p:cNvCxnSpPr>
            <a:cxnSpLocks/>
          </p:cNvCxnSpPr>
          <p:nvPr/>
        </p:nvCxnSpPr>
        <p:spPr>
          <a:xfrm>
            <a:off x="6180080" y="1229705"/>
            <a:ext cx="0" cy="51080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8F69FC-89AB-5863-7B93-D70B1CBDF80C}"/>
              </a:ext>
            </a:extLst>
          </p:cNvPr>
          <p:cNvSpPr txBox="1"/>
          <p:nvPr/>
        </p:nvSpPr>
        <p:spPr>
          <a:xfrm>
            <a:off x="1959903" y="1214935"/>
            <a:ext cx="2858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Test262 Test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C0A4FB-B18D-959F-0714-F03BDCC8FCA0}"/>
              </a:ext>
            </a:extLst>
          </p:cNvPr>
          <p:cNvSpPr txBox="1"/>
          <p:nvPr/>
        </p:nvSpPr>
        <p:spPr>
          <a:xfrm>
            <a:off x="6775417" y="1191127"/>
            <a:ext cx="3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MetaData262 Equivalent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DCD8454-1CA4-AE9B-0BDF-EE22458B8C05}"/>
              </a:ext>
            </a:extLst>
          </p:cNvPr>
          <p:cNvSpPr/>
          <p:nvPr/>
        </p:nvSpPr>
        <p:spPr>
          <a:xfrm>
            <a:off x="6411310" y="1869593"/>
            <a:ext cx="1208688" cy="211450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AED25F7-B51C-AEBE-ADA6-B54B41651E75}"/>
              </a:ext>
            </a:extLst>
          </p:cNvPr>
          <p:cNvSpPr txBox="1"/>
          <p:nvPr/>
        </p:nvSpPr>
        <p:spPr>
          <a:xfrm>
            <a:off x="7754389" y="1763257"/>
            <a:ext cx="2960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field – version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588659B-0CBA-DDF3-A1CC-B26A254987C0}"/>
              </a:ext>
            </a:extLst>
          </p:cNvPr>
          <p:cNvSpPr/>
          <p:nvPr/>
        </p:nvSpPr>
        <p:spPr>
          <a:xfrm>
            <a:off x="6411310" y="2743196"/>
            <a:ext cx="2267234" cy="998483"/>
          </a:xfrm>
          <a:prstGeom prst="roundRect">
            <a:avLst>
              <a:gd name="adj" fmla="val 591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BB24FD9-A634-074C-1EF9-CE2F7FF64E83}"/>
              </a:ext>
            </a:extLst>
          </p:cNvPr>
          <p:cNvSpPr txBox="1"/>
          <p:nvPr/>
        </p:nvSpPr>
        <p:spPr>
          <a:xfrm>
            <a:off x="8661276" y="2901084"/>
            <a:ext cx="314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field – Syntactic 		       Constructs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90B5BC1-8D22-8413-5AD4-B761FD7E5E43}"/>
              </a:ext>
            </a:extLst>
          </p:cNvPr>
          <p:cNvSpPr/>
          <p:nvPr/>
        </p:nvSpPr>
        <p:spPr>
          <a:xfrm>
            <a:off x="6394041" y="3741679"/>
            <a:ext cx="2361075" cy="1807780"/>
          </a:xfrm>
          <a:prstGeom prst="roundRect">
            <a:avLst>
              <a:gd name="adj" fmla="val 4747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0BBB3AD-65B7-8EEE-EF61-00BE3F77C277}"/>
              </a:ext>
            </a:extLst>
          </p:cNvPr>
          <p:cNvSpPr txBox="1"/>
          <p:nvPr/>
        </p:nvSpPr>
        <p:spPr>
          <a:xfrm>
            <a:off x="8722834" y="4487721"/>
            <a:ext cx="2960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field – Built-ins</a:t>
            </a:r>
          </a:p>
        </p:txBody>
      </p:sp>
    </p:spTree>
    <p:extLst>
      <p:ext uri="{BB962C8B-B14F-4D97-AF65-F5344CB8AC3E}">
        <p14:creationId xmlns:p14="http://schemas.microsoft.com/office/powerpoint/2010/main" val="7056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BC5B6-EE1A-7AF2-F07F-E91A3C19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D093D7-ABF2-2C47-3B42-1DA37AD1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MetaData262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Additional Information</a:t>
            </a:r>
          </a:p>
          <a:p>
            <a:r>
              <a:rPr lang="en-US" dirty="0"/>
              <a:t>Create MetaData262Viz – Web application</a:t>
            </a:r>
          </a:p>
          <a:p>
            <a:pPr lvl="1"/>
            <a:r>
              <a:rPr lang="en-US" dirty="0"/>
              <a:t>Filtering Tests</a:t>
            </a:r>
          </a:p>
          <a:p>
            <a:pPr lvl="1"/>
            <a:r>
              <a:rPr lang="en-US" dirty="0"/>
              <a:t>Visualizing Statistics about the filtered tests</a:t>
            </a:r>
          </a:p>
        </p:txBody>
      </p:sp>
    </p:spTree>
    <p:extLst>
      <p:ext uri="{BB962C8B-B14F-4D97-AF65-F5344CB8AC3E}">
        <p14:creationId xmlns:p14="http://schemas.microsoft.com/office/powerpoint/2010/main" val="22656568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B708F-4EB5-2D91-BE3E-19D85F0D2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65003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BB5D-FCC9-5E88-FF1A-ADD5D36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22979E42-3CD0-68DF-646F-CD8A3EDD9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61" t="15417" r="18116" b="17289"/>
          <a:stretch/>
        </p:blipFill>
        <p:spPr>
          <a:xfrm>
            <a:off x="1933575" y="2326376"/>
            <a:ext cx="5244992" cy="3172184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80B3AB-2DD3-4F9D-4E69-A07FBD8415B2}"/>
              </a:ext>
            </a:extLst>
          </p:cNvPr>
          <p:cNvSpPr/>
          <p:nvPr/>
        </p:nvSpPr>
        <p:spPr>
          <a:xfrm>
            <a:off x="3662515" y="6145772"/>
            <a:ext cx="220717" cy="1576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090D8D-2CED-2A62-E915-51E19BC1BC7D}"/>
              </a:ext>
            </a:extLst>
          </p:cNvPr>
          <p:cNvSpPr txBox="1"/>
          <p:nvPr/>
        </p:nvSpPr>
        <p:spPr>
          <a:xfrm>
            <a:off x="3883232" y="6084335"/>
            <a:ext cx="2032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Passing Tests out of 12,074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31F3733-6DD0-9B54-6264-631648BE1F4C}"/>
              </a:ext>
            </a:extLst>
          </p:cNvPr>
          <p:cNvSpPr txBox="1"/>
          <p:nvPr/>
        </p:nvSpPr>
        <p:spPr>
          <a:xfrm>
            <a:off x="2567730" y="5498558"/>
            <a:ext cx="9879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S5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(DLS’12)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EF48FD-EAC4-A564-37B4-27856DDF4F0F}"/>
              </a:ext>
            </a:extLst>
          </p:cNvPr>
          <p:cNvSpPr txBox="1"/>
          <p:nvPr/>
        </p:nvSpPr>
        <p:spPr>
          <a:xfrm>
            <a:off x="3420750" y="5498560"/>
            <a:ext cx="107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JSRef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(POPL’14)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B56A96A-2DF0-83C9-A1EE-5CA448D4B63F}"/>
              </a:ext>
            </a:extLst>
          </p:cNvPr>
          <p:cNvSpPr txBox="1"/>
          <p:nvPr/>
        </p:nvSpPr>
        <p:spPr>
          <a:xfrm>
            <a:off x="4326350" y="5498559"/>
            <a:ext cx="107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JSRef+V8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(CAV’15)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981B7F1-F10A-5721-7F12-70E904C1DC20}"/>
              </a:ext>
            </a:extLst>
          </p:cNvPr>
          <p:cNvSpPr txBox="1"/>
          <p:nvPr/>
        </p:nvSpPr>
        <p:spPr>
          <a:xfrm>
            <a:off x="5231950" y="5498558"/>
            <a:ext cx="107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KJS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(PLDI’15)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D4DA54-2495-5BC3-21DE-A2F15B682F1E}"/>
              </a:ext>
            </a:extLst>
          </p:cNvPr>
          <p:cNvSpPr txBox="1"/>
          <p:nvPr/>
        </p:nvSpPr>
        <p:spPr>
          <a:xfrm>
            <a:off x="6137550" y="5498558"/>
            <a:ext cx="107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Arial" panose="020B0604020202020204" pitchFamily="34" charset="0"/>
                <a:cs typeface="Arial" panose="020B0604020202020204" pitchFamily="34" charset="0"/>
              </a:rPr>
              <a:t>JSExplain</a:t>
            </a:r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(WWW’18)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E45831-4A9C-F14D-10EC-6CC453797F27}"/>
              </a:ext>
            </a:extLst>
          </p:cNvPr>
          <p:cNvSpPr txBox="1"/>
          <p:nvPr/>
        </p:nvSpPr>
        <p:spPr>
          <a:xfrm>
            <a:off x="2731204" y="3056664"/>
            <a:ext cx="682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8,157</a:t>
            </a:r>
          </a:p>
          <a:p>
            <a:pPr algn="ctr"/>
            <a:r>
              <a:rPr lang="en-US" sz="1300" dirty="0"/>
              <a:t>(≈68%)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5271074-D32A-BABA-A0E9-611F230FC286}"/>
              </a:ext>
            </a:extLst>
          </p:cNvPr>
          <p:cNvSpPr txBox="1"/>
          <p:nvPr/>
        </p:nvSpPr>
        <p:spPr>
          <a:xfrm>
            <a:off x="3618372" y="4558835"/>
            <a:ext cx="675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1,796</a:t>
            </a:r>
          </a:p>
          <a:p>
            <a:pPr algn="ctr"/>
            <a:r>
              <a:rPr lang="en-US" sz="1300" dirty="0"/>
              <a:t>(≈15%)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F82260-95DE-8F2D-950E-B84AC58B7F6C}"/>
              </a:ext>
            </a:extLst>
          </p:cNvPr>
          <p:cNvSpPr txBox="1"/>
          <p:nvPr/>
        </p:nvSpPr>
        <p:spPr>
          <a:xfrm>
            <a:off x="4526966" y="4379800"/>
            <a:ext cx="688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2,440</a:t>
            </a:r>
          </a:p>
          <a:p>
            <a:pPr algn="ctr"/>
            <a:r>
              <a:rPr lang="en-US" sz="1300" dirty="0"/>
              <a:t>(≈20%)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A6F0D139-9031-C4C2-3D40-897749830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67" t="16022" r="65754" b="17399"/>
          <a:stretch/>
        </p:blipFill>
        <p:spPr>
          <a:xfrm>
            <a:off x="7428187" y="2406864"/>
            <a:ext cx="2032609" cy="308834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58DB7D2-42D5-DA8E-8FD4-35A2C1535F7A}"/>
              </a:ext>
            </a:extLst>
          </p:cNvPr>
          <p:cNvSpPr txBox="1"/>
          <p:nvPr/>
        </p:nvSpPr>
        <p:spPr>
          <a:xfrm>
            <a:off x="5427188" y="4319465"/>
            <a:ext cx="688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2,782</a:t>
            </a:r>
          </a:p>
          <a:p>
            <a:pPr algn="ctr"/>
            <a:r>
              <a:rPr lang="en-US" sz="1300" dirty="0"/>
              <a:t>(≈23%)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9DB1D0A-7B9F-109E-4C09-3ABF96FFA22A}"/>
              </a:ext>
            </a:extLst>
          </p:cNvPr>
          <p:cNvSpPr txBox="1"/>
          <p:nvPr/>
        </p:nvSpPr>
        <p:spPr>
          <a:xfrm>
            <a:off x="6291356" y="3794023"/>
            <a:ext cx="750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&gt; 5,000</a:t>
            </a:r>
          </a:p>
          <a:p>
            <a:pPr algn="ctr"/>
            <a:r>
              <a:rPr lang="en-US" sz="1300" dirty="0"/>
              <a:t>(≈41%)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58F572E-1C1C-D2F3-8182-927D9F59CAAD}"/>
              </a:ext>
            </a:extLst>
          </p:cNvPr>
          <p:cNvSpPr/>
          <p:nvPr/>
        </p:nvSpPr>
        <p:spPr>
          <a:xfrm>
            <a:off x="7618828" y="6151158"/>
            <a:ext cx="220717" cy="1576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D257CDC-78BE-6826-4DBC-CC41D14FA910}"/>
              </a:ext>
            </a:extLst>
          </p:cNvPr>
          <p:cNvSpPr txBox="1"/>
          <p:nvPr/>
        </p:nvSpPr>
        <p:spPr>
          <a:xfrm>
            <a:off x="7839545" y="6089721"/>
            <a:ext cx="20326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Passing Tests out of 35,990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328205-5FB3-3A79-48FC-5C6096FA25B6}"/>
              </a:ext>
            </a:extLst>
          </p:cNvPr>
          <p:cNvSpPr txBox="1"/>
          <p:nvPr/>
        </p:nvSpPr>
        <p:spPr>
          <a:xfrm>
            <a:off x="8385723" y="5488283"/>
            <a:ext cx="10793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JISET</a:t>
            </a:r>
          </a:p>
          <a:p>
            <a:pPr algn="ctr"/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(ASE’20)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4BD897E-8387-7AD5-AB28-2F8BBAC20E6E}"/>
              </a:ext>
            </a:extLst>
          </p:cNvPr>
          <p:cNvSpPr txBox="1"/>
          <p:nvPr/>
        </p:nvSpPr>
        <p:spPr>
          <a:xfrm>
            <a:off x="8550039" y="3733589"/>
            <a:ext cx="7507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16355</a:t>
            </a:r>
          </a:p>
          <a:p>
            <a:pPr algn="ctr"/>
            <a:r>
              <a:rPr lang="en-US" sz="1300" dirty="0"/>
              <a:t>(≈45%)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95DB51D-50EF-F783-3FD5-818D38C4D6E8}"/>
              </a:ext>
            </a:extLst>
          </p:cNvPr>
          <p:cNvSpPr txBox="1"/>
          <p:nvPr/>
        </p:nvSpPr>
        <p:spPr>
          <a:xfrm>
            <a:off x="4586609" y="2098822"/>
            <a:ext cx="558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A132C5-EDDD-86FB-15C8-56FE44BDC34E}"/>
              </a:ext>
            </a:extLst>
          </p:cNvPr>
          <p:cNvSpPr txBox="1"/>
          <p:nvPr/>
        </p:nvSpPr>
        <p:spPr>
          <a:xfrm>
            <a:off x="8459293" y="2126321"/>
            <a:ext cx="688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ES10</a:t>
            </a:r>
          </a:p>
        </p:txBody>
      </p:sp>
      <p:sp>
        <p:nvSpPr>
          <p:cNvPr id="30" name="Marcador de Posição de Conteúdo 2">
            <a:extLst>
              <a:ext uri="{FF2B5EF4-FFF2-40B4-BE49-F238E27FC236}">
                <a16:creationId xmlns:a16="http://schemas.microsoft.com/office/drawing/2014/main" id="{8AD1D538-7E39-0DDE-56BE-51E72596D495}"/>
              </a:ext>
            </a:extLst>
          </p:cNvPr>
          <p:cNvSpPr txBox="1">
            <a:spLocks/>
          </p:cNvSpPr>
          <p:nvPr/>
        </p:nvSpPr>
        <p:spPr>
          <a:xfrm>
            <a:off x="838200" y="1340285"/>
            <a:ext cx="10515600" cy="483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Academic Implementations of the ECMAScript Standard</a:t>
            </a:r>
          </a:p>
        </p:txBody>
      </p:sp>
    </p:spTree>
    <p:extLst>
      <p:ext uri="{BB962C8B-B14F-4D97-AF65-F5344CB8AC3E}">
        <p14:creationId xmlns:p14="http://schemas.microsoft.com/office/powerpoint/2010/main" val="3849808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934F3-4DD9-69D2-D047-61F5739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53E8F-94DF-6EEB-2B2A-C9B184C7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305" y="1340285"/>
            <a:ext cx="10515600" cy="4836678"/>
          </a:xfrm>
        </p:spPr>
        <p:txBody>
          <a:bodyPr/>
          <a:lstStyle/>
          <a:p>
            <a:r>
              <a:rPr lang="en-US" dirty="0"/>
              <a:t>Academic Implementations are Partial</a:t>
            </a:r>
          </a:p>
          <a:p>
            <a:r>
              <a:rPr lang="en-US" dirty="0"/>
              <a:t>Manual Test Selection</a:t>
            </a:r>
          </a:p>
          <a:p>
            <a:endParaRPr lang="en-US" dirty="0"/>
          </a:p>
          <a:p>
            <a:r>
              <a:rPr lang="en-US" dirty="0"/>
              <a:t>No Trust in the Test Selection Process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09119D6D-B10E-FA3F-A744-BECDDF0CF461}"/>
              </a:ext>
            </a:extLst>
          </p:cNvPr>
          <p:cNvSpPr/>
          <p:nvPr/>
        </p:nvSpPr>
        <p:spPr>
          <a:xfrm>
            <a:off x="2974427" y="2823203"/>
            <a:ext cx="1061545" cy="935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8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E4784-FA14-AACB-C55D-81309A673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 MetaData262</a:t>
            </a:r>
          </a:p>
        </p:txBody>
      </p:sp>
    </p:spTree>
    <p:extLst>
      <p:ext uri="{BB962C8B-B14F-4D97-AF65-F5344CB8AC3E}">
        <p14:creationId xmlns:p14="http://schemas.microsoft.com/office/powerpoint/2010/main" val="4130969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0A15-F028-40D3-9781-7075A5B5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MetaData262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5A4CB8-E325-92C1-B5A7-D190D764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Harness Functions</a:t>
            </a:r>
          </a:p>
          <a:p>
            <a:r>
              <a:rPr lang="en-US" dirty="0"/>
              <a:t>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Version Computation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Built-Ins Computation</a:t>
            </a:r>
          </a:p>
          <a:p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Parallelize Computation</a:t>
            </a:r>
          </a:p>
        </p:txBody>
      </p:sp>
    </p:spTree>
    <p:extLst>
      <p:ext uri="{BB962C8B-B14F-4D97-AF65-F5344CB8AC3E}">
        <p14:creationId xmlns:p14="http://schemas.microsoft.com/office/powerpoint/2010/main" val="2218348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C413-B9ED-CD54-CEA6-95E0A7AA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0" y="1"/>
            <a:ext cx="10515600" cy="1214934"/>
          </a:xfrm>
        </p:spPr>
        <p:txBody>
          <a:bodyPr/>
          <a:lstStyle/>
          <a:p>
            <a:r>
              <a:rPr lang="en-US" dirty="0"/>
              <a:t>Improve MetaData262 – Add Harness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2FEFD-277E-E930-D48B-32452404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</a:t>
            </a:r>
          </a:p>
          <a:p>
            <a:pPr lvl="1"/>
            <a:r>
              <a:rPr lang="en-US" dirty="0"/>
              <a:t>Set of Files Containing Auxiliar Functions used by Test262 Tests</a:t>
            </a:r>
          </a:p>
          <a:p>
            <a:pPr lvl="1"/>
            <a:r>
              <a:rPr lang="en-US" dirty="0"/>
              <a:t>7290 Lines</a:t>
            </a:r>
          </a:p>
          <a:p>
            <a:pPr lvl="1"/>
            <a:r>
              <a:rPr lang="en-US" dirty="0"/>
              <a:t>32 Files</a:t>
            </a:r>
          </a:p>
          <a:p>
            <a:pPr lvl="1"/>
            <a:r>
              <a:rPr lang="en-US" dirty="0"/>
              <a:t>96 Tests</a:t>
            </a:r>
          </a:p>
        </p:txBody>
      </p:sp>
      <p:pic>
        <p:nvPicPr>
          <p:cNvPr id="4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02CE5FE1-6EF5-A15E-4F12-2C1D0EAE92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0" r="7717"/>
          <a:stretch/>
        </p:blipFill>
        <p:spPr>
          <a:xfrm>
            <a:off x="3783171" y="2900849"/>
            <a:ext cx="5823284" cy="2930945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1B9A828-795C-A439-6852-E45E0706D3EB}"/>
              </a:ext>
            </a:extLst>
          </p:cNvPr>
          <p:cNvSpPr/>
          <p:nvPr/>
        </p:nvSpPr>
        <p:spPr>
          <a:xfrm>
            <a:off x="3702638" y="5397216"/>
            <a:ext cx="5662078" cy="434578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E66E32-281F-6BB3-EF0E-3F0EA97D9492}"/>
              </a:ext>
            </a:extLst>
          </p:cNvPr>
          <p:cNvSpPr txBox="1"/>
          <p:nvPr/>
        </p:nvSpPr>
        <p:spPr>
          <a:xfrm>
            <a:off x="7620000" y="4966329"/>
            <a:ext cx="325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Harness Function</a:t>
            </a:r>
          </a:p>
        </p:txBody>
      </p:sp>
    </p:spTree>
    <p:extLst>
      <p:ext uri="{BB962C8B-B14F-4D97-AF65-F5344CB8AC3E}">
        <p14:creationId xmlns:p14="http://schemas.microsoft.com/office/powerpoint/2010/main" val="1831499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DC413-B9ED-CD54-CEA6-95E0A7AA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0" y="1"/>
            <a:ext cx="10515600" cy="1214934"/>
          </a:xfrm>
        </p:spPr>
        <p:txBody>
          <a:bodyPr/>
          <a:lstStyle/>
          <a:p>
            <a:r>
              <a:rPr lang="en-US" dirty="0"/>
              <a:t>Improve MetaData262 – Add Harness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42FEFD-277E-E930-D48B-324524046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</a:t>
            </a:r>
          </a:p>
          <a:p>
            <a:pPr lvl="1"/>
            <a:r>
              <a:rPr lang="en-US" dirty="0"/>
              <a:t>Set of Files Containing Auxiliar Functions used by Test262 Tests</a:t>
            </a:r>
          </a:p>
          <a:p>
            <a:pPr lvl="1"/>
            <a:r>
              <a:rPr lang="en-US" dirty="0"/>
              <a:t>7290 Lines</a:t>
            </a:r>
          </a:p>
          <a:p>
            <a:pPr lvl="1"/>
            <a:r>
              <a:rPr lang="en-US" dirty="0"/>
              <a:t>32 Files</a:t>
            </a:r>
          </a:p>
          <a:p>
            <a:pPr lvl="1"/>
            <a:r>
              <a:rPr lang="en-US" dirty="0"/>
              <a:t>96 Tests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E66E32-281F-6BB3-EF0E-3F0EA97D9492}"/>
              </a:ext>
            </a:extLst>
          </p:cNvPr>
          <p:cNvSpPr txBox="1"/>
          <p:nvPr/>
        </p:nvSpPr>
        <p:spPr>
          <a:xfrm>
            <a:off x="838199" y="4840205"/>
            <a:ext cx="9850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 the Metadata  with Harness Functions and Files used by the Test</a:t>
            </a:r>
          </a:p>
        </p:txBody>
      </p:sp>
    </p:spTree>
    <p:extLst>
      <p:ext uri="{BB962C8B-B14F-4D97-AF65-F5344CB8AC3E}">
        <p14:creationId xmlns:p14="http://schemas.microsoft.com/office/powerpoint/2010/main" val="257453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CE3DF-A5F2-952D-61DB-B175C1692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6089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0A15-F028-40D3-9781-7075A5B5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MetaData262 - Precision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05A4CB8-E325-92C1-B5A7-D190D764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Harness Functions</a:t>
            </a:r>
          </a:p>
          <a:p>
            <a:r>
              <a:rPr lang="en-US" dirty="0"/>
              <a:t>Precision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Version Computation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Built-Ins Computation</a:t>
            </a:r>
          </a:p>
          <a:p>
            <a:r>
              <a:rPr lang="en-US" dirty="0"/>
              <a:t>Performance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Parallelize Computation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8D4600C-CB02-F1C1-D0C3-D997FA85D2A0}"/>
              </a:ext>
            </a:extLst>
          </p:cNvPr>
          <p:cNvSpPr/>
          <p:nvPr/>
        </p:nvSpPr>
        <p:spPr>
          <a:xfrm>
            <a:off x="1237591" y="3674358"/>
            <a:ext cx="3407980" cy="435188"/>
          </a:xfrm>
          <a:prstGeom prst="roundRect">
            <a:avLst>
              <a:gd name="adj" fmla="val 27405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76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5DBE8-5325-52C7-EDA8-57C520C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09B4DA-1892-E6B6-7952-F649DA693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33"/>
            <a:ext cx="10515600" cy="4836678"/>
          </a:xfrm>
        </p:spPr>
        <p:txBody>
          <a:bodyPr>
            <a:normAutofit/>
          </a:bodyPr>
          <a:lstStyle/>
          <a:p>
            <a:r>
              <a:rPr lang="en-US" dirty="0"/>
              <a:t>Run Tests</a:t>
            </a:r>
          </a:p>
          <a:p>
            <a:pPr lvl="1"/>
            <a:r>
              <a:rPr lang="en-US" dirty="0"/>
              <a:t>Node.js</a:t>
            </a:r>
          </a:p>
          <a:p>
            <a:pPr lvl="1"/>
            <a:r>
              <a:rPr lang="en-US" dirty="0" err="1"/>
              <a:t>SpiderMonkey</a:t>
            </a:r>
            <a:endParaRPr lang="en-US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5EAFE13-8DBF-0A73-B855-206F61EE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69731"/>
              </p:ext>
            </p:extLst>
          </p:nvPr>
        </p:nvGraphicFramePr>
        <p:xfrm>
          <a:off x="5917330" y="1897333"/>
          <a:ext cx="5257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704161626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1633725777"/>
                    </a:ext>
                  </a:extLst>
                </a:gridCol>
                <a:gridCol w="1810407">
                  <a:extLst>
                    <a:ext uri="{9D8B030D-6E8A-4147-A177-3AD203B41FA5}">
                      <a16:colId xmlns:a16="http://schemas.microsoft.com/office/drawing/2014/main" val="2190849037"/>
                    </a:ext>
                  </a:extLst>
                </a:gridCol>
              </a:tblGrid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ECMAScript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SpiderMonkey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237038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33037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23426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8.17.0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838457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87011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254260"/>
                  </a:ext>
                </a:extLst>
              </a:tr>
              <a:tr h="363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6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79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6A0C-9BED-6F42-FB8B-5AA1F22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1CA696-8978-5EC5-8205-FB5D4F2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7" y="1214935"/>
            <a:ext cx="9388366" cy="501119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7CE2D2-22B7-68A8-DBC8-536ACE40FDC2}"/>
              </a:ext>
            </a:extLst>
          </p:cNvPr>
          <p:cNvSpPr/>
          <p:nvPr/>
        </p:nvSpPr>
        <p:spPr>
          <a:xfrm>
            <a:off x="2900854" y="1828800"/>
            <a:ext cx="7878819" cy="439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60BFF4-3A25-2A55-386B-822D8D821299}"/>
              </a:ext>
            </a:extLst>
          </p:cNvPr>
          <p:cNvSpPr/>
          <p:nvPr/>
        </p:nvSpPr>
        <p:spPr>
          <a:xfrm>
            <a:off x="1282262" y="2366806"/>
            <a:ext cx="6262851" cy="2950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54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6A0C-9BED-6F42-FB8B-5AA1F22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1CA696-8978-5EC5-8205-FB5D4F2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7" y="1214935"/>
            <a:ext cx="9388366" cy="501119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7CE2D2-22B7-68A8-DBC8-536ACE40FDC2}"/>
              </a:ext>
            </a:extLst>
          </p:cNvPr>
          <p:cNvSpPr/>
          <p:nvPr/>
        </p:nvSpPr>
        <p:spPr>
          <a:xfrm>
            <a:off x="2900854" y="1828800"/>
            <a:ext cx="7878819" cy="439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60BFF4-3A25-2A55-386B-822D8D821299}"/>
              </a:ext>
            </a:extLst>
          </p:cNvPr>
          <p:cNvSpPr/>
          <p:nvPr/>
        </p:nvSpPr>
        <p:spPr>
          <a:xfrm>
            <a:off x="2659117" y="2429869"/>
            <a:ext cx="6262851" cy="2950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19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6A0C-9BED-6F42-FB8B-5AA1F22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1CA696-8978-5EC5-8205-FB5D4F2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7" y="1214935"/>
            <a:ext cx="9388366" cy="501119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7CE2D2-22B7-68A8-DBC8-536ACE40FDC2}"/>
              </a:ext>
            </a:extLst>
          </p:cNvPr>
          <p:cNvSpPr/>
          <p:nvPr/>
        </p:nvSpPr>
        <p:spPr>
          <a:xfrm>
            <a:off x="4189685" y="1828800"/>
            <a:ext cx="6825157" cy="4397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60BFF4-3A25-2A55-386B-822D8D821299}"/>
              </a:ext>
            </a:extLst>
          </p:cNvPr>
          <p:cNvSpPr/>
          <p:nvPr/>
        </p:nvSpPr>
        <p:spPr>
          <a:xfrm>
            <a:off x="2690648" y="2923855"/>
            <a:ext cx="6262851" cy="2950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6A0C-9BED-6F42-FB8B-5AA1F22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1CA696-8978-5EC5-8205-FB5D4F2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7" y="1214935"/>
            <a:ext cx="9388366" cy="501119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F7CE2D2-22B7-68A8-DBC8-536ACE40FDC2}"/>
              </a:ext>
            </a:extLst>
          </p:cNvPr>
          <p:cNvSpPr/>
          <p:nvPr/>
        </p:nvSpPr>
        <p:spPr>
          <a:xfrm>
            <a:off x="9448800" y="4550979"/>
            <a:ext cx="1555532" cy="1675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BDDA1C-7F9B-823C-32D1-5FA1A1E53D6A}"/>
              </a:ext>
            </a:extLst>
          </p:cNvPr>
          <p:cNvSpPr/>
          <p:nvPr/>
        </p:nvSpPr>
        <p:spPr>
          <a:xfrm>
            <a:off x="9275379" y="5228532"/>
            <a:ext cx="1319048" cy="829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0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6A0C-9BED-6F42-FB8B-5AA1F22E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0C1CA696-8978-5EC5-8205-FB5D4F26C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817" y="1214935"/>
            <a:ext cx="9388366" cy="5011193"/>
          </a:xfrm>
        </p:spPr>
      </p:pic>
    </p:spTree>
    <p:extLst>
      <p:ext uri="{BB962C8B-B14F-4D97-AF65-F5344CB8AC3E}">
        <p14:creationId xmlns:p14="http://schemas.microsoft.com/office/powerpoint/2010/main" val="2575793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D510059-ECC6-29DB-94B5-FB454C22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02" y="3429000"/>
            <a:ext cx="8417196" cy="13532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B724B6-457A-D008-02D0-3CDB9D0C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32CB60-8105-82F4-43B1-44249374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engine supports one and only one version exactly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F16C968-5506-66E3-BD48-45FFF87092AF}"/>
              </a:ext>
            </a:extLst>
          </p:cNvPr>
          <p:cNvSpPr/>
          <p:nvPr/>
        </p:nvSpPr>
        <p:spPr>
          <a:xfrm>
            <a:off x="9911140" y="3461273"/>
            <a:ext cx="233970" cy="297351"/>
          </a:xfrm>
          <a:prstGeom prst="rect">
            <a:avLst/>
          </a:prstGeom>
          <a:solidFill>
            <a:srgbClr val="E6F7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724B6-457A-D008-02D0-3CDB9D0C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Version Computation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32CB60-8105-82F4-43B1-44249374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engine supports one and only one version exactly</a:t>
            </a:r>
          </a:p>
          <a:p>
            <a:r>
              <a:rPr lang="en-US" dirty="0"/>
              <a:t>More Engines to Increase Precision</a:t>
            </a:r>
          </a:p>
          <a:p>
            <a:pPr lvl="1"/>
            <a:r>
              <a:rPr lang="en-US" dirty="0" err="1"/>
              <a:t>JavaScriptCore</a:t>
            </a:r>
            <a:r>
              <a:rPr lang="en-US" dirty="0"/>
              <a:t> Engine</a:t>
            </a:r>
          </a:p>
          <a:p>
            <a:pPr lvl="1"/>
            <a:r>
              <a:rPr lang="en-US" i="0" dirty="0">
                <a:solidFill>
                  <a:srgbClr val="3E3E3E"/>
                </a:solidFill>
                <a:effectLst/>
              </a:rPr>
              <a:t>XS Engine</a:t>
            </a:r>
            <a:endParaRPr lang="en-US" dirty="0"/>
          </a:p>
          <a:p>
            <a:endParaRPr lang="en-U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FDA0E14-2882-B330-C38C-BF4E3E895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4213" y="4298464"/>
            <a:ext cx="1713454" cy="171345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2CEFE15-CC87-F3A5-9AC3-890972682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1764" y="4314096"/>
            <a:ext cx="4406023" cy="171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77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29EE-E6F6-664D-4503-54277D971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MetaData262Viz</a:t>
            </a:r>
          </a:p>
        </p:txBody>
      </p:sp>
    </p:spTree>
    <p:extLst>
      <p:ext uri="{BB962C8B-B14F-4D97-AF65-F5344CB8AC3E}">
        <p14:creationId xmlns:p14="http://schemas.microsoft.com/office/powerpoint/2010/main" val="87713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FE628-F364-6815-0EFD-0DD8110B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Overflow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47B01E5-C69D-DF88-575C-3C4B49719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4221" y="1270958"/>
            <a:ext cx="8126069" cy="4924890"/>
          </a:xfrm>
        </p:spPr>
      </p:pic>
    </p:spTree>
    <p:extLst>
      <p:ext uri="{BB962C8B-B14F-4D97-AF65-F5344CB8AC3E}">
        <p14:creationId xmlns:p14="http://schemas.microsoft.com/office/powerpoint/2010/main" val="935933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FB985-79D2-3B31-03CE-9F8E0F7E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215614-FBB5-59F1-4CAF-BBBCB608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Platform</a:t>
            </a:r>
          </a:p>
          <a:p>
            <a:pPr lvl="1"/>
            <a:r>
              <a:rPr lang="en-US" dirty="0"/>
              <a:t>Filtering Tests</a:t>
            </a:r>
          </a:p>
          <a:p>
            <a:pPr lvl="1"/>
            <a:r>
              <a:rPr lang="en-US" dirty="0"/>
              <a:t>Visualizing Statistics about the filtered tests</a:t>
            </a:r>
          </a:p>
        </p:txBody>
      </p:sp>
    </p:spTree>
    <p:extLst>
      <p:ext uri="{BB962C8B-B14F-4D97-AF65-F5344CB8AC3E}">
        <p14:creationId xmlns:p14="http://schemas.microsoft.com/office/powerpoint/2010/main" val="540234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</p:spTree>
    <p:extLst>
      <p:ext uri="{BB962C8B-B14F-4D97-AF65-F5344CB8AC3E}">
        <p14:creationId xmlns:p14="http://schemas.microsoft.com/office/powerpoint/2010/main" val="2003020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3342290" y="926602"/>
            <a:ext cx="5636544" cy="1214934"/>
          </a:xfrm>
          <a:prstGeom prst="roundRect">
            <a:avLst>
              <a:gd name="adj" fmla="val 591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3BF549-7679-6574-E7B7-B128217A9143}"/>
              </a:ext>
            </a:extLst>
          </p:cNvPr>
          <p:cNvSpPr txBox="1"/>
          <p:nvPr/>
        </p:nvSpPr>
        <p:spPr>
          <a:xfrm>
            <a:off x="9176843" y="1460218"/>
            <a:ext cx="2176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Section</a:t>
            </a:r>
          </a:p>
        </p:txBody>
      </p:sp>
    </p:spTree>
    <p:extLst>
      <p:ext uri="{BB962C8B-B14F-4D97-AF65-F5344CB8AC3E}">
        <p14:creationId xmlns:p14="http://schemas.microsoft.com/office/powerpoint/2010/main" val="649858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2795752" y="2114270"/>
            <a:ext cx="6600496" cy="4297039"/>
          </a:xfrm>
          <a:prstGeom prst="roundRect">
            <a:avLst>
              <a:gd name="adj" fmla="val 591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9C1BA57-41C1-B6F8-CC25-9281DD2228C9}"/>
              </a:ext>
            </a:extLst>
          </p:cNvPr>
          <p:cNvSpPr txBox="1"/>
          <p:nvPr/>
        </p:nvSpPr>
        <p:spPr>
          <a:xfrm>
            <a:off x="9595943" y="3685658"/>
            <a:ext cx="1481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Section</a:t>
            </a:r>
          </a:p>
        </p:txBody>
      </p:sp>
    </p:spTree>
    <p:extLst>
      <p:ext uri="{BB962C8B-B14F-4D97-AF65-F5344CB8AC3E}">
        <p14:creationId xmlns:p14="http://schemas.microsoft.com/office/powerpoint/2010/main" val="3191112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Filters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3615558" y="1057718"/>
            <a:ext cx="2144111" cy="581896"/>
          </a:xfrm>
          <a:prstGeom prst="roundRect">
            <a:avLst>
              <a:gd name="adj" fmla="val 591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5C0E07-9AF2-BC64-7613-384CA21DAAEF}"/>
              </a:ext>
            </a:extLst>
          </p:cNvPr>
          <p:cNvSpPr txBox="1"/>
          <p:nvPr/>
        </p:nvSpPr>
        <p:spPr>
          <a:xfrm>
            <a:off x="2063967" y="1133222"/>
            <a:ext cx="1411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Path</a:t>
            </a:r>
          </a:p>
        </p:txBody>
      </p:sp>
    </p:spTree>
    <p:extLst>
      <p:ext uri="{BB962C8B-B14F-4D97-AF65-F5344CB8AC3E}">
        <p14:creationId xmlns:p14="http://schemas.microsoft.com/office/powerpoint/2010/main" val="1499346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Filters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6400800" y="1057718"/>
            <a:ext cx="2102069" cy="581896"/>
          </a:xfrm>
          <a:prstGeom prst="roundRect">
            <a:avLst>
              <a:gd name="adj" fmla="val 591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19950E-A7B2-FC5E-4E46-4A66256B132C}"/>
              </a:ext>
            </a:extLst>
          </p:cNvPr>
          <p:cNvSpPr txBox="1"/>
          <p:nvPr/>
        </p:nvSpPr>
        <p:spPr>
          <a:xfrm>
            <a:off x="8585637" y="1133222"/>
            <a:ext cx="325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Built-Ins Used</a:t>
            </a:r>
          </a:p>
        </p:txBody>
      </p:sp>
    </p:spTree>
    <p:extLst>
      <p:ext uri="{BB962C8B-B14F-4D97-AF65-F5344CB8AC3E}">
        <p14:creationId xmlns:p14="http://schemas.microsoft.com/office/powerpoint/2010/main" val="4039730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Filters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5665076" y="1057718"/>
            <a:ext cx="840827" cy="487303"/>
          </a:xfrm>
          <a:prstGeom prst="roundRect">
            <a:avLst>
              <a:gd name="adj" fmla="val 10224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D23377-73A4-9771-30F7-613F6FE29F2B}"/>
              </a:ext>
            </a:extLst>
          </p:cNvPr>
          <p:cNvSpPr txBox="1"/>
          <p:nvPr/>
        </p:nvSpPr>
        <p:spPr>
          <a:xfrm>
            <a:off x="6620202" y="870482"/>
            <a:ext cx="34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 Between fields</a:t>
            </a:r>
          </a:p>
        </p:txBody>
      </p:sp>
    </p:spTree>
    <p:extLst>
      <p:ext uri="{BB962C8B-B14F-4D97-AF65-F5344CB8AC3E}">
        <p14:creationId xmlns:p14="http://schemas.microsoft.com/office/powerpoint/2010/main" val="324986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Filters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4214648" y="1576552"/>
            <a:ext cx="966952" cy="536027"/>
          </a:xfrm>
          <a:prstGeom prst="roundRect">
            <a:avLst>
              <a:gd name="adj" fmla="val 13753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1BECFD-EE97-E089-1105-930059A1A5AA}"/>
              </a:ext>
            </a:extLst>
          </p:cNvPr>
          <p:cNvSpPr txBox="1"/>
          <p:nvPr/>
        </p:nvSpPr>
        <p:spPr>
          <a:xfrm>
            <a:off x="2885089" y="1576552"/>
            <a:ext cx="14307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60845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2EB4B-22CB-62BE-8D29-57EB811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Results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BD0044A4-2465-72B6-758C-DD7DB47A7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87"/>
          <a:stretch/>
        </p:blipFill>
        <p:spPr>
          <a:xfrm>
            <a:off x="2885089" y="1057718"/>
            <a:ext cx="6421821" cy="5255881"/>
          </a:xfr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28CB597-65EE-E103-A484-86D821E95DB8}"/>
              </a:ext>
            </a:extLst>
          </p:cNvPr>
          <p:cNvSpPr/>
          <p:nvPr/>
        </p:nvSpPr>
        <p:spPr>
          <a:xfrm>
            <a:off x="2974426" y="2114271"/>
            <a:ext cx="987974" cy="492296"/>
          </a:xfrm>
          <a:prstGeom prst="roundRect">
            <a:avLst>
              <a:gd name="adj" fmla="val 1445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B4E688-3F18-7CBC-17CB-685A5B333757}"/>
              </a:ext>
            </a:extLst>
          </p:cNvPr>
          <p:cNvSpPr txBox="1"/>
          <p:nvPr/>
        </p:nvSpPr>
        <p:spPr>
          <a:xfrm>
            <a:off x="4051737" y="2175680"/>
            <a:ext cx="3258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options</a:t>
            </a:r>
          </a:p>
        </p:txBody>
      </p:sp>
    </p:spTree>
    <p:extLst>
      <p:ext uri="{BB962C8B-B14F-4D97-AF65-F5344CB8AC3E}">
        <p14:creationId xmlns:p14="http://schemas.microsoft.com/office/powerpoint/2010/main" val="4003903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5FA4-AB82-8D4E-4082-E2AE1689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Statistics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CEA41D9B-48DF-5C81-4B8F-FF3E7E71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79" t="1923" r="2167" b="2056"/>
          <a:stretch/>
        </p:blipFill>
        <p:spPr>
          <a:xfrm>
            <a:off x="2923188" y="2060027"/>
            <a:ext cx="6077607" cy="4220804"/>
          </a:xfr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96E14A-D3B6-E30A-F6D6-F581B44FDCCF}"/>
              </a:ext>
            </a:extLst>
          </p:cNvPr>
          <p:cNvSpPr/>
          <p:nvPr/>
        </p:nvSpPr>
        <p:spPr>
          <a:xfrm>
            <a:off x="4619020" y="2060027"/>
            <a:ext cx="399392" cy="3594539"/>
          </a:xfrm>
          <a:prstGeom prst="roundRect">
            <a:avLst>
              <a:gd name="adj" fmla="val 1445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03441E-63B0-F54E-8EF5-F2A5913E14A2}"/>
              </a:ext>
            </a:extLst>
          </p:cNvPr>
          <p:cNvSpPr txBox="1"/>
          <p:nvPr/>
        </p:nvSpPr>
        <p:spPr>
          <a:xfrm>
            <a:off x="3028292" y="1452815"/>
            <a:ext cx="61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Version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7985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67F53-CC42-F78B-1B3C-0E246119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Pull Requests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43755D4-5275-355B-F396-3B5448F18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392" y="2421478"/>
            <a:ext cx="11545216" cy="201504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FA6838-8B0F-995A-E110-C9ADC822E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4558698"/>
            <a:ext cx="85534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52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5FA4-AB82-8D4E-4082-E2AE1689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MetaData262Viz - Statistics</a:t>
            </a:r>
          </a:p>
        </p:txBody>
      </p:sp>
      <p:pic>
        <p:nvPicPr>
          <p:cNvPr id="6" name="Marcador de Posição de Conteúdo 4">
            <a:extLst>
              <a:ext uri="{FF2B5EF4-FFF2-40B4-BE49-F238E27FC236}">
                <a16:creationId xmlns:a16="http://schemas.microsoft.com/office/drawing/2014/main" id="{6E982786-D7A0-D762-F1AE-0723B17B2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09" t="1924" r="67018" b="17857"/>
          <a:stretch/>
        </p:blipFill>
        <p:spPr>
          <a:xfrm rot="5400000">
            <a:off x="5340709" y="-1149704"/>
            <a:ext cx="651639" cy="9656655"/>
          </a:xfrm>
          <a:prstGeom prst="rect">
            <a:avLst/>
          </a:prstGeom>
        </p:spPr>
      </p:pic>
      <p:pic>
        <p:nvPicPr>
          <p:cNvPr id="7" name="Marcador de Posição de Conteúdo 4">
            <a:extLst>
              <a:ext uri="{FF2B5EF4-FFF2-40B4-BE49-F238E27FC236}">
                <a16:creationId xmlns:a16="http://schemas.microsoft.com/office/drawing/2014/main" id="{DD83E42F-C1FA-0FDD-8998-A9F50C8B9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64" t="93500" r="13019" b="2435"/>
          <a:stretch/>
        </p:blipFill>
        <p:spPr>
          <a:xfrm>
            <a:off x="3329928" y="4293705"/>
            <a:ext cx="7024614" cy="273269"/>
          </a:xfr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5116097-B7FE-2866-DDDB-9727F3048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" t="1924" r="94209" b="33518"/>
          <a:stretch/>
        </p:blipFill>
        <p:spPr>
          <a:xfrm rot="5400000">
            <a:off x="6242990" y="-1057390"/>
            <a:ext cx="743676" cy="776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083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65E6-B25A-45E0-1153-F51F67174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and Planning</a:t>
            </a:r>
          </a:p>
        </p:txBody>
      </p:sp>
    </p:spTree>
    <p:extLst>
      <p:ext uri="{BB962C8B-B14F-4D97-AF65-F5344CB8AC3E}">
        <p14:creationId xmlns:p14="http://schemas.microsoft.com/office/powerpoint/2010/main" val="34395685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BB5D-FCC9-5E88-FF1A-ADD5D36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4575EC-D159-5B26-DB44-BE4CA4B5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MetaData262</a:t>
            </a:r>
          </a:p>
          <a:p>
            <a:pPr lvl="1"/>
            <a:r>
              <a:rPr lang="en-US" dirty="0"/>
              <a:t> Has no Ground Truth</a:t>
            </a:r>
          </a:p>
          <a:p>
            <a:r>
              <a:rPr lang="en-US" dirty="0"/>
              <a:t>Manual Validation of Computations</a:t>
            </a:r>
          </a:p>
          <a:p>
            <a:pPr lvl="1"/>
            <a:r>
              <a:rPr lang="en-US" dirty="0"/>
              <a:t>Random Test Selection</a:t>
            </a:r>
          </a:p>
          <a:p>
            <a:pPr lvl="1"/>
            <a:r>
              <a:rPr lang="en-US" dirty="0"/>
              <a:t>Heuristic Test Selection</a:t>
            </a:r>
          </a:p>
        </p:txBody>
      </p:sp>
    </p:spTree>
    <p:extLst>
      <p:ext uri="{BB962C8B-B14F-4D97-AF65-F5344CB8AC3E}">
        <p14:creationId xmlns:p14="http://schemas.microsoft.com/office/powerpoint/2010/main" val="3015949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BB5D-FCC9-5E88-FF1A-ADD5D36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4575EC-D159-5B26-DB44-BE4CA4B5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285"/>
            <a:ext cx="10760243" cy="4836678"/>
          </a:xfrm>
        </p:spPr>
        <p:txBody>
          <a:bodyPr/>
          <a:lstStyle/>
          <a:p>
            <a:r>
              <a:rPr lang="en-US" dirty="0"/>
              <a:t>MetaData262Viz</a:t>
            </a:r>
          </a:p>
          <a:p>
            <a:pPr lvl="1"/>
            <a:r>
              <a:rPr lang="en-US" dirty="0"/>
              <a:t>Unit Tests – for Testing Correct Implementation </a:t>
            </a:r>
          </a:p>
          <a:p>
            <a:pPr lvl="1"/>
            <a:r>
              <a:rPr lang="en-US" dirty="0"/>
              <a:t>Load Tests – for Testing the Amount of Users Able to Serve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1FC1587-4BA1-73DA-D6A5-5CDD2656A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1676" y="4063424"/>
            <a:ext cx="2476500" cy="838200"/>
          </a:xfrm>
          <a:prstGeom prst="rect">
            <a:avLst/>
          </a:prstGeom>
        </p:spPr>
      </p:pic>
      <p:pic>
        <p:nvPicPr>
          <p:cNvPr id="1030" name="Picture 6" descr="Jest | Digital.ai">
            <a:extLst>
              <a:ext uri="{FF2B5EF4-FFF2-40B4-BE49-F238E27FC236}">
                <a16:creationId xmlns:a16="http://schemas.microsoft.com/office/drawing/2014/main" id="{F4DE7D5B-D290-8314-8E8C-EAACC7087F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1" t="25380" r="6636" b="27050"/>
          <a:stretch/>
        </p:blipFill>
        <p:spPr bwMode="auto">
          <a:xfrm>
            <a:off x="2536688" y="3788245"/>
            <a:ext cx="2476500" cy="13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303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38D86-B1B0-122A-BBD0-262ECF06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66384ACF-A80E-4E79-D122-9A4B0F96F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16076"/>
            <a:ext cx="10515600" cy="2284661"/>
          </a:xfrm>
        </p:spPr>
      </p:pic>
    </p:spTree>
    <p:extLst>
      <p:ext uri="{BB962C8B-B14F-4D97-AF65-F5344CB8AC3E}">
        <p14:creationId xmlns:p14="http://schemas.microsoft.com/office/powerpoint/2010/main" val="4105967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1CFAE-D69F-1F9D-8EDB-594E00507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5063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BB5D-FCC9-5E88-FF1A-ADD5D362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4575EC-D159-5B26-DB44-BE4CA4B5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802"/>
            <a:ext cx="10515600" cy="4836678"/>
          </a:xfrm>
        </p:spPr>
        <p:txBody>
          <a:bodyPr/>
          <a:lstStyle/>
          <a:p>
            <a:r>
              <a:rPr lang="en-US" dirty="0"/>
              <a:t>Standardizing Test Selection for JS Implementations</a:t>
            </a:r>
          </a:p>
          <a:p>
            <a:pPr lvl="1"/>
            <a:r>
              <a:rPr lang="en-US" dirty="0"/>
              <a:t>Improve MetaData262</a:t>
            </a:r>
          </a:p>
          <a:p>
            <a:pPr lvl="1"/>
            <a:r>
              <a:rPr lang="en-US" dirty="0"/>
              <a:t>Create MetaData262Viz</a:t>
            </a:r>
          </a:p>
        </p:txBody>
      </p:sp>
    </p:spTree>
    <p:extLst>
      <p:ext uri="{BB962C8B-B14F-4D97-AF65-F5344CB8AC3E}">
        <p14:creationId xmlns:p14="http://schemas.microsoft.com/office/powerpoint/2010/main" val="3277647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E6304-49D0-7072-EF62-8F74A5642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749" y="1836314"/>
            <a:ext cx="9972502" cy="1571263"/>
          </a:xfrm>
        </p:spPr>
        <p:txBody>
          <a:bodyPr>
            <a:normAutofit fontScale="90000"/>
          </a:bodyPr>
          <a:lstStyle/>
          <a:p>
            <a:r>
              <a:rPr lang="en-US" dirty="0"/>
              <a:t>MetaData262: Computing and Visualizing Test262 Metadata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57DD7-68FD-367A-DBB7-270D345F2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6054"/>
            <a:ext cx="9144000" cy="8803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Diogo Reis</a:t>
            </a:r>
          </a:p>
          <a:p>
            <a:r>
              <a:rPr lang="en-US" dirty="0"/>
              <a:t>ist187526</a:t>
            </a:r>
          </a:p>
        </p:txBody>
      </p:sp>
    </p:spTree>
    <p:extLst>
      <p:ext uri="{BB962C8B-B14F-4D97-AF65-F5344CB8AC3E}">
        <p14:creationId xmlns:p14="http://schemas.microsoft.com/office/powerpoint/2010/main" val="17944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m mesa&#10;&#10;Descrição gerada automaticamente">
            <a:extLst>
              <a:ext uri="{FF2B5EF4-FFF2-40B4-BE49-F238E27FC236}">
                <a16:creationId xmlns:a16="http://schemas.microsoft.com/office/drawing/2014/main" id="{B5E76BCE-2F95-2931-2176-FE502C8C6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83" y="766104"/>
            <a:ext cx="10213428" cy="574505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185B82-A6A6-C013-FF33-7399DCA0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ECMAScript Standard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AA9C81-30DD-218B-213F-A5842BB2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and Complex</a:t>
            </a:r>
          </a:p>
          <a:p>
            <a:r>
              <a:rPr lang="en-US" dirty="0"/>
              <a:t>JS Engine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41621-51E2-3507-56D7-DF7E3AD8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Test262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B6CCDA-867D-CB84-6C7A-F1F02FFC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ECMAScript Standard Conformance Test Suite that JS Engines Aim to Pass</a:t>
            </a:r>
          </a:p>
          <a:p>
            <a:endParaRPr lang="en-US" dirty="0"/>
          </a:p>
          <a:p>
            <a:r>
              <a:rPr lang="en-US" dirty="0"/>
              <a:t>Test262 Metrics</a:t>
            </a:r>
          </a:p>
          <a:p>
            <a:pPr lvl="1"/>
            <a:r>
              <a:rPr lang="en-US" dirty="0"/>
              <a:t>40 000 Tests (</a:t>
            </a:r>
            <a:r>
              <a:rPr lang="en-US" dirty="0" err="1"/>
              <a:t>Approx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87 Subfolders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1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3EFF232-4059-E4E1-44C6-53FBBEF182A1}"/>
              </a:ext>
            </a:extLst>
          </p:cNvPr>
          <p:cNvSpPr/>
          <p:nvPr/>
        </p:nvSpPr>
        <p:spPr>
          <a:xfrm>
            <a:off x="7136525" y="4344238"/>
            <a:ext cx="3289738" cy="1332186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2D7EE4-0941-19E0-B0B0-29288A3B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1757CAC-2FB8-49E0-DB50-12726A16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Implementations of the Standard</a:t>
            </a:r>
          </a:p>
          <a:p>
            <a:r>
              <a:rPr lang="en-US" dirty="0"/>
              <a:t>Select Applicable Tests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A244A6A-CCDC-5C5C-F1E9-E3A0CA080595}"/>
              </a:ext>
            </a:extLst>
          </p:cNvPr>
          <p:cNvSpPr/>
          <p:nvPr/>
        </p:nvSpPr>
        <p:spPr>
          <a:xfrm>
            <a:off x="1765737" y="3758182"/>
            <a:ext cx="3615559" cy="2228193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DB7EA9-C1C7-32F3-74C6-5D23951E0B97}"/>
              </a:ext>
            </a:extLst>
          </p:cNvPr>
          <p:cNvSpPr txBox="1"/>
          <p:nvPr/>
        </p:nvSpPr>
        <p:spPr>
          <a:xfrm>
            <a:off x="7514898" y="4779498"/>
            <a:ext cx="2532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Partial JS Engine</a:t>
            </a: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AD2458D8-0390-5610-B1FE-C3A6618ECB94}"/>
              </a:ext>
            </a:extLst>
          </p:cNvPr>
          <p:cNvCxnSpPr>
            <a:cxnSpLocks/>
            <a:stCxn id="11" idx="6"/>
            <a:endCxn id="7" idx="1"/>
          </p:cNvCxnSpPr>
          <p:nvPr/>
        </p:nvCxnSpPr>
        <p:spPr>
          <a:xfrm>
            <a:off x="4256690" y="5010331"/>
            <a:ext cx="287983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E9C83A9-B70A-7FA1-DFD8-B9F98495D9AA}"/>
              </a:ext>
            </a:extLst>
          </p:cNvPr>
          <p:cNvSpPr/>
          <p:nvPr/>
        </p:nvSpPr>
        <p:spPr>
          <a:xfrm>
            <a:off x="2900855" y="4502947"/>
            <a:ext cx="1355835" cy="1014768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791814-61FC-CC51-6BBD-BFFDE3116946}"/>
              </a:ext>
            </a:extLst>
          </p:cNvPr>
          <p:cNvSpPr txBox="1"/>
          <p:nvPr/>
        </p:nvSpPr>
        <p:spPr>
          <a:xfrm>
            <a:off x="3200399" y="4781809"/>
            <a:ext cx="746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</a:rPr>
              <a:t>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F50E05-50A9-E3C8-C516-92F3007C831D}"/>
              </a:ext>
            </a:extLst>
          </p:cNvPr>
          <p:cNvSpPr txBox="1"/>
          <p:nvPr/>
        </p:nvSpPr>
        <p:spPr>
          <a:xfrm>
            <a:off x="1765737" y="3357239"/>
            <a:ext cx="2606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Test262</a:t>
            </a:r>
          </a:p>
        </p:txBody>
      </p:sp>
    </p:spTree>
    <p:extLst>
      <p:ext uri="{BB962C8B-B14F-4D97-AF65-F5344CB8AC3E}">
        <p14:creationId xmlns:p14="http://schemas.microsoft.com/office/powerpoint/2010/main" val="18021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/>
      <p:bldP spid="11" grpId="0" animBg="1"/>
      <p:bldP spid="1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34325-31B4-39A4-D9C1-1B7408C5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pic>
        <p:nvPicPr>
          <p:cNvPr id="6" name="Marcador de Posição de Conteúdo 5" descr="Uma imagem com texto&#10;&#10;Descrição gerada automaticamente">
            <a:extLst>
              <a:ext uri="{FF2B5EF4-FFF2-40B4-BE49-F238E27FC236}">
                <a16:creationId xmlns:a16="http://schemas.microsoft.com/office/drawing/2014/main" id="{CE52B5C8-7C51-E48E-F878-D884EFFD2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545" y="1569079"/>
            <a:ext cx="8790910" cy="371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08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2667</TotalTime>
  <Words>760</Words>
  <Application>Microsoft Office PowerPoint</Application>
  <PresentationFormat>Ecrã Panorâmico</PresentationFormat>
  <Paragraphs>282</Paragraphs>
  <Slides>57</Slides>
  <Notes>19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57</vt:i4>
      </vt:variant>
    </vt:vector>
  </HeadingPairs>
  <TitlesOfParts>
    <vt:vector size="61" baseType="lpstr">
      <vt:lpstr>Arial</vt:lpstr>
      <vt:lpstr>Arial Black</vt:lpstr>
      <vt:lpstr>Calibri</vt:lpstr>
      <vt:lpstr>1_office theme</vt:lpstr>
      <vt:lpstr>MetaData262: Computing and Visualizing Test262 Metadata</vt:lpstr>
      <vt:lpstr>Summary</vt:lpstr>
      <vt:lpstr>Introduction</vt:lpstr>
      <vt:lpstr>Stack Overflow</vt:lpstr>
      <vt:lpstr>GitHub Pull Requests</vt:lpstr>
      <vt:lpstr>ECMAScript Standard</vt:lpstr>
      <vt:lpstr>Test262</vt:lpstr>
      <vt:lpstr>Problem</vt:lpstr>
      <vt:lpstr>Test</vt:lpstr>
      <vt:lpstr>Test</vt:lpstr>
      <vt:lpstr>Test</vt:lpstr>
      <vt:lpstr>Test</vt:lpstr>
      <vt:lpstr>Test</vt:lpstr>
      <vt:lpstr>Test</vt:lpstr>
      <vt:lpstr>Frontmatter - Limitations</vt:lpstr>
      <vt:lpstr>MetaData262</vt:lpstr>
      <vt:lpstr>MetaData262 - Contributions</vt:lpstr>
      <vt:lpstr>MetaData262 - Example</vt:lpstr>
      <vt:lpstr>MetaData262 - Example</vt:lpstr>
      <vt:lpstr>MetaData262 - Example</vt:lpstr>
      <vt:lpstr>MetaData262 - Example</vt:lpstr>
      <vt:lpstr>Goals</vt:lpstr>
      <vt:lpstr>Related Work</vt:lpstr>
      <vt:lpstr>Related Work</vt:lpstr>
      <vt:lpstr>Related Work</vt:lpstr>
      <vt:lpstr>Improve MetaData262</vt:lpstr>
      <vt:lpstr>Improve MetaData262</vt:lpstr>
      <vt:lpstr>Improve MetaData262 – Add Harness</vt:lpstr>
      <vt:lpstr>Improve MetaData262 – Add Harness</vt:lpstr>
      <vt:lpstr>Improve MetaData262 - Precision</vt:lpstr>
      <vt:lpstr>Dynamic Version Computation</vt:lpstr>
      <vt:lpstr>Dynamic Version Computation</vt:lpstr>
      <vt:lpstr>Dynamic Version Computation</vt:lpstr>
      <vt:lpstr>Dynamic Version Computation</vt:lpstr>
      <vt:lpstr>Dynamic Version Computation</vt:lpstr>
      <vt:lpstr>Dynamic Version Computation</vt:lpstr>
      <vt:lpstr>Dynamic Version Computation</vt:lpstr>
      <vt:lpstr>Dynamic Version Computation</vt:lpstr>
      <vt:lpstr>MetaData262Viz</vt:lpstr>
      <vt:lpstr>MetaData262Viz</vt:lpstr>
      <vt:lpstr>MetaData262Viz</vt:lpstr>
      <vt:lpstr>MetaData262Viz</vt:lpstr>
      <vt:lpstr>MetaData262Viz</vt:lpstr>
      <vt:lpstr>MetaData262Viz - Filters</vt:lpstr>
      <vt:lpstr>MetaData262Viz - Filters</vt:lpstr>
      <vt:lpstr>MetaData262Viz - Filters</vt:lpstr>
      <vt:lpstr>MetaData262Viz - Filters</vt:lpstr>
      <vt:lpstr>MetaData262Viz - Results</vt:lpstr>
      <vt:lpstr>MetaData262Viz - Statistics</vt:lpstr>
      <vt:lpstr>MetaData262Viz - Statistics</vt:lpstr>
      <vt:lpstr>Evaluation and Planning</vt:lpstr>
      <vt:lpstr>Evaluation</vt:lpstr>
      <vt:lpstr>Evaluation</vt:lpstr>
      <vt:lpstr>Planning</vt:lpstr>
      <vt:lpstr>Conclusion</vt:lpstr>
      <vt:lpstr>Conclusion</vt:lpstr>
      <vt:lpstr>MetaData262: Computing and Visualizing Test262 Metadata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 REIS</dc:creator>
  <cp:lastModifiedBy>DIOGO REIS</cp:lastModifiedBy>
  <cp:revision>23</cp:revision>
  <dcterms:created xsi:type="dcterms:W3CDTF">2022-06-16T02:02:58Z</dcterms:created>
  <dcterms:modified xsi:type="dcterms:W3CDTF">2022-06-20T21:49:52Z</dcterms:modified>
</cp:coreProperties>
</file>