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5"/>
  </p:notesMasterIdLst>
  <p:sldIdLst>
    <p:sldId id="256" r:id="rId3"/>
    <p:sldId id="258" r:id="rId4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13" d="100"/>
          <a:sy n="113" d="100"/>
        </p:scale>
        <p:origin x="12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2325" marR="0" lvl="1" indent="-8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4649" marR="0" lvl="2" indent="-45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974" marR="0" lvl="3" indent="-4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9298" marR="0" lvl="4" indent="-90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11623" marR="0" lvl="5" indent="-50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13947" marR="0" lvl="6" indent="-9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16272" marR="0" lvl="7" indent="-9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8597" marR="0" lvl="8" indent="-54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2325" marR="0" lvl="1" indent="-8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4649" marR="0" lvl="2" indent="-45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974" marR="0" lvl="3" indent="-4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9298" marR="0" lvl="4" indent="-90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11623" marR="0" lvl="5" indent="-50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13947" marR="0" lvl="6" indent="-9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16272" marR="0" lvl="7" indent="-9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8597" marR="0" lvl="8" indent="-54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36433" marR="0" lvl="1" indent="-3033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72866" marR="0" lvl="2" indent="-6066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9298" marR="0" lvl="3" indent="-9097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45731" marR="0" lvl="4" indent="-12131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82164" marR="0" lvl="5" indent="-2463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18597" marR="0" lvl="6" indent="-5496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755029" marR="0" lvl="7" indent="-8528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291462" marR="0" lvl="8" indent="-1156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2325" marR="0" lvl="1" indent="-8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4649" marR="0" lvl="2" indent="-45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974" marR="0" lvl="3" indent="-4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9298" marR="0" lvl="4" indent="-90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11623" marR="0" lvl="5" indent="-50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13947" marR="0" lvl="6" indent="-9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16272" marR="0" lvl="7" indent="-9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8597" marR="0" lvl="8" indent="-54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1761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40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664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istamodelosdenegocios.com.br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istamodelosdenegocios.com.br/" TargetMode="Externa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643198" y="6297125"/>
            <a:ext cx="2901900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900" b="1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O ANALISTA DE </a:t>
            </a:r>
            <a:r>
              <a:rPr lang="en-US" sz="900" b="1" i="0" strike="noStrike" cap="none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900" b="1" dirty="0">
                <a:solidFill>
                  <a:srgbClr val="00AAF0"/>
                </a:solidFill>
                <a:latin typeface="Raleway"/>
                <a:ea typeface="Raleway"/>
                <a:cs typeface="Raleway"/>
                <a:sym typeface="Raleway"/>
              </a:rPr>
              <a:t>MODELOS DE NEGÓCIOS</a:t>
            </a:r>
            <a:endParaRPr lang="en-US" sz="900" b="1" dirty="0">
              <a:solidFill>
                <a:srgbClr val="00AAF0"/>
              </a:solidFill>
              <a:latin typeface="Raleway"/>
              <a:ea typeface="Raleway"/>
              <a:cs typeface="Raleway"/>
              <a:sym typeface="Raleway"/>
              <a:hlinkClick r:id="rId2"/>
            </a:endParaRPr>
          </a:p>
        </p:txBody>
      </p:sp>
      <p:sp>
        <p:nvSpPr>
          <p:cNvPr id="4" name="Shape 46"/>
          <p:cNvSpPr txBox="1"/>
          <p:nvPr userDrawn="1"/>
        </p:nvSpPr>
        <p:spPr>
          <a:xfrm>
            <a:off x="6562958" y="6297125"/>
            <a:ext cx="2694300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900" b="1" u="sng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  <a:hlinkClick r:id="rId2" tooltip="Visite o site do Analista"/>
              </a:rPr>
              <a:t>analistamodelosdenegocios.com.br</a:t>
            </a:r>
            <a:endParaRPr lang="en-US" sz="900" b="1" u="sng" dirty="0">
              <a:solidFill>
                <a:srgbClr val="4B5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32885" y="813508"/>
            <a:ext cx="8616155" cy="465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492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643202" y="1278800"/>
            <a:ext cx="8616155" cy="188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975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643202" y="656089"/>
            <a:ext cx="990598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" name="Shape 15"/>
          <p:cNvSpPr txBox="1"/>
          <p:nvPr/>
        </p:nvSpPr>
        <p:spPr>
          <a:xfrm>
            <a:off x="643202" y="6297121"/>
            <a:ext cx="1932185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8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JAFAR DESIGNS </a:t>
            </a:r>
            <a:r>
              <a:rPr lang="en-US" sz="8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STUDIO</a:t>
            </a:r>
          </a:p>
        </p:txBody>
      </p:sp>
      <p:sp>
        <p:nvSpPr>
          <p:cNvPr id="16" name="Shape 16"/>
          <p:cNvSpPr txBox="1"/>
          <p:nvPr/>
        </p:nvSpPr>
        <p:spPr>
          <a:xfrm>
            <a:off x="7238081" y="6297121"/>
            <a:ext cx="1257135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8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BUSINESS </a:t>
            </a:r>
            <a:r>
              <a:rPr lang="en-US" sz="8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PROPOSAL</a:t>
            </a:r>
          </a:p>
        </p:txBody>
      </p:sp>
      <p:sp>
        <p:nvSpPr>
          <p:cNvPr id="17" name="Shape 17"/>
          <p:cNvSpPr txBox="1"/>
          <p:nvPr/>
        </p:nvSpPr>
        <p:spPr>
          <a:xfrm>
            <a:off x="8601039" y="6297121"/>
            <a:ext cx="224241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Lato"/>
              <a:buNone/>
            </a:pPr>
            <a:fld id="{00000000-1234-1234-1234-123412341234}" type="slidenum">
              <a:rPr lang="en-US" sz="867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en-US" sz="867" b="0" i="0" u="none" strike="noStrike" cap="non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9108046" y="6292357"/>
            <a:ext cx="153030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5089" y="34672"/>
                </a:moveTo>
                <a:cubicBezTo>
                  <a:pt x="68323" y="60000"/>
                  <a:pt x="68323" y="60000"/>
                  <a:pt x="68323" y="60000"/>
                </a:cubicBezTo>
                <a:cubicBezTo>
                  <a:pt x="45089" y="85327"/>
                  <a:pt x="45089" y="85327"/>
                  <a:pt x="45089" y="85327"/>
                </a:cubicBezTo>
                <a:cubicBezTo>
                  <a:pt x="43097" y="87319"/>
                  <a:pt x="43097" y="90587"/>
                  <a:pt x="45089" y="92578"/>
                </a:cubicBezTo>
                <a:cubicBezTo>
                  <a:pt x="47080" y="94570"/>
                  <a:pt x="50297" y="94570"/>
                  <a:pt x="52238" y="92578"/>
                </a:cubicBezTo>
                <a:cubicBezTo>
                  <a:pt x="80629" y="63625"/>
                  <a:pt x="80629" y="63625"/>
                  <a:pt x="80629" y="63625"/>
                </a:cubicBezTo>
                <a:cubicBezTo>
                  <a:pt x="82621" y="61634"/>
                  <a:pt x="82621" y="58365"/>
                  <a:pt x="80629" y="56374"/>
                </a:cubicBezTo>
                <a:cubicBezTo>
                  <a:pt x="52238" y="27421"/>
                  <a:pt x="52238" y="27421"/>
                  <a:pt x="52238" y="27421"/>
                </a:cubicBezTo>
                <a:cubicBezTo>
                  <a:pt x="50297" y="25429"/>
                  <a:pt x="47080" y="25429"/>
                  <a:pt x="45089" y="27421"/>
                </a:cubicBezTo>
                <a:cubicBezTo>
                  <a:pt x="43097" y="29412"/>
                  <a:pt x="43097" y="32680"/>
                  <a:pt x="45089" y="34672"/>
                </a:cubicBezTo>
                <a:close/>
                <a:moveTo>
                  <a:pt x="0" y="60000"/>
                </a:move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lose/>
                <a:moveTo>
                  <a:pt x="112238" y="60000"/>
                </a:move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8931103" y="6292357"/>
            <a:ext cx="153030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910" y="85327"/>
                </a:moveTo>
                <a:cubicBezTo>
                  <a:pt x="51676" y="60000"/>
                  <a:pt x="51676" y="60000"/>
                  <a:pt x="51676" y="60000"/>
                </a:cubicBezTo>
                <a:cubicBezTo>
                  <a:pt x="74910" y="34672"/>
                  <a:pt x="74910" y="34672"/>
                  <a:pt x="74910" y="34672"/>
                </a:cubicBezTo>
                <a:cubicBezTo>
                  <a:pt x="76902" y="32680"/>
                  <a:pt x="76902" y="29412"/>
                  <a:pt x="74910" y="27421"/>
                </a:cubicBezTo>
                <a:cubicBezTo>
                  <a:pt x="72919" y="25429"/>
                  <a:pt x="69702" y="25429"/>
                  <a:pt x="67761" y="27421"/>
                </a:cubicBezTo>
                <a:cubicBezTo>
                  <a:pt x="39370" y="56374"/>
                  <a:pt x="39370" y="56374"/>
                  <a:pt x="39370" y="56374"/>
                </a:cubicBezTo>
                <a:cubicBezTo>
                  <a:pt x="37378" y="58365"/>
                  <a:pt x="37378" y="61634"/>
                  <a:pt x="39370" y="63625"/>
                </a:cubicBezTo>
                <a:cubicBezTo>
                  <a:pt x="67761" y="92578"/>
                  <a:pt x="67761" y="92578"/>
                  <a:pt x="67761" y="92578"/>
                </a:cubicBezTo>
                <a:cubicBezTo>
                  <a:pt x="69702" y="94570"/>
                  <a:pt x="72919" y="94570"/>
                  <a:pt x="74910" y="92578"/>
                </a:cubicBezTo>
                <a:cubicBezTo>
                  <a:pt x="76902" y="90587"/>
                  <a:pt x="76902" y="87319"/>
                  <a:pt x="74910" y="85327"/>
                </a:cubicBezTo>
                <a:close/>
                <a:moveTo>
                  <a:pt x="120000" y="60000"/>
                </a:move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lose/>
                <a:moveTo>
                  <a:pt x="7761" y="60000"/>
                </a:move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Background Layou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8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 at Right S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585887" y="809772"/>
            <a:ext cx="3676910" cy="818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492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596205" y="1742350"/>
            <a:ext cx="3676910" cy="188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975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5596203" y="656089"/>
            <a:ext cx="990598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6" name="Shape 26"/>
          <p:cNvSpPr txBox="1"/>
          <p:nvPr/>
        </p:nvSpPr>
        <p:spPr>
          <a:xfrm>
            <a:off x="7238081" y="6297121"/>
            <a:ext cx="1257135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8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BUSINESS </a:t>
            </a:r>
            <a:r>
              <a:rPr lang="en-US" sz="8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PROPOSAL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8601039" y="6297121"/>
            <a:ext cx="224241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Lato"/>
              <a:buNone/>
            </a:pPr>
            <a:fld id="{00000000-1234-1234-1234-123412341234}" type="slidenum">
              <a:rPr lang="en-US" sz="867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en-US" sz="867" b="0" i="0" u="none" strike="noStrike" cap="non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9108046" y="6292357"/>
            <a:ext cx="153030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5089" y="34672"/>
                </a:moveTo>
                <a:cubicBezTo>
                  <a:pt x="68323" y="60000"/>
                  <a:pt x="68323" y="60000"/>
                  <a:pt x="68323" y="60000"/>
                </a:cubicBezTo>
                <a:cubicBezTo>
                  <a:pt x="45089" y="85327"/>
                  <a:pt x="45089" y="85327"/>
                  <a:pt x="45089" y="85327"/>
                </a:cubicBezTo>
                <a:cubicBezTo>
                  <a:pt x="43097" y="87319"/>
                  <a:pt x="43097" y="90587"/>
                  <a:pt x="45089" y="92578"/>
                </a:cubicBezTo>
                <a:cubicBezTo>
                  <a:pt x="47080" y="94570"/>
                  <a:pt x="50297" y="94570"/>
                  <a:pt x="52238" y="92578"/>
                </a:cubicBezTo>
                <a:cubicBezTo>
                  <a:pt x="80629" y="63625"/>
                  <a:pt x="80629" y="63625"/>
                  <a:pt x="80629" y="63625"/>
                </a:cubicBezTo>
                <a:cubicBezTo>
                  <a:pt x="82621" y="61634"/>
                  <a:pt x="82621" y="58365"/>
                  <a:pt x="80629" y="56374"/>
                </a:cubicBezTo>
                <a:cubicBezTo>
                  <a:pt x="52238" y="27421"/>
                  <a:pt x="52238" y="27421"/>
                  <a:pt x="52238" y="27421"/>
                </a:cubicBezTo>
                <a:cubicBezTo>
                  <a:pt x="50297" y="25429"/>
                  <a:pt x="47080" y="25429"/>
                  <a:pt x="45089" y="27421"/>
                </a:cubicBezTo>
                <a:cubicBezTo>
                  <a:pt x="43097" y="29412"/>
                  <a:pt x="43097" y="32680"/>
                  <a:pt x="45089" y="34672"/>
                </a:cubicBezTo>
                <a:close/>
                <a:moveTo>
                  <a:pt x="0" y="60000"/>
                </a:move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lose/>
                <a:moveTo>
                  <a:pt x="112238" y="60000"/>
                </a:move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8931103" y="6292357"/>
            <a:ext cx="153030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910" y="85327"/>
                </a:moveTo>
                <a:cubicBezTo>
                  <a:pt x="51676" y="60000"/>
                  <a:pt x="51676" y="60000"/>
                  <a:pt x="51676" y="60000"/>
                </a:cubicBezTo>
                <a:cubicBezTo>
                  <a:pt x="74910" y="34672"/>
                  <a:pt x="74910" y="34672"/>
                  <a:pt x="74910" y="34672"/>
                </a:cubicBezTo>
                <a:cubicBezTo>
                  <a:pt x="76902" y="32680"/>
                  <a:pt x="76902" y="29412"/>
                  <a:pt x="74910" y="27421"/>
                </a:cubicBezTo>
                <a:cubicBezTo>
                  <a:pt x="72919" y="25429"/>
                  <a:pt x="69702" y="25429"/>
                  <a:pt x="67761" y="27421"/>
                </a:cubicBezTo>
                <a:cubicBezTo>
                  <a:pt x="39370" y="56374"/>
                  <a:pt x="39370" y="56374"/>
                  <a:pt x="39370" y="56374"/>
                </a:cubicBezTo>
                <a:cubicBezTo>
                  <a:pt x="37378" y="58365"/>
                  <a:pt x="37378" y="61634"/>
                  <a:pt x="39370" y="63625"/>
                </a:cubicBezTo>
                <a:cubicBezTo>
                  <a:pt x="67761" y="92578"/>
                  <a:pt x="67761" y="92578"/>
                  <a:pt x="67761" y="92578"/>
                </a:cubicBezTo>
                <a:cubicBezTo>
                  <a:pt x="69702" y="94570"/>
                  <a:pt x="72919" y="94570"/>
                  <a:pt x="74910" y="92578"/>
                </a:cubicBezTo>
                <a:cubicBezTo>
                  <a:pt x="76902" y="90587"/>
                  <a:pt x="76902" y="87319"/>
                  <a:pt x="74910" y="85327"/>
                </a:cubicBezTo>
                <a:close/>
                <a:moveTo>
                  <a:pt x="120000" y="60000"/>
                </a:move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lose/>
                <a:moveTo>
                  <a:pt x="7761" y="60000"/>
                </a:move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 without Footer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32885" y="813508"/>
            <a:ext cx="8616155" cy="465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492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43202" y="1278800"/>
            <a:ext cx="8616155" cy="188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975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643202" y="656089"/>
            <a:ext cx="990598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/>
        </p:nvSpPr>
        <p:spPr>
          <a:xfrm>
            <a:off x="8601039" y="6297121"/>
            <a:ext cx="224241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Lato"/>
              <a:buNone/>
            </a:pPr>
            <a:fld id="{00000000-1234-1234-1234-123412341234}" type="slidenum">
              <a:rPr lang="en-US" sz="867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en-US" sz="867" b="0" i="0" u="none" strike="noStrike" cap="non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643202" y="6297121"/>
            <a:ext cx="1932185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8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JAFAR DESIGNS </a:t>
            </a:r>
            <a:r>
              <a:rPr lang="en-US" sz="8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STUDIO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7238081" y="6297121"/>
            <a:ext cx="1257135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8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BUSINESS </a:t>
            </a:r>
            <a:r>
              <a:rPr lang="en-US" sz="8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PROPOSAL</a:t>
            </a:r>
          </a:p>
        </p:txBody>
      </p:sp>
      <p:sp>
        <p:nvSpPr>
          <p:cNvPr id="38" name="Shape 38"/>
          <p:cNvSpPr/>
          <p:nvPr/>
        </p:nvSpPr>
        <p:spPr>
          <a:xfrm>
            <a:off x="9108046" y="6292357"/>
            <a:ext cx="153030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5089" y="34672"/>
                </a:moveTo>
                <a:cubicBezTo>
                  <a:pt x="68323" y="60000"/>
                  <a:pt x="68323" y="60000"/>
                  <a:pt x="68323" y="60000"/>
                </a:cubicBezTo>
                <a:cubicBezTo>
                  <a:pt x="45089" y="85327"/>
                  <a:pt x="45089" y="85327"/>
                  <a:pt x="45089" y="85327"/>
                </a:cubicBezTo>
                <a:cubicBezTo>
                  <a:pt x="43097" y="87319"/>
                  <a:pt x="43097" y="90587"/>
                  <a:pt x="45089" y="92578"/>
                </a:cubicBezTo>
                <a:cubicBezTo>
                  <a:pt x="47080" y="94570"/>
                  <a:pt x="50297" y="94570"/>
                  <a:pt x="52238" y="92578"/>
                </a:cubicBezTo>
                <a:cubicBezTo>
                  <a:pt x="80629" y="63625"/>
                  <a:pt x="80629" y="63625"/>
                  <a:pt x="80629" y="63625"/>
                </a:cubicBezTo>
                <a:cubicBezTo>
                  <a:pt x="82621" y="61634"/>
                  <a:pt x="82621" y="58365"/>
                  <a:pt x="80629" y="56374"/>
                </a:cubicBezTo>
                <a:cubicBezTo>
                  <a:pt x="52238" y="27421"/>
                  <a:pt x="52238" y="27421"/>
                  <a:pt x="52238" y="27421"/>
                </a:cubicBezTo>
                <a:cubicBezTo>
                  <a:pt x="50297" y="25429"/>
                  <a:pt x="47080" y="25429"/>
                  <a:pt x="45089" y="27421"/>
                </a:cubicBezTo>
                <a:cubicBezTo>
                  <a:pt x="43097" y="29412"/>
                  <a:pt x="43097" y="32680"/>
                  <a:pt x="45089" y="34672"/>
                </a:cubicBezTo>
                <a:close/>
                <a:moveTo>
                  <a:pt x="0" y="60000"/>
                </a:move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lose/>
                <a:moveTo>
                  <a:pt x="112238" y="60000"/>
                </a:move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8931103" y="6292357"/>
            <a:ext cx="153030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910" y="85327"/>
                </a:moveTo>
                <a:cubicBezTo>
                  <a:pt x="51676" y="60000"/>
                  <a:pt x="51676" y="60000"/>
                  <a:pt x="51676" y="60000"/>
                </a:cubicBezTo>
                <a:cubicBezTo>
                  <a:pt x="74910" y="34672"/>
                  <a:pt x="74910" y="34672"/>
                  <a:pt x="74910" y="34672"/>
                </a:cubicBezTo>
                <a:cubicBezTo>
                  <a:pt x="76902" y="32680"/>
                  <a:pt x="76902" y="29412"/>
                  <a:pt x="74910" y="27421"/>
                </a:cubicBezTo>
                <a:cubicBezTo>
                  <a:pt x="72919" y="25429"/>
                  <a:pt x="69702" y="25429"/>
                  <a:pt x="67761" y="27421"/>
                </a:cubicBezTo>
                <a:cubicBezTo>
                  <a:pt x="39370" y="56374"/>
                  <a:pt x="39370" y="56374"/>
                  <a:pt x="39370" y="56374"/>
                </a:cubicBezTo>
                <a:cubicBezTo>
                  <a:pt x="37378" y="58365"/>
                  <a:pt x="37378" y="61634"/>
                  <a:pt x="39370" y="63625"/>
                </a:cubicBezTo>
                <a:cubicBezTo>
                  <a:pt x="67761" y="92578"/>
                  <a:pt x="67761" y="92578"/>
                  <a:pt x="67761" y="92578"/>
                </a:cubicBezTo>
                <a:cubicBezTo>
                  <a:pt x="69702" y="94570"/>
                  <a:pt x="72919" y="94570"/>
                  <a:pt x="74910" y="92578"/>
                </a:cubicBezTo>
                <a:cubicBezTo>
                  <a:pt x="76902" y="90587"/>
                  <a:pt x="76902" y="87319"/>
                  <a:pt x="74910" y="85327"/>
                </a:cubicBezTo>
                <a:close/>
                <a:moveTo>
                  <a:pt x="120000" y="60000"/>
                </a:move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lose/>
                <a:moveTo>
                  <a:pt x="7761" y="60000"/>
                </a:move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99050" tIns="49525" rIns="99050" bIns="49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 at Right Si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5585887" y="809772"/>
            <a:ext cx="3676799" cy="8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492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5596205" y="1742350"/>
            <a:ext cx="3676800" cy="1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975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2" name="Shape 52"/>
          <p:cNvCxnSpPr/>
          <p:nvPr/>
        </p:nvCxnSpPr>
        <p:spPr>
          <a:xfrm>
            <a:off x="5596203" y="656089"/>
            <a:ext cx="990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3" name="Shape 53"/>
          <p:cNvSpPr txBox="1"/>
          <p:nvPr/>
        </p:nvSpPr>
        <p:spPr>
          <a:xfrm>
            <a:off x="643198" y="6297125"/>
            <a:ext cx="2901900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900" b="1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O ANALISTA DE </a:t>
            </a:r>
            <a:r>
              <a:rPr lang="en-US" sz="900" b="1" i="0" strike="noStrike" cap="none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900" b="1" dirty="0">
                <a:solidFill>
                  <a:srgbClr val="00AAF0"/>
                </a:solidFill>
                <a:latin typeface="Raleway"/>
                <a:ea typeface="Raleway"/>
                <a:cs typeface="Raleway"/>
                <a:sym typeface="Raleway"/>
              </a:rPr>
              <a:t>MODELOS DE NEGÓCIOS</a:t>
            </a:r>
            <a:endParaRPr lang="en-US" sz="900" b="1" dirty="0">
              <a:solidFill>
                <a:srgbClr val="00AAF0"/>
              </a:solidFill>
              <a:latin typeface="Raleway"/>
              <a:ea typeface="Raleway"/>
              <a:cs typeface="Raleway"/>
              <a:sym typeface="Raleway"/>
              <a:hlinkClick r:id="rId2"/>
            </a:endParaRPr>
          </a:p>
        </p:txBody>
      </p:sp>
      <p:sp>
        <p:nvSpPr>
          <p:cNvPr id="7" name="Shape 46"/>
          <p:cNvSpPr txBox="1"/>
          <p:nvPr userDrawn="1"/>
        </p:nvSpPr>
        <p:spPr>
          <a:xfrm>
            <a:off x="6562958" y="6297125"/>
            <a:ext cx="2694300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900" b="1" u="sng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  <a:hlinkClick r:id="rId2" tooltip="Visite o site do Analista"/>
              </a:rPr>
              <a:t>analistamodelosdenegocios.com.br</a:t>
            </a:r>
            <a:endParaRPr lang="en-US" sz="900" b="1" u="sng" dirty="0">
              <a:solidFill>
                <a:srgbClr val="4B5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 without Footer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32885" y="813508"/>
            <a:ext cx="8616300" cy="46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492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43202" y="1278800"/>
            <a:ext cx="8616300" cy="1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975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7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usiness Model Canvas - A Complete Guide to the Business Model Canvas |  Railsware Blog">
            <a:extLst>
              <a:ext uri="{FF2B5EF4-FFF2-40B4-BE49-F238E27FC236}">
                <a16:creationId xmlns:a16="http://schemas.microsoft.com/office/drawing/2014/main" id="{C6D4F8B8-F615-43C2-9B2E-0FD0DB407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73"/>
          <a:stretch/>
        </p:blipFill>
        <p:spPr bwMode="auto">
          <a:xfrm>
            <a:off x="1301037" y="0"/>
            <a:ext cx="8604963" cy="59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5487883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4837447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245423" y="338328"/>
            <a:ext cx="3150108" cy="22494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25000"/>
            </a:pPr>
            <a:r>
              <a:rPr lang="en-US" sz="4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Raleway"/>
              </a:rPr>
              <a:t>CANVAS</a:t>
            </a:r>
            <a:r>
              <a:rPr lang="en-US" sz="4900" b="1" i="0" u="none" strike="noStrike" kern="1200" cap="none" dirty="0">
                <a:solidFill>
                  <a:schemeClr val="tx1"/>
                </a:solidFill>
                <a:latin typeface="+mj-lt"/>
                <a:ea typeface="+mj-ea"/>
                <a:cs typeface="+mj-cs"/>
                <a:sym typeface="Raleway"/>
              </a:rPr>
              <a:t> </a:t>
            </a:r>
            <a:r>
              <a:rPr lang="en-US" sz="4900" kern="1200" dirty="0" err="1">
                <a:solidFill>
                  <a:srgbClr val="00B0F0"/>
                </a:solidFill>
                <a:latin typeface="+mj-lt"/>
                <a:ea typeface="+mj-ea"/>
                <a:cs typeface="+mj-cs"/>
              </a:rPr>
              <a:t>CarBuddy</a:t>
            </a:r>
            <a:endParaRPr lang="en-US" sz="4900" b="1" kern="1200" dirty="0">
              <a:solidFill>
                <a:srgbClr val="00B0F0"/>
              </a:solidFill>
              <a:latin typeface="+mj-lt"/>
              <a:ea typeface="+mj-ea"/>
              <a:cs typeface="+mj-cs"/>
              <a:sym typeface="Raleway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0" y="5968800"/>
            <a:ext cx="9906000" cy="88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716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26" name="Picture 2" descr="Instituto Politécnico de Leiria – Wikipédia, a enciclopédia livre">
            <a:extLst>
              <a:ext uri="{FF2B5EF4-FFF2-40B4-BE49-F238E27FC236}">
                <a16:creationId xmlns:a16="http://schemas.microsoft.com/office/drawing/2014/main" id="{AFCAA6EE-F82D-4B57-A8C5-05D4ECD11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16867" y="5673730"/>
            <a:ext cx="3536410" cy="139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F299F9BF-514D-47DE-BD0E-93C759C962D6}"/>
              </a:ext>
            </a:extLst>
          </p:cNvPr>
          <p:cNvCxnSpPr>
            <a:cxnSpLocks/>
          </p:cNvCxnSpPr>
          <p:nvPr/>
        </p:nvCxnSpPr>
        <p:spPr>
          <a:xfrm>
            <a:off x="328474" y="2587752"/>
            <a:ext cx="290299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78">
            <a:extLst>
              <a:ext uri="{FF2B5EF4-FFF2-40B4-BE49-F238E27FC236}">
                <a16:creationId xmlns:a16="http://schemas.microsoft.com/office/drawing/2014/main" id="{30357C98-179F-4B80-AFB8-095B72B1AE8E}"/>
              </a:ext>
            </a:extLst>
          </p:cNvPr>
          <p:cNvGrpSpPr/>
          <p:nvPr/>
        </p:nvGrpSpPr>
        <p:grpSpPr>
          <a:xfrm>
            <a:off x="460820" y="1074052"/>
            <a:ext cx="8984359" cy="5326748"/>
            <a:chOff x="669900" y="1322628"/>
            <a:chExt cx="8615809" cy="4785998"/>
          </a:xfrm>
        </p:grpSpPr>
        <p:grpSp>
          <p:nvGrpSpPr>
            <p:cNvPr id="3" name="Shape 79">
              <a:extLst>
                <a:ext uri="{FF2B5EF4-FFF2-40B4-BE49-F238E27FC236}">
                  <a16:creationId xmlns:a16="http://schemas.microsoft.com/office/drawing/2014/main" id="{BAB7FC21-DE99-4CF4-9CD7-E608A3F7EA71}"/>
                </a:ext>
              </a:extLst>
            </p:cNvPr>
            <p:cNvGrpSpPr/>
            <p:nvPr/>
          </p:nvGrpSpPr>
          <p:grpSpPr>
            <a:xfrm>
              <a:off x="669900" y="1322628"/>
              <a:ext cx="8615809" cy="4785998"/>
              <a:chOff x="593724" y="1322625"/>
              <a:chExt cx="7953300" cy="3646475"/>
            </a:xfrm>
          </p:grpSpPr>
          <p:sp>
            <p:nvSpPr>
              <p:cNvPr id="13" name="Shape 80">
                <a:extLst>
                  <a:ext uri="{FF2B5EF4-FFF2-40B4-BE49-F238E27FC236}">
                    <a16:creationId xmlns:a16="http://schemas.microsoft.com/office/drawing/2014/main" id="{AB37EA3B-C712-4518-8C1A-245BD05C33D8}"/>
                  </a:ext>
                </a:extLst>
              </p:cNvPr>
              <p:cNvSpPr/>
              <p:nvPr/>
            </p:nvSpPr>
            <p:spPr>
              <a:xfrm>
                <a:off x="593724" y="1322625"/>
                <a:ext cx="7953300" cy="3636300"/>
              </a:xfrm>
              <a:prstGeom prst="rect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44975" tIns="44975" rIns="44975" bIns="449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Helvetica Neue Light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14" name="Shape 81">
                <a:extLst>
                  <a:ext uri="{FF2B5EF4-FFF2-40B4-BE49-F238E27FC236}">
                    <a16:creationId xmlns:a16="http://schemas.microsoft.com/office/drawing/2014/main" id="{821398D0-4AA3-4841-B651-E523F18C1AF0}"/>
                  </a:ext>
                </a:extLst>
              </p:cNvPr>
              <p:cNvCxnSpPr/>
              <p:nvPr/>
            </p:nvCxnSpPr>
            <p:spPr>
              <a:xfrm>
                <a:off x="613410" y="4053218"/>
                <a:ext cx="79194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5" name="Shape 82">
                <a:extLst>
                  <a:ext uri="{FF2B5EF4-FFF2-40B4-BE49-F238E27FC236}">
                    <a16:creationId xmlns:a16="http://schemas.microsoft.com/office/drawing/2014/main" id="{9079CC8C-3CD3-442B-A316-C00CBF4E3B24}"/>
                  </a:ext>
                </a:extLst>
              </p:cNvPr>
              <p:cNvCxnSpPr/>
              <p:nvPr/>
            </p:nvCxnSpPr>
            <p:spPr>
              <a:xfrm>
                <a:off x="6949327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6" name="Shape 83">
                <a:extLst>
                  <a:ext uri="{FF2B5EF4-FFF2-40B4-BE49-F238E27FC236}">
                    <a16:creationId xmlns:a16="http://schemas.microsoft.com/office/drawing/2014/main" id="{9ACE17DE-3A2B-4CC1-BA83-DA89F4AB8190}"/>
                  </a:ext>
                </a:extLst>
              </p:cNvPr>
              <p:cNvCxnSpPr/>
              <p:nvPr/>
            </p:nvCxnSpPr>
            <p:spPr>
              <a:xfrm>
                <a:off x="2196686" y="1324132"/>
                <a:ext cx="0" cy="2719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7" name="Shape 84">
                <a:extLst>
                  <a:ext uri="{FF2B5EF4-FFF2-40B4-BE49-F238E27FC236}">
                    <a16:creationId xmlns:a16="http://schemas.microsoft.com/office/drawing/2014/main" id="{6B434ABA-1171-4480-8B3C-417A07884A9E}"/>
                  </a:ext>
                </a:extLst>
              </p:cNvPr>
              <p:cNvCxnSpPr/>
              <p:nvPr/>
            </p:nvCxnSpPr>
            <p:spPr>
              <a:xfrm>
                <a:off x="3777150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8" name="Shape 85">
                <a:extLst>
                  <a:ext uri="{FF2B5EF4-FFF2-40B4-BE49-F238E27FC236}">
                    <a16:creationId xmlns:a16="http://schemas.microsoft.com/office/drawing/2014/main" id="{C886EA1A-1F74-4713-B9BC-3CD76C67D6A1}"/>
                  </a:ext>
                </a:extLst>
              </p:cNvPr>
              <p:cNvCxnSpPr/>
              <p:nvPr/>
            </p:nvCxnSpPr>
            <p:spPr>
              <a:xfrm>
                <a:off x="5363239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9" name="Shape 86">
                <a:extLst>
                  <a:ext uri="{FF2B5EF4-FFF2-40B4-BE49-F238E27FC236}">
                    <a16:creationId xmlns:a16="http://schemas.microsoft.com/office/drawing/2014/main" id="{986D2C13-DA2E-490D-8231-ECD6ADE576D5}"/>
                  </a:ext>
                </a:extLst>
              </p:cNvPr>
              <p:cNvCxnSpPr/>
              <p:nvPr/>
            </p:nvCxnSpPr>
            <p:spPr>
              <a:xfrm>
                <a:off x="2199498" y="2702555"/>
                <a:ext cx="1590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0" name="Shape 87">
                <a:extLst>
                  <a:ext uri="{FF2B5EF4-FFF2-40B4-BE49-F238E27FC236}">
                    <a16:creationId xmlns:a16="http://schemas.microsoft.com/office/drawing/2014/main" id="{29E332FC-9CD5-4DFE-B9B4-37158E1DC314}"/>
                  </a:ext>
                </a:extLst>
              </p:cNvPr>
              <p:cNvCxnSpPr/>
              <p:nvPr/>
            </p:nvCxnSpPr>
            <p:spPr>
              <a:xfrm>
                <a:off x="5350584" y="2702555"/>
                <a:ext cx="1590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1" name="Shape 88">
                <a:extLst>
                  <a:ext uri="{FF2B5EF4-FFF2-40B4-BE49-F238E27FC236}">
                    <a16:creationId xmlns:a16="http://schemas.microsoft.com/office/drawing/2014/main" id="{59BB1A40-063E-49D0-863C-7E7AC7CCBDAB}"/>
                  </a:ext>
                </a:extLst>
              </p:cNvPr>
              <p:cNvCxnSpPr/>
              <p:nvPr/>
            </p:nvCxnSpPr>
            <p:spPr>
              <a:xfrm rot="10800000">
                <a:off x="4573006" y="4055000"/>
                <a:ext cx="0" cy="914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4" name="Shape 89">
              <a:extLst>
                <a:ext uri="{FF2B5EF4-FFF2-40B4-BE49-F238E27FC236}">
                  <a16:creationId xmlns:a16="http://schemas.microsoft.com/office/drawing/2014/main" id="{6112165E-E9AF-4E57-B50E-4B86DF2A1A96}"/>
                </a:ext>
              </a:extLst>
            </p:cNvPr>
            <p:cNvSpPr/>
            <p:nvPr/>
          </p:nvSpPr>
          <p:spPr>
            <a:xfrm>
              <a:off x="7570432" y="1405147"/>
              <a:ext cx="1345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Segmentos de Clientes</a:t>
              </a:r>
            </a:p>
          </p:txBody>
        </p:sp>
        <p:sp>
          <p:nvSpPr>
            <p:cNvPr id="5" name="Shape 90">
              <a:extLst>
                <a:ext uri="{FF2B5EF4-FFF2-40B4-BE49-F238E27FC236}">
                  <a16:creationId xmlns:a16="http://schemas.microsoft.com/office/drawing/2014/main" id="{E0D6A914-B03E-455B-85EC-94197A4D1D99}"/>
                </a:ext>
              </a:extLst>
            </p:cNvPr>
            <p:cNvSpPr/>
            <p:nvPr/>
          </p:nvSpPr>
          <p:spPr>
            <a:xfrm>
              <a:off x="5866449" y="1409577"/>
              <a:ext cx="1168199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Relacionamento</a:t>
              </a:r>
            </a:p>
          </p:txBody>
        </p:sp>
        <p:sp>
          <p:nvSpPr>
            <p:cNvPr id="6" name="Shape 91">
              <a:extLst>
                <a:ext uri="{FF2B5EF4-FFF2-40B4-BE49-F238E27FC236}">
                  <a16:creationId xmlns:a16="http://schemas.microsoft.com/office/drawing/2014/main" id="{82BE2304-3E83-46C0-A78A-F78D8DE3FA3E}"/>
                </a:ext>
              </a:extLst>
            </p:cNvPr>
            <p:cNvSpPr/>
            <p:nvPr/>
          </p:nvSpPr>
          <p:spPr>
            <a:xfrm>
              <a:off x="4159581" y="1405147"/>
              <a:ext cx="11307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Propostas de Valor</a:t>
              </a:r>
            </a:p>
          </p:txBody>
        </p:sp>
        <p:sp>
          <p:nvSpPr>
            <p:cNvPr id="7" name="Shape 92">
              <a:extLst>
                <a:ext uri="{FF2B5EF4-FFF2-40B4-BE49-F238E27FC236}">
                  <a16:creationId xmlns:a16="http://schemas.microsoft.com/office/drawing/2014/main" id="{D8185EF5-F630-4C5C-BFBE-43EA55F4D866}"/>
                </a:ext>
              </a:extLst>
            </p:cNvPr>
            <p:cNvSpPr/>
            <p:nvPr/>
          </p:nvSpPr>
          <p:spPr>
            <a:xfrm>
              <a:off x="2435206" y="1405147"/>
              <a:ext cx="10434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Atividades Chave</a:t>
              </a:r>
            </a:p>
          </p:txBody>
        </p:sp>
        <p:sp>
          <p:nvSpPr>
            <p:cNvPr id="8" name="Shape 93">
              <a:extLst>
                <a:ext uri="{FF2B5EF4-FFF2-40B4-BE49-F238E27FC236}">
                  <a16:creationId xmlns:a16="http://schemas.microsoft.com/office/drawing/2014/main" id="{BDB101E8-7A2A-48E8-84EC-A3BB7001DDFC}"/>
                </a:ext>
              </a:extLst>
            </p:cNvPr>
            <p:cNvSpPr/>
            <p:nvPr/>
          </p:nvSpPr>
          <p:spPr>
            <a:xfrm>
              <a:off x="710836" y="1381331"/>
              <a:ext cx="1345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pt-PT" sz="900" i="1" u="none" strike="noStrike" cap="none" dirty="0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Parcerias-Chave</a:t>
              </a:r>
            </a:p>
          </p:txBody>
        </p:sp>
        <p:sp>
          <p:nvSpPr>
            <p:cNvPr id="9" name="Shape 94">
              <a:extLst>
                <a:ext uri="{FF2B5EF4-FFF2-40B4-BE49-F238E27FC236}">
                  <a16:creationId xmlns:a16="http://schemas.microsoft.com/office/drawing/2014/main" id="{3387EB00-7D2A-4FDF-BBEC-9B13119AA71F}"/>
                </a:ext>
              </a:extLst>
            </p:cNvPr>
            <p:cNvSpPr/>
            <p:nvPr/>
          </p:nvSpPr>
          <p:spPr>
            <a:xfrm>
              <a:off x="5034715" y="4988176"/>
              <a:ext cx="1057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Fontes</a:t>
              </a: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 de Receitas</a:t>
              </a:r>
            </a:p>
          </p:txBody>
        </p:sp>
        <p:sp>
          <p:nvSpPr>
            <p:cNvPr id="10" name="Shape 95">
              <a:extLst>
                <a:ext uri="{FF2B5EF4-FFF2-40B4-BE49-F238E27FC236}">
                  <a16:creationId xmlns:a16="http://schemas.microsoft.com/office/drawing/2014/main" id="{F9983EB1-40EA-4F27-A10C-4154BF8C41C3}"/>
                </a:ext>
              </a:extLst>
            </p:cNvPr>
            <p:cNvSpPr/>
            <p:nvPr/>
          </p:nvSpPr>
          <p:spPr>
            <a:xfrm>
              <a:off x="704875" y="4988176"/>
              <a:ext cx="1168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 dirty="0" err="1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Estrutura</a:t>
              </a:r>
              <a:r>
                <a:rPr lang="en-US" sz="900" i="1" u="none" strike="noStrike" cap="none" dirty="0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 de Custos</a:t>
              </a:r>
            </a:p>
          </p:txBody>
        </p:sp>
        <p:sp>
          <p:nvSpPr>
            <p:cNvPr id="11" name="Shape 96">
              <a:extLst>
                <a:ext uri="{FF2B5EF4-FFF2-40B4-BE49-F238E27FC236}">
                  <a16:creationId xmlns:a16="http://schemas.microsoft.com/office/drawing/2014/main" id="{0F55E3D8-373E-4412-AD21-9AB4353004C3}"/>
                </a:ext>
              </a:extLst>
            </p:cNvPr>
            <p:cNvSpPr/>
            <p:nvPr/>
          </p:nvSpPr>
          <p:spPr>
            <a:xfrm>
              <a:off x="2435952" y="3212457"/>
              <a:ext cx="9909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Recursos Chave</a:t>
              </a:r>
            </a:p>
          </p:txBody>
        </p:sp>
        <p:sp>
          <p:nvSpPr>
            <p:cNvPr id="12" name="Shape 97">
              <a:extLst>
                <a:ext uri="{FF2B5EF4-FFF2-40B4-BE49-F238E27FC236}">
                  <a16:creationId xmlns:a16="http://schemas.microsoft.com/office/drawing/2014/main" id="{A74D5E13-285A-4A44-8D61-E654CC5131D7}"/>
                </a:ext>
              </a:extLst>
            </p:cNvPr>
            <p:cNvSpPr/>
            <p:nvPr/>
          </p:nvSpPr>
          <p:spPr>
            <a:xfrm>
              <a:off x="5859165" y="3212457"/>
              <a:ext cx="1057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i="1" u="none" strike="noStrike" cap="none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Canais</a:t>
              </a:r>
            </a:p>
          </p:txBody>
        </p:sp>
      </p:grpSp>
      <p:sp>
        <p:nvSpPr>
          <p:cNvPr id="22" name="Shape 76">
            <a:extLst>
              <a:ext uri="{FF2B5EF4-FFF2-40B4-BE49-F238E27FC236}">
                <a16:creationId xmlns:a16="http://schemas.microsoft.com/office/drawing/2014/main" id="{D93B6467-AF46-41CF-A1E4-769C63D81E82}"/>
              </a:ext>
            </a:extLst>
          </p:cNvPr>
          <p:cNvSpPr txBox="1">
            <a:spLocks/>
          </p:cNvSpPr>
          <p:nvPr/>
        </p:nvSpPr>
        <p:spPr>
          <a:xfrm>
            <a:off x="503507" y="517883"/>
            <a:ext cx="8616300" cy="465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25000"/>
            </a:pP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CANVAS:</a:t>
            </a:r>
            <a:r>
              <a:rPr lang="en-US" sz="2492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PT" sz="2800" dirty="0"/>
              <a:t>HistoryCar</a:t>
            </a:r>
          </a:p>
          <a:p>
            <a:pPr>
              <a:buClr>
                <a:schemeClr val="accent1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</p:txBody>
      </p:sp>
      <p:cxnSp>
        <p:nvCxnSpPr>
          <p:cNvPr id="23" name="Shape 77">
            <a:extLst>
              <a:ext uri="{FF2B5EF4-FFF2-40B4-BE49-F238E27FC236}">
                <a16:creationId xmlns:a16="http://schemas.microsoft.com/office/drawing/2014/main" id="{791733DD-2F44-48DD-929A-D0E93F74DCD4}"/>
              </a:ext>
            </a:extLst>
          </p:cNvPr>
          <p:cNvCxnSpPr>
            <a:cxnSpLocks/>
          </p:cNvCxnSpPr>
          <p:nvPr/>
        </p:nvCxnSpPr>
        <p:spPr>
          <a:xfrm>
            <a:off x="460820" y="402473"/>
            <a:ext cx="8931831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" name="Shape 108">
            <a:extLst>
              <a:ext uri="{FF2B5EF4-FFF2-40B4-BE49-F238E27FC236}">
                <a16:creationId xmlns:a16="http://schemas.microsoft.com/office/drawing/2014/main" id="{A80E0624-2C22-49E3-8C7E-C2D8DBAC9D7C}"/>
              </a:ext>
            </a:extLst>
          </p:cNvPr>
          <p:cNvSpPr/>
          <p:nvPr/>
        </p:nvSpPr>
        <p:spPr>
          <a:xfrm>
            <a:off x="723905" y="1723874"/>
            <a:ext cx="1229400" cy="704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Parceria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com </a:t>
            </a: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oficinas</a:t>
            </a:r>
          </a:p>
        </p:txBody>
      </p:sp>
      <p:sp>
        <p:nvSpPr>
          <p:cNvPr id="26" name="Shape 108">
            <a:extLst>
              <a:ext uri="{FF2B5EF4-FFF2-40B4-BE49-F238E27FC236}">
                <a16:creationId xmlns:a16="http://schemas.microsoft.com/office/drawing/2014/main" id="{BD27AC24-BDE4-4D5C-83A5-597DF9B59F33}"/>
              </a:ext>
            </a:extLst>
          </p:cNvPr>
          <p:cNvSpPr/>
          <p:nvPr/>
        </p:nvSpPr>
        <p:spPr>
          <a:xfrm>
            <a:off x="727754" y="2612237"/>
            <a:ext cx="1229400" cy="704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sym typeface="Raleway"/>
              </a:rPr>
              <a:t>Parceria com colaboradores</a:t>
            </a:r>
          </a:p>
        </p:txBody>
      </p:sp>
      <p:sp>
        <p:nvSpPr>
          <p:cNvPr id="27" name="Shape 108">
            <a:extLst>
              <a:ext uri="{FF2B5EF4-FFF2-40B4-BE49-F238E27FC236}">
                <a16:creationId xmlns:a16="http://schemas.microsoft.com/office/drawing/2014/main" id="{ABC0656A-D27B-4DD9-9C91-227D7EFD3AB9}"/>
              </a:ext>
            </a:extLst>
          </p:cNvPr>
          <p:cNvSpPr/>
          <p:nvPr/>
        </p:nvSpPr>
        <p:spPr>
          <a:xfrm>
            <a:off x="713624" y="3525088"/>
            <a:ext cx="1229400" cy="704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pt-PT" sz="1000" dirty="0">
                <a:latin typeface="Raleway"/>
                <a:sym typeface="Raleway"/>
              </a:rPr>
              <a:t>Entidades Publicitárias</a:t>
            </a:r>
          </a:p>
        </p:txBody>
      </p:sp>
      <p:sp>
        <p:nvSpPr>
          <p:cNvPr id="28" name="Shape 104">
            <a:extLst>
              <a:ext uri="{FF2B5EF4-FFF2-40B4-BE49-F238E27FC236}">
                <a16:creationId xmlns:a16="http://schemas.microsoft.com/office/drawing/2014/main" id="{AF79DDE0-2090-40F4-B258-9B411C54EFE9}"/>
              </a:ext>
            </a:extLst>
          </p:cNvPr>
          <p:cNvSpPr/>
          <p:nvPr/>
        </p:nvSpPr>
        <p:spPr>
          <a:xfrm>
            <a:off x="817506" y="5416795"/>
            <a:ext cx="1229400" cy="705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Produção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da </a:t>
            </a: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Aplicação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(</a:t>
            </a: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Recursos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Humanos)</a:t>
            </a:r>
          </a:p>
        </p:txBody>
      </p:sp>
      <p:sp>
        <p:nvSpPr>
          <p:cNvPr id="29" name="Shape 105">
            <a:extLst>
              <a:ext uri="{FF2B5EF4-FFF2-40B4-BE49-F238E27FC236}">
                <a16:creationId xmlns:a16="http://schemas.microsoft.com/office/drawing/2014/main" id="{8C86B083-ADC5-4B8E-A92B-409F021F9B3C}"/>
              </a:ext>
            </a:extLst>
          </p:cNvPr>
          <p:cNvSpPr/>
          <p:nvPr/>
        </p:nvSpPr>
        <p:spPr>
          <a:xfrm>
            <a:off x="2194512" y="5416795"/>
            <a:ext cx="1229400" cy="705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Servidor</a:t>
            </a:r>
          </a:p>
        </p:txBody>
      </p:sp>
      <p:sp>
        <p:nvSpPr>
          <p:cNvPr id="30" name="Shape 105">
            <a:extLst>
              <a:ext uri="{FF2B5EF4-FFF2-40B4-BE49-F238E27FC236}">
                <a16:creationId xmlns:a16="http://schemas.microsoft.com/office/drawing/2014/main" id="{AA5D1BFE-2EF8-4C63-98DD-53A841794288}"/>
              </a:ext>
            </a:extLst>
          </p:cNvPr>
          <p:cNvSpPr/>
          <p:nvPr/>
        </p:nvSpPr>
        <p:spPr>
          <a:xfrm>
            <a:off x="3584855" y="5417806"/>
            <a:ext cx="1229400" cy="705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Utilização/Desgaste das máquinas/</a:t>
            </a:r>
            <a:r>
              <a:rPr lang="pt-PT" sz="1000" dirty="0" err="1">
                <a:latin typeface="Raleway"/>
                <a:ea typeface="Raleway"/>
                <a:cs typeface="Raleway"/>
                <a:sym typeface="Raleway"/>
              </a:rPr>
              <a:t>PC’s</a:t>
            </a:r>
            <a:endParaRPr lang="pt-PT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" name="Shape 103">
            <a:extLst>
              <a:ext uri="{FF2B5EF4-FFF2-40B4-BE49-F238E27FC236}">
                <a16:creationId xmlns:a16="http://schemas.microsoft.com/office/drawing/2014/main" id="{05A930C9-C7E3-4AAD-BC85-8A4DD73C544E}"/>
              </a:ext>
            </a:extLst>
          </p:cNvPr>
          <p:cNvSpPr/>
          <p:nvPr/>
        </p:nvSpPr>
        <p:spPr>
          <a:xfrm>
            <a:off x="5572936" y="5453635"/>
            <a:ext cx="1229400" cy="705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Publicidade por parte do cliente</a:t>
            </a:r>
          </a:p>
        </p:txBody>
      </p:sp>
      <p:sp>
        <p:nvSpPr>
          <p:cNvPr id="32" name="Shape 103">
            <a:extLst>
              <a:ext uri="{FF2B5EF4-FFF2-40B4-BE49-F238E27FC236}">
                <a16:creationId xmlns:a16="http://schemas.microsoft.com/office/drawing/2014/main" id="{1D29353F-EE24-4196-940B-060F77C9AFED}"/>
              </a:ext>
            </a:extLst>
          </p:cNvPr>
          <p:cNvSpPr/>
          <p:nvPr/>
        </p:nvSpPr>
        <p:spPr>
          <a:xfrm>
            <a:off x="7097827" y="5446610"/>
            <a:ext cx="1465148" cy="705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Serviços de Subscrição mensal/anual por parte das oficinas</a:t>
            </a:r>
          </a:p>
        </p:txBody>
      </p:sp>
      <p:sp>
        <p:nvSpPr>
          <p:cNvPr id="33" name="Shape 98">
            <a:extLst>
              <a:ext uri="{FF2B5EF4-FFF2-40B4-BE49-F238E27FC236}">
                <a16:creationId xmlns:a16="http://schemas.microsoft.com/office/drawing/2014/main" id="{6C72FA08-E70A-4FA5-9DBA-79C250AF26A5}"/>
              </a:ext>
            </a:extLst>
          </p:cNvPr>
          <p:cNvSpPr/>
          <p:nvPr/>
        </p:nvSpPr>
        <p:spPr>
          <a:xfrm>
            <a:off x="7918203" y="2781690"/>
            <a:ext cx="1229400" cy="705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Colaboradores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Oficina</a:t>
            </a:r>
          </a:p>
        </p:txBody>
      </p:sp>
      <p:sp>
        <p:nvSpPr>
          <p:cNvPr id="34" name="Shape 99">
            <a:extLst>
              <a:ext uri="{FF2B5EF4-FFF2-40B4-BE49-F238E27FC236}">
                <a16:creationId xmlns:a16="http://schemas.microsoft.com/office/drawing/2014/main" id="{D3E35460-7DD5-43F8-82DC-F869454828DD}"/>
              </a:ext>
            </a:extLst>
          </p:cNvPr>
          <p:cNvSpPr/>
          <p:nvPr/>
        </p:nvSpPr>
        <p:spPr>
          <a:xfrm>
            <a:off x="7913880" y="1876797"/>
            <a:ext cx="1229400" cy="77487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Proprietários de Veículos Motorizados Nacionais/Internacionais</a:t>
            </a:r>
          </a:p>
        </p:txBody>
      </p:sp>
      <p:sp>
        <p:nvSpPr>
          <p:cNvPr id="35" name="Shape 99">
            <a:extLst>
              <a:ext uri="{FF2B5EF4-FFF2-40B4-BE49-F238E27FC236}">
                <a16:creationId xmlns:a16="http://schemas.microsoft.com/office/drawing/2014/main" id="{99E5F72F-952A-46FF-898E-5A4B77418A2C}"/>
              </a:ext>
            </a:extLst>
          </p:cNvPr>
          <p:cNvSpPr/>
          <p:nvPr/>
        </p:nvSpPr>
        <p:spPr>
          <a:xfrm>
            <a:off x="7913880" y="3616713"/>
            <a:ext cx="1229400" cy="77487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Oficinas</a:t>
            </a:r>
          </a:p>
        </p:txBody>
      </p:sp>
      <p:sp>
        <p:nvSpPr>
          <p:cNvPr id="36" name="Shape 101">
            <a:extLst>
              <a:ext uri="{FF2B5EF4-FFF2-40B4-BE49-F238E27FC236}">
                <a16:creationId xmlns:a16="http://schemas.microsoft.com/office/drawing/2014/main" id="{34F3CCC2-3687-448B-9D5E-6B0BA8D4E63C}"/>
              </a:ext>
            </a:extLst>
          </p:cNvPr>
          <p:cNvSpPr/>
          <p:nvPr/>
        </p:nvSpPr>
        <p:spPr>
          <a:xfrm>
            <a:off x="6014712" y="3412659"/>
            <a:ext cx="1229399" cy="26523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Publicidade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</a:p>
        </p:txBody>
      </p:sp>
      <p:sp>
        <p:nvSpPr>
          <p:cNvPr id="37" name="Shape 109">
            <a:extLst>
              <a:ext uri="{FF2B5EF4-FFF2-40B4-BE49-F238E27FC236}">
                <a16:creationId xmlns:a16="http://schemas.microsoft.com/office/drawing/2014/main" id="{F811D783-A3D1-41F6-95F7-B2A741BA24C0}"/>
              </a:ext>
            </a:extLst>
          </p:cNvPr>
          <p:cNvSpPr/>
          <p:nvPr/>
        </p:nvSpPr>
        <p:spPr>
          <a:xfrm>
            <a:off x="6014712" y="3720833"/>
            <a:ext cx="1229399" cy="30493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Reconhecimento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</a:p>
        </p:txBody>
      </p:sp>
      <p:sp>
        <p:nvSpPr>
          <p:cNvPr id="38" name="Shape 109">
            <a:extLst>
              <a:ext uri="{FF2B5EF4-FFF2-40B4-BE49-F238E27FC236}">
                <a16:creationId xmlns:a16="http://schemas.microsoft.com/office/drawing/2014/main" id="{EF50F5F7-C0DA-478E-A4D0-D69F55DD09DE}"/>
              </a:ext>
            </a:extLst>
          </p:cNvPr>
          <p:cNvSpPr/>
          <p:nvPr/>
        </p:nvSpPr>
        <p:spPr>
          <a:xfrm>
            <a:off x="6014712" y="4068305"/>
            <a:ext cx="1229399" cy="30493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Passagem de palavra </a:t>
            </a:r>
          </a:p>
        </p:txBody>
      </p:sp>
      <p:sp>
        <p:nvSpPr>
          <p:cNvPr id="39" name="Shape 109">
            <a:extLst>
              <a:ext uri="{FF2B5EF4-FFF2-40B4-BE49-F238E27FC236}">
                <a16:creationId xmlns:a16="http://schemas.microsoft.com/office/drawing/2014/main" id="{548E6E58-7575-4F76-82EA-78053AE31A29}"/>
              </a:ext>
            </a:extLst>
          </p:cNvPr>
          <p:cNvSpPr/>
          <p:nvPr/>
        </p:nvSpPr>
        <p:spPr>
          <a:xfrm>
            <a:off x="6014712" y="4424712"/>
            <a:ext cx="1229399" cy="57425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Oferta de 6 meses de subscrição para as oficinas</a:t>
            </a:r>
          </a:p>
        </p:txBody>
      </p:sp>
      <p:sp>
        <p:nvSpPr>
          <p:cNvPr id="40" name="Shape 102">
            <a:extLst>
              <a:ext uri="{FF2B5EF4-FFF2-40B4-BE49-F238E27FC236}">
                <a16:creationId xmlns:a16="http://schemas.microsoft.com/office/drawing/2014/main" id="{10DB1396-7C73-49F5-8075-233412CBAD47}"/>
              </a:ext>
            </a:extLst>
          </p:cNvPr>
          <p:cNvSpPr/>
          <p:nvPr/>
        </p:nvSpPr>
        <p:spPr>
          <a:xfrm>
            <a:off x="6121118" y="1487964"/>
            <a:ext cx="1229399" cy="6177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Permitir a avaliação por parte dos clientes</a:t>
            </a:r>
          </a:p>
        </p:txBody>
      </p:sp>
      <p:sp>
        <p:nvSpPr>
          <p:cNvPr id="41" name="Shape 102">
            <a:extLst>
              <a:ext uri="{FF2B5EF4-FFF2-40B4-BE49-F238E27FC236}">
                <a16:creationId xmlns:a16="http://schemas.microsoft.com/office/drawing/2014/main" id="{63E223FA-703A-43EC-9D64-826FD99A1B42}"/>
              </a:ext>
            </a:extLst>
          </p:cNvPr>
          <p:cNvSpPr/>
          <p:nvPr/>
        </p:nvSpPr>
        <p:spPr>
          <a:xfrm>
            <a:off x="6110154" y="2241931"/>
            <a:ext cx="1229399" cy="6177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Linha de Apoio e esclarecimento de Dúvidas</a:t>
            </a:r>
          </a:p>
        </p:txBody>
      </p:sp>
      <p:sp>
        <p:nvSpPr>
          <p:cNvPr id="42" name="Shape 100">
            <a:extLst>
              <a:ext uri="{FF2B5EF4-FFF2-40B4-BE49-F238E27FC236}">
                <a16:creationId xmlns:a16="http://schemas.microsoft.com/office/drawing/2014/main" id="{B3CD491D-EBD2-4973-A8D9-4C4F58F04878}"/>
              </a:ext>
            </a:extLst>
          </p:cNvPr>
          <p:cNvSpPr/>
          <p:nvPr/>
        </p:nvSpPr>
        <p:spPr>
          <a:xfrm>
            <a:off x="4316683" y="1671242"/>
            <a:ext cx="1229400" cy="116029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Informações relativas às reparações e histórico dos carros de um dado cliente</a:t>
            </a:r>
          </a:p>
        </p:txBody>
      </p:sp>
      <p:sp>
        <p:nvSpPr>
          <p:cNvPr id="43" name="Shape 100">
            <a:extLst>
              <a:ext uri="{FF2B5EF4-FFF2-40B4-BE49-F238E27FC236}">
                <a16:creationId xmlns:a16="http://schemas.microsoft.com/office/drawing/2014/main" id="{5B5F89ED-989B-4AA5-9953-52EB7F44A87B}"/>
              </a:ext>
            </a:extLst>
          </p:cNvPr>
          <p:cNvSpPr/>
          <p:nvPr/>
        </p:nvSpPr>
        <p:spPr>
          <a:xfrm>
            <a:off x="4325571" y="2955721"/>
            <a:ext cx="1229400" cy="71251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Informações gerais dos carros de um dado cliente</a:t>
            </a:r>
          </a:p>
        </p:txBody>
      </p:sp>
      <p:sp>
        <p:nvSpPr>
          <p:cNvPr id="44" name="Shape 100">
            <a:extLst>
              <a:ext uri="{FF2B5EF4-FFF2-40B4-BE49-F238E27FC236}">
                <a16:creationId xmlns:a16="http://schemas.microsoft.com/office/drawing/2014/main" id="{5766E008-0DC2-45A3-BDD1-34B71A8C4E53}"/>
              </a:ext>
            </a:extLst>
          </p:cNvPr>
          <p:cNvSpPr/>
          <p:nvPr/>
        </p:nvSpPr>
        <p:spPr>
          <a:xfrm>
            <a:off x="4325571" y="3781916"/>
            <a:ext cx="1229400" cy="6377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Maior gestão e organização por parte das oficinas</a:t>
            </a:r>
          </a:p>
        </p:txBody>
      </p:sp>
      <p:sp>
        <p:nvSpPr>
          <p:cNvPr id="45" name="Shape 106">
            <a:extLst>
              <a:ext uri="{FF2B5EF4-FFF2-40B4-BE49-F238E27FC236}">
                <a16:creationId xmlns:a16="http://schemas.microsoft.com/office/drawing/2014/main" id="{C9549976-0B3C-48C4-8E50-55D42464DAB8}"/>
              </a:ext>
            </a:extLst>
          </p:cNvPr>
          <p:cNvSpPr/>
          <p:nvPr/>
        </p:nvSpPr>
        <p:spPr>
          <a:xfrm>
            <a:off x="2534468" y="3544867"/>
            <a:ext cx="1229399" cy="45928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Programadores</a:t>
            </a:r>
          </a:p>
        </p:txBody>
      </p:sp>
      <p:sp>
        <p:nvSpPr>
          <p:cNvPr id="46" name="Shape 110">
            <a:extLst>
              <a:ext uri="{FF2B5EF4-FFF2-40B4-BE49-F238E27FC236}">
                <a16:creationId xmlns:a16="http://schemas.microsoft.com/office/drawing/2014/main" id="{02EC316D-75FE-41A7-BB2A-B9992F1107B5}"/>
              </a:ext>
            </a:extLst>
          </p:cNvPr>
          <p:cNvSpPr/>
          <p:nvPr/>
        </p:nvSpPr>
        <p:spPr>
          <a:xfrm>
            <a:off x="2522433" y="4108136"/>
            <a:ext cx="1229399" cy="45802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Oficinas/Clientes</a:t>
            </a:r>
          </a:p>
        </p:txBody>
      </p:sp>
      <p:sp>
        <p:nvSpPr>
          <p:cNvPr id="47" name="Shape 111">
            <a:extLst>
              <a:ext uri="{FF2B5EF4-FFF2-40B4-BE49-F238E27FC236}">
                <a16:creationId xmlns:a16="http://schemas.microsoft.com/office/drawing/2014/main" id="{EF1C9FE9-F842-4041-B5B8-BC349F780CFD}"/>
              </a:ext>
            </a:extLst>
          </p:cNvPr>
          <p:cNvSpPr/>
          <p:nvPr/>
        </p:nvSpPr>
        <p:spPr>
          <a:xfrm>
            <a:off x="2371286" y="1498665"/>
            <a:ext cx="1567915" cy="705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Gestão de Reparações e Histórico de Manutenção de carros</a:t>
            </a:r>
          </a:p>
        </p:txBody>
      </p:sp>
      <p:sp>
        <p:nvSpPr>
          <p:cNvPr id="48" name="Shape 111">
            <a:extLst>
              <a:ext uri="{FF2B5EF4-FFF2-40B4-BE49-F238E27FC236}">
                <a16:creationId xmlns:a16="http://schemas.microsoft.com/office/drawing/2014/main" id="{6741580C-88F6-4B94-BEC9-EFC42453BFC5}"/>
              </a:ext>
            </a:extLst>
          </p:cNvPr>
          <p:cNvSpPr/>
          <p:nvPr/>
        </p:nvSpPr>
        <p:spPr>
          <a:xfrm>
            <a:off x="2381766" y="2239282"/>
            <a:ext cx="1567915" cy="705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Dados </a:t>
            </a: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relativos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a um </a:t>
            </a: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determinado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veiculo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(Marca, KM’s, </a:t>
            </a:r>
            <a:r>
              <a:rPr lang="pt-PT" sz="1000" dirty="0">
                <a:latin typeface="Raleway"/>
                <a:ea typeface="Raleway"/>
                <a:cs typeface="Raleway"/>
                <a:sym typeface="Raleway"/>
              </a:rPr>
              <a:t>etc.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7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18-Light Business Proposal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B5050"/>
      </a:accent1>
      <a:accent2>
        <a:srgbClr val="00AAF0"/>
      </a:accent2>
      <a:accent3>
        <a:srgbClr val="6E7378"/>
      </a:accent3>
      <a:accent4>
        <a:srgbClr val="91969B"/>
      </a:accent4>
      <a:accent5>
        <a:srgbClr val="AAAFB4"/>
      </a:accent5>
      <a:accent6>
        <a:srgbClr val="DCE1E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B5050"/>
      </a:accent1>
      <a:accent2>
        <a:srgbClr val="00AAF0"/>
      </a:accent2>
      <a:accent3>
        <a:srgbClr val="6E7378"/>
      </a:accent3>
      <a:accent4>
        <a:srgbClr val="91969B"/>
      </a:accent4>
      <a:accent5>
        <a:srgbClr val="AAAFB4"/>
      </a:accent5>
      <a:accent6>
        <a:srgbClr val="DCE1E6"/>
      </a:accent6>
      <a:hlink>
        <a:srgbClr val="01A9EF"/>
      </a:hlink>
      <a:folHlink>
        <a:srgbClr val="01A9E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157</Words>
  <Application>Microsoft Office PowerPoint</Application>
  <PresentationFormat>Papel A4 (210x297 mm)</PresentationFormat>
  <Paragraphs>36</Paragraphs>
  <Slides>2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2</vt:i4>
      </vt:variant>
    </vt:vector>
  </HeadingPairs>
  <TitlesOfParts>
    <vt:vector size="9" baseType="lpstr">
      <vt:lpstr>Arial</vt:lpstr>
      <vt:lpstr>Calibri</vt:lpstr>
      <vt:lpstr>Helvetica Neue Light</vt:lpstr>
      <vt:lpstr>Lato</vt:lpstr>
      <vt:lpstr>Raleway</vt:lpstr>
      <vt:lpstr>Office Theme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Gonçalo Ferreira</cp:lastModifiedBy>
  <cp:revision>8</cp:revision>
  <dcterms:modified xsi:type="dcterms:W3CDTF">2021-10-07T16:23:59Z</dcterms:modified>
</cp:coreProperties>
</file>