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672" r:id="rId2"/>
  </p:sldMasterIdLst>
  <p:notesMasterIdLst>
    <p:notesMasterId r:id="rId12"/>
  </p:notesMasterIdLst>
  <p:handoutMasterIdLst>
    <p:handoutMasterId r:id="rId13"/>
  </p:handoutMasterIdLst>
  <p:sldIdLst>
    <p:sldId id="259" r:id="rId3"/>
    <p:sldId id="261" r:id="rId4"/>
    <p:sldId id="258" r:id="rId5"/>
    <p:sldId id="262" r:id="rId6"/>
    <p:sldId id="263" r:id="rId7"/>
    <p:sldId id="264" r:id="rId8"/>
    <p:sldId id="265" r:id="rId9"/>
    <p:sldId id="266" r:id="rId10"/>
    <p:sldId id="267" r:id="rId11"/>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Outubro de 2021</a:t>
          </a:r>
          <a:endParaRPr lang="pt-pt"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solidFill>
                <a:schemeClr val="accent2">
                  <a:lumMod val="50000"/>
                </a:schemeClr>
              </a:solidFill>
            </a:rPr>
            <a:t>Estudo do problema, análise de mercado, realização de Mockups e avaliação do Design</a:t>
          </a:r>
          <a:endParaRPr lang="pt-pt" dirty="0">
            <a:solidFill>
              <a:schemeClr val="accent2">
                <a:lumMod val="50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solidFill>
                <a:schemeClr val="accent2">
                  <a:lumMod val="75000"/>
                </a:schemeClr>
              </a:solidFill>
            </a:rPr>
            <a:t>Desenvolvimento Programático do Projeto, correções de erros e bugs e escrita do relatório</a:t>
          </a:r>
          <a:endParaRPr lang="pt-pt" dirty="0">
            <a:solidFill>
              <a:schemeClr val="accent2">
                <a:lumMod val="7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Fim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solidFill>
                <a:schemeClr val="accent2">
                  <a:lumMod val="60000"/>
                  <a:lumOff val="40000"/>
                </a:schemeClr>
              </a:solidFill>
            </a:rPr>
            <a:t>Entrega do Projeto </a:t>
          </a:r>
          <a:endParaRPr lang="pt-pt" dirty="0">
            <a:solidFill>
              <a:schemeClr val="accent2">
                <a:lumMod val="60000"/>
                <a:lumOff val="40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Outubro de 2021</a:t>
          </a:r>
          <a:endParaRPr lang="pt-pt" sz="1100"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50000"/>
                </a:schemeClr>
              </a:solidFill>
            </a:rPr>
            <a:t>Estudo do problema, análise de mercado, realização de Mockups e avaliação do Design</a:t>
          </a:r>
          <a:endParaRPr lang="pt-pt" sz="1100" kern="1200" dirty="0">
            <a:solidFill>
              <a:schemeClr val="accent2">
                <a:lumMod val="50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75000"/>
                </a:schemeClr>
              </a:solidFill>
            </a:rPr>
            <a:t>Desenvolvimento Programático do Projeto, correções de erros e bugs e escrita do relatório</a:t>
          </a:r>
          <a:endParaRPr lang="pt-pt" sz="1100" kern="1200" dirty="0">
            <a:solidFill>
              <a:schemeClr val="accent2">
                <a:lumMod val="7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Fim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60000"/>
                  <a:lumOff val="40000"/>
                </a:schemeClr>
              </a:solidFill>
            </a:rPr>
            <a:t>Entrega do Projeto </a:t>
          </a:r>
          <a:endParaRPr lang="pt-pt" sz="1100" kern="1200" dirty="0">
            <a:solidFill>
              <a:schemeClr val="accent2">
                <a:lumMod val="60000"/>
                <a:lumOff val="40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05/11/2021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05/11/2021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25DAC9BF-A0F5-4730-A69E-086D55F89102}" type="slidenum">
              <a:rPr lang="pt-PT" smtClean="0"/>
              <a:t>1</a:t>
            </a:fld>
            <a:endParaRPr lang="pt-PT" dirty="0"/>
          </a:p>
        </p:txBody>
      </p:sp>
    </p:spTree>
    <p:extLst>
      <p:ext uri="{BB962C8B-B14F-4D97-AF65-F5344CB8AC3E}">
        <p14:creationId xmlns:p14="http://schemas.microsoft.com/office/powerpoint/2010/main" val="348034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05/11/2021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05/11/2021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05/11/2021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PT"/>
              <a:t>Clique para editar o estilo do título do Modelo Global</a:t>
            </a:r>
            <a:endParaRPr lang="pt-PT" dirty="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do subtítulo do Modelo Global</a:t>
            </a:r>
            <a:endParaRPr lang="pt-PT" dirty="0"/>
          </a:p>
        </p:txBody>
      </p:sp>
      <p:sp>
        <p:nvSpPr>
          <p:cNvPr id="4" name="Marcador de Posição d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15B25C7-5C72-470C-9D07-38FCF5D80619}" type="datetime1">
              <a:rPr lang="pt-PT" smtClean="0"/>
              <a:t>05/11/2021</a:t>
            </a:fld>
            <a:endParaRPr lang="pt-PT" dirty="0"/>
          </a:p>
        </p:txBody>
      </p:sp>
      <p:sp>
        <p:nvSpPr>
          <p:cNvPr id="5" name="Marcador de Posição do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PT" dirty="0"/>
          </a:p>
        </p:txBody>
      </p:sp>
      <p:sp>
        <p:nvSpPr>
          <p:cNvPr id="6" name="Marcador de Posição do Número do Diapositivo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PT" smtClean="0"/>
              <a:pPr rtl="0"/>
              <a:t>‹nº›</a:t>
            </a:fld>
            <a:endParaRPr lang="pt-PT" dirty="0"/>
          </a:p>
        </p:txBody>
      </p:sp>
    </p:spTree>
    <p:extLst>
      <p:ext uri="{BB962C8B-B14F-4D97-AF65-F5344CB8AC3E}">
        <p14:creationId xmlns:p14="http://schemas.microsoft.com/office/powerpoint/2010/main" val="210301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05/11/2021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05/11/2021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05/11/2021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05/11/2021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05/11/2021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05/11/2021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05/11/2021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05/11/2021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05/11/2021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pt-PT" dirty="0"/>
          </a:p>
        </p:txBody>
      </p:sp>
      <p:sp>
        <p:nvSpPr>
          <p:cNvPr id="3" name="Marcador de Posição do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PT"/>
              <a:t>Editar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pt-PT" dirty="0"/>
          </a:p>
        </p:txBody>
      </p:sp>
      <p:sp>
        <p:nvSpPr>
          <p:cNvPr id="4" name="Marcador de Posição d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6385049C-DA14-4D92-B641-F8194D01D833}" type="datetime1">
              <a:rPr lang="pt-PT" smtClean="0"/>
              <a:t>05/11/2021</a:t>
            </a:fld>
            <a:endParaRPr lang="pt-PT" dirty="0"/>
          </a:p>
        </p:txBody>
      </p:sp>
      <p:sp>
        <p:nvSpPr>
          <p:cNvPr id="5" name="Marcador de Posição do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PT" dirty="0"/>
          </a:p>
        </p:txBody>
      </p:sp>
      <p:sp>
        <p:nvSpPr>
          <p:cNvPr id="6" name="Marcador de Posição do Número do Diapositivo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PT" smtClean="0"/>
              <a:pPr rtl="0"/>
              <a:t>‹nº›</a:t>
            </a:fld>
            <a:endParaRPr lang="pt-PT" dirty="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â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dirty="0"/>
          </a:p>
        </p:txBody>
      </p:sp>
      <p:pic>
        <p:nvPicPr>
          <p:cNvPr id="7" name="Imagem 6" descr="Ligaç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â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â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â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â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pt-PT" sz="3200" dirty="0">
                <a:solidFill>
                  <a:srgbClr val="C9D1D9"/>
                </a:solidFill>
                <a:latin typeface="-apple-system"/>
              </a:rPr>
              <a:t>Apresentação da 1º Fase do Projeto amsi</a:t>
            </a:r>
            <a:endParaRPr lang="pt-PT" sz="51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pt-PT" dirty="0">
                <a:solidFill>
                  <a:srgbClr val="7CEBFF"/>
                </a:solidFill>
              </a:rPr>
              <a:t>Grupo ADG</a:t>
            </a:r>
          </a:p>
        </p:txBody>
      </p:sp>
      <p:pic>
        <p:nvPicPr>
          <p:cNvPr id="11" name="Picture 2" descr="Logo_IPLeiriaCRV.pdf">
            <a:extLst>
              <a:ext uri="{FF2B5EF4-FFF2-40B4-BE49-F238E27FC236}">
                <a16:creationId xmlns:a16="http://schemas.microsoft.com/office/drawing/2014/main" id="{A7D1FC73-F1EE-4476-8DDC-D1ACC0058F75}"/>
              </a:ext>
            </a:extLst>
          </p:cNvPr>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6534" y="668392"/>
            <a:ext cx="3117850" cy="681990"/>
          </a:xfrm>
          <a:prstGeom prst="rect">
            <a:avLst/>
          </a:prstGeom>
          <a:noFill/>
          <a:ln>
            <a:noFill/>
          </a:ln>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Contextualização do projeto</a:t>
            </a:r>
            <a:endParaRPr lang="pt-pt" dirty="0"/>
          </a:p>
        </p:txBody>
      </p:sp>
      <p:pic>
        <p:nvPicPr>
          <p:cNvPr id="1026" name="Picture 2" descr="As cinco piores funcionalidades do Android">
            <a:extLst>
              <a:ext uri="{FF2B5EF4-FFF2-40B4-BE49-F238E27FC236}">
                <a16:creationId xmlns:a16="http://schemas.microsoft.com/office/drawing/2014/main" id="{268563AB-9727-44CF-8CCF-6DC4881E6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osição de Conteúdo 4">
            <a:extLst>
              <a:ext uri="{FF2B5EF4-FFF2-40B4-BE49-F238E27FC236}">
                <a16:creationId xmlns:a16="http://schemas.microsoft.com/office/drawing/2014/main" id="{6EF53B04-CB66-4968-AFA6-37FC328A109A}"/>
              </a:ext>
            </a:extLst>
          </p:cNvPr>
          <p:cNvSpPr>
            <a:spLocks noGrp="1"/>
          </p:cNvSpPr>
          <p:nvPr>
            <p:ph idx="1"/>
          </p:nvPr>
        </p:nvSpPr>
        <p:spPr/>
        <p:txBody>
          <a:bodyPr/>
          <a:lstStyle/>
          <a:p>
            <a:endParaRPr lang="pt-PT"/>
          </a:p>
        </p:txBody>
      </p:sp>
      <p:pic>
        <p:nvPicPr>
          <p:cNvPr id="2050" name="Picture 2" descr="Gestão de Projetos x Gestão de Processos: diferença e importância - Proj4me">
            <a:extLst>
              <a:ext uri="{FF2B5EF4-FFF2-40B4-BE49-F238E27FC236}">
                <a16:creationId xmlns:a16="http://schemas.microsoft.com/office/drawing/2014/main" id="{7313BDB2-3E27-4FBB-8550-48AF76A09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334" y="2042935"/>
            <a:ext cx="5893331" cy="405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95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Gestão e organização Temporal</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6015072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As cinco piores funcionalidades do Android">
            <a:extLst>
              <a:ext uri="{FF2B5EF4-FFF2-40B4-BE49-F238E27FC236}">
                <a16:creationId xmlns:a16="http://schemas.microsoft.com/office/drawing/2014/main" id="{268563AB-9727-44CF-8CCF-6DC4881E6E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BDBF5-F132-4B55-89A9-A6D46426A475}"/>
              </a:ext>
            </a:extLst>
          </p:cNvPr>
          <p:cNvSpPr>
            <a:spLocks noGrp="1"/>
          </p:cNvSpPr>
          <p:nvPr>
            <p:ph type="title"/>
          </p:nvPr>
        </p:nvSpPr>
        <p:spPr/>
        <p:txBody>
          <a:bodyPr/>
          <a:lstStyle/>
          <a:p>
            <a:r>
              <a:rPr lang="pt-PT" dirty="0"/>
              <a:t>Divisão de Tarefas</a:t>
            </a:r>
          </a:p>
        </p:txBody>
      </p:sp>
      <p:sp>
        <p:nvSpPr>
          <p:cNvPr id="3" name="Marcador de Posição de Conteúdo 2">
            <a:extLst>
              <a:ext uri="{FF2B5EF4-FFF2-40B4-BE49-F238E27FC236}">
                <a16:creationId xmlns:a16="http://schemas.microsoft.com/office/drawing/2014/main" id="{F8FCC4B0-FE61-4189-82ED-CAD42F95CD7B}"/>
              </a:ext>
            </a:extLst>
          </p:cNvPr>
          <p:cNvSpPr>
            <a:spLocks noGrp="1"/>
          </p:cNvSpPr>
          <p:nvPr>
            <p:ph idx="1"/>
          </p:nvPr>
        </p:nvSpPr>
        <p:spPr/>
        <p:txBody>
          <a:bodyPr/>
          <a:lstStyle/>
          <a:p>
            <a:endParaRPr lang="pt-PT"/>
          </a:p>
        </p:txBody>
      </p:sp>
      <p:pic>
        <p:nvPicPr>
          <p:cNvPr id="5" name="Imagem 4" descr="Uma imagem com texto&#10;&#10;Descrição gerada automaticamente">
            <a:extLst>
              <a:ext uri="{FF2B5EF4-FFF2-40B4-BE49-F238E27FC236}">
                <a16:creationId xmlns:a16="http://schemas.microsoft.com/office/drawing/2014/main" id="{52039E0B-367C-4493-99A8-EB7F821C6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093" y="1964245"/>
            <a:ext cx="9775812" cy="4568269"/>
          </a:xfrm>
          <a:prstGeom prst="rect">
            <a:avLst/>
          </a:prstGeom>
        </p:spPr>
      </p:pic>
      <p:pic>
        <p:nvPicPr>
          <p:cNvPr id="6" name="Picture 2" descr="As cinco piores funcionalidades do Android">
            <a:extLst>
              <a:ext uri="{FF2B5EF4-FFF2-40B4-BE49-F238E27FC236}">
                <a16:creationId xmlns:a16="http://schemas.microsoft.com/office/drawing/2014/main" id="{47F97852-66D6-40DC-AA66-3E11CC027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2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EC18-3827-4B97-BE66-D8CFB56B45E1}"/>
              </a:ext>
            </a:extLst>
          </p:cNvPr>
          <p:cNvSpPr>
            <a:spLocks noGrp="1"/>
          </p:cNvSpPr>
          <p:nvPr>
            <p:ph type="title"/>
          </p:nvPr>
        </p:nvSpPr>
        <p:spPr/>
        <p:txBody>
          <a:bodyPr/>
          <a:lstStyle/>
          <a:p>
            <a:r>
              <a:rPr lang="pt-PT" dirty="0"/>
              <a:t>Mockups</a:t>
            </a:r>
          </a:p>
        </p:txBody>
      </p:sp>
      <p:sp>
        <p:nvSpPr>
          <p:cNvPr id="3" name="Marcador de Posição de Conteúdo 2">
            <a:extLst>
              <a:ext uri="{FF2B5EF4-FFF2-40B4-BE49-F238E27FC236}">
                <a16:creationId xmlns:a16="http://schemas.microsoft.com/office/drawing/2014/main" id="{4A1646A6-367C-4116-92F8-1D442FF2E1E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1D6B9D3E-9575-4180-A77D-A9A28B47301F}"/>
              </a:ext>
            </a:extLst>
          </p:cNvPr>
          <p:cNvPicPr>
            <a:picLocks noChangeAspect="1"/>
          </p:cNvPicPr>
          <p:nvPr/>
        </p:nvPicPr>
        <p:blipFill rotWithShape="1">
          <a:blip r:embed="rId2">
            <a:extLst>
              <a:ext uri="{28A0092B-C50C-407E-A947-70E740481C1C}">
                <a14:useLocalDpi xmlns:a14="http://schemas.microsoft.com/office/drawing/2010/main" val="0"/>
              </a:ext>
            </a:extLst>
          </a:blip>
          <a:srcRect r="50534" b="50486"/>
          <a:stretch/>
        </p:blipFill>
        <p:spPr bwMode="auto">
          <a:xfrm>
            <a:off x="3666806" y="1884199"/>
            <a:ext cx="4858385" cy="4271645"/>
          </a:xfrm>
          <a:prstGeom prst="rect">
            <a:avLst/>
          </a:prstGeom>
          <a:noFill/>
          <a:ln>
            <a:noFill/>
          </a:ln>
          <a:extLst>
            <a:ext uri="{53640926-AAD7-44D8-BBD7-CCE9431645EC}">
              <a14:shadowObscured xmlns:a14="http://schemas.microsoft.com/office/drawing/2010/main"/>
            </a:ext>
          </a:extLst>
        </p:spPr>
      </p:pic>
      <p:pic>
        <p:nvPicPr>
          <p:cNvPr id="6" name="Picture 2" descr="As cinco piores funcionalidades do Android">
            <a:extLst>
              <a:ext uri="{FF2B5EF4-FFF2-40B4-BE49-F238E27FC236}">
                <a16:creationId xmlns:a16="http://schemas.microsoft.com/office/drawing/2014/main" id="{49DBC95F-99C6-446E-A553-D608A02B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7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EC18-3827-4B97-BE66-D8CFB56B45E1}"/>
              </a:ext>
            </a:extLst>
          </p:cNvPr>
          <p:cNvSpPr>
            <a:spLocks noGrp="1"/>
          </p:cNvSpPr>
          <p:nvPr>
            <p:ph type="title"/>
          </p:nvPr>
        </p:nvSpPr>
        <p:spPr/>
        <p:txBody>
          <a:bodyPr/>
          <a:lstStyle/>
          <a:p>
            <a:r>
              <a:rPr lang="pt-PT" dirty="0"/>
              <a:t>Mockups</a:t>
            </a:r>
          </a:p>
        </p:txBody>
      </p:sp>
      <p:sp>
        <p:nvSpPr>
          <p:cNvPr id="3" name="Marcador de Posição de Conteúdo 2">
            <a:extLst>
              <a:ext uri="{FF2B5EF4-FFF2-40B4-BE49-F238E27FC236}">
                <a16:creationId xmlns:a16="http://schemas.microsoft.com/office/drawing/2014/main" id="{4A1646A6-367C-4116-92F8-1D442FF2E1EB}"/>
              </a:ext>
            </a:extLst>
          </p:cNvPr>
          <p:cNvSpPr>
            <a:spLocks noGrp="1"/>
          </p:cNvSpPr>
          <p:nvPr>
            <p:ph idx="1"/>
          </p:nvPr>
        </p:nvSpPr>
        <p:spPr/>
        <p:txBody>
          <a:bodyPr/>
          <a:lstStyle/>
          <a:p>
            <a:endParaRPr lang="pt-PT" dirty="0"/>
          </a:p>
        </p:txBody>
      </p:sp>
      <p:pic>
        <p:nvPicPr>
          <p:cNvPr id="7" name="Imagem 6">
            <a:extLst>
              <a:ext uri="{FF2B5EF4-FFF2-40B4-BE49-F238E27FC236}">
                <a16:creationId xmlns:a16="http://schemas.microsoft.com/office/drawing/2014/main" id="{99DAD2ED-6DB5-4EE6-ADB4-FC720F3E1A21}"/>
              </a:ext>
            </a:extLst>
          </p:cNvPr>
          <p:cNvPicPr>
            <a:picLocks noChangeAspect="1"/>
          </p:cNvPicPr>
          <p:nvPr/>
        </p:nvPicPr>
        <p:blipFill rotWithShape="1">
          <a:blip r:embed="rId2">
            <a:extLst>
              <a:ext uri="{28A0092B-C50C-407E-A947-70E740481C1C}">
                <a14:useLocalDpi xmlns:a14="http://schemas.microsoft.com/office/drawing/2010/main" val="0"/>
              </a:ext>
            </a:extLst>
          </a:blip>
          <a:srcRect l="50319" t="-729" r="-644" b="50965"/>
          <a:stretch/>
        </p:blipFill>
        <p:spPr bwMode="auto">
          <a:xfrm>
            <a:off x="3602671" y="1864357"/>
            <a:ext cx="4986655" cy="4331335"/>
          </a:xfrm>
          <a:prstGeom prst="rect">
            <a:avLst/>
          </a:prstGeom>
          <a:noFill/>
          <a:ln>
            <a:noFill/>
          </a:ln>
          <a:extLst>
            <a:ext uri="{53640926-AAD7-44D8-BBD7-CCE9431645EC}">
              <a14:shadowObscured xmlns:a14="http://schemas.microsoft.com/office/drawing/2010/main"/>
            </a:ext>
          </a:extLst>
        </p:spPr>
      </p:pic>
      <p:pic>
        <p:nvPicPr>
          <p:cNvPr id="8" name="Picture 2" descr="As cinco piores funcionalidades do Android">
            <a:extLst>
              <a:ext uri="{FF2B5EF4-FFF2-40B4-BE49-F238E27FC236}">
                <a16:creationId xmlns:a16="http://schemas.microsoft.com/office/drawing/2014/main" id="{2A80BEE1-08D7-449E-855D-945DF2287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2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EC18-3827-4B97-BE66-D8CFB56B45E1}"/>
              </a:ext>
            </a:extLst>
          </p:cNvPr>
          <p:cNvSpPr>
            <a:spLocks noGrp="1"/>
          </p:cNvSpPr>
          <p:nvPr>
            <p:ph type="title"/>
          </p:nvPr>
        </p:nvSpPr>
        <p:spPr/>
        <p:txBody>
          <a:bodyPr/>
          <a:lstStyle/>
          <a:p>
            <a:r>
              <a:rPr lang="pt-PT" dirty="0"/>
              <a:t>Mockups</a:t>
            </a:r>
          </a:p>
        </p:txBody>
      </p:sp>
      <p:sp>
        <p:nvSpPr>
          <p:cNvPr id="3" name="Marcador de Posição de Conteúdo 2">
            <a:extLst>
              <a:ext uri="{FF2B5EF4-FFF2-40B4-BE49-F238E27FC236}">
                <a16:creationId xmlns:a16="http://schemas.microsoft.com/office/drawing/2014/main" id="{4A1646A6-367C-4116-92F8-1D442FF2E1E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D91E8236-975A-434A-B9BE-3ACA3296904C}"/>
              </a:ext>
            </a:extLst>
          </p:cNvPr>
          <p:cNvPicPr>
            <a:picLocks noChangeAspect="1"/>
          </p:cNvPicPr>
          <p:nvPr/>
        </p:nvPicPr>
        <p:blipFill rotWithShape="1">
          <a:blip r:embed="rId2">
            <a:extLst>
              <a:ext uri="{28A0092B-C50C-407E-A947-70E740481C1C}">
                <a14:useLocalDpi xmlns:a14="http://schemas.microsoft.com/office/drawing/2010/main" val="0"/>
              </a:ext>
            </a:extLst>
          </a:blip>
          <a:srcRect l="-735" t="50562" r="49989" b="-854"/>
          <a:stretch/>
        </p:blipFill>
        <p:spPr bwMode="auto">
          <a:xfrm>
            <a:off x="3528694" y="1691159"/>
            <a:ext cx="5134610" cy="4464685"/>
          </a:xfrm>
          <a:prstGeom prst="rect">
            <a:avLst/>
          </a:prstGeom>
          <a:noFill/>
          <a:ln>
            <a:noFill/>
          </a:ln>
          <a:extLst>
            <a:ext uri="{53640926-AAD7-44D8-BBD7-CCE9431645EC}">
              <a14:shadowObscured xmlns:a14="http://schemas.microsoft.com/office/drawing/2010/main"/>
            </a:ext>
          </a:extLst>
        </p:spPr>
      </p:pic>
      <p:pic>
        <p:nvPicPr>
          <p:cNvPr id="6" name="Picture 2" descr="As cinco piores funcionalidades do Android">
            <a:extLst>
              <a:ext uri="{FF2B5EF4-FFF2-40B4-BE49-F238E27FC236}">
                <a16:creationId xmlns:a16="http://schemas.microsoft.com/office/drawing/2014/main" id="{CA7614FD-3BFC-4F17-A740-771B0ACE5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5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B3086-BCDA-4C51-B883-91585BB78DE2}"/>
              </a:ext>
            </a:extLst>
          </p:cNvPr>
          <p:cNvSpPr>
            <a:spLocks noGrp="1"/>
          </p:cNvSpPr>
          <p:nvPr>
            <p:ph type="title"/>
          </p:nvPr>
        </p:nvSpPr>
        <p:spPr/>
        <p:txBody>
          <a:bodyPr/>
          <a:lstStyle/>
          <a:p>
            <a:r>
              <a:rPr lang="pt-PT" dirty="0"/>
              <a:t>Ideias</a:t>
            </a:r>
          </a:p>
        </p:txBody>
      </p:sp>
      <p:sp>
        <p:nvSpPr>
          <p:cNvPr id="3" name="Marcador de Posição de Conteúdo 2">
            <a:extLst>
              <a:ext uri="{FF2B5EF4-FFF2-40B4-BE49-F238E27FC236}">
                <a16:creationId xmlns:a16="http://schemas.microsoft.com/office/drawing/2014/main" id="{7CD1A268-115F-4024-88AA-6D2B02D3843E}"/>
              </a:ext>
            </a:extLst>
          </p:cNvPr>
          <p:cNvSpPr>
            <a:spLocks noGrp="1"/>
          </p:cNvSpPr>
          <p:nvPr>
            <p:ph idx="1"/>
          </p:nvPr>
        </p:nvSpPr>
        <p:spPr>
          <a:xfrm>
            <a:off x="581192" y="1954635"/>
            <a:ext cx="11482177" cy="4020715"/>
          </a:xfrm>
        </p:spPr>
        <p:txBody>
          <a:bodyPr>
            <a:normAutofit fontScale="77500" lnSpcReduction="20000"/>
          </a:bodyPr>
          <a:lstStyle/>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Adoção de uma metodologia de desenvolvimento ágil,</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Desenvolver a App e o Site com design idênticos,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Pensar na utilidade da App para o cliente,</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Pensar no futuro e nas valências da App,</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Prever, organizar e dividir as tarefas entre os elementos do grupo,</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Ajudar qualquer um dos membros do grupo, no caso de surgir alguma questão ou dúvida,</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Organizar as ideias de forma sucinta para evitar que surjam conflitos de funcionalidades,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Realizar pontos de situação todas as semanas,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Desenvolver o projeto com reuniões semanais,</a:t>
            </a:r>
          </a:p>
          <a:p>
            <a:pPr marL="342900" lvl="0" indent="-342900" algn="just">
              <a:lnSpc>
                <a:spcPct val="150000"/>
              </a:lnSpc>
              <a:spcAft>
                <a:spcPts val="6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Utilização do GitFlow;</a:t>
            </a:r>
          </a:p>
        </p:txBody>
      </p:sp>
      <p:pic>
        <p:nvPicPr>
          <p:cNvPr id="3074" name="Picture 2" descr="Ideiad - Ideias Decoracao">
            <a:extLst>
              <a:ext uri="{FF2B5EF4-FFF2-40B4-BE49-F238E27FC236}">
                <a16:creationId xmlns:a16="http://schemas.microsoft.com/office/drawing/2014/main" id="{F98F5541-4E4F-4304-9BA9-1EC482C9C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522" y="2071991"/>
            <a:ext cx="2956554" cy="3473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s cinco piores funcionalidades do Android">
            <a:extLst>
              <a:ext uri="{FF2B5EF4-FFF2-40B4-BE49-F238E27FC236}">
                <a16:creationId xmlns:a16="http://schemas.microsoft.com/office/drawing/2014/main" id="{B1A612FC-4130-44F0-8C27-B44B1944C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19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FE19A-A23B-465E-8363-6805FFA20788}"/>
              </a:ext>
            </a:extLst>
          </p:cNvPr>
          <p:cNvSpPr>
            <a:spLocks noGrp="1"/>
          </p:cNvSpPr>
          <p:nvPr>
            <p:ph type="title"/>
          </p:nvPr>
        </p:nvSpPr>
        <p:spPr/>
        <p:txBody>
          <a:bodyPr/>
          <a:lstStyle/>
          <a:p>
            <a:r>
              <a:rPr lang="pt-PT" dirty="0"/>
              <a:t>Dificuldades esperadas e soluções</a:t>
            </a:r>
          </a:p>
        </p:txBody>
      </p:sp>
      <p:sp>
        <p:nvSpPr>
          <p:cNvPr id="3" name="Marcador de Posição de Conteúdo 2">
            <a:extLst>
              <a:ext uri="{FF2B5EF4-FFF2-40B4-BE49-F238E27FC236}">
                <a16:creationId xmlns:a16="http://schemas.microsoft.com/office/drawing/2014/main" id="{F3A69DA5-4FC6-46C2-9B52-863866287A9D}"/>
              </a:ext>
            </a:extLst>
          </p:cNvPr>
          <p:cNvSpPr>
            <a:spLocks noGrp="1"/>
          </p:cNvSpPr>
          <p:nvPr>
            <p:ph idx="1"/>
          </p:nvPr>
        </p:nvSpPr>
        <p:spPr>
          <a:xfrm>
            <a:off x="581192" y="2340864"/>
            <a:ext cx="4762595" cy="3634486"/>
          </a:xfrm>
        </p:spPr>
        <p:txBody>
          <a:bodyPr>
            <a:normAutofit fontScale="85000" lnSpcReduction="10000"/>
          </a:bodyPr>
          <a:lstStyle/>
          <a:p>
            <a:pPr marL="0" lvl="0" indent="0" algn="just">
              <a:lnSpc>
                <a:spcPct val="150000"/>
              </a:lnSpc>
              <a:buNone/>
            </a:pP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Dificuldades Esperadas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Gestão temporal,</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Pouco tempo útil de desenvolvimento,</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Dificuldade em controlar o stress,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Dificuldade ao integrar toda a matéria dada,</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Cumprir o prazo de entrega,</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Não exagerar no desenvolvimento da ideia,</a:t>
            </a:r>
          </a:p>
          <a:p>
            <a:pPr marL="342900" lvl="0" indent="-342900" algn="just">
              <a:lnSpc>
                <a:spcPct val="150000"/>
              </a:lnSpc>
              <a:spcAft>
                <a:spcPts val="6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Falta de comunicação do grupo;</a:t>
            </a:r>
          </a:p>
        </p:txBody>
      </p:sp>
      <p:pic>
        <p:nvPicPr>
          <p:cNvPr id="5" name="Picture 2" descr="As cinco piores funcionalidades do Android">
            <a:extLst>
              <a:ext uri="{FF2B5EF4-FFF2-40B4-BE49-F238E27FC236}">
                <a16:creationId xmlns:a16="http://schemas.microsoft.com/office/drawing/2014/main" id="{50455C3B-3D79-4C86-A0AE-3310ACF32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ção de Conteúdo 2">
            <a:extLst>
              <a:ext uri="{FF2B5EF4-FFF2-40B4-BE49-F238E27FC236}">
                <a16:creationId xmlns:a16="http://schemas.microsoft.com/office/drawing/2014/main" id="{BD58FC23-7E64-495B-9410-E3EAB9988B61}"/>
              </a:ext>
            </a:extLst>
          </p:cNvPr>
          <p:cNvSpPr txBox="1">
            <a:spLocks/>
          </p:cNvSpPr>
          <p:nvPr/>
        </p:nvSpPr>
        <p:spPr>
          <a:xfrm>
            <a:off x="6362605" y="2173085"/>
            <a:ext cx="4762595"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buFont typeface="Wingdings 2" panose="05020102010507070707" pitchFamily="18" charset="2"/>
              <a:buNone/>
            </a:pPr>
            <a:r>
              <a:rPr lang="pt-PT" sz="1500" b="1" dirty="0">
                <a:latin typeface="Times New Roman" panose="02020603050405020304" pitchFamily="18" charset="0"/>
                <a:ea typeface="Calibri" panose="020F0502020204030204" pitchFamily="34" charset="0"/>
                <a:cs typeface="Times New Roman" panose="02020603050405020304" pitchFamily="18" charset="0"/>
              </a:rPr>
              <a:t>Soluções</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Começar o desenvolvimento do projeto cedo,</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Aumentar o tempo útil de desenvolvimento do projeto,</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Simplicidade,</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Integrar todos os membros do grupo criando harmonia e união;</a:t>
            </a:r>
          </a:p>
          <a:p>
            <a:pPr marL="342900" indent="-342900" algn="just">
              <a:lnSpc>
                <a:spcPct val="150000"/>
              </a:lnSpc>
              <a:buFont typeface="Symbol" panose="05050102010706020507" pitchFamily="18" charset="2"/>
              <a:buChar char=""/>
            </a:pPr>
            <a:endParaRPr lang="pt-PT"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98506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{A38E8E71-8572-4A61-AA57-9338530DF45D}tf33552983_win32</Template>
  <TotalTime>45</TotalTime>
  <Words>250</Words>
  <Application>Microsoft Office PowerPoint</Application>
  <PresentationFormat>Ecrã Panorâmico</PresentationFormat>
  <Paragraphs>40</Paragraphs>
  <Slides>9</Slides>
  <Notes>1</Notes>
  <HiddenSlides>0</HiddenSlides>
  <MMClips>0</MMClips>
  <ScaleCrop>false</ScaleCrop>
  <HeadingPairs>
    <vt:vector size="6" baseType="variant">
      <vt:variant>
        <vt:lpstr>Tipos de letra usados</vt:lpstr>
      </vt:variant>
      <vt:variant>
        <vt:i4>8</vt:i4>
      </vt:variant>
      <vt:variant>
        <vt:lpstr>Tema</vt:lpstr>
      </vt:variant>
      <vt:variant>
        <vt:i4>2</vt:i4>
      </vt:variant>
      <vt:variant>
        <vt:lpstr>Títulos dos diapositivos</vt:lpstr>
      </vt:variant>
      <vt:variant>
        <vt:i4>9</vt:i4>
      </vt:variant>
    </vt:vector>
  </HeadingPairs>
  <TitlesOfParts>
    <vt:vector size="19" baseType="lpstr">
      <vt:lpstr>-apple-system</vt:lpstr>
      <vt:lpstr>Calibri</vt:lpstr>
      <vt:lpstr>Franklin Gothic Book</vt:lpstr>
      <vt:lpstr>Franklin Gothic Demi</vt:lpstr>
      <vt:lpstr>Gill Sans MT</vt:lpstr>
      <vt:lpstr>Symbol</vt:lpstr>
      <vt:lpstr>Times New Roman</vt:lpstr>
      <vt:lpstr>Wingdings 2</vt:lpstr>
      <vt:lpstr>DividendVTI</vt:lpstr>
      <vt:lpstr>Dividendo</vt:lpstr>
      <vt:lpstr>Apresentação da 1º Fase do Projeto amsi</vt:lpstr>
      <vt:lpstr>Contextualização do projeto</vt:lpstr>
      <vt:lpstr>Gestão e organização Temporal</vt:lpstr>
      <vt:lpstr>Divisão de Tarefas</vt:lpstr>
      <vt:lpstr>Mockups</vt:lpstr>
      <vt:lpstr>Mockups</vt:lpstr>
      <vt:lpstr>Mockups</vt:lpstr>
      <vt:lpstr>Ideias</vt:lpstr>
      <vt:lpstr>Dificuldades esperadas e soluções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dc:title>
  <dc:creator>Gonçalo Ferreira</dc:creator>
  <cp:lastModifiedBy>Gonçalo Ferreira</cp:lastModifiedBy>
  <cp:revision>5</cp:revision>
  <dcterms:created xsi:type="dcterms:W3CDTF">2021-10-06T09:35:12Z</dcterms:created>
  <dcterms:modified xsi:type="dcterms:W3CDTF">2021-11-05T11:31:30Z</dcterms:modified>
</cp:coreProperties>
</file>