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F92109-8982-4857-B544-83C7639FDF87}">
  <a:tblStyle styleId="{1FF92109-8982-4857-B544-83C7639FDF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7A1D940-0B8D-4FE0-8541-877FF2B92EF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83f25df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83f25d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8d33292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08d33292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segunda fase, que é desenvolvimento do software, estimamos ter um esforço de 74 horas.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08d33292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08d3329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na terceira e última </a:t>
            </a:r>
            <a:r>
              <a:rPr lang="en"/>
              <a:t>fase, sendo a aceitação do software, estimamos ter um esforço de 18 horas.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4f15b04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54f15b0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Superfície</a:t>
            </a:r>
            <a:r>
              <a:rPr lang="en"/>
              <a:t> de ataque soma de todos os pontos, onde um </a:t>
            </a:r>
            <a:r>
              <a:rPr lang="en"/>
              <a:t>utilizador</a:t>
            </a:r>
            <a:r>
              <a:rPr lang="en"/>
              <a:t> </a:t>
            </a:r>
            <a:r>
              <a:rPr lang="en"/>
              <a:t>não</a:t>
            </a:r>
            <a:r>
              <a:rPr lang="en"/>
              <a:t> </a:t>
            </a:r>
            <a:r>
              <a:rPr lang="en"/>
              <a:t>autorizado</a:t>
            </a:r>
            <a:r>
              <a:rPr lang="en"/>
              <a:t> pode ter acesso.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83f25dfc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83f25dfc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54f15b04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54f15b0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43a816295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43a8162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583f25dfc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583f25df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4bf5a9_2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4bf5a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3a81629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3a8162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FUN: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	 	 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SmartParking pretende agilizar a gestão de parques de estacionamento privado, aumentando a conveniência para o gestor do parque e para os seus utilizadores.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Através de uma plataforma onde utilizadores podem fazer pedidos de registo no parque e estes são aprovados pelo gestor, este pedido apenas é feito uma única vez.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(Fazer contraste com o funcionamento dos parques atuais)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Através de um leitor de </a:t>
            </a:r>
            <a:r>
              <a:rPr lang="en"/>
              <a:t>matrículas</a:t>
            </a:r>
            <a:r>
              <a:rPr lang="en"/>
              <a:t> os utilizadores apenas têm de se aproximar da entrada do parque.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gestor tem acesso a informação relevante a uma boa gestão de forma fácil.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3a81629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3a816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Basicamente a meta do nosso projeto consiste em oferecer ao cliente.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71c307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71c30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 direcionado </a:t>
            </a:r>
            <a:r>
              <a:rPr lang="en"/>
              <a:t>às</a:t>
            </a:r>
            <a:r>
              <a:rPr lang="en"/>
              <a:t> funcionalidade do produto pretendemos entao… permitir ao administrador (o que?)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3a81629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3a8162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4f15b045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4f15b04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4ec51015_0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4ec5101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as estimativas utilizamos o Planning Poker, o grupo reuniu-se para atribuir um valor de </a:t>
            </a:r>
            <a:r>
              <a:rPr lang="en"/>
              <a:t>esforço </a:t>
            </a:r>
            <a:r>
              <a:rPr lang="en"/>
              <a:t>para cada tarefa, no final o moderador escolhe</a:t>
            </a:r>
            <a:r>
              <a:rPr lang="en"/>
              <a:t>u</a:t>
            </a:r>
            <a:r>
              <a:rPr lang="en"/>
              <a:t> o caso mais adequado. Após percorrer todas as tarefas obtiveram-se os seguintes resultados apresentados. Utilizamos também no Planning Poker uma formúla para normalizar os três resultados obtidos, obtendo-se assim o Caso Mais Possível.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83f25dfc_5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83f25df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WBS elaboramos um diagrama simples da sua estrutura e descrevemos cada fase e tarefas em tabelas.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 slide está demonstrado a primeira fase, em que para cada tarefa principal existem as suas sub-tarefas também descritas numa tabela a parte.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cada tarefa mencionada tem os inputs e outputs, representando o que é necessário no ínicio e o que vai originar no fim, sendo </a:t>
            </a:r>
            <a:r>
              <a:rPr lang="en"/>
              <a:t>atribuído</a:t>
            </a:r>
            <a:r>
              <a:rPr lang="en"/>
              <a:t> a essa tarefa um responsável.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Nesta primeira fase estimamos ter um esforço de 39 horas.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SmartParking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15050" y="6010799"/>
            <a:ext cx="3429000" cy="8472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 Off Meeting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G-33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31/10/2019</a:t>
            </a:r>
            <a:endParaRPr sz="32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421" y="0"/>
            <a:ext cx="1416575" cy="10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0" y="6010800"/>
            <a:ext cx="78294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Licenciatura em Engenharia Informática - Gestão de Projeto de Software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18675" y="584125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</a:t>
            </a:r>
            <a:endParaRPr/>
          </a:p>
        </p:txBody>
      </p:sp>
      <p:graphicFrame>
        <p:nvGraphicFramePr>
          <p:cNvPr id="202" name="Google Shape;202;p22"/>
          <p:cNvGraphicFramePr/>
          <p:nvPr/>
        </p:nvGraphicFramePr>
        <p:xfrm>
          <a:off x="1664075" y="204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{47A1D940-0B8D-4FE0-8541-877FF2B92EF0}</a:tableStyleId>
              </a:tblPr>
              <a:tblGrid>
                <a:gridCol w="1408200"/>
                <a:gridCol w="1408200"/>
                <a:gridCol w="1591250"/>
                <a:gridCol w="1408200"/>
              </a:tblGrid>
              <a:tr h="7544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Desenvolvimento do Software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 hMerge="1"/>
                <a:tc hMerge="1"/>
                <a:tc hMerge="1"/>
              </a:tr>
              <a:tr h="3608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Fase: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2º (D2.2)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608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Tarefas: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</a:tr>
              <a:tr h="3608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2.1 - Arquitetura de Softwares e Design (SAD)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608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2.2 - Desenvolvimento do Back-End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608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2.3 - Desenvolvimento do Front-End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608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2.4 - Relatório final (Milestone Report 2.2)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</a:tr>
              <a:tr h="36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Ínicio: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13/11/2019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Fim: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11/12/2019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47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Esforço estimado: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74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18675" y="584125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</a:t>
            </a:r>
            <a:endParaRPr/>
          </a:p>
        </p:txBody>
      </p:sp>
      <p:graphicFrame>
        <p:nvGraphicFramePr>
          <p:cNvPr id="208" name="Google Shape;208;p23"/>
          <p:cNvGraphicFramePr/>
          <p:nvPr/>
        </p:nvGraphicFramePr>
        <p:xfrm>
          <a:off x="1770350" y="20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{47A1D940-0B8D-4FE0-8541-877FF2B92EF0}</a:tableStyleId>
              </a:tblPr>
              <a:tblGrid>
                <a:gridCol w="1400825"/>
                <a:gridCol w="1400825"/>
                <a:gridCol w="1400825"/>
                <a:gridCol w="1400825"/>
              </a:tblGrid>
              <a:tr h="72565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Aceitação do Software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 hMerge="1"/>
                <a:tc hMerge="1"/>
                <a:tc hMerge="1"/>
              </a:tr>
              <a:tr h="3547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Fase: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3ª (D2.3)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5477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Tarefas: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</a:tr>
              <a:tr h="35477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3.1 - Relatório do teste de aceitação (ATR)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5477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3.2 - Relatório de avaliação da qualidade (QAR)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5477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3.3 - Relatório final (Milestone Report 2.3)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</a:tr>
              <a:tr h="354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Ínicio: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4/12/2019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Fim: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18/12/2019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6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Esforço estimado: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Gestão da Qualidade - </a:t>
            </a:r>
            <a:r>
              <a:rPr lang="en"/>
              <a:t>Objetivos</a:t>
            </a:r>
            <a:r>
              <a:rPr lang="en"/>
              <a:t> de Qualidade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297500" y="1743900"/>
            <a:ext cx="70389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Atributos Externos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Segurança:</a:t>
            </a:r>
            <a:endParaRPr sz="18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Destinado a armazenar informações pessoais dos utilizadores, bem como a responsabilidade de ceder, ou não, acesso a uma pessoa ao espaço privado do cliente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75" y="3017550"/>
            <a:ext cx="3663850" cy="36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4090875" y="3509575"/>
            <a:ext cx="42456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Métrica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Superfícies de ataque reduzidas e n.º bugs por 1000 linhas de código (S. McConnel, M. Howard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et al.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</a:rPr>
              <a:t>(</a:t>
            </a:r>
            <a:r>
              <a:rPr lang="en" sz="1200">
                <a:solidFill>
                  <a:schemeClr val="lt1"/>
                </a:solidFill>
              </a:rPr>
              <a:t>Medida com recurso ao </a:t>
            </a:r>
            <a:r>
              <a:rPr i="1" lang="en" sz="1200">
                <a:solidFill>
                  <a:schemeClr val="lt1"/>
                </a:solidFill>
              </a:rPr>
              <a:t>plugin</a:t>
            </a:r>
            <a:r>
              <a:rPr lang="en" sz="1200">
                <a:solidFill>
                  <a:schemeClr val="lt1"/>
                </a:solidFill>
              </a:rPr>
              <a:t> Metrics Reloaded v1.8 &amp; SonarLint v4.1.)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Objetivo: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Superfície de ataque baixa e atingir um valor inferior a 25 bugs por 1000 linhas de código.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700325" y="4747925"/>
            <a:ext cx="1665300" cy="16911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Gestão da Qualidade - Objetivos de Qualidade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297500" y="2144300"/>
            <a:ext cx="7038900" cy="3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Atributos Externos (cont.)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Usabilidade: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Interface para o administrador e utilizador fácil de utilizar e intuitiva.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Métrica: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Avaliação Heuristica (Nielsen)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Atingir nível de sucesso superior a 70%.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Gestão da Qualidade - Objetivos da Qualidade(cont.)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297500" y="2090076"/>
            <a:ext cx="7038900" cy="42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Atributos Internos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Complexidade: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Mede o grau de dificuldade em entender e compreender a estrutura interna e externa das classes e seus relacionamentos.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/>
              <a:t>Métrica</a:t>
            </a:r>
            <a:r>
              <a:rPr lang="en" sz="1600"/>
              <a:t>: Complexidade Condicional de McCabe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Medida com recurso ao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plugin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Metrics Reloaded v1.8.)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resultado por cada módulo não deverá exceder o valor 15.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856950" y="5654775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Obrigado  pela Atenção!</a:t>
            </a:r>
            <a:endParaRPr sz="2400"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150" y="1381125"/>
            <a:ext cx="65233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/>
              <a:t>y</a:t>
            </a:r>
            <a:r>
              <a:rPr b="1" i="1" lang="en" sz="800"/>
              <a:t>ay</a:t>
            </a:r>
            <a:endParaRPr b="1" i="1" sz="800"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304800"/>
            <a:ext cx="3626631" cy="543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747650" y="1156179"/>
            <a:ext cx="4529100" cy="7107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Equipa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ummary</a:t>
            </a:r>
            <a:endParaRPr sz="4266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628650" y="1905000"/>
            <a:ext cx="74487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Gestor de Projecto - Diogo Branco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Gestor Técnico - João Pereira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Gestor da Qualidade - Carolina Rosa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Gestor de Risco - Ana Alves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Engenheiro Informático Backend e Frontend - Tiago Alves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2023375"/>
            <a:ext cx="73332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SmartParking pretende agilizar uma situação do dia-a-dia dos gestores de empresas com parqueamento privado, que poderá suscitar incómodo aos utilizadores </a:t>
            </a:r>
            <a:r>
              <a:rPr lang="en" sz="1800">
                <a:solidFill>
                  <a:srgbClr val="FFFFFF"/>
                </a:solidFill>
              </a:rPr>
              <a:t>ou funcionários da empresa.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/>
              <a:t>Sistema de gestão de cancelas automáticas com leitores de matrículas, associado a uma base de dados, que permite ao administrador gerir eficientemente o seu parqueamento.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21300" y="16328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Maior organização do espaço de estacionamento;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Contribuir para um bom funcionamento e utilização do espaço;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Melhorar  a experiência de todos os utilizadores;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/>
              <a:t>Impedir a livre entrada no local de estacionamento.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  <a:highlight>
                <a:srgbClr val="FFFF00"/>
              </a:highlight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(cont.)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45975" y="1288825"/>
            <a:ext cx="7393800" cy="47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Permitir ao </a:t>
            </a:r>
            <a:r>
              <a:rPr b="1" lang="en" sz="2000"/>
              <a:t>Administrador</a:t>
            </a:r>
            <a:r>
              <a:rPr lang="en" sz="2000"/>
              <a:t>:</a:t>
            </a:r>
            <a:endParaRPr sz="20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Consultar informação detalhada sobre os utilizadores;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Consultar os pedidos feitos pelos utilizadores;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Adicionar/Remover utilizadores;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Modificar informação dos utilizadores;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Consultar estatísticas sobre o parque estacionamento;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Impor restrições específicas a um conjunto de utilizadores/veículos.</a:t>
            </a:r>
            <a:endParaRPr sz="18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Permitir ao </a:t>
            </a:r>
            <a:r>
              <a:rPr b="1" lang="en" sz="2000"/>
              <a:t>Utilizador</a:t>
            </a:r>
            <a:r>
              <a:rPr lang="en" sz="2000"/>
              <a:t>:</a:t>
            </a:r>
            <a:endParaRPr sz="20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Efetuar pedido de acesso ao estacionamento privado;</a:t>
            </a:r>
            <a:endParaRPr sz="1800"/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</a:t>
            </a:r>
            <a:r>
              <a:rPr lang="en"/>
              <a:t> do Sistema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037" y="1649325"/>
            <a:ext cx="5833825" cy="41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>
            <a:off x="4048750" y="4035575"/>
            <a:ext cx="4287600" cy="162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Metódos e Ferramentas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2066204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2442737"/>
            <a:ext cx="1157300" cy="11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500" y="2537987"/>
            <a:ext cx="1871209" cy="9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5075" y="2199825"/>
            <a:ext cx="130492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5608350" y="1481725"/>
            <a:ext cx="2559600" cy="4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Repositórios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1253" y="3257550"/>
            <a:ext cx="2080476" cy="172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1297500" y="1481725"/>
            <a:ext cx="3908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Software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488" y="4075250"/>
            <a:ext cx="966775" cy="9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00325" y="4218097"/>
            <a:ext cx="2697963" cy="78474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1297503" y="5262700"/>
            <a:ext cx="340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MetricsReloaded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Estimativas </a:t>
            </a:r>
            <a:endParaRPr/>
          </a:p>
        </p:txBody>
      </p:sp>
      <p:graphicFrame>
        <p:nvGraphicFramePr>
          <p:cNvPr id="189" name="Google Shape;189;p20"/>
          <p:cNvGraphicFramePr/>
          <p:nvPr/>
        </p:nvGraphicFramePr>
        <p:xfrm>
          <a:off x="1174900" y="226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{1FF92109-8982-4857-B544-83C7639FDF87}</a:tableStyleId>
              </a:tblPr>
              <a:tblGrid>
                <a:gridCol w="1698550"/>
                <a:gridCol w="1698550"/>
                <a:gridCol w="1698550"/>
                <a:gridCol w="1698550"/>
              </a:tblGrid>
              <a:tr h="4034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Planning Poker</a:t>
                      </a:r>
                      <a:endParaRPr b="1" i="1" sz="1100"/>
                    </a:p>
                  </a:txBody>
                  <a:tcPr marT="63500" marB="63500" marR="63500" marL="63500">
                    <a:solidFill>
                      <a:srgbClr val="F9CB9C"/>
                    </a:solidFill>
                  </a:tcPr>
                </a:tc>
                <a:tc hMerge="1"/>
                <a:tc hMerge="1"/>
                <a:tc hMerge="1"/>
              </a:tr>
              <a:tr h="41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Best Case </a:t>
                      </a:r>
                      <a:endParaRPr b="1" i="1" sz="1100"/>
                    </a:p>
                  </a:txBody>
                  <a:tcPr marT="63500" marB="63500" marR="63500" marL="6350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Worst Case</a:t>
                      </a:r>
                      <a:endParaRPr b="1" i="1" sz="1100"/>
                    </a:p>
                  </a:txBody>
                  <a:tcPr marT="63500" marB="63500" marR="63500" marL="6350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Chosen Case </a:t>
                      </a:r>
                      <a:endParaRPr b="1" i="1" sz="1100"/>
                    </a:p>
                  </a:txBody>
                  <a:tcPr marT="63500" marB="63500" marR="63500" marL="6350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Most Possible Case</a:t>
                      </a:r>
                      <a:endParaRPr b="1" i="1" sz="1100"/>
                    </a:p>
                  </a:txBody>
                  <a:tcPr marT="63500" marB="63500" marR="63500" marL="63500">
                    <a:solidFill>
                      <a:srgbClr val="E06666"/>
                    </a:solidFill>
                  </a:tcPr>
                </a:tc>
              </a:tr>
              <a:tr h="40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45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172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133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131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550" y="4315150"/>
            <a:ext cx="5238900" cy="499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18675" y="584125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</a:t>
            </a:r>
            <a:endParaRPr/>
          </a:p>
        </p:txBody>
      </p:sp>
      <p:graphicFrame>
        <p:nvGraphicFramePr>
          <p:cNvPr id="196" name="Google Shape;196;p21"/>
          <p:cNvGraphicFramePr/>
          <p:nvPr/>
        </p:nvGraphicFramePr>
        <p:xfrm>
          <a:off x="1666900" y="212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{47A1D940-0B8D-4FE0-8541-877FF2B92EF0}</a:tableStyleId>
              </a:tblPr>
              <a:tblGrid>
                <a:gridCol w="1452550"/>
                <a:gridCol w="1452550"/>
                <a:gridCol w="1452550"/>
                <a:gridCol w="1452550"/>
              </a:tblGrid>
              <a:tr h="66835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Requisitos do Software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 hMerge="1"/>
                <a:tc hMerge="1"/>
                <a:tc hMerge="1"/>
              </a:tr>
              <a:tr h="3586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Fase: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1º (D2.1)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586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Tarefas: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</a:tr>
              <a:tr h="35862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1.1 - Especificação de requisitos de software (SRS)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5862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1.2 - Plano de riscos (RP)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5862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1.3 - Plano dos Testes de Aceitação (ATP)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5862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1.4 - Relatório final (Milestone Report 2.1)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</a:tr>
              <a:tr h="35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Ínicio: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13/11/2019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Fim: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11/12/2019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79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Esforço estimado: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39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