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iogo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862F6E-11BC-4BE0-81D9-4FA8CC93EF5C}">
  <a:tblStyle styleId="{87862F6E-11BC-4BE0-81D9-4FA8CC93EF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1B227B-3861-4260-9216-8215F0AFFB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24DB0F-D49F-43DE-AFC9-B17370953AC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5.xml"/><Relationship Id="rId44" Type="http://schemas.openxmlformats.org/officeDocument/2006/relationships/font" Target="fonts/Lato-boldItalic.fntdata"/><Relationship Id="rId21" Type="http://schemas.openxmlformats.org/officeDocument/2006/relationships/slide" Target="slides/slide14.xml"/><Relationship Id="rId43" Type="http://schemas.openxmlformats.org/officeDocument/2006/relationships/font" Target="fonts/Lat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1-08T00:26:52.760">
    <p:pos x="6000" y="0"/>
    <p:text>Este tbm ns se vale a pena.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498908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498908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Aqui o ciclo de vida dos documentos a entregar no nosso projeto, onde os marcos pretos representam as milestones entregues.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498908d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498908d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39671ae3_1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39671ae3_1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41adb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41adb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41adb8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41adb8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Para garantir a qualidade dos documentos e do software a desenvolver foram realizadas duas inspeções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41adb8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41adb8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Realizaram-se 11 testes de aceitação, onde foi encontrado 1  incidente que foi  imediatamente resolvido.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39671ae3_1_2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39671ae3_1_2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4c2834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4c2834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39671ae3_1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39671ae3_1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45195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45195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39671ae3_1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39671ae3_1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4c2834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4c2834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d45195d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d45195d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39671ae3_1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d39671ae3_1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d4c28349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d4c28349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d481430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d481430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39671ae3_1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39671ae3_1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d481430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d481430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d39671ae3_1_2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d39671ae3_1_2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d39671ae3_1_2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d39671ae3_1_2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39671ae3_1_2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39671ae3_1_2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39671ae3_1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39671ae3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39671ae3_1_2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39671ae3_1_2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498908d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498908d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498908dd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498908dd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41adb8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41adb8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4c2834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4c2834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39671ae3_1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39671ae3_1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75950"/>
            <a:ext cx="85206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44000" cy="1191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0" y="595800"/>
            <a:ext cx="45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450" y="595800"/>
            <a:ext cx="39999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0"/>
            <a:ext cx="45396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0"/>
            <a:ext cx="3575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7"/>
          <p:cNvCxnSpPr/>
          <p:nvPr/>
        </p:nvCxnSpPr>
        <p:spPr>
          <a:xfrm flipH="1" rot="10800000">
            <a:off x="896250" y="4190325"/>
            <a:ext cx="1782900" cy="12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e/2PACX-1vQD8eIOCeQNrjnp90U0Wn4C0v7J_aAEoVJTL-cW96yR5qb17mBNP-6rV7uvP1IkdYKH6aFE7H-_1Qql/pub" TargetMode="External"/><Relationship Id="rId22" Type="http://schemas.openxmlformats.org/officeDocument/2006/relationships/hyperlink" Target="https://docs.google.com/document/d/e/2PACX-1vRJl4QeL16p2ddd5DeJkvBUebdMWp2Qcmtam4Kx09DLEhukquuOGKJ6-r8MVDbmDF8yoMG3bGZEOimU/pub" TargetMode="External"/><Relationship Id="rId21" Type="http://schemas.openxmlformats.org/officeDocument/2006/relationships/hyperlink" Target="https://docs.google.com/document/d/1hapCSiQgYUmYtgPIBtR12hbAlPuTcdGhntBVbNvgH0w/edit" TargetMode="External"/><Relationship Id="rId24" Type="http://schemas.openxmlformats.org/officeDocument/2006/relationships/hyperlink" Target="https://docs.google.com/document/d/e/2PACX-1vS2ktXn4HZ1FYjWx-3-pXGJoH9X3N9AdQITfH_HywWMHpWBZecxFMRrQDOAz2M8zsmdmuUq4mMSo8Hc/pub" TargetMode="External"/><Relationship Id="rId23" Type="http://schemas.openxmlformats.org/officeDocument/2006/relationships/hyperlink" Target="https://docs.google.com/document/d/1mCvCcF8dhgMbI2icHjmZLeBqC40les-w_98ZyJiKULc/edit#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DN64d8sk9abEgV-5mSmlJVQeY04IriR3LoC6C_1N2pc/edit" TargetMode="External"/><Relationship Id="rId4" Type="http://schemas.openxmlformats.org/officeDocument/2006/relationships/hyperlink" Target="https://docs.google.com/document/d/e/2PACX-1vRy2QV2rMKeCo-KX-ThAt9sxHv4qZ3XWRLrdS_OWjuF7spACZXko0QmRgljlr-LOF-MbnQKBkcSzj-k/pub" TargetMode="External"/><Relationship Id="rId9" Type="http://schemas.openxmlformats.org/officeDocument/2006/relationships/hyperlink" Target="https://docs.google.com/document/d/1YJsxDa1H-CKgLPEhZHoFGhDBBHZVt2D0I889wSi5LsU/edit" TargetMode="External"/><Relationship Id="rId26" Type="http://schemas.openxmlformats.org/officeDocument/2006/relationships/hyperlink" Target="https://docs.google.com/document/d/e/2PACX-1vRJ5mIB5YjXKkjCrpCFlrV6glX8sZXvR3j1zOBhZt6b_kn2ThEHN-easN1K--MKWloM8kdChUY-ZEbt/pub" TargetMode="External"/><Relationship Id="rId25" Type="http://schemas.openxmlformats.org/officeDocument/2006/relationships/hyperlink" Target="https://docs.google.com/document/d/14Xm52bn-2YDKOL2TFO_Ydrri4cpQG1FMcwJ6kPYwLCo/edit" TargetMode="External"/><Relationship Id="rId28" Type="http://schemas.openxmlformats.org/officeDocument/2006/relationships/hyperlink" Target="https://docs.google.com/document/d/e/2PACX-1vRlECFqkkroWIJSMaYKYMAX2ByC6zf-6LIoy-s1mkW_Qzj-wey0Br0MRmZKEhiHbUTmGjs21fq1w36R/pub" TargetMode="External"/><Relationship Id="rId27" Type="http://schemas.openxmlformats.org/officeDocument/2006/relationships/hyperlink" Target="https://docs.google.com/document/d/1wnQfT-NhOBSaqcsYWoVP5enmtwruLlygrH9jVGnV2Zs/edit" TargetMode="External"/><Relationship Id="rId5" Type="http://schemas.openxmlformats.org/officeDocument/2006/relationships/hyperlink" Target="https://docs.google.com/document/d/1xCjNelML_YuupVpeD1X4fJjGoipAbNcw_W05h5luIoE/edit" TargetMode="External"/><Relationship Id="rId6" Type="http://schemas.openxmlformats.org/officeDocument/2006/relationships/hyperlink" Target="https://docs.google.com/document/d/e/2PACX-1vS0OyoEhMLAcoaxU097CfioLYPDXl3c1hM2ofAoYHam35SefGn4zpq5IFGDMm64J0DD_gYzmwX0fh4h/pub" TargetMode="External"/><Relationship Id="rId29" Type="http://schemas.openxmlformats.org/officeDocument/2006/relationships/hyperlink" Target="https://docs.google.com/document/d/1EpxppMSuiWR34R7n-L8lHcnNA3Aryyt21AztnIABzMM/edit#" TargetMode="External"/><Relationship Id="rId7" Type="http://schemas.openxmlformats.org/officeDocument/2006/relationships/hyperlink" Target="https://docs.google.com/document/d/1nHBoUnJ4Yh-mVnVBKLiaaBmnE_C2m4oJ_YwhmyoZO5U/edit" TargetMode="External"/><Relationship Id="rId8" Type="http://schemas.openxmlformats.org/officeDocument/2006/relationships/hyperlink" Target="https://docs.google.com/document/d/e/2PACX-1vTSzInmvD8MjkHpl53Yvk_afFT4s7cIMvyuf4vmEBaTSl9NPJy6ek8JYZ-lALH7XzeXFKMPHSz-WqOO/pub" TargetMode="External"/><Relationship Id="rId31" Type="http://schemas.openxmlformats.org/officeDocument/2006/relationships/hyperlink" Target="https://docs.google.com/document/d/1dcRvKkbR4V2Q2hY5ExNnufBK1pL4K-0xLynzkD1ZS6k/edit#" TargetMode="External"/><Relationship Id="rId30" Type="http://schemas.openxmlformats.org/officeDocument/2006/relationships/hyperlink" Target="https://docs.google.com/document/d/e/2PACX-1vT18UrFIzfxjKsqYhO8HGYSnJD1G2A3FrF7J1k06gFOwgXWY5Vc-GrSOJlhvoF2BCYyThhoAZrcvIix/pub" TargetMode="External"/><Relationship Id="rId11" Type="http://schemas.openxmlformats.org/officeDocument/2006/relationships/hyperlink" Target="https://docs.google.com/document/d/1OKsEQELyJXmj9kMrhVS0ea12UDIa0VTC49d9AuGE1dM/edit#" TargetMode="External"/><Relationship Id="rId10" Type="http://schemas.openxmlformats.org/officeDocument/2006/relationships/hyperlink" Target="https://docs.google.com/document/d/e/2PACX-1vQqa1BR9C6TuwjHZnsm2Xv0CQCaivRHpWIQjy_A5BpjPaIvFlvVx70Yp_YjP9Yb1VYqrBTxBrdppyuH/pub" TargetMode="External"/><Relationship Id="rId13" Type="http://schemas.openxmlformats.org/officeDocument/2006/relationships/hyperlink" Target="https://docs.google.com/document/d/1NyW3s3sAx_L_-fA0SufNww30tJKPEGtT4Uu8i27EKqc/edit" TargetMode="External"/><Relationship Id="rId12" Type="http://schemas.openxmlformats.org/officeDocument/2006/relationships/hyperlink" Target="https://docs.google.com/document/d/e/2PACX-1vQXJNWYE0AWhBYkDtGQREJiG_-ZM_LaDl_0syXFtZiUw4P659rksx7uyhTZeVYnh1_l1Ri59U--xtNI/pub" TargetMode="External"/><Relationship Id="rId15" Type="http://schemas.openxmlformats.org/officeDocument/2006/relationships/hyperlink" Target="https://docs.google.com/document/d/1uvxkOAbjpW1YEQa10-xUYV1VIPe0SiMNnSXgDzscJoc/edit" TargetMode="External"/><Relationship Id="rId14" Type="http://schemas.openxmlformats.org/officeDocument/2006/relationships/hyperlink" Target="https://docs.google.com/document/d/e/2PACX-1vTOHIrM_sfsy1e6pr08loXIgCUofzordJ1wPXN4WNCPpuz2OW7S5PcUnIPeuLvXO5A2pSZt6oABr1NJ/pub" TargetMode="External"/><Relationship Id="rId17" Type="http://schemas.openxmlformats.org/officeDocument/2006/relationships/hyperlink" Target="https://docs.google.com/document/d/1KEE1ysQHofUMPwZb8b12_vYNLEN5p-1DgdQMUOm4Rrc/edit" TargetMode="External"/><Relationship Id="rId16" Type="http://schemas.openxmlformats.org/officeDocument/2006/relationships/hyperlink" Target="https://docs.google.com/document/d/e/2PACX-1vQdvn4kNEMQuzII86_mKKbZI-UH7Hk7sq3RyvpkhyNOv__AgILqnBMENoY0HvCUwdsIdtXF8FxacvO5/pub" TargetMode="External"/><Relationship Id="rId19" Type="http://schemas.openxmlformats.org/officeDocument/2006/relationships/hyperlink" Target="https://docs.google.com/document/d/19HXy3dostdPb5KNlT6ejie11thhJu-AY96UkkvqDKis/edit" TargetMode="External"/><Relationship Id="rId18" Type="http://schemas.openxmlformats.org/officeDocument/2006/relationships/hyperlink" Target="https://docs.google.com/document/d/e/2PACX-1vSXEtpiwlJwsCTzQH3o9zojG4qzX7xfsDysk9XGfqFwISkzxVI89wMoPK2yDNCSEgGNDp74hFP3Q9ne/pu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10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SmartParking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1800" y="3690975"/>
            <a:ext cx="2611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Post-Mortem Analysis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Ciclo de vida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0481" l="14119" r="8684" t="37136"/>
          <a:stretch/>
        </p:blipFill>
        <p:spPr>
          <a:xfrm>
            <a:off x="196037" y="1955474"/>
            <a:ext cx="8751926" cy="206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Entregas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0" y="12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{87862F6E-11BC-4BE0-81D9-4FA8CC93EF5C}</a:tableStyleId>
              </a:tblPr>
              <a:tblGrid>
                <a:gridCol w="734350"/>
                <a:gridCol w="734350"/>
                <a:gridCol w="2982125"/>
                <a:gridCol w="438825"/>
                <a:gridCol w="752275"/>
                <a:gridCol w="345025"/>
                <a:gridCol w="1406000"/>
                <a:gridCol w="345025"/>
                <a:gridCol w="1406000"/>
              </a:tblGrid>
              <a:tr h="42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Deliverable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(GDocs)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(Published)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0D904F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D1.1.1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V&amp;S - Vision &amp; Scope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D1.1.2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MR1.1 - Milestone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30/9/2019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D1.2.1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SDP - Software Development Plan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D1.2.2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QAP - Quality Assurance Plan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D1.2.3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MR1.2 - Milestone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2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D2.1.1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SRS - Software Requirements Specification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3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4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D2.1.2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RP - Risk Plan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5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6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D2.1.3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ATP - Acceptance Test Plan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19/10/2019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7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8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D2.1.4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MR2.1 - Milestone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9/11/2019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9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0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D2.2.1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SAD - Software Architecture &amp; Design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13/11/2019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1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2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D2.2.2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MR2.2 - Milestone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4/12/2019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3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4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D2.3.1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 - Acceptance Test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19/12/2019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5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6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D2.3.2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QAR - Quality Assessment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11/12/2019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7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8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D2.3.3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MR2.3 - Milestone Report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18/12/2019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9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0"/>
                        </a:rPr>
                        <a:t>Documento Publicado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Revision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D3.1.1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PMA - Post-Mortem Analysis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/>
                        <a:t>18/12/2019</a:t>
                      </a:r>
                      <a:endParaRPr sz="8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1"/>
                        </a:rPr>
                        <a:t>Documento Atual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Qualidade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7678" r="8765" t="23400"/>
          <a:stretch/>
        </p:blipFill>
        <p:spPr>
          <a:xfrm>
            <a:off x="3585300" y="1043050"/>
            <a:ext cx="5558700" cy="305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Objetivos da Qualidade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173963" y="1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{E21B227B-3861-4260-9216-8215F0AFFBC4}</a:tableStyleId>
              </a:tblPr>
              <a:tblGrid>
                <a:gridCol w="339125"/>
                <a:gridCol w="3376175"/>
                <a:gridCol w="1076150"/>
                <a:gridCol w="960100"/>
                <a:gridCol w="10445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endParaRPr b="1"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Descrição/Fórmula</a:t>
                      </a:r>
                      <a:endParaRPr b="1"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Objectivo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Resultado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Conclusão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Estabilidade de Documentos (# alterações solicitadas após aprovação)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=&lt; 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18/12/2019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Revisões como planeadas (real/plano)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18/12/2019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Avaliação Heurística(Heurística de Nielsen)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Lato"/>
                        <a:buChar char="●"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Controlo de Liberdade do Utilizador;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Lato"/>
                        <a:buChar char="●"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Consistência e aderência às normas;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Lato"/>
                        <a:buChar char="●"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Flexibilidade e eficiência na utilização;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Lato"/>
                        <a:buChar char="●"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Desenho estético e minimalista;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Lato"/>
                        <a:buChar char="●"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Ajuda a reconhecer,diagnosticar e recuperar de erros.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&gt;70%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14/12/2019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Complexidade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&lt;=15 por classe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b="1" sz="11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14/12/2019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Segurança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&lt;= 25 / 1000 (LDC*)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1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16/12/2019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179000" y="1988063"/>
            <a:ext cx="4965000" cy="23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pt-PT" sz="1400">
                <a:latin typeface="Lato"/>
                <a:ea typeface="Lato"/>
                <a:cs typeface="Lato"/>
                <a:sym typeface="Lato"/>
              </a:rPr>
              <a:t>Inspeção do SRS: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Erros leves: 22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Erros graves: 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pt-PT" sz="1400">
                <a:latin typeface="Lato"/>
                <a:ea typeface="Lato"/>
                <a:cs typeface="Lato"/>
                <a:sym typeface="Lato"/>
              </a:rPr>
              <a:t>Inspeção de Código ao módulo da Base de Dados</a:t>
            </a:r>
            <a:r>
              <a:rPr b="1" lang="pt-PT" sz="14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4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Erros leves: 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 sz="1400">
                <a:latin typeface="Lato"/>
                <a:ea typeface="Lato"/>
                <a:cs typeface="Lato"/>
                <a:sym typeface="Lato"/>
              </a:rPr>
              <a:t>Erros graves: 0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Inspeções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733563"/>
            <a:ext cx="28670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38450" y="595800"/>
            <a:ext cx="39999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Aceder ao separador Pedidos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Aceder ao separador Condutores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Aceder à página Web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Efetuar Pedido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Aprovar Pedido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Remover um utilizador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Editar dados de um utilizador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Verificar e efetuar Pedido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Verificar a aprovação/rejeição de um pedido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Ordenar informação na tabela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FFFFFF"/>
                </a:solidFill>
              </a:rPr>
              <a:t>Realizar um pedido errado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0" y="595800"/>
            <a:ext cx="45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Testes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de Aceitação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350" y="2134800"/>
            <a:ext cx="2412900" cy="2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Software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5" y="3854763"/>
            <a:ext cx="966775" cy="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550" y="4172725"/>
            <a:ext cx="1809675" cy="5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3380550" y="4095125"/>
            <a:ext cx="2055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FFFF"/>
                </a:solidFill>
                <a:highlight>
                  <a:schemeClr val="dk1"/>
                </a:highlight>
              </a:rPr>
              <a:t>MetricsReloaded</a:t>
            </a:r>
            <a:endParaRPr b="1" sz="18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074" y="1321662"/>
            <a:ext cx="1157300" cy="11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9"/>
          <p:cNvCxnSpPr>
            <a:stCxn id="181" idx="0"/>
            <a:endCxn id="184" idx="2"/>
          </p:cNvCxnSpPr>
          <p:nvPr/>
        </p:nvCxnSpPr>
        <p:spPr>
          <a:xfrm flipH="1" rot="10800000">
            <a:off x="594813" y="2478963"/>
            <a:ext cx="66090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9"/>
          <p:cNvCxnSpPr>
            <a:stCxn id="184" idx="2"/>
            <a:endCxn id="182" idx="0"/>
          </p:cNvCxnSpPr>
          <p:nvPr/>
        </p:nvCxnSpPr>
        <p:spPr>
          <a:xfrm>
            <a:off x="1255724" y="2478937"/>
            <a:ext cx="1055700" cy="16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>
            <a:stCxn id="184" idx="2"/>
            <a:endCxn id="183" idx="0"/>
          </p:cNvCxnSpPr>
          <p:nvPr/>
        </p:nvCxnSpPr>
        <p:spPr>
          <a:xfrm>
            <a:off x="1255724" y="2478937"/>
            <a:ext cx="3152400" cy="16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9"/>
          <p:cNvPicPr preferRelativeResize="0"/>
          <p:nvPr/>
        </p:nvPicPr>
        <p:blipFill rotWithShape="1">
          <a:blip r:embed="rId6">
            <a:alphaModFix/>
          </a:blip>
          <a:srcRect b="30726" l="35682" r="33832" t="20914"/>
          <a:stretch/>
        </p:blipFill>
        <p:spPr>
          <a:xfrm>
            <a:off x="3941037" y="1321651"/>
            <a:ext cx="1736576" cy="15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3738" y="1437238"/>
            <a:ext cx="2551619" cy="131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6728850" y="3028675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63" y="3028672"/>
            <a:ext cx="2259985" cy="13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3213" y="41495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10">
            <a:alphaModFix/>
          </a:blip>
          <a:srcRect b="0" l="37711" r="29649" t="0"/>
          <a:stretch/>
        </p:blipFill>
        <p:spPr>
          <a:xfrm>
            <a:off x="2806250" y="1263296"/>
            <a:ext cx="966774" cy="16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Riscos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925" y="0"/>
            <a:ext cx="5592077" cy="559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dos Riscos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301" y="1491500"/>
            <a:ext cx="5064476" cy="3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0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Visão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57163"/>
            <a:ext cx="51177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pt-P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SmartParking </a:t>
            </a:r>
            <a:r>
              <a:rPr lang="pt-P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desenvolveu um sistema de gestão de cancelas automáticas que permite ao administrador do parque privado perceber quais as viaturas são permitidas, qual o lugar em que o utilizador pode estacionar e, através deste sistema, condicionar a entrada no local de estacionamento privado.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nosso produto possibilita uma maior organização do espaço de estacionamento, contribuindo para um bom funcionamento e utilização do espaço, melhorando a experiência dos seus utilizadores e da manutenção transparente que é disponibilizada.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75" y="1543000"/>
            <a:ext cx="3200325" cy="3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Ação de Mitigação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</a:rPr>
              <a:t>Ação de Mitigação Aplicada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400">
                <a:solidFill>
                  <a:schemeClr val="dk1"/>
                </a:solidFill>
              </a:rPr>
              <a:t>CP-1 Plano de Contingência de “Desvios acentuados no EVA”, RS-1</a:t>
            </a:r>
            <a:endParaRPr b="1" sz="1400">
              <a:solidFill>
                <a:schemeClr val="dk1"/>
              </a:solidFill>
            </a:endParaRPr>
          </a:p>
          <a:p>
            <a:pPr indent="-317500" lvl="1" marL="45720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PT">
                <a:solidFill>
                  <a:schemeClr val="dk1"/>
                </a:solidFill>
              </a:rPr>
              <a:t>Caso o </a:t>
            </a:r>
            <a:r>
              <a:rPr i="1" lang="pt-PT">
                <a:solidFill>
                  <a:schemeClr val="dk1"/>
                </a:solidFill>
              </a:rPr>
              <a:t>Earned Value Analysis</a:t>
            </a:r>
            <a:r>
              <a:rPr lang="pt-PT">
                <a:solidFill>
                  <a:schemeClr val="dk1"/>
                </a:solidFill>
              </a:rPr>
              <a:t> (EVA) apresente desvios acentuados, vai ser convocada uma reunião com todos os membros da equipa para ser identificada a origem do problema e medidas a tomar. De seguida,  serão comunicadas as alterações necessárias ao cliente e será discutida a possibilidade de reajustamento do orçamento.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Pedidos de Mudança</a:t>
            </a:r>
            <a:endParaRPr/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872825" y="17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{5524DB0F-D49F-43DE-AFC9-B17370953AC6}</a:tableStyleId>
              </a:tblPr>
              <a:tblGrid>
                <a:gridCol w="1311950"/>
                <a:gridCol w="6647525"/>
              </a:tblGrid>
              <a:tr h="37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>
                          <a:solidFill>
                            <a:srgbClr val="FFFFFF"/>
                          </a:solidFill>
                        </a:rPr>
                        <a:t>Data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FFFFFF"/>
                          </a:solidFill>
                        </a:rPr>
                        <a:t>Pedido de Mudança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77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5 dezembro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pt-PT" sz="1100">
                          <a:solidFill>
                            <a:schemeClr val="dk1"/>
                          </a:solidFill>
                        </a:rPr>
                        <a:t>Abolição do</a:t>
                      </a:r>
                      <a:r>
                        <a:rPr i="1" lang="pt-PT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pt-PT" sz="1100">
                          <a:solidFill>
                            <a:schemeClr val="dk1"/>
                          </a:solidFill>
                        </a:rPr>
                        <a:t>EB-01: Autenticação do Administrador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pt-PT" sz="1100">
                          <a:solidFill>
                            <a:schemeClr val="dk1"/>
                          </a:solidFill>
                        </a:rPr>
                        <a:t>Realização de testes unitários unicamente ao módulo de base de dados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16 dezembro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pt-PT" sz="1100">
                          <a:solidFill>
                            <a:schemeClr val="dk1"/>
                          </a:solidFill>
                        </a:rPr>
                        <a:t>Remoção do separador Estatísticas e respetivos testes.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pt-PT" sz="1100">
                          <a:solidFill>
                            <a:schemeClr val="dk1"/>
                          </a:solidFill>
                        </a:rPr>
                        <a:t>Remoção da inserção manual de utilizadores por parte do administrador, tendo este realizar um pedido e aceitar o mesmo para a inserção ser realizada e não implementação dos respetivos testes.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pt-PT" sz="1100">
                          <a:solidFill>
                            <a:schemeClr val="dk1"/>
                          </a:solidFill>
                        </a:rPr>
                        <a:t>Não implementação do envio de email ao condutor.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3550210" y="0"/>
            <a:ext cx="5669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41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200">
                <a:solidFill>
                  <a:schemeClr val="dk1"/>
                </a:solidFill>
              </a:rPr>
              <a:t>No geral, foi conseguido um resultado positivo.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200">
                <a:solidFill>
                  <a:schemeClr val="dk1"/>
                </a:solidFill>
              </a:rPr>
              <a:t>Início</a:t>
            </a:r>
            <a:r>
              <a:rPr lang="pt-PT" sz="1200">
                <a:solidFill>
                  <a:schemeClr val="dk1"/>
                </a:solidFill>
              </a:rPr>
              <a:t> f</a:t>
            </a:r>
            <a:r>
              <a:rPr lang="pt-PT" sz="1200">
                <a:solidFill>
                  <a:schemeClr val="dk1"/>
                </a:solidFill>
              </a:rPr>
              <a:t>ase de adaptação: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PT" sz="1200">
                <a:solidFill>
                  <a:schemeClr val="dk1"/>
                </a:solidFill>
              </a:rPr>
              <a:t>Entre os membros.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PT" sz="1200">
                <a:solidFill>
                  <a:schemeClr val="dk1"/>
                </a:solidFill>
              </a:rPr>
              <a:t>Métodos de trabalho de cada membro e às exigências da cadeira.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200">
                <a:solidFill>
                  <a:schemeClr val="dk1"/>
                </a:solidFill>
              </a:rPr>
              <a:t>Dificuldades na distribuição de tarefas: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PT" sz="1200">
                <a:solidFill>
                  <a:schemeClr val="dk1"/>
                </a:solidFill>
              </a:rPr>
              <a:t>Falta formação em algumas tecnologias.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PT" sz="1200">
                <a:solidFill>
                  <a:schemeClr val="dk1"/>
                </a:solidFill>
              </a:rPr>
              <a:t>Necessário realizar investigação.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200">
                <a:solidFill>
                  <a:schemeClr val="dk1"/>
                </a:solidFill>
              </a:rPr>
              <a:t>Estimativas muito ambiciosas.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</a:t>
            </a:r>
            <a:r>
              <a:rPr lang="pt-PT"/>
              <a:t> Individual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50" y="-457200"/>
            <a:ext cx="5743799" cy="57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7"/>
          <p:cNvGrpSpPr/>
          <p:nvPr/>
        </p:nvGrpSpPr>
        <p:grpSpPr>
          <a:xfrm>
            <a:off x="3552910" y="907926"/>
            <a:ext cx="1979921" cy="1979964"/>
            <a:chOff x="6291225" y="857500"/>
            <a:chExt cx="1833600" cy="1857900"/>
          </a:xfrm>
        </p:grpSpPr>
        <p:sp>
          <p:nvSpPr>
            <p:cNvPr id="241" name="Google Shape;241;p37"/>
            <p:cNvSpPr/>
            <p:nvPr/>
          </p:nvSpPr>
          <p:spPr>
            <a:xfrm>
              <a:off x="6291225" y="857500"/>
              <a:ext cx="1833600" cy="18579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2399" y="1169493"/>
              <a:ext cx="1231251" cy="12340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37"/>
          <p:cNvSpPr txBox="1"/>
          <p:nvPr/>
        </p:nvSpPr>
        <p:spPr>
          <a:xfrm>
            <a:off x="3552900" y="3314700"/>
            <a:ext cx="2038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Lato"/>
                <a:ea typeface="Lato"/>
                <a:cs typeface="Lato"/>
                <a:sym typeface="Lato"/>
              </a:rPr>
              <a:t>Diogo Branco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ato"/>
                <a:ea typeface="Lato"/>
                <a:cs typeface="Lato"/>
                <a:sym typeface="Lato"/>
              </a:rPr>
              <a:t>Gestor do Projeto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/>
        </p:nvSpPr>
        <p:spPr>
          <a:xfrm>
            <a:off x="3216000" y="3314700"/>
            <a:ext cx="271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Lato"/>
                <a:ea typeface="Lato"/>
                <a:cs typeface="Lato"/>
                <a:sym typeface="Lato"/>
              </a:rPr>
              <a:t>Tiago Alves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ato"/>
                <a:ea typeface="Lato"/>
                <a:cs typeface="Lato"/>
                <a:sym typeface="Lato"/>
              </a:rPr>
              <a:t>Engenheiro Informático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9" name="Google Shape;249;p38"/>
          <p:cNvGrpSpPr/>
          <p:nvPr/>
        </p:nvGrpSpPr>
        <p:grpSpPr>
          <a:xfrm>
            <a:off x="3582020" y="898367"/>
            <a:ext cx="1979946" cy="1980024"/>
            <a:chOff x="2319300" y="1514725"/>
            <a:chExt cx="1305000" cy="1319400"/>
          </a:xfrm>
        </p:grpSpPr>
        <p:sp>
          <p:nvSpPr>
            <p:cNvPr id="250" name="Google Shape;250;p38"/>
            <p:cNvSpPr/>
            <p:nvPr/>
          </p:nvSpPr>
          <p:spPr>
            <a:xfrm>
              <a:off x="2319300" y="1514725"/>
              <a:ext cx="1305000" cy="13194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3650" y="1736275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/>
        </p:nvSpPr>
        <p:spPr>
          <a:xfrm>
            <a:off x="3552913" y="3133725"/>
            <a:ext cx="2038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Lato"/>
                <a:ea typeface="Lato"/>
                <a:cs typeface="Lato"/>
                <a:sym typeface="Lato"/>
              </a:rPr>
              <a:t>João Aleixo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ato"/>
                <a:ea typeface="Lato"/>
                <a:cs typeface="Lato"/>
                <a:sym typeface="Lato"/>
              </a:rPr>
              <a:t>Gestor Técnico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Google Shape;257;p39"/>
          <p:cNvGrpSpPr/>
          <p:nvPr/>
        </p:nvGrpSpPr>
        <p:grpSpPr>
          <a:xfrm>
            <a:off x="3552892" y="726918"/>
            <a:ext cx="1979946" cy="1980024"/>
            <a:chOff x="3919500" y="1514725"/>
            <a:chExt cx="1305000" cy="1319400"/>
          </a:xfrm>
        </p:grpSpPr>
        <p:sp>
          <p:nvSpPr>
            <p:cNvPr id="258" name="Google Shape;258;p39"/>
            <p:cNvSpPr/>
            <p:nvPr/>
          </p:nvSpPr>
          <p:spPr>
            <a:xfrm>
              <a:off x="3919500" y="1514725"/>
              <a:ext cx="1305000" cy="13194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9" name="Google Shape;25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4588" y="1737013"/>
              <a:ext cx="874801" cy="874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3377838" y="3124200"/>
            <a:ext cx="2388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Lato"/>
                <a:ea typeface="Lato"/>
                <a:cs typeface="Lato"/>
                <a:sym typeface="Lato"/>
              </a:rPr>
              <a:t>Carolina Rosa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ato"/>
                <a:ea typeface="Lato"/>
                <a:cs typeface="Lato"/>
                <a:sym typeface="Lato"/>
              </a:rPr>
              <a:t>Gestor da Qualidade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5" name="Google Shape;265;p40"/>
          <p:cNvGrpSpPr/>
          <p:nvPr/>
        </p:nvGrpSpPr>
        <p:grpSpPr>
          <a:xfrm>
            <a:off x="3582014" y="717393"/>
            <a:ext cx="1979946" cy="1980024"/>
            <a:chOff x="5519700" y="1514725"/>
            <a:chExt cx="1305000" cy="1319400"/>
          </a:xfrm>
        </p:grpSpPr>
        <p:sp>
          <p:nvSpPr>
            <p:cNvPr id="266" name="Google Shape;266;p40"/>
            <p:cNvSpPr/>
            <p:nvPr/>
          </p:nvSpPr>
          <p:spPr>
            <a:xfrm>
              <a:off x="5519700" y="1514725"/>
              <a:ext cx="1305000" cy="13194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34800" y="1737019"/>
              <a:ext cx="874799" cy="874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/>
        </p:nvSpPr>
        <p:spPr>
          <a:xfrm>
            <a:off x="3552900" y="3171825"/>
            <a:ext cx="2038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Lato"/>
                <a:ea typeface="Lato"/>
                <a:cs typeface="Lato"/>
                <a:sym typeface="Lato"/>
              </a:rPr>
              <a:t>Ana Alves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ato"/>
                <a:ea typeface="Lato"/>
                <a:cs typeface="Lato"/>
                <a:sym typeface="Lato"/>
              </a:rPr>
              <a:t>Gestor do Risco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3" name="Google Shape;273;p41"/>
          <p:cNvGrpSpPr/>
          <p:nvPr/>
        </p:nvGrpSpPr>
        <p:grpSpPr>
          <a:xfrm>
            <a:off x="3552894" y="765018"/>
            <a:ext cx="1979946" cy="1980024"/>
            <a:chOff x="7119900" y="1514725"/>
            <a:chExt cx="1305000" cy="1319400"/>
          </a:xfrm>
        </p:grpSpPr>
        <p:sp>
          <p:nvSpPr>
            <p:cNvPr id="274" name="Google Shape;274;p41"/>
            <p:cNvSpPr/>
            <p:nvPr/>
          </p:nvSpPr>
          <p:spPr>
            <a:xfrm>
              <a:off x="7119900" y="1514725"/>
              <a:ext cx="1305000" cy="13194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34990" y="1737025"/>
              <a:ext cx="874801" cy="874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275950"/>
            <a:ext cx="85206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Equipa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719100" y="1514725"/>
            <a:ext cx="1305000" cy="1319400"/>
            <a:chOff x="719100" y="1514725"/>
            <a:chExt cx="1305000" cy="1319400"/>
          </a:xfrm>
        </p:grpSpPr>
        <p:sp>
          <p:nvSpPr>
            <p:cNvPr id="75" name="Google Shape;75;p15"/>
            <p:cNvSpPr/>
            <p:nvPr/>
          </p:nvSpPr>
          <p:spPr>
            <a:xfrm>
              <a:off x="719100" y="1514725"/>
              <a:ext cx="1305000" cy="13194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3450" y="1736280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319300" y="1514725"/>
            <a:ext cx="1305000" cy="1319400"/>
            <a:chOff x="2319300" y="1514725"/>
            <a:chExt cx="1305000" cy="1319400"/>
          </a:xfrm>
        </p:grpSpPr>
        <p:sp>
          <p:nvSpPr>
            <p:cNvPr id="78" name="Google Shape;78;p15"/>
            <p:cNvSpPr/>
            <p:nvPr/>
          </p:nvSpPr>
          <p:spPr>
            <a:xfrm>
              <a:off x="2319300" y="1514725"/>
              <a:ext cx="1305000" cy="13194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33650" y="1736275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15"/>
          <p:cNvGrpSpPr/>
          <p:nvPr/>
        </p:nvGrpSpPr>
        <p:grpSpPr>
          <a:xfrm>
            <a:off x="3919500" y="1514725"/>
            <a:ext cx="1305000" cy="1319400"/>
            <a:chOff x="3919500" y="1514725"/>
            <a:chExt cx="1305000" cy="1319400"/>
          </a:xfrm>
        </p:grpSpPr>
        <p:sp>
          <p:nvSpPr>
            <p:cNvPr id="81" name="Google Shape;81;p15"/>
            <p:cNvSpPr/>
            <p:nvPr/>
          </p:nvSpPr>
          <p:spPr>
            <a:xfrm>
              <a:off x="3919500" y="1514725"/>
              <a:ext cx="1305000" cy="13194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4588" y="1737013"/>
              <a:ext cx="874801" cy="874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5519700" y="1514725"/>
            <a:ext cx="1305000" cy="1319400"/>
            <a:chOff x="5519700" y="1514725"/>
            <a:chExt cx="1305000" cy="1319400"/>
          </a:xfrm>
        </p:grpSpPr>
        <p:sp>
          <p:nvSpPr>
            <p:cNvPr id="84" name="Google Shape;84;p15"/>
            <p:cNvSpPr/>
            <p:nvPr/>
          </p:nvSpPr>
          <p:spPr>
            <a:xfrm>
              <a:off x="5519700" y="1514725"/>
              <a:ext cx="1305000" cy="13194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" name="Google Shape;8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4800" y="1737019"/>
              <a:ext cx="874799" cy="874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15"/>
          <p:cNvGrpSpPr/>
          <p:nvPr/>
        </p:nvGrpSpPr>
        <p:grpSpPr>
          <a:xfrm>
            <a:off x="7119900" y="1514725"/>
            <a:ext cx="1305000" cy="1319400"/>
            <a:chOff x="7119900" y="1514725"/>
            <a:chExt cx="1305000" cy="1319400"/>
          </a:xfrm>
        </p:grpSpPr>
        <p:sp>
          <p:nvSpPr>
            <p:cNvPr id="87" name="Google Shape;87;p15"/>
            <p:cNvSpPr/>
            <p:nvPr/>
          </p:nvSpPr>
          <p:spPr>
            <a:xfrm>
              <a:off x="7119900" y="1514725"/>
              <a:ext cx="1305000" cy="13194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34990" y="1737025"/>
              <a:ext cx="874801" cy="874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5"/>
          <p:cNvSpPr txBox="1"/>
          <p:nvPr/>
        </p:nvSpPr>
        <p:spPr>
          <a:xfrm>
            <a:off x="571500" y="3028950"/>
            <a:ext cx="160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Diogo Branco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Gestor do Projeto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124075" y="3028950"/>
            <a:ext cx="160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Tiago Alves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Engenheiro Informático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771900" y="3028950"/>
            <a:ext cx="160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João Aleixo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Gestor Técnico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72100" y="3028950"/>
            <a:ext cx="160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Carolina Rosa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Ges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tor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 da Qualidade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972300" y="3028950"/>
            <a:ext cx="160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Ana Alves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Gestor do Risco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Gestão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 </a:t>
            </a:r>
            <a:r>
              <a:rPr lang="pt-PT"/>
              <a:t>Projeto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7902" l="0" r="0" t="0"/>
          <a:stretch/>
        </p:blipFill>
        <p:spPr>
          <a:xfrm>
            <a:off x="3637550" y="901988"/>
            <a:ext cx="5439000" cy="33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</a:t>
            </a:r>
            <a:r>
              <a:rPr lang="pt-PT"/>
              <a:t> do Valor Agregado</a:t>
            </a:r>
            <a:endParaRPr/>
          </a:p>
        </p:txBody>
      </p:sp>
      <p:pic>
        <p:nvPicPr>
          <p:cNvPr id="105" name="Google Shape;105;p17" title="Gráfico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76200" y="1276351"/>
            <a:ext cx="9144003" cy="40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Esforço</a:t>
            </a:r>
            <a:endParaRPr/>
          </a:p>
        </p:txBody>
      </p:sp>
      <p:pic>
        <p:nvPicPr>
          <p:cNvPr id="111" name="Google Shape;111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0" y="1246325"/>
            <a:ext cx="7803488" cy="3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Produto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50" y="256562"/>
            <a:ext cx="5556452" cy="46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Produto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0" y="1275300"/>
            <a:ext cx="5193400" cy="36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1421700" y="3440850"/>
            <a:ext cx="3889200" cy="148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080075" y="1275225"/>
            <a:ext cx="28710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Requisitos Funcionais: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RF-1: Registo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RF-2: Atualização dos Pedidos Aprovados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RF-3: Ordenar Informação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RF-4: Lugares Disponíveis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RF-5: Dados Estatísticos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RF-6: Comunicação entre Administrador e Condutor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>
                <a:solidFill>
                  <a:schemeClr val="dk1"/>
                </a:solidFill>
              </a:rPr>
              <a:t>RF-7: Apresentação de dados nas tabelas do Administrador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75200" y="985075"/>
            <a:ext cx="322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Documentos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6994" l="0" r="0" t="0"/>
          <a:stretch/>
        </p:blipFill>
        <p:spPr>
          <a:xfrm>
            <a:off x="3548550" y="0"/>
            <a:ext cx="55954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