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3" r:id="rId9"/>
    <p:sldId id="266" r:id="rId10"/>
    <p:sldId id="267" r:id="rId11"/>
    <p:sldId id="268" r:id="rId12"/>
    <p:sldId id="26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B36D3-49D6-47DB-0E5D-3F35B103C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DA2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025186-B0A4-6D02-6DE5-83AC36D0D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-Diogo santos (up202009291) – 50%</a:t>
            </a:r>
          </a:p>
          <a:p>
            <a:r>
              <a:rPr lang="pt-PT" dirty="0"/>
              <a:t>-Rafael Valquaresma (up202104805) – 50%</a:t>
            </a:r>
          </a:p>
        </p:txBody>
      </p:sp>
    </p:spTree>
    <p:extLst>
      <p:ext uri="{BB962C8B-B14F-4D97-AF65-F5344CB8AC3E}">
        <p14:creationId xmlns:p14="http://schemas.microsoft.com/office/powerpoint/2010/main" val="296703239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8B182-0BB3-17B7-2C60-DA7075DA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22CAE7-D1EC-8634-F7BA-768ED729B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/>
          </a:bodyPr>
          <a:lstStyle/>
          <a:p>
            <a:r>
              <a:rPr lang="en-GB" sz="2800" dirty="0"/>
              <a:t>Graph:</a:t>
            </a:r>
          </a:p>
          <a:p>
            <a:pPr lvl="2"/>
            <a:r>
              <a:rPr lang="en-GB" sz="2000" dirty="0"/>
              <a:t>The distance values obtained through our algorithms vary and sometimes are quite ridiculous and outright wrong</a:t>
            </a:r>
          </a:p>
        </p:txBody>
      </p:sp>
    </p:spTree>
    <p:extLst>
      <p:ext uri="{BB962C8B-B14F-4D97-AF65-F5344CB8AC3E}">
        <p14:creationId xmlns:p14="http://schemas.microsoft.com/office/powerpoint/2010/main" val="354293848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3CE1F-70D9-675E-6220-3948EA0B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pt-PT" dirty="0"/>
              <a:t> </a:t>
            </a:r>
            <a:r>
              <a:rPr lang="en-US" dirty="0"/>
              <a:t>Description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0B9719-D66E-4214-ECA1-666A5354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Algorithm for Ocean Shipping and Urban Deliveries</a:t>
            </a:r>
          </a:p>
          <a:p>
            <a:r>
              <a:rPr lang="en-US" dirty="0"/>
              <a:t>Developing and analyzing a set of approximate solutions to the TSP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54409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FBAE9-0C08-B7F0-60F0-3C67278F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pt-PT" dirty="0"/>
              <a:t> </a:t>
            </a:r>
            <a:r>
              <a:rPr lang="en-US" dirty="0"/>
              <a:t>Description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C49E29-C4CA-9B21-BFF3-30CA5E610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 of the Menu class to interact with the user</a:t>
            </a:r>
          </a:p>
          <a:p>
            <a:r>
              <a:rPr lang="en-US" dirty="0"/>
              <a:t>Creation of the Data class that receives the provided data</a:t>
            </a:r>
          </a:p>
          <a:p>
            <a:r>
              <a:rPr lang="en-US" dirty="0"/>
              <a:t>Creation of the Graph class, alongside the Edge and Node structs inside it, to implement the main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099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FB11C-06BF-722C-8EA4-AED48C46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r>
              <a:rPr lang="pt-PT" dirty="0"/>
              <a:t> </a:t>
            </a:r>
            <a:r>
              <a:rPr lang="en-US" dirty="0"/>
              <a:t>diagram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C858CD-E11B-2880-8685-22AA63277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10" y="2611933"/>
            <a:ext cx="49625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645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339CE-2769-09A7-1A45-780AC650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2463"/>
            <a:ext cx="9905998" cy="1055276"/>
          </a:xfrm>
        </p:spPr>
        <p:txBody>
          <a:bodyPr/>
          <a:lstStyle/>
          <a:p>
            <a:r>
              <a:rPr lang="en-US" dirty="0"/>
              <a:t>Implemented</a:t>
            </a:r>
            <a:r>
              <a:rPr lang="pt-PT" dirty="0"/>
              <a:t> </a:t>
            </a:r>
            <a:r>
              <a:rPr lang="en-US" dirty="0"/>
              <a:t>Functionalities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44D331-BB35-A4C4-9022-CA061FDC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17739"/>
            <a:ext cx="10301415" cy="5156055"/>
          </a:xfrm>
        </p:spPr>
        <p:txBody>
          <a:bodyPr>
            <a:noAutofit/>
          </a:bodyPr>
          <a:lstStyle/>
          <a:p>
            <a:r>
              <a:rPr lang="en-US" dirty="0" err="1">
                <a:effectLst/>
              </a:rPr>
              <a:t>Menu.h</a:t>
            </a:r>
            <a:r>
              <a:rPr lang="en-US" dirty="0">
                <a:effectLst/>
              </a:rPr>
              <a:t>: </a:t>
            </a:r>
          </a:p>
          <a:p>
            <a:r>
              <a:rPr lang="en-US" sz="1800" dirty="0"/>
              <a:t>Menus:</a:t>
            </a:r>
            <a:endParaRPr lang="en-US" sz="1800" dirty="0">
              <a:effectLst/>
            </a:endParaRPr>
          </a:p>
          <a:p>
            <a:r>
              <a:rPr lang="en-US" sz="1800" dirty="0" err="1">
                <a:solidFill>
                  <a:srgbClr val="FFC66D"/>
                </a:solidFill>
                <a:effectLst/>
                <a:latin typeface="JetBrains Mono"/>
              </a:rPr>
              <a:t>SelectGraphMenu</a:t>
            </a:r>
            <a:r>
              <a:rPr lang="en-US" sz="18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effectLst/>
                <a:latin typeface="JetBrains Mono"/>
              </a:rPr>
              <a:t>– First menu to appear where the user selects the graph desired</a:t>
            </a:r>
            <a:endParaRPr lang="en-US" sz="1800" dirty="0">
              <a:latin typeface="JetBrains Mono"/>
            </a:endParaRPr>
          </a:p>
          <a:p>
            <a:r>
              <a:rPr lang="en-US" sz="1800" dirty="0" err="1">
                <a:solidFill>
                  <a:srgbClr val="FFC66D"/>
                </a:solidFill>
                <a:effectLst/>
                <a:latin typeface="JetBrains Mono"/>
              </a:rPr>
              <a:t>MainMenu</a:t>
            </a:r>
            <a:r>
              <a:rPr lang="en-US" sz="18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effectLst/>
                <a:latin typeface="JetBrains Mono"/>
              </a:rPr>
              <a:t>– Main menu </a:t>
            </a:r>
            <a:r>
              <a:rPr lang="en-US" sz="1800" dirty="0">
                <a:latin typeface="JetBrains Mono"/>
              </a:rPr>
              <a:t>where user can select the main functionalities implemented</a:t>
            </a:r>
          </a:p>
          <a:p>
            <a:r>
              <a:rPr lang="en-US" sz="1800" dirty="0" err="1">
                <a:solidFill>
                  <a:srgbClr val="FFC66D"/>
                </a:solidFill>
                <a:effectLst/>
                <a:latin typeface="JetBrains Mono"/>
              </a:rPr>
              <a:t>InfoMenu</a:t>
            </a:r>
            <a:r>
              <a:rPr lang="en-US" sz="18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effectLst/>
                <a:latin typeface="JetBrains Mono"/>
              </a:rPr>
              <a:t>– Menu used to print information about the graph</a:t>
            </a:r>
          </a:p>
          <a:p>
            <a:r>
              <a:rPr kumimoji="0" lang="en-US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JetBrains Mono"/>
              </a:rPr>
              <a:t>Auxiliary functions:</a:t>
            </a:r>
          </a:p>
          <a:p>
            <a:r>
              <a:rPr lang="en-US" sz="1800" dirty="0" err="1">
                <a:solidFill>
                  <a:srgbClr val="FFC66D"/>
                </a:solidFill>
                <a:effectLst/>
                <a:latin typeface="JetBrains Mono"/>
              </a:rPr>
              <a:t>printTitle</a:t>
            </a:r>
            <a:r>
              <a:rPr lang="en-US" sz="18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sz="1800" dirty="0">
                <a:latin typeface="JetBrains Mono"/>
              </a:rPr>
              <a:t>– Function that prints this project’s title</a:t>
            </a:r>
          </a:p>
          <a:p>
            <a:r>
              <a:rPr lang="en-US" sz="1800" dirty="0" err="1">
                <a:solidFill>
                  <a:srgbClr val="FFC66D"/>
                </a:solidFill>
                <a:effectLst/>
                <a:latin typeface="JetBrains Mono"/>
              </a:rPr>
              <a:t>getUserInput</a:t>
            </a:r>
            <a:r>
              <a:rPr lang="en-US" sz="18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effectLst/>
                <a:latin typeface="JetBrains Mono"/>
              </a:rPr>
              <a:t>– Function that receives the user’s input</a:t>
            </a:r>
            <a:endParaRPr lang="en-US" sz="1800" dirty="0">
              <a:latin typeface="JetBrains Mono"/>
            </a:endParaRPr>
          </a:p>
          <a:p>
            <a:r>
              <a:rPr lang="en-US" sz="1800" dirty="0" err="1">
                <a:solidFill>
                  <a:srgbClr val="FFC66D"/>
                </a:solidFill>
                <a:effectLst/>
                <a:latin typeface="JetBrains Mono"/>
              </a:rPr>
              <a:t>clearScreen</a:t>
            </a:r>
            <a:r>
              <a:rPr lang="en-US" sz="18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effectLst/>
                <a:latin typeface="JetBrains Mono"/>
              </a:rPr>
              <a:t>– </a:t>
            </a:r>
            <a:r>
              <a:rPr lang="en-US" sz="1800" dirty="0">
                <a:latin typeface="JetBrains Mono"/>
              </a:rPr>
              <a:t> Function that clears the terminal</a:t>
            </a:r>
            <a:endParaRPr lang="en-US" sz="1800" dirty="0">
              <a:effectLst/>
              <a:latin typeface="JetBrains Mono"/>
            </a:endParaRPr>
          </a:p>
          <a:p>
            <a:r>
              <a:rPr lang="en-US" sz="1800" dirty="0">
                <a:solidFill>
                  <a:srgbClr val="FFC66D"/>
                </a:solidFill>
                <a:effectLst/>
                <a:latin typeface="JetBrains Mono"/>
              </a:rPr>
              <a:t>print </a:t>
            </a:r>
            <a:r>
              <a:rPr lang="en-US" sz="1800" dirty="0">
                <a:effectLst/>
                <a:latin typeface="JetBrains Mono"/>
              </a:rPr>
              <a:t>– Functions used to print certain data as a table or as a path</a:t>
            </a:r>
            <a:endParaRPr kumimoji="0" lang="pt-PT" altLang="pt-PT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172613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339CE-2769-09A7-1A45-780AC650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2463"/>
            <a:ext cx="9905998" cy="1055276"/>
          </a:xfrm>
        </p:spPr>
        <p:txBody>
          <a:bodyPr/>
          <a:lstStyle/>
          <a:p>
            <a:r>
              <a:rPr lang="en-US" dirty="0"/>
              <a:t>Implemented</a:t>
            </a:r>
            <a:r>
              <a:rPr lang="pt-PT" dirty="0"/>
              <a:t> </a:t>
            </a:r>
            <a:r>
              <a:rPr lang="en-US" dirty="0"/>
              <a:t>Functionalities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44D331-BB35-A4C4-9022-CA061FDC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17739"/>
            <a:ext cx="10301415" cy="5156055"/>
          </a:xfr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Data.h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Data Reading functions: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readRealGraphs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– Reads one of the 3 real graphs in the datasets folder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readToyGraphs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– Reads one of the 3 toy graphs in the datasets folder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readExtraGraphs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– Reads one of the 12 extra graphs in the datasets folder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Variable getters: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getGraph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– Returns the Graph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graph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JetBrains Mon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getRealGraph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– Returns the Boolean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realGraph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JetBrains Mon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getExtraGraph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– Returns the Boolean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extraGraph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JetBrains Mon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getHasName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– Returns the Boolean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hasName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JetBrains Mono"/>
              <a:ea typeface="+mn-ea"/>
              <a:cs typeface="+mn-cs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160370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339CE-2769-09A7-1A45-780AC650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2463"/>
            <a:ext cx="9905998" cy="1055276"/>
          </a:xfrm>
        </p:spPr>
        <p:txBody>
          <a:bodyPr/>
          <a:lstStyle/>
          <a:p>
            <a:r>
              <a:rPr lang="en-US" dirty="0"/>
              <a:t>Implemented</a:t>
            </a:r>
            <a:r>
              <a:rPr lang="pt-PT" dirty="0"/>
              <a:t> </a:t>
            </a:r>
            <a:r>
              <a:rPr lang="en-US" dirty="0"/>
              <a:t>Functionalities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44D331-BB35-A4C4-9022-CA061FDC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17739"/>
            <a:ext cx="10301415" cy="5156055"/>
          </a:xfr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Graph.h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Graph builders:</a:t>
            </a: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addNode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effectLst/>
                <a:latin typeface="JetBrains Mono"/>
              </a:rPr>
              <a:t>– Adds nodes to the graph</a:t>
            </a: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addEdge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effectLst/>
                <a:latin typeface="JetBrains Mono"/>
              </a:rPr>
              <a:t>– Adds edges to the nodes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Variable getters:</a:t>
            </a: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getNodes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effectLst/>
                <a:latin typeface="JetBrains Mono"/>
              </a:rPr>
              <a:t>– Returns the object nodes</a:t>
            </a:r>
            <a:endParaRPr lang="en-US" sz="1600" dirty="0">
              <a:latin typeface="JetBrains Mono"/>
            </a:endParaRP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getEdgesOut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effectLst/>
                <a:latin typeface="JetBrains Mono"/>
              </a:rPr>
              <a:t>– Returns the vector </a:t>
            </a:r>
            <a:r>
              <a:rPr lang="en-US" sz="1600" dirty="0" err="1">
                <a:effectLst/>
                <a:latin typeface="JetBrains Mono"/>
              </a:rPr>
              <a:t>edgesOut</a:t>
            </a:r>
            <a:r>
              <a:rPr lang="en-US" sz="1600" dirty="0">
                <a:effectLst/>
                <a:latin typeface="JetBrains Mono"/>
              </a:rPr>
              <a:t> of a node</a:t>
            </a:r>
          </a:p>
          <a:p>
            <a:r>
              <a:rPr lang="en-US" sz="1600" dirty="0">
                <a:latin typeface="JetBrains Mono"/>
              </a:rPr>
              <a:t>Auxiliary functions:</a:t>
            </a:r>
          </a:p>
          <a:p>
            <a:r>
              <a:rPr lang="pt-PT" sz="1600" dirty="0" err="1">
                <a:solidFill>
                  <a:srgbClr val="FFC66D"/>
                </a:solidFill>
                <a:effectLst/>
                <a:latin typeface="JetBrains Mono"/>
              </a:rPr>
              <a:t>convertToRad</a:t>
            </a:r>
            <a:r>
              <a:rPr lang="en-US" sz="1600" dirty="0">
                <a:effectLst/>
                <a:latin typeface="JetBrains Mono"/>
              </a:rPr>
              <a:t> – Returns the radian equivalent of a degree</a:t>
            </a:r>
            <a:endParaRPr lang="en-US" sz="1600" dirty="0">
              <a:latin typeface="JetBrains Mono"/>
            </a:endParaRPr>
          </a:p>
          <a:p>
            <a:r>
              <a:rPr lang="pt-PT" sz="1600" dirty="0" err="1">
                <a:solidFill>
                  <a:srgbClr val="FFC66D"/>
                </a:solidFill>
                <a:effectLst/>
                <a:latin typeface="JetBrains Mono"/>
              </a:rPr>
              <a:t>distanceBetweenNodes</a:t>
            </a:r>
            <a:r>
              <a:rPr lang="en-GB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GB" sz="1600" dirty="0">
                <a:effectLst/>
                <a:latin typeface="JetBrains Mono"/>
              </a:rPr>
              <a:t>– Returns the calculated distance between two nodes</a:t>
            </a:r>
          </a:p>
          <a:p>
            <a:r>
              <a:rPr lang="pt-PT" sz="1600" dirty="0" err="1">
                <a:solidFill>
                  <a:srgbClr val="FFC66D"/>
                </a:solidFill>
                <a:effectLst/>
                <a:latin typeface="JetBrains Mono"/>
              </a:rPr>
              <a:t>getTourDistance</a:t>
            </a:r>
            <a:r>
              <a:rPr lang="pt-PT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pt-PT" sz="1600" dirty="0">
                <a:effectLst/>
                <a:latin typeface="JetBrains Mono"/>
              </a:rPr>
              <a:t>– </a:t>
            </a:r>
            <a:r>
              <a:rPr lang="en-GB" sz="1600" dirty="0">
                <a:effectLst/>
                <a:latin typeface="JetBrains Mono"/>
              </a:rPr>
              <a:t>Returns the total distance travelled in the cycle provided for the real graphs</a:t>
            </a:r>
          </a:p>
          <a:p>
            <a:r>
              <a:rPr lang="pt-PT" sz="1600" dirty="0" err="1">
                <a:solidFill>
                  <a:srgbClr val="FFC66D"/>
                </a:solidFill>
                <a:effectLst/>
                <a:latin typeface="JetBrains Mono"/>
              </a:rPr>
              <a:t>toyAndExtraComputeDistance</a:t>
            </a:r>
            <a:r>
              <a:rPr lang="pt-PT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pt-PT" sz="1600" dirty="0">
                <a:effectLst/>
                <a:latin typeface="JetBrains Mono"/>
              </a:rPr>
              <a:t>– </a:t>
            </a:r>
            <a:r>
              <a:rPr lang="en-GB" sz="1600" dirty="0">
                <a:effectLst/>
                <a:latin typeface="JetBrains Mono"/>
              </a:rPr>
              <a:t>Returns the total distance travelled in the cycle provided for the other graphs</a:t>
            </a:r>
            <a:endParaRPr lang="pt-PT" sz="1200" dirty="0">
              <a:solidFill>
                <a:srgbClr val="A9B7C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771462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339CE-2769-09A7-1A45-780AC650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2463"/>
            <a:ext cx="9905998" cy="1055276"/>
          </a:xfrm>
        </p:spPr>
        <p:txBody>
          <a:bodyPr/>
          <a:lstStyle/>
          <a:p>
            <a:r>
              <a:rPr lang="en-US" dirty="0"/>
              <a:t>Implemented</a:t>
            </a:r>
            <a:r>
              <a:rPr lang="pt-PT" dirty="0"/>
              <a:t> </a:t>
            </a:r>
            <a:r>
              <a:rPr lang="en-US" dirty="0"/>
              <a:t>Functionalities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44D331-BB35-A4C4-9022-CA061FDC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17739"/>
            <a:ext cx="10301415" cy="5156055"/>
          </a:xfr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Graph.h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sz="1800" dirty="0">
                <a:solidFill>
                  <a:prstClr val="white"/>
                </a:solidFill>
                <a:latin typeface="Tw Cen MT" panose="020B0602020104020603"/>
              </a:rPr>
              <a:t>Algorithms:</a:t>
            </a:r>
          </a:p>
          <a:p>
            <a:pPr>
              <a:defRPr/>
            </a:pPr>
            <a:r>
              <a:rPr lang="en-GB" sz="1800" dirty="0" err="1">
                <a:solidFill>
                  <a:srgbClr val="FFC66D"/>
                </a:solidFill>
                <a:effectLst/>
                <a:latin typeface="JetBrains Mono"/>
              </a:rPr>
              <a:t>hamiltonianCycle</a:t>
            </a:r>
            <a:r>
              <a:rPr lang="en-GB" sz="18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GB" sz="1800" dirty="0">
                <a:effectLst/>
                <a:latin typeface="JetBrains Mono"/>
              </a:rPr>
              <a:t>– Calls the </a:t>
            </a:r>
            <a:r>
              <a:rPr lang="en-GB" sz="1800" dirty="0" err="1">
                <a:solidFill>
                  <a:srgbClr val="FFC66D"/>
                </a:solidFill>
                <a:effectLst/>
                <a:latin typeface="JetBrains Mono"/>
              </a:rPr>
              <a:t>hamiltonianCycleUtil</a:t>
            </a:r>
            <a:r>
              <a:rPr lang="en-GB" sz="18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GB" sz="1800" dirty="0">
                <a:effectLst/>
                <a:latin typeface="JetBrains Mono"/>
              </a:rPr>
              <a:t>funct</a:t>
            </a:r>
            <a:r>
              <a:rPr lang="en-GB" sz="1800" dirty="0">
                <a:latin typeface="JetBrains Mono"/>
              </a:rPr>
              <a:t>ion after initializing the needed variables</a:t>
            </a:r>
            <a:endParaRPr lang="en-GB" sz="1800" dirty="0">
              <a:effectLst/>
              <a:latin typeface="JetBrains Mono"/>
            </a:endParaRPr>
          </a:p>
          <a:p>
            <a:pPr>
              <a:defRPr/>
            </a:pPr>
            <a:r>
              <a:rPr lang="en-GB" sz="1800" dirty="0" err="1">
                <a:solidFill>
                  <a:srgbClr val="FFC66D"/>
                </a:solidFill>
                <a:effectLst/>
                <a:latin typeface="JetBrains Mono"/>
              </a:rPr>
              <a:t>hamiltonianCycleUtil</a:t>
            </a:r>
            <a:r>
              <a:rPr lang="en-GB" sz="18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GB" sz="1800" dirty="0">
                <a:effectLst/>
                <a:latin typeface="JetBrains Mono"/>
              </a:rPr>
              <a:t>– Backtracking approach to the TSP problem</a:t>
            </a:r>
            <a:endParaRPr lang="en-GB" sz="1800" dirty="0">
              <a:latin typeface="JetBrains Mono"/>
            </a:endParaRPr>
          </a:p>
          <a:p>
            <a:pPr>
              <a:defRPr/>
            </a:pPr>
            <a:r>
              <a:rPr lang="pt-PT" sz="1800" dirty="0" err="1">
                <a:solidFill>
                  <a:srgbClr val="FFC66D"/>
                </a:solidFill>
                <a:effectLst/>
                <a:latin typeface="JetBrains Mono"/>
              </a:rPr>
              <a:t>triangularApproximationHeur</a:t>
            </a:r>
            <a:r>
              <a:rPr lang="en-GB" sz="18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GB" sz="1800" dirty="0">
                <a:effectLst/>
                <a:latin typeface="JetBrains Mono"/>
              </a:rPr>
              <a:t>– Triangular Approximation approach to the TSP problem</a:t>
            </a:r>
          </a:p>
          <a:p>
            <a:pPr>
              <a:defRPr/>
            </a:pPr>
            <a:r>
              <a:rPr lang="en-GB" sz="1800" dirty="0" err="1">
                <a:solidFill>
                  <a:srgbClr val="FFC66D"/>
                </a:solidFill>
                <a:effectLst/>
                <a:latin typeface="JetBrains Mono"/>
              </a:rPr>
              <a:t>triangularApproximationHeurToy</a:t>
            </a:r>
            <a:r>
              <a:rPr lang="en-GB" sz="18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GB" sz="1800" dirty="0">
                <a:effectLst/>
                <a:latin typeface="JetBrains Mono"/>
              </a:rPr>
              <a:t>– Triangular Approximation approach to the TSP problem for the Toy graphs</a:t>
            </a:r>
            <a:endParaRPr lang="en-GB" sz="1800" dirty="0">
              <a:latin typeface="JetBrains Mono"/>
            </a:endParaRPr>
          </a:p>
          <a:p>
            <a:pPr>
              <a:defRPr/>
            </a:pPr>
            <a:r>
              <a:rPr lang="en-GB" sz="1800" dirty="0" err="1">
                <a:solidFill>
                  <a:srgbClr val="FFC66D"/>
                </a:solidFill>
                <a:effectLst/>
                <a:latin typeface="JetBrains Mono"/>
              </a:rPr>
              <a:t>sosACO</a:t>
            </a:r>
            <a:r>
              <a:rPr lang="en-GB" sz="18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GB" sz="1800" dirty="0">
                <a:effectLst/>
                <a:latin typeface="JetBrains Mono"/>
              </a:rPr>
              <a:t>– </a:t>
            </a:r>
            <a:r>
              <a:rPr lang="en-US" sz="1800" dirty="0">
                <a:effectLst/>
                <a:latin typeface="JetBrains Mono"/>
              </a:rPr>
              <a:t>Self-Organizing System based Ant Colony Optimization </a:t>
            </a:r>
            <a:r>
              <a:rPr lang="en-GB" sz="1800" dirty="0">
                <a:effectLst/>
                <a:latin typeface="JetBrains Mono"/>
              </a:rPr>
              <a:t>approach</a:t>
            </a:r>
            <a:r>
              <a:rPr lang="en-US" sz="1800" dirty="0">
                <a:effectLst/>
                <a:latin typeface="JetBrains Mono"/>
              </a:rPr>
              <a:t> to the TSP</a:t>
            </a:r>
            <a:endParaRPr lang="en-GB" dirty="0">
              <a:effectLst/>
              <a:latin typeface="JetBrains Mono"/>
            </a:endParaRPr>
          </a:p>
          <a:p>
            <a:pPr>
              <a:defRPr/>
            </a:pPr>
            <a:r>
              <a:rPr lang="pt-PT" sz="1800" dirty="0" err="1">
                <a:solidFill>
                  <a:srgbClr val="FFC66D"/>
                </a:solidFill>
                <a:effectLst/>
                <a:latin typeface="JetBrains Mono"/>
              </a:rPr>
              <a:t>primMST</a:t>
            </a:r>
            <a:r>
              <a:rPr lang="pt-PT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pt-PT" sz="1600" dirty="0">
                <a:effectLst/>
                <a:latin typeface="JetBrains Mono"/>
              </a:rPr>
              <a:t>– </a:t>
            </a:r>
            <a:r>
              <a:rPr lang="en-US" sz="1800" dirty="0">
                <a:latin typeface="JetBrains Mono"/>
              </a:rPr>
              <a:t>F</a:t>
            </a:r>
            <a:r>
              <a:rPr lang="en-US" sz="1800" dirty="0">
                <a:effectLst/>
                <a:latin typeface="JetBrains Mono"/>
              </a:rPr>
              <a:t>inds the minimum spanning tree of a graph using Prim's algorithm</a:t>
            </a:r>
            <a:endParaRPr lang="en-GB" sz="1600" dirty="0">
              <a:latin typeface="Tw Cen MT" panose="020B0602020104020603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06548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8B182-0BB3-17B7-2C60-DA7075DA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22CAE7-D1EC-8634-F7BA-768ED729B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/>
          </a:bodyPr>
          <a:lstStyle/>
          <a:p>
            <a:r>
              <a:rPr lang="en-GB" sz="2800" dirty="0"/>
              <a:t>Menu:</a:t>
            </a:r>
          </a:p>
          <a:p>
            <a:pPr lvl="2"/>
            <a:r>
              <a:rPr lang="en-GB" sz="2000" dirty="0"/>
              <a:t>Visually clean and elegant user interface</a:t>
            </a:r>
          </a:p>
          <a:p>
            <a:pPr lvl="2"/>
            <a:r>
              <a:rPr lang="en-GB" sz="2000" dirty="0"/>
              <a:t>Easy and perceptible results</a:t>
            </a:r>
          </a:p>
          <a:p>
            <a:r>
              <a:rPr lang="en-GB" sz="2800" dirty="0"/>
              <a:t>Graph:</a:t>
            </a:r>
          </a:p>
          <a:p>
            <a:pPr lvl="2"/>
            <a:r>
              <a:rPr lang="en-GB" sz="2000"/>
              <a:t>Reasonably fast </a:t>
            </a:r>
            <a:r>
              <a:rPr lang="en-GB" sz="2000" dirty="0"/>
              <a:t>algorithms with good-</a:t>
            </a:r>
            <a:r>
              <a:rPr lang="en-GB" sz="2000" dirty="0" err="1"/>
              <a:t>ish</a:t>
            </a:r>
            <a:r>
              <a:rPr lang="en-GB" sz="2000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394862342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6AC9AE00E36404AA0D09428E6D89785" ma:contentTypeVersion="0" ma:contentTypeDescription="Criar um novo documento." ma:contentTypeScope="" ma:versionID="2b6aa24b2e62be77920deb0e16915ce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a3db245d925a933dc4b598233f0d1e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F54BB1-1701-417A-9430-1DDD3233E544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51E79FD-84A2-4D99-AE38-6BF45A3426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B127A-2E2E-45CB-B928-6F22332F36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442</TotalTime>
  <Words>450</Words>
  <Application>Microsoft Office PowerPoint</Application>
  <PresentationFormat>Ecrã Panorâmico</PresentationFormat>
  <Paragraphs>64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JetBrains Mono</vt:lpstr>
      <vt:lpstr>Arial</vt:lpstr>
      <vt:lpstr>Tw Cen MT</vt:lpstr>
      <vt:lpstr>Circuito</vt:lpstr>
      <vt:lpstr>DA2</vt:lpstr>
      <vt:lpstr>Problem Description</vt:lpstr>
      <vt:lpstr>Solution Description</vt:lpstr>
      <vt:lpstr>Class diagram</vt:lpstr>
      <vt:lpstr>Implemented Functionalities</vt:lpstr>
      <vt:lpstr>Implemented Functionalities</vt:lpstr>
      <vt:lpstr>Implemented Functionalities</vt:lpstr>
      <vt:lpstr>Implemented Functionalities</vt:lpstr>
      <vt:lpstr>Highlights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AED_SCHEDULES</dc:title>
  <dc:creator>Rafael Ferreira da Costa Silva Valquaresma</dc:creator>
  <cp:lastModifiedBy>Diogo Santos</cp:lastModifiedBy>
  <cp:revision>22</cp:revision>
  <dcterms:created xsi:type="dcterms:W3CDTF">2022-11-06T19:33:47Z</dcterms:created>
  <dcterms:modified xsi:type="dcterms:W3CDTF">2023-06-04T19:16:26Z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0x010100A6AC9AE00E36404AA0D09428E6D89785</vt:lpwstr>
  </property>
</Properties>
</file>