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0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36D3-49D6-47DB-0E5D-3F35B103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DA2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025186-B0A4-6D02-6DE5-83AC36D0D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-Diogo santos (up202009291) – 50%</a:t>
            </a:r>
          </a:p>
          <a:p>
            <a:r>
              <a:rPr lang="pt-PT" dirty="0"/>
              <a:t>-Rafael Valquaresma (up202104805) – 50%</a:t>
            </a:r>
          </a:p>
        </p:txBody>
      </p:sp>
    </p:spTree>
    <p:extLst>
      <p:ext uri="{BB962C8B-B14F-4D97-AF65-F5344CB8AC3E}">
        <p14:creationId xmlns:p14="http://schemas.microsoft.com/office/powerpoint/2010/main" val="29670323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3CE1F-70D9-675E-6220-3948EA0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B9719-D66E-4214-ECA1-666A5354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Algorithm for Ocean Shipping and Urban Deliveries</a:t>
            </a:r>
          </a:p>
          <a:p>
            <a:r>
              <a:rPr lang="en-US" dirty="0"/>
              <a:t>Developing and analyzing a set of approximate solutions to the TSP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5440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FBAE9-0C08-B7F0-60F0-3C67278F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pt-PT" dirty="0"/>
              <a:t> </a:t>
            </a:r>
            <a:r>
              <a:rPr lang="en-US" dirty="0"/>
              <a:t>Description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9E29-C4CA-9B21-BFF3-30CA5E61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Menu class to interact with the user</a:t>
            </a:r>
          </a:p>
          <a:p>
            <a:r>
              <a:rPr lang="en-US" dirty="0"/>
              <a:t>Creation of the Data class that receives the provided data</a:t>
            </a:r>
          </a:p>
          <a:p>
            <a:r>
              <a:rPr lang="en-US" dirty="0"/>
              <a:t>Creation of the Graph class, alongside the Edge and Node structs inside it, to implement the main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9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B11C-06BF-722C-8EA4-AED48C46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r>
              <a:rPr lang="pt-PT" dirty="0"/>
              <a:t> </a:t>
            </a:r>
            <a:r>
              <a:rPr lang="en-US" dirty="0"/>
              <a:t>diagram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C858CD-E11B-2880-8685-22AA6327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10" y="2611933"/>
            <a:ext cx="4962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45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r>
              <a:rPr lang="en-US" sz="2000" dirty="0" err="1">
                <a:effectLst/>
              </a:rPr>
              <a:t>Menu.h</a:t>
            </a:r>
            <a:r>
              <a:rPr lang="en-US" sz="2000" dirty="0">
                <a:effectLst/>
              </a:rPr>
              <a:t>: </a:t>
            </a:r>
          </a:p>
          <a:p>
            <a:r>
              <a:rPr lang="en-US" sz="1600" dirty="0"/>
              <a:t>Menus:</a:t>
            </a:r>
            <a:endParaRPr lang="en-US" sz="1600" dirty="0">
              <a:effectLst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SelectGraphMenu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First menu to appear where the user selects the graph desired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MainMenu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Main menu </a:t>
            </a:r>
            <a:r>
              <a:rPr lang="en-US" sz="1600" dirty="0">
                <a:latin typeface="JetBrains Mono"/>
              </a:rPr>
              <a:t>where user can select the main functionalities implemented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InfoMenu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Menu used to print information about the graph</a:t>
            </a:r>
          </a:p>
          <a:p>
            <a:r>
              <a:rPr kumimoji="0" lang="en-US" alt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JetBrains Mono"/>
              </a:rPr>
              <a:t>Auxiliary functions: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printTitle</a:t>
            </a:r>
            <a:r>
              <a:rPr lang="en-US" sz="16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sz="1600" dirty="0">
                <a:latin typeface="JetBrains Mono"/>
              </a:rPr>
              <a:t>– Function that prints this project’s title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getUserInput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Function that receives the user’s input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clearScreen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</a:t>
            </a:r>
            <a:r>
              <a:rPr lang="en-US" sz="1600" dirty="0">
                <a:latin typeface="JetBrains Mono"/>
              </a:rPr>
              <a:t> Function that clears the terminal</a:t>
            </a:r>
            <a:endParaRPr lang="en-US" sz="1600" dirty="0">
              <a:effectLst/>
              <a:latin typeface="JetBrains Mono"/>
            </a:endParaRPr>
          </a:p>
          <a:p>
            <a:r>
              <a:rPr lang="en-US" sz="1600">
                <a:solidFill>
                  <a:srgbClr val="FFC66D"/>
                </a:solidFill>
                <a:effectLst/>
                <a:latin typeface="JetBrains Mono"/>
              </a:rPr>
              <a:t>print </a:t>
            </a:r>
            <a:r>
              <a:rPr lang="en-US" sz="1600">
                <a:effectLst/>
                <a:latin typeface="JetBrains Mono"/>
              </a:rPr>
              <a:t>– </a:t>
            </a:r>
            <a:r>
              <a:rPr lang="en-US" sz="1600" dirty="0">
                <a:effectLst/>
                <a:latin typeface="JetBrains Mono"/>
              </a:rPr>
              <a:t>Functions used to print </a:t>
            </a:r>
            <a:r>
              <a:rPr lang="en-US" sz="1600">
                <a:effectLst/>
                <a:latin typeface="JetBrains Mono"/>
              </a:rPr>
              <a:t>certain data as a table or as a path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7261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Data Reading functions: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readRealGraphs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real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readToyGraphs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3 toy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readExtraGraphs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Reads one of the 12 extra graphs in the datasets folder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Graph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getRealGraph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realGraph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getExtraGraph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extraGraph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getHasName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66D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– Returns the Boolean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hasName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JetBrains Mono"/>
              <a:ea typeface="+mn-ea"/>
              <a:cs typeface="+mn-c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16037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 builders: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addNode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nodes to the graph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addEdge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Adds edges to the nodes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Variable getters:</a:t>
            </a: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getNodes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object nodes</a:t>
            </a:r>
            <a:endParaRPr lang="en-US" sz="1600" dirty="0">
              <a:latin typeface="JetBrains Mono"/>
            </a:endParaRPr>
          </a:p>
          <a:p>
            <a:r>
              <a:rPr lang="en-US" sz="1600" dirty="0" err="1">
                <a:solidFill>
                  <a:srgbClr val="FFC66D"/>
                </a:solidFill>
                <a:effectLst/>
                <a:latin typeface="JetBrains Mono"/>
              </a:rPr>
              <a:t>getEdgesOut</a:t>
            </a:r>
            <a:r>
              <a:rPr lang="en-US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effectLst/>
                <a:latin typeface="JetBrains Mono"/>
              </a:rPr>
              <a:t>– Returns the vector </a:t>
            </a:r>
            <a:r>
              <a:rPr lang="en-US" sz="1600" dirty="0" err="1">
                <a:effectLst/>
                <a:latin typeface="JetBrains Mono"/>
              </a:rPr>
              <a:t>edgesOut</a:t>
            </a:r>
            <a:r>
              <a:rPr lang="en-US" sz="1600" dirty="0">
                <a:effectLst/>
                <a:latin typeface="JetBrains Mono"/>
              </a:rPr>
              <a:t> of a node</a:t>
            </a:r>
          </a:p>
          <a:p>
            <a:r>
              <a:rPr lang="en-US" sz="1600" dirty="0">
                <a:latin typeface="JetBrains Mono"/>
              </a:rPr>
              <a:t>Auxiliary functions: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convertToRad</a:t>
            </a:r>
            <a:r>
              <a:rPr lang="en-US" sz="1600" dirty="0">
                <a:effectLst/>
                <a:latin typeface="JetBrains Mono"/>
              </a:rPr>
              <a:t> – Returns the radian equivalent of a degree</a:t>
            </a:r>
            <a:endParaRPr lang="en-US" sz="1600" dirty="0">
              <a:latin typeface="JetBrains Mono"/>
            </a:endParaRP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distanceBetweenNodes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Returns the calculated distance between two nodes</a:t>
            </a:r>
          </a:p>
          <a:p>
            <a:r>
              <a:rPr lang="pt-PT" sz="1600" dirty="0" err="1">
                <a:solidFill>
                  <a:srgbClr val="FFC66D"/>
                </a:solidFill>
                <a:effectLst/>
                <a:latin typeface="JetBrains Mono"/>
              </a:rPr>
              <a:t>computeTourLength</a:t>
            </a:r>
            <a:r>
              <a:rPr lang="pt-PT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pt-PT" sz="1600" dirty="0">
                <a:effectLst/>
                <a:latin typeface="JetBrains Mono"/>
              </a:rPr>
              <a:t>– </a:t>
            </a:r>
            <a:r>
              <a:rPr lang="en-GB" sz="1600" dirty="0">
                <a:effectLst/>
                <a:latin typeface="JetBrains Mono"/>
              </a:rPr>
              <a:t>Returns the calculated distance travelled in the cycle provided</a:t>
            </a:r>
            <a:endParaRPr lang="pt-PT" sz="1600" dirty="0"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771462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39CE-2769-09A7-1A45-780AC65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2463"/>
            <a:ext cx="9905998" cy="1055276"/>
          </a:xfrm>
        </p:spPr>
        <p:txBody>
          <a:bodyPr/>
          <a:lstStyle/>
          <a:p>
            <a:r>
              <a:rPr lang="en-US" dirty="0"/>
              <a:t>Implemented</a:t>
            </a:r>
            <a:r>
              <a:rPr lang="pt-PT" dirty="0"/>
              <a:t> </a:t>
            </a:r>
            <a:r>
              <a:rPr lang="en-US" dirty="0"/>
              <a:t>Functionalities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4D331-BB35-A4C4-9022-CA061FDC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17739"/>
            <a:ext cx="10301415" cy="5156055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Graph.h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prstClr val="white"/>
                </a:solidFill>
                <a:latin typeface="Tw Cen MT" panose="020B0602020104020603"/>
              </a:rPr>
              <a:t>Algorithms:</a:t>
            </a: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Calls the </a:t>
            </a: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funct</a:t>
            </a:r>
            <a:r>
              <a:rPr lang="en-GB" sz="1600" dirty="0">
                <a:latin typeface="JetBrains Mono"/>
              </a:rPr>
              <a:t>ion after initializing the needed variables</a:t>
            </a:r>
            <a:endParaRPr lang="en-GB" sz="1600" dirty="0">
              <a:effectLst/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hamiltonianCycleUtil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Backtracking approach to the TSP problem</a:t>
            </a:r>
            <a:endParaRPr lang="en-GB" sz="1600" dirty="0"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triangularAproximationHeur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Triangular Approximation approach to the TSP problem</a:t>
            </a: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triangularAproximationHeurToy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Triangular Approximation approach to the TSP problem for the Toy graphs</a:t>
            </a:r>
            <a:endParaRPr lang="en-GB" sz="1600" dirty="0">
              <a:latin typeface="JetBrains Mono"/>
            </a:endParaRPr>
          </a:p>
          <a:p>
            <a:pPr>
              <a:defRPr/>
            </a:pPr>
            <a:r>
              <a:rPr lang="en-GB" sz="1600" dirty="0" err="1">
                <a:solidFill>
                  <a:srgbClr val="FFC66D"/>
                </a:solidFill>
                <a:effectLst/>
                <a:latin typeface="JetBrains Mono"/>
              </a:rPr>
              <a:t>sosACO</a:t>
            </a:r>
            <a:r>
              <a:rPr lang="en-GB" sz="1600" dirty="0"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lang="en-GB" sz="1600" dirty="0">
                <a:effectLst/>
                <a:latin typeface="JetBrains Mono"/>
              </a:rPr>
              <a:t>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lang="en-GB" sz="1600" dirty="0">
              <a:solidFill>
                <a:prstClr val="white"/>
              </a:solidFill>
              <a:latin typeface="Tw Cen MT" panose="020B0602020104020603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065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8B182-0BB3-17B7-2C60-DA7075D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2CAE7-D1EC-8634-F7BA-768ED729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GB" sz="2800" dirty="0"/>
              <a:t>Menu:</a:t>
            </a:r>
          </a:p>
          <a:p>
            <a:pPr lvl="2"/>
            <a:r>
              <a:rPr lang="en-GB" sz="2000" dirty="0"/>
              <a:t>Visually clean and elegant user interface</a:t>
            </a:r>
          </a:p>
          <a:p>
            <a:pPr lvl="2"/>
            <a:r>
              <a:rPr lang="en-GB" sz="2000" dirty="0"/>
              <a:t>Easy and perceptible results</a:t>
            </a:r>
          </a:p>
          <a:p>
            <a:r>
              <a:rPr lang="en-GB" sz="2800" dirty="0"/>
              <a:t>Graph:</a:t>
            </a:r>
          </a:p>
          <a:p>
            <a:pPr lvl="2"/>
            <a:r>
              <a:rPr lang="en-GB" sz="2000" dirty="0"/>
              <a:t>Fast algorithms with good results</a:t>
            </a:r>
          </a:p>
        </p:txBody>
      </p:sp>
    </p:spTree>
    <p:extLst>
      <p:ext uri="{BB962C8B-B14F-4D97-AF65-F5344CB8AC3E}">
        <p14:creationId xmlns:p14="http://schemas.microsoft.com/office/powerpoint/2010/main" val="394862342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AC9AE00E36404AA0D09428E6D89785" ma:contentTypeVersion="0" ma:contentTypeDescription="Criar um novo documento." ma:contentTypeScope="" ma:versionID="2b6aa24b2e62be77920deb0e16915c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3db245d925a933dc4b598233f0d1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E79FD-84A2-4D99-AE38-6BF45A3426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54BB1-1701-417A-9430-1DDD3233E544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EB127A-2E2E-45CB-B928-6F22332F3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385</TotalTime>
  <Words>388</Words>
  <Application>Microsoft Office PowerPoint</Application>
  <PresentationFormat>Ecrã Panorâmico</PresentationFormat>
  <Paragraphs>59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JetBrains Mono</vt:lpstr>
      <vt:lpstr>Arial</vt:lpstr>
      <vt:lpstr>Tw Cen MT</vt:lpstr>
      <vt:lpstr>Circuito</vt:lpstr>
      <vt:lpstr>DA2</vt:lpstr>
      <vt:lpstr>Problem Description</vt:lpstr>
      <vt:lpstr>Solution Description</vt:lpstr>
      <vt:lpstr>Class diagram</vt:lpstr>
      <vt:lpstr>Implemented Functionalities</vt:lpstr>
      <vt:lpstr>Implemented Functionalities</vt:lpstr>
      <vt:lpstr>Implemented Functionalities</vt:lpstr>
      <vt:lpstr>Implemented Functionalities</vt:lpstr>
      <vt:lpstr>Highlights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AED_SCHEDULES</dc:title>
  <dc:creator>Rafael Ferreira da Costa Silva Valquaresma</dc:creator>
  <cp:lastModifiedBy>Diogo Santos</cp:lastModifiedBy>
  <cp:revision>18</cp:revision>
  <dcterms:created xsi:type="dcterms:W3CDTF">2022-11-06T19:33:47Z</dcterms:created>
  <dcterms:modified xsi:type="dcterms:W3CDTF">2023-06-02T14:09:17Z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0x010100A6AC9AE00E36404AA0D09428E6D89785</vt:lpwstr>
  </property>
</Properties>
</file>