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0" r:id="rId2"/>
  </p:sldMasterIdLst>
  <p:sldIdLst>
    <p:sldId id="256" r:id="rId3"/>
    <p:sldId id="258" r:id="rId4"/>
    <p:sldId id="259" r:id="rId5"/>
    <p:sldId id="260" r:id="rId6"/>
    <p:sldId id="261" r:id="rId7"/>
    <p:sldId id="262" r:id="rId8"/>
    <p:sldId id="264" r:id="rId9"/>
    <p:sldId id="265" r:id="rId10"/>
    <p:sldId id="267" r:id="rId11"/>
    <p:sldId id="268" r:id="rId12"/>
    <p:sldId id="269" r:id="rId13"/>
    <p:sldId id="270"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PT"/>
              <a:t>Clique para editar o estilo</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1371600" y="4323845"/>
            <a:ext cx="6400800" cy="365125"/>
          </a:xfrm>
        </p:spPr>
        <p:txBody>
          <a:bodyPr/>
          <a:lstStyle/>
          <a:p>
            <a:endParaRPr lang="pt-PT"/>
          </a:p>
        </p:txBody>
      </p:sp>
      <p:sp>
        <p:nvSpPr>
          <p:cNvPr id="6" name="Slide Number Placeholder 5"/>
          <p:cNvSpPr>
            <a:spLocks noGrp="1"/>
          </p:cNvSpPr>
          <p:nvPr>
            <p:ph type="sldNum" sz="quarter" idx="12"/>
          </p:nvPr>
        </p:nvSpPr>
        <p:spPr>
          <a:xfrm>
            <a:off x="8077200" y="1430866"/>
            <a:ext cx="2743200"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31030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20395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PT"/>
              <a:t>Clique para editar o estilo</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9941"/>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73234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PT"/>
              <a:t>Clique para editar o estilo</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9941"/>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307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PT"/>
              <a:t>Clique para editar o estilo</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8883"/>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743739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PT"/>
              <a:t>Clique para editar o estilo</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048698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PT"/>
              <a:t>Clique para editar o estilo</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23367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66388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685800" y="381000"/>
            <a:ext cx="6991492" cy="365125"/>
          </a:xfrm>
        </p:spPr>
        <p:txBody>
          <a:bodyPr/>
          <a:lstStyle/>
          <a:p>
            <a:endParaRPr lang="pt-PT"/>
          </a:p>
        </p:txBody>
      </p:sp>
      <p:sp>
        <p:nvSpPr>
          <p:cNvPr id="6" name="Slide Number Placeholder 5"/>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38301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PT"/>
              <a:t>Clique para editar o estilo</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1371600" y="4323845"/>
            <a:ext cx="6400800" cy="365125"/>
          </a:xfrm>
        </p:spPr>
        <p:txBody>
          <a:bodyPr/>
          <a:lstStyle/>
          <a:p>
            <a:endParaRPr lang="pt-PT"/>
          </a:p>
        </p:txBody>
      </p:sp>
      <p:sp>
        <p:nvSpPr>
          <p:cNvPr id="6" name="Slide Number Placeholder 5"/>
          <p:cNvSpPr>
            <a:spLocks noGrp="1"/>
          </p:cNvSpPr>
          <p:nvPr>
            <p:ph type="sldNum" sz="quarter" idx="12"/>
          </p:nvPr>
        </p:nvSpPr>
        <p:spPr>
          <a:xfrm>
            <a:off x="8077200" y="1430866"/>
            <a:ext cx="2743200"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868178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73790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4127282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PT"/>
              <a:t>Clique para editar o estilo</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685800" y="381001"/>
            <a:ext cx="6991492" cy="364065"/>
          </a:xfrm>
        </p:spPr>
        <p:txBody>
          <a:bodyPr/>
          <a:lstStyle/>
          <a:p>
            <a:endParaRPr lang="pt-PT"/>
          </a:p>
        </p:txBody>
      </p:sp>
      <p:sp>
        <p:nvSpPr>
          <p:cNvPr id="6" name="Slide Number Placeholder 5"/>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746223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2813747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PT"/>
              <a:t>Clique para editar o estilo</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85800" y="3132666"/>
            <a:ext cx="5311775" cy="308601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132666"/>
            <a:ext cx="5334000" cy="308601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5DF3CCD-71BE-4C4B-B24E-55C2457CDFCB}" type="datetimeFigureOut">
              <a:rPr lang="pt-PT" smtClean="0"/>
              <a:t>07/04/2024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720246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704578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F3CCD-71BE-4C4B-B24E-55C2457CDFCB}" type="datetimeFigureOut">
              <a:rPr lang="pt-PT" smtClean="0"/>
              <a:t>07/04/2024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977449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PT"/>
              <a:t>Clique para editar o estilo</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80056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09937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2346253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PT"/>
              <a:t>Clique para editar o estilo</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9941"/>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2600774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PT"/>
              <a:t>Clique para editar o estilo</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9941"/>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0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PT"/>
              <a:t>Clique para editar o estilo</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685800" y="381001"/>
            <a:ext cx="6991492" cy="364065"/>
          </a:xfrm>
        </p:spPr>
        <p:txBody>
          <a:bodyPr/>
          <a:lstStyle/>
          <a:p>
            <a:endParaRPr lang="pt-PT"/>
          </a:p>
        </p:txBody>
      </p:sp>
      <p:sp>
        <p:nvSpPr>
          <p:cNvPr id="6" name="Slide Number Placeholder 5"/>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76707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PT"/>
              <a:t>Clique para editar o estilo</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a:xfrm>
            <a:off x="685800" y="378883"/>
            <a:ext cx="6991492" cy="365125"/>
          </a:xfrm>
        </p:spPr>
        <p:txBody>
          <a:bodyPr/>
          <a:lstStyle/>
          <a:p>
            <a:endParaRPr lang="pt-PT"/>
          </a:p>
        </p:txBody>
      </p:sp>
      <p:sp>
        <p:nvSpPr>
          <p:cNvPr id="7" name="Slide Number Placeholder 6"/>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3715076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PT"/>
              <a:t>Clique para editar o estilo</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769918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PT"/>
              <a:t>Clique para editar o estilo</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6250069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795538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11"/>
          </p:nvPr>
        </p:nvSpPr>
        <p:spPr>
          <a:xfrm>
            <a:off x="685800" y="381000"/>
            <a:ext cx="6991492" cy="365125"/>
          </a:xfrm>
        </p:spPr>
        <p:txBody>
          <a:bodyPr/>
          <a:lstStyle/>
          <a:p>
            <a:endParaRPr lang="pt-PT"/>
          </a:p>
        </p:txBody>
      </p:sp>
      <p:sp>
        <p:nvSpPr>
          <p:cNvPr id="6" name="Slide Number Placeholder 5"/>
          <p:cNvSpPr>
            <a:spLocks noGrp="1"/>
          </p:cNvSpPr>
          <p:nvPr>
            <p:ph type="sldNum" sz="quarter" idx="12"/>
          </p:nvPr>
        </p:nvSpPr>
        <p:spPr>
          <a:xfrm>
            <a:off x="10862452" y="381000"/>
            <a:ext cx="643748" cy="365125"/>
          </a:xfrm>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37424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225254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PT"/>
              <a:t>Clique para editar o estilo</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85800" y="3132666"/>
            <a:ext cx="5311775" cy="308601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3132666"/>
            <a:ext cx="5334000" cy="308601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5DF3CCD-71BE-4C4B-B24E-55C2457CDFCB}" type="datetimeFigureOut">
              <a:rPr lang="pt-PT" smtClean="0"/>
              <a:t>07/04/2024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402060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85DF3CCD-71BE-4C4B-B24E-55C2457CDFCB}" type="datetimeFigureOut">
              <a:rPr lang="pt-PT" smtClean="0"/>
              <a:t>07/04/2024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84083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F3CCD-71BE-4C4B-B24E-55C2457CDFCB}" type="datetimeFigureOut">
              <a:rPr lang="pt-PT" smtClean="0"/>
              <a:t>07/04/2024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70422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PT"/>
              <a:t>Clique para editar o estilo</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31308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85DF3CCD-71BE-4C4B-B24E-55C2457CDFCB}" type="datetimeFigureOut">
              <a:rPr lang="pt-PT" smtClean="0"/>
              <a:t>07/04/2024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B45930F-36E2-44CC-ADF0-8984CB52F5F2}" type="slidenum">
              <a:rPr lang="pt-PT" smtClean="0"/>
              <a:t>‹#›</a:t>
            </a:fld>
            <a:endParaRPr lang="pt-PT"/>
          </a:p>
        </p:txBody>
      </p:sp>
    </p:spTree>
    <p:extLst>
      <p:ext uri="{BB962C8B-B14F-4D97-AF65-F5344CB8AC3E}">
        <p14:creationId xmlns:p14="http://schemas.microsoft.com/office/powerpoint/2010/main" val="116826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5930F-36E2-44CC-ADF0-8984CB52F5F2}" type="slidenum">
              <a:rPr lang="pt-PT" smtClean="0"/>
              <a:t>‹#›</a:t>
            </a:fld>
            <a:endParaRPr lang="pt-PT"/>
          </a:p>
        </p:txBody>
      </p:sp>
    </p:spTree>
    <p:extLst>
      <p:ext uri="{BB962C8B-B14F-4D97-AF65-F5344CB8AC3E}">
        <p14:creationId xmlns:p14="http://schemas.microsoft.com/office/powerpoint/2010/main" val="389414658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F3CCD-71BE-4C4B-B24E-55C2457CDFCB}" type="datetimeFigureOut">
              <a:rPr lang="pt-PT" smtClean="0"/>
              <a:t>07/04/2024</a:t>
            </a:fld>
            <a:endParaRPr lang="pt-P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5930F-36E2-44CC-ADF0-8984CB52F5F2}" type="slidenum">
              <a:rPr lang="pt-PT" smtClean="0"/>
              <a:t>‹#›</a:t>
            </a:fld>
            <a:endParaRPr lang="pt-PT"/>
          </a:p>
        </p:txBody>
      </p:sp>
    </p:spTree>
    <p:extLst>
      <p:ext uri="{BB962C8B-B14F-4D97-AF65-F5344CB8AC3E}">
        <p14:creationId xmlns:p14="http://schemas.microsoft.com/office/powerpoint/2010/main" val="379337466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pPr algn="ctr"/>
            <a:r>
              <a:rPr lang="en-US" sz="4500" dirty="0"/>
              <a:t>Analysis and Synthesis of Algorithms Design of Algorithms (DA) </a:t>
            </a:r>
            <a:r>
              <a:rPr lang="pt-PT" sz="4500" dirty="0" err="1"/>
              <a:t>Programming</a:t>
            </a:r>
            <a:r>
              <a:rPr lang="pt-PT" sz="4500" dirty="0"/>
              <a:t> Project I </a:t>
            </a:r>
          </a:p>
        </p:txBody>
      </p:sp>
      <p:sp>
        <p:nvSpPr>
          <p:cNvPr id="3" name="Subtítulo 2"/>
          <p:cNvSpPr>
            <a:spLocks noGrp="1"/>
          </p:cNvSpPr>
          <p:nvPr>
            <p:ph type="subTitle" idx="1"/>
          </p:nvPr>
        </p:nvSpPr>
        <p:spPr/>
        <p:txBody>
          <a:bodyPr>
            <a:normAutofit/>
          </a:bodyPr>
          <a:lstStyle/>
          <a:p>
            <a:pPr algn="ctr"/>
            <a:r>
              <a:rPr lang="en-US" sz="3000" dirty="0"/>
              <a:t>An Analysis Tool for Water Supply Management </a:t>
            </a:r>
            <a:endParaRPr lang="pt-PT" sz="3000" dirty="0"/>
          </a:p>
        </p:txBody>
      </p:sp>
      <p:sp>
        <p:nvSpPr>
          <p:cNvPr id="4" name="Subtítulo 2"/>
          <p:cNvSpPr txBox="1">
            <a:spLocks/>
          </p:cNvSpPr>
          <p:nvPr/>
        </p:nvSpPr>
        <p:spPr>
          <a:xfrm>
            <a:off x="1227438" y="4572000"/>
            <a:ext cx="9448800" cy="14718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600" dirty="0" err="1"/>
              <a:t>Group</a:t>
            </a:r>
            <a:r>
              <a:rPr lang="pt-PT" sz="1600" dirty="0"/>
              <a:t> </a:t>
            </a:r>
            <a:r>
              <a:rPr lang="pt-PT" sz="1600" dirty="0" err="1"/>
              <a:t>Members</a:t>
            </a:r>
            <a:r>
              <a:rPr lang="pt-PT" sz="1600" dirty="0"/>
              <a:t>:</a:t>
            </a:r>
          </a:p>
          <a:p>
            <a:r>
              <a:rPr lang="pt-PT" sz="1600" dirty="0"/>
              <a:t>Gabriela Dias Salazar Neto Silva – up202004443</a:t>
            </a:r>
          </a:p>
          <a:p>
            <a:r>
              <a:rPr lang="pt-PT" sz="1600" dirty="0"/>
              <a:t>Diogo Alexandre da Silva Santos – up202009291</a:t>
            </a:r>
          </a:p>
          <a:p>
            <a:r>
              <a:rPr lang="pt-PT" sz="1600" dirty="0"/>
              <a:t>Mário Costa </a:t>
            </a:r>
            <a:r>
              <a:rPr lang="pt-PT" sz="1600" dirty="0" err="1"/>
              <a:t>Rêgo</a:t>
            </a:r>
            <a:r>
              <a:rPr lang="pt-PT" sz="1600" dirty="0"/>
              <a:t> da Silva - up202108841</a:t>
            </a:r>
          </a:p>
        </p:txBody>
      </p:sp>
    </p:spTree>
    <p:extLst>
      <p:ext uri="{BB962C8B-B14F-4D97-AF65-F5344CB8AC3E}">
        <p14:creationId xmlns:p14="http://schemas.microsoft.com/office/powerpoint/2010/main" val="340883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bg2"/>
                </a:solidFill>
              </a:rPr>
              <a:t>Description of the user interface</a:t>
            </a:r>
            <a:endParaRPr lang="pt-PT" b="1" dirty="0">
              <a:solidFill>
                <a:schemeClr val="bg2"/>
              </a:solidFill>
            </a:endParaRPr>
          </a:p>
        </p:txBody>
      </p:sp>
      <p:sp>
        <p:nvSpPr>
          <p:cNvPr id="8" name="CaixaDeTexto 7"/>
          <p:cNvSpPr txBox="1"/>
          <p:nvPr/>
        </p:nvSpPr>
        <p:spPr>
          <a:xfrm>
            <a:off x="0" y="2443423"/>
            <a:ext cx="11096575" cy="646331"/>
          </a:xfrm>
          <a:prstGeom prst="rect">
            <a:avLst/>
          </a:prstGeom>
          <a:noFill/>
        </p:spPr>
        <p:txBody>
          <a:bodyPr wrap="square" rtlCol="0">
            <a:spAutoFit/>
          </a:bodyPr>
          <a:lstStyle/>
          <a:p>
            <a:r>
              <a:rPr lang="en-US" b="1" dirty="0">
                <a:solidFill>
                  <a:schemeClr val="bg2"/>
                </a:solidFill>
              </a:rPr>
              <a:t>Select Graph Menu</a:t>
            </a:r>
          </a:p>
          <a:p>
            <a:r>
              <a:rPr lang="en-US" dirty="0">
                <a:solidFill>
                  <a:schemeClr val="bg2"/>
                </a:solidFill>
              </a:rPr>
              <a:t>The user is prompted to select between a large dataset and a small dataset.</a:t>
            </a:r>
          </a:p>
        </p:txBody>
      </p:sp>
      <p:pic>
        <p:nvPicPr>
          <p:cNvPr id="3" name="Imagem 2"/>
          <p:cNvPicPr>
            <a:picLocks noChangeAspect="1"/>
          </p:cNvPicPr>
          <p:nvPr/>
        </p:nvPicPr>
        <p:blipFill>
          <a:blip r:embed="rId2"/>
          <a:stretch>
            <a:fillRect/>
          </a:stretch>
        </p:blipFill>
        <p:spPr>
          <a:xfrm>
            <a:off x="182158" y="3129082"/>
            <a:ext cx="6344989" cy="1724645"/>
          </a:xfrm>
          <a:prstGeom prst="rect">
            <a:avLst/>
          </a:prstGeom>
        </p:spPr>
      </p:pic>
      <p:sp>
        <p:nvSpPr>
          <p:cNvPr id="4" name="CaixaDeTexto 3"/>
          <p:cNvSpPr txBox="1"/>
          <p:nvPr/>
        </p:nvSpPr>
        <p:spPr>
          <a:xfrm>
            <a:off x="182158" y="5495818"/>
            <a:ext cx="8699158" cy="646331"/>
          </a:xfrm>
          <a:prstGeom prst="rect">
            <a:avLst/>
          </a:prstGeom>
          <a:noFill/>
        </p:spPr>
        <p:txBody>
          <a:bodyPr wrap="square" rtlCol="0">
            <a:spAutoFit/>
          </a:bodyPr>
          <a:lstStyle/>
          <a:p>
            <a:r>
              <a:rPr lang="pt-PT" b="1" dirty="0" err="1">
                <a:solidFill>
                  <a:schemeClr val="bg2"/>
                </a:solidFill>
              </a:rPr>
              <a:t>Main</a:t>
            </a:r>
            <a:r>
              <a:rPr lang="pt-PT" b="1" dirty="0">
                <a:solidFill>
                  <a:schemeClr val="bg2"/>
                </a:solidFill>
              </a:rPr>
              <a:t> Menu</a:t>
            </a:r>
          </a:p>
          <a:p>
            <a:r>
              <a:rPr lang="en-US" dirty="0">
                <a:solidFill>
                  <a:schemeClr val="bg2"/>
                </a:solidFill>
              </a:rPr>
              <a:t>After selecting a dataset, the user is presented with the main menu options.</a:t>
            </a:r>
          </a:p>
        </p:txBody>
      </p:sp>
      <p:pic>
        <p:nvPicPr>
          <p:cNvPr id="6" name="Imagem 5"/>
          <p:cNvPicPr>
            <a:picLocks noChangeAspect="1"/>
          </p:cNvPicPr>
          <p:nvPr/>
        </p:nvPicPr>
        <p:blipFill>
          <a:blip r:embed="rId3"/>
          <a:stretch>
            <a:fillRect/>
          </a:stretch>
        </p:blipFill>
        <p:spPr>
          <a:xfrm>
            <a:off x="8881316" y="4594167"/>
            <a:ext cx="3009900" cy="2047875"/>
          </a:xfrm>
          <a:prstGeom prst="rect">
            <a:avLst/>
          </a:prstGeom>
        </p:spPr>
      </p:pic>
      <p:sp>
        <p:nvSpPr>
          <p:cNvPr id="15" name="CaixaDeTexto 14"/>
          <p:cNvSpPr txBox="1"/>
          <p:nvPr/>
        </p:nvSpPr>
        <p:spPr>
          <a:xfrm>
            <a:off x="0" y="1376350"/>
            <a:ext cx="8394356" cy="923330"/>
          </a:xfrm>
          <a:prstGeom prst="rect">
            <a:avLst/>
          </a:prstGeom>
          <a:noFill/>
        </p:spPr>
        <p:txBody>
          <a:bodyPr wrap="square" rtlCol="0">
            <a:spAutoFit/>
          </a:bodyPr>
          <a:lstStyle/>
          <a:p>
            <a:r>
              <a:rPr lang="en-US" dirty="0">
                <a:solidFill>
                  <a:schemeClr val="bg2"/>
                </a:solidFill>
              </a:rPr>
              <a:t>The user interface includes functions to retrieve user input, ensuring that the input is valid and within the specified options. These functions are ‘</a:t>
            </a:r>
            <a:r>
              <a:rPr lang="en-US" dirty="0" err="1">
                <a:solidFill>
                  <a:schemeClr val="bg2"/>
                </a:solidFill>
              </a:rPr>
              <a:t>getUserInput</a:t>
            </a:r>
            <a:r>
              <a:rPr lang="en-US" dirty="0">
                <a:solidFill>
                  <a:schemeClr val="bg2"/>
                </a:solidFill>
              </a:rPr>
              <a:t>’ for numeric input and ‘</a:t>
            </a:r>
            <a:r>
              <a:rPr lang="en-US" dirty="0" err="1">
                <a:solidFill>
                  <a:schemeClr val="bg2"/>
                </a:solidFill>
              </a:rPr>
              <a:t>getUserTextInput</a:t>
            </a:r>
            <a:r>
              <a:rPr lang="en-US" dirty="0">
                <a:solidFill>
                  <a:schemeClr val="bg2"/>
                </a:solidFill>
              </a:rPr>
              <a:t>’ for string input.</a:t>
            </a:r>
            <a:endParaRPr lang="pt-PT" dirty="0">
              <a:solidFill>
                <a:schemeClr val="bg2"/>
              </a:solidFill>
            </a:endParaRPr>
          </a:p>
        </p:txBody>
      </p:sp>
    </p:spTree>
    <p:extLst>
      <p:ext uri="{BB962C8B-B14F-4D97-AF65-F5344CB8AC3E}">
        <p14:creationId xmlns:p14="http://schemas.microsoft.com/office/powerpoint/2010/main" val="11791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pt-PT" dirty="0" err="1">
                <a:solidFill>
                  <a:schemeClr val="bg2"/>
                </a:solidFill>
              </a:rPr>
              <a:t>functionalities</a:t>
            </a:r>
            <a:r>
              <a:rPr lang="pt-PT" dirty="0">
                <a:solidFill>
                  <a:schemeClr val="bg2"/>
                </a:solidFill>
              </a:rPr>
              <a:t> to </a:t>
            </a:r>
            <a:r>
              <a:rPr lang="pt-PT" dirty="0" err="1">
                <a:solidFill>
                  <a:schemeClr val="bg2"/>
                </a:solidFill>
              </a:rPr>
              <a:t>highlight</a:t>
            </a:r>
            <a:endParaRPr lang="pt-PT" b="1" dirty="0">
              <a:solidFill>
                <a:schemeClr val="bg2"/>
              </a:solidFill>
            </a:endParaRPr>
          </a:p>
        </p:txBody>
      </p:sp>
      <p:sp>
        <p:nvSpPr>
          <p:cNvPr id="9" name="CaixaDeTexto 8"/>
          <p:cNvSpPr txBox="1"/>
          <p:nvPr/>
        </p:nvSpPr>
        <p:spPr>
          <a:xfrm>
            <a:off x="683740" y="1853514"/>
            <a:ext cx="10173729" cy="3693319"/>
          </a:xfrm>
          <a:prstGeom prst="rect">
            <a:avLst/>
          </a:prstGeom>
          <a:noFill/>
        </p:spPr>
        <p:txBody>
          <a:bodyPr wrap="square" rtlCol="0">
            <a:spAutoFit/>
          </a:bodyPr>
          <a:lstStyle/>
          <a:p>
            <a:r>
              <a:rPr lang="en-US" b="1" dirty="0">
                <a:solidFill>
                  <a:schemeClr val="bg2"/>
                </a:solidFill>
              </a:rPr>
              <a:t>User Interface Design:</a:t>
            </a:r>
          </a:p>
          <a:p>
            <a:endParaRPr lang="en-US" dirty="0">
              <a:solidFill>
                <a:schemeClr val="bg2"/>
              </a:solidFill>
            </a:endParaRPr>
          </a:p>
          <a:p>
            <a:r>
              <a:rPr lang="en-US" dirty="0">
                <a:solidFill>
                  <a:schemeClr val="bg2"/>
                </a:solidFill>
              </a:rPr>
              <a:t>Our code implements a well-structured user interface with clear menus and options for the user to navigate through different functionalities of the application. The use of ASCII art for title display adds a visually appealing touch to the UI.</a:t>
            </a:r>
          </a:p>
          <a:p>
            <a:endParaRPr lang="en-US" dirty="0">
              <a:solidFill>
                <a:schemeClr val="bg2"/>
              </a:solidFill>
            </a:endParaRPr>
          </a:p>
          <a:p>
            <a:r>
              <a:rPr lang="en-US" b="1" dirty="0">
                <a:solidFill>
                  <a:schemeClr val="bg2"/>
                </a:solidFill>
              </a:rPr>
              <a:t>Resiliency Checks:</a:t>
            </a:r>
          </a:p>
          <a:p>
            <a:endParaRPr lang="en-US" dirty="0">
              <a:solidFill>
                <a:schemeClr val="bg2"/>
              </a:solidFill>
            </a:endParaRPr>
          </a:p>
          <a:p>
            <a:r>
              <a:rPr lang="en-US" dirty="0">
                <a:solidFill>
                  <a:schemeClr val="bg2"/>
                </a:solidFill>
              </a:rPr>
              <a:t>The </a:t>
            </a:r>
            <a:r>
              <a:rPr lang="en-US" dirty="0" err="1">
                <a:solidFill>
                  <a:schemeClr val="bg2"/>
                </a:solidFill>
              </a:rPr>
              <a:t>evaluateReservoirImpact</a:t>
            </a:r>
            <a:r>
              <a:rPr lang="en-US" dirty="0">
                <a:solidFill>
                  <a:schemeClr val="bg2"/>
                </a:solidFill>
              </a:rPr>
              <a:t>, </a:t>
            </a:r>
            <a:r>
              <a:rPr lang="en-US" dirty="0" err="1">
                <a:solidFill>
                  <a:schemeClr val="bg2"/>
                </a:solidFill>
              </a:rPr>
              <a:t>evaluatePumpingStationImpact</a:t>
            </a:r>
            <a:r>
              <a:rPr lang="en-US" dirty="0">
                <a:solidFill>
                  <a:schemeClr val="bg2"/>
                </a:solidFill>
              </a:rPr>
              <a:t>, and </a:t>
            </a:r>
            <a:r>
              <a:rPr lang="en-US" dirty="0" err="1">
                <a:solidFill>
                  <a:schemeClr val="bg2"/>
                </a:solidFill>
              </a:rPr>
              <a:t>evaluatePipelineImpact</a:t>
            </a:r>
            <a:r>
              <a:rPr lang="en-US" dirty="0">
                <a:solidFill>
                  <a:schemeClr val="bg2"/>
                </a:solidFill>
              </a:rPr>
              <a:t> functions perform resilience checks on the water network by simulating the removal of reservoirs, pumping stations, and individual edges. These functionalities assess the impact on city demands and identify potential water shortage risks.</a:t>
            </a:r>
            <a:endParaRPr lang="pt-PT" dirty="0">
              <a:solidFill>
                <a:schemeClr val="bg2"/>
              </a:solidFill>
            </a:endParaRPr>
          </a:p>
        </p:txBody>
      </p:sp>
    </p:spTree>
    <p:extLst>
      <p:ext uri="{BB962C8B-B14F-4D97-AF65-F5344CB8AC3E}">
        <p14:creationId xmlns:p14="http://schemas.microsoft.com/office/powerpoint/2010/main" val="175285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074508" y="383373"/>
            <a:ext cx="6606952" cy="1293028"/>
          </a:xfrm>
        </p:spPr>
        <p:txBody>
          <a:bodyPr>
            <a:normAutofit fontScale="90000"/>
          </a:bodyPr>
          <a:lstStyle/>
          <a:p>
            <a:r>
              <a:rPr lang="en-US" dirty="0">
                <a:solidFill>
                  <a:schemeClr val="bg2"/>
                </a:solidFill>
              </a:rPr>
              <a:t>Main difficulties and participation of each group member</a:t>
            </a:r>
            <a:endParaRPr lang="pt-PT" b="1" dirty="0">
              <a:solidFill>
                <a:schemeClr val="bg2"/>
              </a:solidFill>
            </a:endParaRPr>
          </a:p>
        </p:txBody>
      </p:sp>
      <p:sp>
        <p:nvSpPr>
          <p:cNvPr id="4" name="CaixaDeTexto 3"/>
          <p:cNvSpPr txBox="1"/>
          <p:nvPr/>
        </p:nvSpPr>
        <p:spPr>
          <a:xfrm>
            <a:off x="518984" y="2034746"/>
            <a:ext cx="10849232" cy="1754326"/>
          </a:xfrm>
          <a:prstGeom prst="rect">
            <a:avLst/>
          </a:prstGeom>
          <a:noFill/>
        </p:spPr>
        <p:txBody>
          <a:bodyPr wrap="square" rtlCol="0">
            <a:spAutoFit/>
          </a:bodyPr>
          <a:lstStyle/>
          <a:p>
            <a:r>
              <a:rPr lang="en-US" b="1" dirty="0">
                <a:solidFill>
                  <a:schemeClr val="bg2"/>
                </a:solidFill>
              </a:rPr>
              <a:t>Maintainability and Extensibility</a:t>
            </a:r>
            <a:r>
              <a:rPr lang="en-US" dirty="0">
                <a:solidFill>
                  <a:schemeClr val="bg2"/>
                </a:solidFill>
              </a:rPr>
              <a:t>:</a:t>
            </a:r>
          </a:p>
          <a:p>
            <a:pPr lvl="1"/>
            <a:r>
              <a:rPr lang="en-US" dirty="0">
                <a:solidFill>
                  <a:schemeClr val="bg2"/>
                </a:solidFill>
              </a:rPr>
              <a:t>As the project grows, maintaining and extending the codebase can become challenging. Ensuring that the code is well-organized, modular, and follows best practices can facilitate future development and maintenance efforts. Additionally, accommodating new features or requirements while maintaining backward compatibility requires careful planning and design.</a:t>
            </a:r>
          </a:p>
        </p:txBody>
      </p:sp>
      <p:sp>
        <p:nvSpPr>
          <p:cNvPr id="5" name="CaixaDeTexto 4"/>
          <p:cNvSpPr txBox="1"/>
          <p:nvPr/>
        </p:nvSpPr>
        <p:spPr>
          <a:xfrm>
            <a:off x="518984" y="4271319"/>
            <a:ext cx="10849232" cy="1107996"/>
          </a:xfrm>
          <a:prstGeom prst="rect">
            <a:avLst/>
          </a:prstGeom>
          <a:noFill/>
        </p:spPr>
        <p:txBody>
          <a:bodyPr wrap="square" rtlCol="0">
            <a:spAutoFit/>
          </a:bodyPr>
          <a:lstStyle/>
          <a:p>
            <a:r>
              <a:rPr lang="en-US" b="1" dirty="0">
                <a:solidFill>
                  <a:schemeClr val="bg2"/>
                </a:solidFill>
              </a:rPr>
              <a:t>Participation of each group member</a:t>
            </a:r>
            <a:endParaRPr lang="en-US" dirty="0">
              <a:solidFill>
                <a:schemeClr val="bg2"/>
              </a:solidFill>
            </a:endParaRPr>
          </a:p>
          <a:p>
            <a:pPr lvl="1"/>
            <a:r>
              <a:rPr lang="pt-PT" sz="1600" dirty="0">
                <a:solidFill>
                  <a:schemeClr val="bg2"/>
                </a:solidFill>
              </a:rPr>
              <a:t>Gabriela Dias Salazar Neto Silva – 40%</a:t>
            </a:r>
          </a:p>
          <a:p>
            <a:pPr lvl="1"/>
            <a:r>
              <a:rPr lang="pt-PT" sz="1600" dirty="0">
                <a:solidFill>
                  <a:schemeClr val="bg2"/>
                </a:solidFill>
              </a:rPr>
              <a:t>Diogo Alexandre da Silva Santos – 60%</a:t>
            </a:r>
          </a:p>
          <a:p>
            <a:pPr lvl="1"/>
            <a:r>
              <a:rPr lang="pt-PT" sz="1600" dirty="0">
                <a:solidFill>
                  <a:schemeClr val="bg2"/>
                </a:solidFill>
              </a:rPr>
              <a:t>Mário Costa </a:t>
            </a:r>
            <a:r>
              <a:rPr lang="pt-PT" sz="1600" dirty="0" err="1">
                <a:solidFill>
                  <a:schemeClr val="bg2"/>
                </a:solidFill>
              </a:rPr>
              <a:t>Rêgo</a:t>
            </a:r>
            <a:r>
              <a:rPr lang="pt-PT" sz="1600" dirty="0">
                <a:solidFill>
                  <a:schemeClr val="bg2"/>
                </a:solidFill>
              </a:rPr>
              <a:t> da Silva – 0%</a:t>
            </a:r>
          </a:p>
        </p:txBody>
      </p:sp>
    </p:spTree>
    <p:extLst>
      <p:ext uri="{BB962C8B-B14F-4D97-AF65-F5344CB8AC3E}">
        <p14:creationId xmlns:p14="http://schemas.microsoft.com/office/powerpoint/2010/main" val="230111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pt-PT" b="1" dirty="0" err="1">
                <a:solidFill>
                  <a:schemeClr val="tx2">
                    <a:lumMod val="25000"/>
                  </a:schemeClr>
                </a:solidFill>
              </a:rPr>
              <a:t>Class</a:t>
            </a:r>
            <a:r>
              <a:rPr lang="pt-PT" b="1" dirty="0">
                <a:solidFill>
                  <a:schemeClr val="tx2">
                    <a:lumMod val="25000"/>
                  </a:schemeClr>
                </a:solidFill>
              </a:rPr>
              <a:t> </a:t>
            </a:r>
            <a:r>
              <a:rPr lang="pt-PT" b="1" dirty="0" err="1">
                <a:solidFill>
                  <a:schemeClr val="tx2">
                    <a:lumMod val="25000"/>
                  </a:schemeClr>
                </a:solidFill>
              </a:rPr>
              <a:t>Diagram</a:t>
            </a:r>
            <a:endParaRPr lang="pt-PT" b="1" dirty="0">
              <a:solidFill>
                <a:schemeClr val="tx2">
                  <a:lumMod val="25000"/>
                </a:schemeClr>
              </a:solidFill>
            </a:endParaRPr>
          </a:p>
        </p:txBody>
      </p:sp>
      <p:pic>
        <p:nvPicPr>
          <p:cNvPr id="4" name="Marcador de Posição de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400803"/>
            <a:ext cx="5227319" cy="4854605"/>
          </a:xfrm>
        </p:spPr>
      </p:pic>
      <p:sp>
        <p:nvSpPr>
          <p:cNvPr id="5" name="CaixaDeTexto 4"/>
          <p:cNvSpPr txBox="1"/>
          <p:nvPr/>
        </p:nvSpPr>
        <p:spPr>
          <a:xfrm>
            <a:off x="5794136" y="1295943"/>
            <a:ext cx="6397864" cy="533992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pt-PT" dirty="0">
                <a:solidFill>
                  <a:schemeClr val="tx2">
                    <a:lumMod val="25000"/>
                  </a:schemeClr>
                </a:solidFill>
              </a:rPr>
              <a:t>Menu </a:t>
            </a:r>
            <a:r>
              <a:rPr lang="pt-PT" dirty="0" err="1">
                <a:solidFill>
                  <a:schemeClr val="tx2">
                    <a:lumMod val="25000"/>
                  </a:schemeClr>
                </a:solidFill>
              </a:rPr>
              <a:t>class</a:t>
            </a:r>
            <a:r>
              <a:rPr lang="pt-PT" dirty="0">
                <a:solidFill>
                  <a:schemeClr val="tx2">
                    <a:lumMod val="25000"/>
                  </a:schemeClr>
                </a:solidFill>
              </a:rPr>
              <a:t> </a:t>
            </a:r>
            <a:r>
              <a:rPr lang="en-US" dirty="0">
                <a:solidFill>
                  <a:schemeClr val="tx2">
                    <a:lumMod val="25000"/>
                  </a:schemeClr>
                </a:solidFill>
              </a:rPr>
              <a:t>manages the input and output of data related to the water supply network</a:t>
            </a:r>
            <a:r>
              <a:rPr lang="pt-PT" dirty="0">
                <a:solidFill>
                  <a:schemeClr val="tx2">
                    <a:lumMod val="25000"/>
                  </a:schemeClr>
                </a:solidFill>
              </a:rPr>
              <a:t>.</a:t>
            </a:r>
          </a:p>
          <a:p>
            <a:pPr marL="285750" indent="-285750">
              <a:spcAft>
                <a:spcPts val="600"/>
              </a:spcAft>
              <a:buFont typeface="Arial" panose="020B0604020202020204" pitchFamily="34" charset="0"/>
              <a:buChar char="•"/>
            </a:pPr>
            <a:r>
              <a:rPr lang="pt-PT" dirty="0">
                <a:solidFill>
                  <a:schemeClr val="tx2">
                    <a:lumMod val="25000"/>
                  </a:schemeClr>
                </a:solidFill>
              </a:rPr>
              <a:t>Data </a:t>
            </a:r>
            <a:r>
              <a:rPr lang="pt-PT" dirty="0" err="1">
                <a:solidFill>
                  <a:schemeClr val="tx2">
                    <a:lumMod val="25000"/>
                  </a:schemeClr>
                </a:solidFill>
              </a:rPr>
              <a:t>class</a:t>
            </a:r>
            <a:r>
              <a:rPr lang="pt-PT" dirty="0">
                <a:solidFill>
                  <a:schemeClr val="tx2">
                    <a:lumMod val="25000"/>
                  </a:schemeClr>
                </a:solidFill>
              </a:rPr>
              <a:t> </a:t>
            </a:r>
            <a:r>
              <a:rPr lang="pt-PT" dirty="0" err="1">
                <a:solidFill>
                  <a:schemeClr val="tx2">
                    <a:lumMod val="25000"/>
                  </a:schemeClr>
                </a:solidFill>
              </a:rPr>
              <a:t>interacts</a:t>
            </a:r>
            <a:r>
              <a:rPr lang="pt-PT" dirty="0">
                <a:solidFill>
                  <a:schemeClr val="tx2">
                    <a:lumMod val="25000"/>
                  </a:schemeClr>
                </a:solidFill>
              </a:rPr>
              <a:t> with </a:t>
            </a:r>
            <a:r>
              <a:rPr lang="pt-PT" dirty="0" err="1">
                <a:solidFill>
                  <a:schemeClr val="tx2">
                    <a:lumMod val="25000"/>
                  </a:schemeClr>
                </a:solidFill>
              </a:rPr>
              <a:t>the</a:t>
            </a:r>
            <a:r>
              <a:rPr lang="pt-PT" dirty="0">
                <a:solidFill>
                  <a:schemeClr val="tx2">
                    <a:lumMod val="25000"/>
                  </a:schemeClr>
                </a:solidFill>
              </a:rPr>
              <a:t> </a:t>
            </a:r>
            <a:r>
              <a:rPr lang="pt-PT" dirty="0" err="1">
                <a:solidFill>
                  <a:schemeClr val="tx2">
                    <a:lumMod val="25000"/>
                  </a:schemeClr>
                </a:solidFill>
              </a:rPr>
              <a:t>project’s</a:t>
            </a:r>
            <a:r>
              <a:rPr lang="pt-PT" dirty="0">
                <a:solidFill>
                  <a:schemeClr val="tx2">
                    <a:lumMod val="25000"/>
                  </a:schemeClr>
                </a:solidFill>
              </a:rPr>
              <a:t> files </a:t>
            </a:r>
            <a:r>
              <a:rPr lang="pt-PT" dirty="0" err="1">
                <a:solidFill>
                  <a:schemeClr val="tx2">
                    <a:lumMod val="25000"/>
                  </a:schemeClr>
                </a:solidFill>
              </a:rPr>
              <a:t>and</a:t>
            </a:r>
            <a:r>
              <a:rPr lang="pt-PT" dirty="0">
                <a:solidFill>
                  <a:schemeClr val="tx2">
                    <a:lumMod val="25000"/>
                  </a:schemeClr>
                </a:solidFill>
              </a:rPr>
              <a:t> </a:t>
            </a:r>
            <a:r>
              <a:rPr lang="pt-PT" dirty="0" err="1">
                <a:solidFill>
                  <a:schemeClr val="tx2">
                    <a:lumMod val="25000"/>
                  </a:schemeClr>
                </a:solidFill>
              </a:rPr>
              <a:t>is</a:t>
            </a:r>
            <a:r>
              <a:rPr lang="pt-PT" dirty="0">
                <a:solidFill>
                  <a:schemeClr val="tx2">
                    <a:lumMod val="25000"/>
                  </a:schemeClr>
                </a:solidFill>
              </a:rPr>
              <a:t> </a:t>
            </a:r>
            <a:r>
              <a:rPr lang="pt-PT" dirty="0" err="1">
                <a:solidFill>
                  <a:schemeClr val="tx2">
                    <a:lumMod val="25000"/>
                  </a:schemeClr>
                </a:solidFill>
              </a:rPr>
              <a:t>the</a:t>
            </a:r>
            <a:r>
              <a:rPr lang="pt-PT" dirty="0">
                <a:solidFill>
                  <a:schemeClr val="tx2">
                    <a:lumMod val="25000"/>
                  </a:schemeClr>
                </a:solidFill>
              </a:rPr>
              <a:t> bridge </a:t>
            </a:r>
            <a:r>
              <a:rPr lang="pt-PT" dirty="0" err="1">
                <a:solidFill>
                  <a:schemeClr val="tx2">
                    <a:lumMod val="25000"/>
                  </a:schemeClr>
                </a:solidFill>
              </a:rPr>
              <a:t>between</a:t>
            </a:r>
            <a:r>
              <a:rPr lang="pt-PT" dirty="0">
                <a:solidFill>
                  <a:schemeClr val="tx2">
                    <a:lumMod val="25000"/>
                  </a:schemeClr>
                </a:solidFill>
              </a:rPr>
              <a:t> </a:t>
            </a:r>
            <a:r>
              <a:rPr lang="pt-PT" dirty="0" err="1">
                <a:solidFill>
                  <a:schemeClr val="tx2">
                    <a:lumMod val="25000"/>
                  </a:schemeClr>
                </a:solidFill>
              </a:rPr>
              <a:t>the</a:t>
            </a:r>
            <a:r>
              <a:rPr lang="pt-PT" dirty="0">
                <a:solidFill>
                  <a:schemeClr val="tx2">
                    <a:lumMod val="25000"/>
                  </a:schemeClr>
                </a:solidFill>
              </a:rPr>
              <a:t> Menu </a:t>
            </a:r>
            <a:r>
              <a:rPr lang="pt-PT" dirty="0" err="1">
                <a:solidFill>
                  <a:schemeClr val="tx2">
                    <a:lumMod val="25000"/>
                  </a:schemeClr>
                </a:solidFill>
              </a:rPr>
              <a:t>and</a:t>
            </a:r>
            <a:r>
              <a:rPr lang="pt-PT" dirty="0">
                <a:solidFill>
                  <a:schemeClr val="tx2">
                    <a:lumMod val="25000"/>
                  </a:schemeClr>
                </a:solidFill>
              </a:rPr>
              <a:t> </a:t>
            </a:r>
            <a:r>
              <a:rPr lang="pt-PT" dirty="0" err="1">
                <a:solidFill>
                  <a:schemeClr val="tx2">
                    <a:lumMod val="25000"/>
                  </a:schemeClr>
                </a:solidFill>
              </a:rPr>
              <a:t>the</a:t>
            </a:r>
            <a:r>
              <a:rPr lang="pt-PT" dirty="0">
                <a:solidFill>
                  <a:schemeClr val="tx2">
                    <a:lumMod val="25000"/>
                  </a:schemeClr>
                </a:solidFill>
              </a:rPr>
              <a:t> </a:t>
            </a:r>
            <a:r>
              <a:rPr lang="pt-PT" dirty="0" err="1">
                <a:solidFill>
                  <a:schemeClr val="tx2">
                    <a:lumMod val="25000"/>
                  </a:schemeClr>
                </a:solidFill>
              </a:rPr>
              <a:t>Graph</a:t>
            </a:r>
            <a:r>
              <a:rPr lang="pt-PT" dirty="0">
                <a:solidFill>
                  <a:schemeClr val="tx2">
                    <a:lumMod val="25000"/>
                  </a:schemeClr>
                </a:solidFill>
              </a:rPr>
              <a:t> classes</a:t>
            </a:r>
          </a:p>
          <a:p>
            <a:pPr marL="285750" indent="-285750">
              <a:spcAft>
                <a:spcPts val="600"/>
              </a:spcAft>
              <a:buFont typeface="Arial" panose="020B0604020202020204" pitchFamily="34" charset="0"/>
              <a:buChar char="•"/>
            </a:pPr>
            <a:r>
              <a:rPr lang="pt-PT" dirty="0" err="1">
                <a:solidFill>
                  <a:schemeClr val="tx2">
                    <a:lumMod val="25000"/>
                  </a:schemeClr>
                </a:solidFill>
              </a:rPr>
              <a:t>Graph</a:t>
            </a:r>
            <a:r>
              <a:rPr lang="pt-PT" dirty="0">
                <a:solidFill>
                  <a:schemeClr val="tx2">
                    <a:lumMod val="25000"/>
                  </a:schemeClr>
                </a:solidFill>
              </a:rPr>
              <a:t> </a:t>
            </a:r>
            <a:r>
              <a:rPr lang="pt-PT" dirty="0" err="1">
                <a:solidFill>
                  <a:schemeClr val="tx2">
                    <a:lumMod val="25000"/>
                  </a:schemeClr>
                </a:solidFill>
              </a:rPr>
              <a:t>class</a:t>
            </a:r>
            <a:r>
              <a:rPr lang="pt-PT" dirty="0">
                <a:solidFill>
                  <a:schemeClr val="tx2">
                    <a:lumMod val="25000"/>
                  </a:schemeClr>
                </a:solidFill>
              </a:rPr>
              <a:t> </a:t>
            </a:r>
            <a:r>
              <a:rPr lang="en-US" dirty="0">
                <a:solidFill>
                  <a:schemeClr val="tx2">
                    <a:lumMod val="25000"/>
                  </a:schemeClr>
                </a:solidFill>
              </a:rPr>
              <a:t>represents a directed graph data structure used to model the water supply network.</a:t>
            </a:r>
          </a:p>
          <a:p>
            <a:pPr marL="285750" indent="-285750">
              <a:spcAft>
                <a:spcPts val="600"/>
              </a:spcAft>
              <a:buFont typeface="Arial" panose="020B0604020202020204" pitchFamily="34" charset="0"/>
              <a:buChar char="•"/>
            </a:pPr>
            <a:r>
              <a:rPr lang="en-US" dirty="0">
                <a:solidFill>
                  <a:schemeClr val="tx2">
                    <a:lumMod val="25000"/>
                  </a:schemeClr>
                </a:solidFill>
              </a:rPr>
              <a:t>Node class serves as a base class for representing nodes in the graph. </a:t>
            </a:r>
          </a:p>
          <a:p>
            <a:pPr marL="285750" indent="-285750">
              <a:spcAft>
                <a:spcPts val="600"/>
              </a:spcAft>
              <a:buFont typeface="Arial" panose="020B0604020202020204" pitchFamily="34" charset="0"/>
              <a:buChar char="•"/>
            </a:pPr>
            <a:r>
              <a:rPr lang="en-US" dirty="0">
                <a:solidFill>
                  <a:schemeClr val="tx2">
                    <a:lumMod val="25000"/>
                  </a:schemeClr>
                </a:solidFill>
              </a:rPr>
              <a:t>The City class inherits from Node and represents city nodes in the graph.</a:t>
            </a:r>
          </a:p>
          <a:p>
            <a:pPr marL="285750" indent="-285750">
              <a:spcAft>
                <a:spcPts val="600"/>
              </a:spcAft>
              <a:buFont typeface="Arial" panose="020B0604020202020204" pitchFamily="34" charset="0"/>
              <a:buChar char="•"/>
            </a:pPr>
            <a:r>
              <a:rPr lang="en-US" dirty="0">
                <a:solidFill>
                  <a:schemeClr val="tx2">
                    <a:lumMod val="25000"/>
                  </a:schemeClr>
                </a:solidFill>
              </a:rPr>
              <a:t>The Reservoir class also inherits from Node and represents reservoir nodes in the graph.</a:t>
            </a:r>
          </a:p>
          <a:p>
            <a:pPr marL="285750" indent="-285750">
              <a:spcAft>
                <a:spcPts val="600"/>
              </a:spcAft>
              <a:buFont typeface="Arial" panose="020B0604020202020204" pitchFamily="34" charset="0"/>
              <a:buChar char="•"/>
            </a:pPr>
            <a:r>
              <a:rPr lang="en-US" dirty="0">
                <a:solidFill>
                  <a:schemeClr val="tx2">
                    <a:lumMod val="25000"/>
                  </a:schemeClr>
                </a:solidFill>
              </a:rPr>
              <a:t>The </a:t>
            </a:r>
            <a:r>
              <a:rPr lang="en-US" dirty="0" err="1">
                <a:solidFill>
                  <a:schemeClr val="tx2">
                    <a:lumMod val="25000"/>
                  </a:schemeClr>
                </a:solidFill>
              </a:rPr>
              <a:t>PumpingStation</a:t>
            </a:r>
            <a:r>
              <a:rPr lang="en-US" dirty="0">
                <a:solidFill>
                  <a:schemeClr val="tx2">
                    <a:lumMod val="25000"/>
                  </a:schemeClr>
                </a:solidFill>
              </a:rPr>
              <a:t> class, again inheriting from Node, represents pumping station nodes in the graph.</a:t>
            </a:r>
          </a:p>
          <a:p>
            <a:pPr marL="285750" indent="-285750">
              <a:spcAft>
                <a:spcPts val="600"/>
              </a:spcAft>
              <a:buFont typeface="Arial" panose="020B0604020202020204" pitchFamily="34" charset="0"/>
              <a:buChar char="•"/>
            </a:pPr>
            <a:r>
              <a:rPr lang="en-US" dirty="0">
                <a:solidFill>
                  <a:schemeClr val="tx2">
                    <a:lumMod val="25000"/>
                  </a:schemeClr>
                </a:solidFill>
              </a:rPr>
              <a:t>The Edge class represents the pipelines, designed as the edges of the graph.</a:t>
            </a:r>
          </a:p>
        </p:txBody>
      </p:sp>
    </p:spTree>
    <p:extLst>
      <p:ext uri="{BB962C8B-B14F-4D97-AF65-F5344CB8AC3E}">
        <p14:creationId xmlns:p14="http://schemas.microsoft.com/office/powerpoint/2010/main" val="365971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Description of reading the given dataset</a:t>
            </a:r>
            <a:endParaRPr lang="pt-PT" b="1" dirty="0">
              <a:solidFill>
                <a:schemeClr val="tx2">
                  <a:lumMod val="25000"/>
                </a:schemeClr>
              </a:solidFill>
            </a:endParaRPr>
          </a:p>
        </p:txBody>
      </p:sp>
      <p:sp>
        <p:nvSpPr>
          <p:cNvPr id="3" name="Marcador de Posição de Conteúdo 2"/>
          <p:cNvSpPr>
            <a:spLocks noGrp="1"/>
          </p:cNvSpPr>
          <p:nvPr>
            <p:ph idx="1"/>
          </p:nvPr>
        </p:nvSpPr>
        <p:spPr>
          <a:xfrm>
            <a:off x="685800" y="1920240"/>
            <a:ext cx="5029200" cy="4024125"/>
          </a:xfrm>
        </p:spPr>
        <p:txBody>
          <a:bodyPr/>
          <a:lstStyle/>
          <a:p>
            <a:pPr>
              <a:lnSpc>
                <a:spcPct val="100000"/>
              </a:lnSpc>
            </a:pPr>
            <a:r>
              <a:rPr lang="en-US" dirty="0">
                <a:solidFill>
                  <a:schemeClr val="tx2">
                    <a:lumMod val="25000"/>
                  </a:schemeClr>
                </a:solidFill>
              </a:rPr>
              <a:t>The ‘</a:t>
            </a:r>
            <a:r>
              <a:rPr lang="en-US" dirty="0" err="1">
                <a:solidFill>
                  <a:schemeClr val="tx2">
                    <a:lumMod val="25000"/>
                  </a:schemeClr>
                </a:solidFill>
              </a:rPr>
              <a:t>WaterNetwork</a:t>
            </a:r>
            <a:r>
              <a:rPr lang="en-US" dirty="0">
                <a:solidFill>
                  <a:schemeClr val="tx2">
                    <a:lumMod val="25000"/>
                  </a:schemeClr>
                </a:solidFill>
              </a:rPr>
              <a:t>’ graph is initialized.</a:t>
            </a:r>
          </a:p>
          <a:p>
            <a:pPr>
              <a:lnSpc>
                <a:spcPct val="100000"/>
              </a:lnSpc>
            </a:pPr>
            <a:r>
              <a:rPr lang="en-US" dirty="0">
                <a:solidFill>
                  <a:schemeClr val="tx2">
                    <a:lumMod val="25000"/>
                  </a:schemeClr>
                </a:solidFill>
              </a:rPr>
              <a:t>The Data class reads the provided dataset, parses its contents, and utilizes the Graph class to construct a graph representation reflecting the dataset's information.</a:t>
            </a:r>
          </a:p>
          <a:p>
            <a:pPr marL="0" indent="0">
              <a:buNone/>
            </a:pPr>
            <a:endParaRPr lang="en-US" dirty="0">
              <a:solidFill>
                <a:schemeClr val="tx2">
                  <a:lumMod val="25000"/>
                </a:schemeClr>
              </a:solidFill>
            </a:endParaRPr>
          </a:p>
        </p:txBody>
      </p:sp>
      <p:pic>
        <p:nvPicPr>
          <p:cNvPr id="9" name="Imagem 8"/>
          <p:cNvPicPr>
            <a:picLocks noChangeAspect="1"/>
          </p:cNvPicPr>
          <p:nvPr/>
        </p:nvPicPr>
        <p:blipFill rotWithShape="1">
          <a:blip r:embed="rId2"/>
          <a:srcRect l="52334" t="17289" r="25000" b="27799"/>
          <a:stretch/>
        </p:blipFill>
        <p:spPr>
          <a:xfrm>
            <a:off x="5438164" y="1874520"/>
            <a:ext cx="6445226" cy="4395549"/>
          </a:xfrm>
          <a:prstGeom prst="rect">
            <a:avLst/>
          </a:prstGeom>
        </p:spPr>
      </p:pic>
      <p:sp>
        <p:nvSpPr>
          <p:cNvPr id="10" name="CaixaDeTexto 9"/>
          <p:cNvSpPr txBox="1"/>
          <p:nvPr/>
        </p:nvSpPr>
        <p:spPr>
          <a:xfrm>
            <a:off x="5438164" y="6221670"/>
            <a:ext cx="6586196" cy="276999"/>
          </a:xfrm>
          <a:prstGeom prst="rect">
            <a:avLst/>
          </a:prstGeom>
          <a:noFill/>
        </p:spPr>
        <p:txBody>
          <a:bodyPr wrap="square" rtlCol="0">
            <a:spAutoFit/>
          </a:bodyPr>
          <a:lstStyle/>
          <a:p>
            <a:pPr algn="ctr"/>
            <a:r>
              <a:rPr lang="pt-PT" sz="1200" dirty="0" err="1">
                <a:solidFill>
                  <a:schemeClr val="tx2">
                    <a:lumMod val="25000"/>
                  </a:schemeClr>
                </a:solidFill>
              </a:rPr>
              <a:t>Illustrative</a:t>
            </a:r>
            <a:r>
              <a:rPr lang="pt-PT" sz="1200" dirty="0">
                <a:solidFill>
                  <a:schemeClr val="tx2">
                    <a:lumMod val="25000"/>
                  </a:schemeClr>
                </a:solidFill>
              </a:rPr>
              <a:t> exemple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dataset</a:t>
            </a:r>
            <a:r>
              <a:rPr lang="pt-PT" sz="1200" dirty="0">
                <a:solidFill>
                  <a:schemeClr val="tx2">
                    <a:lumMod val="25000"/>
                  </a:schemeClr>
                </a:solidFill>
              </a:rPr>
              <a:t> </a:t>
            </a:r>
            <a:r>
              <a:rPr lang="pt-PT" sz="1200" dirty="0" err="1">
                <a:solidFill>
                  <a:schemeClr val="tx2">
                    <a:lumMod val="25000"/>
                  </a:schemeClr>
                </a:solidFill>
              </a:rPr>
              <a:t>being</a:t>
            </a:r>
            <a:r>
              <a:rPr lang="pt-PT" sz="1200" dirty="0">
                <a:solidFill>
                  <a:schemeClr val="tx2">
                    <a:lumMod val="25000"/>
                  </a:schemeClr>
                </a:solidFill>
              </a:rPr>
              <a:t> </a:t>
            </a:r>
            <a:r>
              <a:rPr lang="pt-PT" sz="1200" dirty="0" err="1">
                <a:solidFill>
                  <a:schemeClr val="tx2">
                    <a:lumMod val="25000"/>
                  </a:schemeClr>
                </a:solidFill>
              </a:rPr>
              <a:t>read</a:t>
            </a:r>
            <a:r>
              <a:rPr lang="pt-PT" sz="1200" dirty="0">
                <a:solidFill>
                  <a:schemeClr val="tx2">
                    <a:lumMod val="25000"/>
                  </a:schemeClr>
                </a:solidFill>
              </a:rPr>
              <a:t> </a:t>
            </a:r>
            <a:r>
              <a:rPr lang="pt-PT" sz="1200" dirty="0" err="1">
                <a:solidFill>
                  <a:schemeClr val="tx2">
                    <a:lumMod val="25000"/>
                  </a:schemeClr>
                </a:solidFill>
              </a:rPr>
              <a:t>and</a:t>
            </a:r>
            <a:r>
              <a:rPr lang="pt-PT" sz="1200" dirty="0">
                <a:solidFill>
                  <a:schemeClr val="tx2">
                    <a:lumMod val="25000"/>
                  </a:schemeClr>
                </a:solidFill>
              </a:rPr>
              <a:t> </a:t>
            </a:r>
            <a:r>
              <a:rPr lang="pt-PT" sz="1200" dirty="0" err="1">
                <a:solidFill>
                  <a:schemeClr val="tx2">
                    <a:lumMod val="25000"/>
                  </a:schemeClr>
                </a:solidFill>
              </a:rPr>
              <a:t>reservoir</a:t>
            </a:r>
            <a:r>
              <a:rPr lang="pt-PT" sz="1200" dirty="0">
                <a:solidFill>
                  <a:schemeClr val="tx2">
                    <a:lumMod val="25000"/>
                  </a:schemeClr>
                </a:solidFill>
              </a:rPr>
              <a:t> nodes </a:t>
            </a:r>
            <a:r>
              <a:rPr lang="pt-PT" sz="1200" dirty="0" err="1">
                <a:solidFill>
                  <a:schemeClr val="tx2">
                    <a:lumMod val="25000"/>
                  </a:schemeClr>
                </a:solidFill>
              </a:rPr>
              <a:t>being</a:t>
            </a:r>
            <a:r>
              <a:rPr lang="pt-PT" sz="1200" dirty="0">
                <a:solidFill>
                  <a:schemeClr val="tx2">
                    <a:lumMod val="25000"/>
                  </a:schemeClr>
                </a:solidFill>
              </a:rPr>
              <a:t> </a:t>
            </a:r>
            <a:r>
              <a:rPr lang="pt-PT" sz="1200" dirty="0" err="1">
                <a:solidFill>
                  <a:schemeClr val="tx2">
                    <a:lumMod val="25000"/>
                  </a:schemeClr>
                </a:solidFill>
              </a:rPr>
              <a:t>created</a:t>
            </a:r>
            <a:endParaRPr lang="pt-PT" sz="1200" dirty="0">
              <a:solidFill>
                <a:schemeClr val="tx2">
                  <a:lumMod val="25000"/>
                </a:schemeClr>
              </a:solidFill>
            </a:endParaRPr>
          </a:p>
        </p:txBody>
      </p:sp>
    </p:spTree>
    <p:extLst>
      <p:ext uri="{BB962C8B-B14F-4D97-AF65-F5344CB8AC3E}">
        <p14:creationId xmlns:p14="http://schemas.microsoft.com/office/powerpoint/2010/main" val="6588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Description of reading the given dataset</a:t>
            </a:r>
            <a:endParaRPr lang="pt-PT" b="1" dirty="0">
              <a:solidFill>
                <a:schemeClr val="tx2">
                  <a:lumMod val="25000"/>
                </a:schemeClr>
              </a:solidFill>
            </a:endParaRPr>
          </a:p>
        </p:txBody>
      </p:sp>
      <p:sp>
        <p:nvSpPr>
          <p:cNvPr id="3" name="Marcador de Posição de Conteúdo 2"/>
          <p:cNvSpPr>
            <a:spLocks noGrp="1"/>
          </p:cNvSpPr>
          <p:nvPr>
            <p:ph idx="1"/>
          </p:nvPr>
        </p:nvSpPr>
        <p:spPr>
          <a:xfrm>
            <a:off x="285226" y="1954531"/>
            <a:ext cx="5810774" cy="4301430"/>
          </a:xfrm>
        </p:spPr>
        <p:txBody>
          <a:bodyPr>
            <a:normAutofit/>
          </a:bodyPr>
          <a:lstStyle/>
          <a:p>
            <a:pPr>
              <a:lnSpc>
                <a:spcPct val="100000"/>
              </a:lnSpc>
            </a:pPr>
            <a:r>
              <a:rPr lang="en-US" sz="1900" dirty="0">
                <a:solidFill>
                  <a:schemeClr val="tx2">
                    <a:lumMod val="25000"/>
                  </a:schemeClr>
                </a:solidFill>
              </a:rPr>
              <a:t>String conversion methods handle Unicode characters, while accents are removed from city names using a predefined mapping.</a:t>
            </a:r>
          </a:p>
          <a:p>
            <a:pPr>
              <a:lnSpc>
                <a:spcPct val="100000"/>
              </a:lnSpc>
            </a:pPr>
            <a:r>
              <a:rPr lang="en-US" sz="1900" dirty="0">
                <a:solidFill>
                  <a:schemeClr val="tx2">
                    <a:lumMod val="25000"/>
                  </a:schemeClr>
                </a:solidFill>
              </a:rPr>
              <a:t>The </a:t>
            </a:r>
            <a:r>
              <a:rPr lang="en-US" sz="1900" dirty="0" err="1">
                <a:solidFill>
                  <a:schemeClr val="tx2">
                    <a:lumMod val="25000"/>
                  </a:schemeClr>
                </a:solidFill>
              </a:rPr>
              <a:t>MaxFlow</a:t>
            </a:r>
            <a:r>
              <a:rPr lang="en-US" sz="1900" dirty="0">
                <a:solidFill>
                  <a:schemeClr val="tx2">
                    <a:lumMod val="25000"/>
                  </a:schemeClr>
                </a:solidFill>
              </a:rPr>
              <a:t> method employs the Edmonds-Karp algorithm to determine the maximum flow within the water network. It then generates two output files: "FlowGraph.csv" contains flow details between source and destination nodes, while "MaxFlow.csv" provides information on the maximum flow for each city in the network.</a:t>
            </a:r>
          </a:p>
        </p:txBody>
      </p:sp>
      <p:sp>
        <p:nvSpPr>
          <p:cNvPr id="10" name="CaixaDeTexto 9"/>
          <p:cNvSpPr txBox="1"/>
          <p:nvPr/>
        </p:nvSpPr>
        <p:spPr>
          <a:xfrm>
            <a:off x="5576582" y="6145531"/>
            <a:ext cx="6586196" cy="276999"/>
          </a:xfrm>
          <a:prstGeom prst="rect">
            <a:avLst/>
          </a:prstGeom>
          <a:noFill/>
        </p:spPr>
        <p:txBody>
          <a:bodyPr wrap="square" rtlCol="0">
            <a:spAutoFit/>
          </a:bodyPr>
          <a:lstStyle/>
          <a:p>
            <a:pPr algn="ctr"/>
            <a:r>
              <a:rPr lang="pt-PT" sz="1200" dirty="0" err="1">
                <a:solidFill>
                  <a:schemeClr val="tx2">
                    <a:lumMod val="25000"/>
                  </a:schemeClr>
                </a:solidFill>
              </a:rPr>
              <a:t>Illustrative</a:t>
            </a:r>
            <a:r>
              <a:rPr lang="pt-PT" sz="1200" dirty="0">
                <a:solidFill>
                  <a:schemeClr val="tx2">
                    <a:lumMod val="25000"/>
                  </a:schemeClr>
                </a:solidFill>
              </a:rPr>
              <a:t> exemple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implementation</a:t>
            </a:r>
            <a:r>
              <a:rPr lang="pt-PT" sz="1200" dirty="0">
                <a:solidFill>
                  <a:schemeClr val="tx2">
                    <a:lumMod val="25000"/>
                  </a:schemeClr>
                </a:solidFill>
              </a:rPr>
              <a:t>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removeAccents</a:t>
            </a:r>
            <a:r>
              <a:rPr lang="pt-PT" sz="1200" dirty="0">
                <a:solidFill>
                  <a:schemeClr val="tx2">
                    <a:lumMod val="25000"/>
                  </a:schemeClr>
                </a:solidFill>
              </a:rPr>
              <a:t> </a:t>
            </a:r>
            <a:r>
              <a:rPr lang="pt-PT" sz="1200" dirty="0" err="1">
                <a:solidFill>
                  <a:schemeClr val="tx2">
                    <a:lumMod val="25000"/>
                  </a:schemeClr>
                </a:solidFill>
              </a:rPr>
              <a:t>method</a:t>
            </a:r>
            <a:endParaRPr lang="pt-PT" sz="1200" dirty="0">
              <a:solidFill>
                <a:schemeClr val="tx2">
                  <a:lumMod val="25000"/>
                </a:schemeClr>
              </a:solidFill>
            </a:endParaRPr>
          </a:p>
        </p:txBody>
      </p:sp>
      <p:pic>
        <p:nvPicPr>
          <p:cNvPr id="5" name="Imagem 4"/>
          <p:cNvPicPr>
            <a:picLocks noChangeAspect="1"/>
          </p:cNvPicPr>
          <p:nvPr/>
        </p:nvPicPr>
        <p:blipFill rotWithShape="1">
          <a:blip r:embed="rId2"/>
          <a:srcRect l="52177" t="23802" r="33323" b="34348"/>
          <a:stretch/>
        </p:blipFill>
        <p:spPr>
          <a:xfrm>
            <a:off x="6217920" y="1836421"/>
            <a:ext cx="5303520" cy="4309110"/>
          </a:xfrm>
          <a:prstGeom prst="rect">
            <a:avLst/>
          </a:prstGeom>
        </p:spPr>
      </p:pic>
    </p:spTree>
    <p:extLst>
      <p:ext uri="{BB962C8B-B14F-4D97-AF65-F5344CB8AC3E}">
        <p14:creationId xmlns:p14="http://schemas.microsoft.com/office/powerpoint/2010/main" val="188268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Description of the graph used to represent the datasets</a:t>
            </a:r>
            <a:endParaRPr lang="pt-PT" b="1" dirty="0">
              <a:solidFill>
                <a:schemeClr val="tx2">
                  <a:lumMod val="25000"/>
                </a:schemeClr>
              </a:solidFill>
            </a:endParaRPr>
          </a:p>
        </p:txBody>
      </p:sp>
      <p:sp>
        <p:nvSpPr>
          <p:cNvPr id="3" name="Marcador de Posição de Conteúdo 2"/>
          <p:cNvSpPr>
            <a:spLocks noGrp="1"/>
          </p:cNvSpPr>
          <p:nvPr>
            <p:ph idx="1"/>
          </p:nvPr>
        </p:nvSpPr>
        <p:spPr>
          <a:xfrm>
            <a:off x="117446" y="1769308"/>
            <a:ext cx="6110359" cy="4883162"/>
          </a:xfrm>
        </p:spPr>
        <p:txBody>
          <a:bodyPr>
            <a:noAutofit/>
          </a:bodyPr>
          <a:lstStyle/>
          <a:p>
            <a:pPr marL="0" indent="0">
              <a:lnSpc>
                <a:spcPct val="100000"/>
              </a:lnSpc>
              <a:buNone/>
            </a:pPr>
            <a:r>
              <a:rPr lang="en-US" sz="1600" dirty="0">
                <a:solidFill>
                  <a:schemeClr val="tx2">
                    <a:lumMod val="25000"/>
                  </a:schemeClr>
                </a:solidFill>
              </a:rPr>
              <a:t>The dataset is represented using a directed graph, where each node represents a component of the water distribution system and each edge represents a connection or pipeline between two components. Here is a brief description of the graph:</a:t>
            </a:r>
          </a:p>
          <a:p>
            <a:pPr>
              <a:lnSpc>
                <a:spcPct val="100000"/>
              </a:lnSpc>
            </a:pPr>
            <a:r>
              <a:rPr lang="en-US" sz="1600" dirty="0">
                <a:solidFill>
                  <a:schemeClr val="tx2">
                    <a:lumMod val="25000"/>
                  </a:schemeClr>
                </a:solidFill>
              </a:rPr>
              <a:t>The graph consists of three types of nodes: Reservoirs, Pumping Stations, and Cities, each represented by their respective classes.</a:t>
            </a:r>
          </a:p>
          <a:p>
            <a:pPr>
              <a:lnSpc>
                <a:spcPct val="100000"/>
              </a:lnSpc>
            </a:pPr>
            <a:r>
              <a:rPr lang="en-US" sz="1600" dirty="0">
                <a:solidFill>
                  <a:schemeClr val="tx2">
                    <a:lumMod val="25000"/>
                  </a:schemeClr>
                </a:solidFill>
              </a:rPr>
              <a:t>Nodes store essential information such as ID, code, and specific properties like maximum delivery for reservoirs, demand for cities, and other relevant attributes.</a:t>
            </a:r>
          </a:p>
          <a:p>
            <a:pPr>
              <a:lnSpc>
                <a:spcPct val="100000"/>
              </a:lnSpc>
            </a:pPr>
            <a:r>
              <a:rPr lang="en-US" sz="1600" dirty="0">
                <a:solidFill>
                  <a:schemeClr val="tx2">
                    <a:lumMod val="25000"/>
                  </a:schemeClr>
                </a:solidFill>
              </a:rPr>
              <a:t>Edges in the graph represent the connections between different nodes, indicating the flow of water from one point to another and contain information such as the source node, destination node, capacity (maximum flow), and current flow.</a:t>
            </a:r>
          </a:p>
        </p:txBody>
      </p:sp>
      <p:pic>
        <p:nvPicPr>
          <p:cNvPr id="4" name="Imagem 3"/>
          <p:cNvPicPr>
            <a:picLocks noChangeAspect="1"/>
          </p:cNvPicPr>
          <p:nvPr/>
        </p:nvPicPr>
        <p:blipFill>
          <a:blip r:embed="rId2"/>
          <a:stretch>
            <a:fillRect/>
          </a:stretch>
        </p:blipFill>
        <p:spPr>
          <a:xfrm>
            <a:off x="6227805" y="1836420"/>
            <a:ext cx="5161778" cy="4132949"/>
          </a:xfrm>
          <a:prstGeom prst="rect">
            <a:avLst/>
          </a:prstGeom>
        </p:spPr>
      </p:pic>
    </p:spTree>
    <p:extLst>
      <p:ext uri="{BB962C8B-B14F-4D97-AF65-F5344CB8AC3E}">
        <p14:creationId xmlns:p14="http://schemas.microsoft.com/office/powerpoint/2010/main" val="7293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implemented functionalities and associated algorithms</a:t>
            </a:r>
            <a:endParaRPr lang="pt-PT" b="1" dirty="0">
              <a:solidFill>
                <a:schemeClr val="tx2">
                  <a:lumMod val="25000"/>
                </a:schemeClr>
              </a:solidFill>
            </a:endParaRPr>
          </a:p>
        </p:txBody>
      </p:sp>
      <p:sp>
        <p:nvSpPr>
          <p:cNvPr id="8" name="CaixaDeTexto 7"/>
          <p:cNvSpPr txBox="1"/>
          <p:nvPr/>
        </p:nvSpPr>
        <p:spPr>
          <a:xfrm>
            <a:off x="218114" y="1779373"/>
            <a:ext cx="10993583" cy="4247317"/>
          </a:xfrm>
          <a:prstGeom prst="rect">
            <a:avLst/>
          </a:prstGeom>
          <a:noFill/>
        </p:spPr>
        <p:txBody>
          <a:bodyPr wrap="square" rtlCol="0">
            <a:spAutoFit/>
          </a:bodyPr>
          <a:lstStyle/>
          <a:p>
            <a:r>
              <a:rPr lang="en-US" b="1" dirty="0">
                <a:solidFill>
                  <a:schemeClr val="tx2">
                    <a:lumMod val="25000"/>
                  </a:schemeClr>
                </a:solidFill>
              </a:rPr>
              <a:t>Display All Nodes</a:t>
            </a:r>
            <a:r>
              <a:rPr lang="en-US" dirty="0">
                <a:solidFill>
                  <a:schemeClr val="tx2">
                    <a:lumMod val="25000"/>
                  </a:schemeClr>
                </a:solidFill>
              </a:rPr>
              <a:t>:</a:t>
            </a:r>
          </a:p>
          <a:p>
            <a:pPr marL="285750" indent="-285750">
              <a:buFont typeface="Arial" panose="020B0604020202020204" pitchFamily="34" charset="0"/>
              <a:buChar char="•"/>
            </a:pPr>
            <a:r>
              <a:rPr lang="en-US" dirty="0">
                <a:solidFill>
                  <a:schemeClr val="tx2">
                    <a:lumMod val="25000"/>
                  </a:schemeClr>
                </a:solidFill>
              </a:rPr>
              <a:t>Retrieve and display information about all nodes in the water network graph.</a:t>
            </a:r>
          </a:p>
          <a:p>
            <a:pPr marL="285750" indent="-285750">
              <a:buFont typeface="Arial" panose="020B0604020202020204" pitchFamily="34" charset="0"/>
              <a:buChar char="•"/>
            </a:pPr>
            <a:r>
              <a:rPr lang="en-US" dirty="0">
                <a:solidFill>
                  <a:schemeClr val="tx2">
                    <a:lumMod val="25000"/>
                  </a:schemeClr>
                </a:solidFill>
              </a:rPr>
              <a:t>Provides an overview of all reservoirs, pumping stations, and cities present in the network.</a:t>
            </a:r>
          </a:p>
          <a:p>
            <a:pPr marL="285750" indent="-285750">
              <a:buFont typeface="Arial" panose="020B0604020202020204" pitchFamily="34" charset="0"/>
              <a:buChar char="•"/>
            </a:pPr>
            <a:r>
              <a:rPr lang="en-US" dirty="0">
                <a:solidFill>
                  <a:schemeClr val="tx2">
                    <a:lumMod val="25000"/>
                  </a:schemeClr>
                </a:solidFill>
              </a:rPr>
              <a:t>Time Complexity: O(N + M), where N is the total number of nodes in the graph and M is the total number of edges.</a:t>
            </a:r>
          </a:p>
          <a:p>
            <a:r>
              <a:rPr lang="en-US" b="1" dirty="0">
                <a:solidFill>
                  <a:schemeClr val="tx2">
                    <a:lumMod val="25000"/>
                  </a:schemeClr>
                </a:solidFill>
              </a:rPr>
              <a:t>Display Specific Node</a:t>
            </a:r>
            <a:r>
              <a:rPr lang="en-US" dirty="0">
                <a:solidFill>
                  <a:schemeClr val="tx2">
                    <a:lumMod val="25000"/>
                  </a:schemeClr>
                </a:solidFill>
              </a:rPr>
              <a:t>:</a:t>
            </a:r>
          </a:p>
          <a:p>
            <a:pPr marL="285750" indent="-285750">
              <a:buFont typeface="Arial" panose="020B0604020202020204" pitchFamily="34" charset="0"/>
              <a:buChar char="•"/>
            </a:pPr>
            <a:r>
              <a:rPr lang="en-US" dirty="0">
                <a:solidFill>
                  <a:schemeClr val="tx2">
                    <a:lumMod val="25000"/>
                  </a:schemeClr>
                </a:solidFill>
              </a:rPr>
              <a:t>Retrieve and display detailed information about a specific node in the water network graph.</a:t>
            </a:r>
          </a:p>
          <a:p>
            <a:pPr marL="285750" indent="-285750">
              <a:buFont typeface="Arial" panose="020B0604020202020204" pitchFamily="34" charset="0"/>
              <a:buChar char="•"/>
            </a:pPr>
            <a:r>
              <a:rPr lang="en-US" dirty="0">
                <a:solidFill>
                  <a:schemeClr val="tx2">
                    <a:lumMod val="25000"/>
                  </a:schemeClr>
                </a:solidFill>
              </a:rPr>
              <a:t>Users can input the node code or identifier to retrieve specific details.</a:t>
            </a:r>
          </a:p>
          <a:p>
            <a:pPr marL="285750" indent="-285750">
              <a:buFont typeface="Arial" panose="020B0604020202020204" pitchFamily="34" charset="0"/>
              <a:buChar char="•"/>
            </a:pPr>
            <a:r>
              <a:rPr lang="en-US" dirty="0">
                <a:solidFill>
                  <a:schemeClr val="tx2">
                    <a:lumMod val="25000"/>
                  </a:schemeClr>
                </a:solidFill>
              </a:rPr>
              <a:t>Time Complexity: O(N), where N is the total number of nodes in the graph.</a:t>
            </a:r>
          </a:p>
          <a:p>
            <a:r>
              <a:rPr lang="en-US" b="1" dirty="0">
                <a:solidFill>
                  <a:schemeClr val="tx2">
                    <a:lumMod val="25000"/>
                  </a:schemeClr>
                </a:solidFill>
              </a:rPr>
              <a:t>Max Flow:</a:t>
            </a:r>
          </a:p>
          <a:p>
            <a:pPr marL="285750" indent="-285750">
              <a:buFont typeface="Arial" panose="020B0604020202020204" pitchFamily="34" charset="0"/>
              <a:buChar char="•"/>
            </a:pPr>
            <a:r>
              <a:rPr lang="en-US" dirty="0">
                <a:solidFill>
                  <a:schemeClr val="tx2">
                    <a:lumMod val="25000"/>
                  </a:schemeClr>
                </a:solidFill>
              </a:rPr>
              <a:t>Calculate and display the maximum flow reaching each or a specific city in the water network.</a:t>
            </a:r>
          </a:p>
          <a:p>
            <a:pPr marL="285750" indent="-285750">
              <a:buFont typeface="Arial" panose="020B0604020202020204" pitchFamily="34" charset="0"/>
              <a:buChar char="•"/>
            </a:pPr>
            <a:r>
              <a:rPr lang="en-US" dirty="0">
                <a:solidFill>
                  <a:schemeClr val="tx2">
                    <a:lumMod val="25000"/>
                  </a:schemeClr>
                </a:solidFill>
              </a:rPr>
              <a:t>Time Complexity: O(N + M), where N is the total number of nodes in the graph and M is the total number of edges. This complexity arises from the MaxFlowMenu function, which involves maximum flow using algorithms such as Edmonds-Karp.</a:t>
            </a:r>
          </a:p>
        </p:txBody>
      </p:sp>
    </p:spTree>
    <p:extLst>
      <p:ext uri="{BB962C8B-B14F-4D97-AF65-F5344CB8AC3E}">
        <p14:creationId xmlns:p14="http://schemas.microsoft.com/office/powerpoint/2010/main" val="75971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implemented functionalities and associated algorithms</a:t>
            </a:r>
            <a:endParaRPr lang="pt-PT" b="1" dirty="0">
              <a:solidFill>
                <a:schemeClr val="tx2">
                  <a:lumMod val="25000"/>
                </a:schemeClr>
              </a:solidFill>
            </a:endParaRPr>
          </a:p>
        </p:txBody>
      </p:sp>
      <p:sp>
        <p:nvSpPr>
          <p:cNvPr id="8" name="CaixaDeTexto 7"/>
          <p:cNvSpPr txBox="1"/>
          <p:nvPr/>
        </p:nvSpPr>
        <p:spPr>
          <a:xfrm>
            <a:off x="584885" y="1869989"/>
            <a:ext cx="10387915" cy="4247317"/>
          </a:xfrm>
          <a:prstGeom prst="rect">
            <a:avLst/>
          </a:prstGeom>
          <a:noFill/>
        </p:spPr>
        <p:txBody>
          <a:bodyPr wrap="square" rtlCol="0">
            <a:spAutoFit/>
          </a:bodyPr>
          <a:lstStyle/>
          <a:p>
            <a:r>
              <a:rPr lang="en-US" b="1" dirty="0">
                <a:solidFill>
                  <a:schemeClr val="tx2">
                    <a:lumMod val="25000"/>
                  </a:schemeClr>
                </a:solidFill>
              </a:rPr>
              <a:t>Water Deficit Calculation (WaterDeficit):</a:t>
            </a:r>
          </a:p>
          <a:p>
            <a:pPr marL="285750" indent="-285750">
              <a:buFont typeface="Arial" panose="020B0604020202020204" pitchFamily="34" charset="0"/>
              <a:buChar char="•"/>
            </a:pPr>
            <a:r>
              <a:rPr lang="en-US" dirty="0">
                <a:solidFill>
                  <a:schemeClr val="bg2"/>
                </a:solidFill>
              </a:rPr>
              <a:t>This method calculates the deficit of water supply in cities by comparing the demand of each city with the incoming flow from reservoirs.</a:t>
            </a:r>
          </a:p>
          <a:p>
            <a:pPr marL="285750" indent="-285750">
              <a:buFont typeface="Arial" panose="020B0604020202020204" pitchFamily="34" charset="0"/>
              <a:buChar char="•"/>
            </a:pPr>
            <a:r>
              <a:rPr lang="en-US" dirty="0">
                <a:solidFill>
                  <a:schemeClr val="bg2"/>
                </a:solidFill>
              </a:rPr>
              <a:t>Time Complexity: O(n log n).</a:t>
            </a:r>
            <a:r>
              <a:rPr lang="pt-PT" dirty="0">
                <a:solidFill>
                  <a:schemeClr val="bg2"/>
                </a:solidFill>
              </a:rPr>
              <a:t> </a:t>
            </a:r>
            <a:r>
              <a:rPr lang="en-GB" dirty="0">
                <a:solidFill>
                  <a:schemeClr val="bg2"/>
                </a:solidFill>
              </a:rPr>
              <a:t>Iterating</a:t>
            </a:r>
            <a:r>
              <a:rPr lang="pt-PT" dirty="0">
                <a:solidFill>
                  <a:schemeClr val="bg2"/>
                </a:solidFill>
              </a:rPr>
              <a:t> </a:t>
            </a:r>
            <a:r>
              <a:rPr lang="pt-PT" dirty="0" err="1">
                <a:solidFill>
                  <a:schemeClr val="bg2"/>
                </a:solidFill>
              </a:rPr>
              <a:t>through</a:t>
            </a:r>
            <a:r>
              <a:rPr lang="pt-PT" dirty="0">
                <a:solidFill>
                  <a:schemeClr val="bg2"/>
                </a:solidFill>
              </a:rPr>
              <a:t> </a:t>
            </a:r>
            <a:r>
              <a:rPr lang="pt-PT" dirty="0" err="1">
                <a:solidFill>
                  <a:schemeClr val="bg2"/>
                </a:solidFill>
              </a:rPr>
              <a:t>all</a:t>
            </a:r>
            <a:r>
              <a:rPr lang="pt-PT" dirty="0">
                <a:solidFill>
                  <a:schemeClr val="bg2"/>
                </a:solidFill>
              </a:rPr>
              <a:t> nodes in </a:t>
            </a:r>
            <a:r>
              <a:rPr lang="pt-PT" dirty="0" err="1">
                <a:solidFill>
                  <a:schemeClr val="bg2"/>
                </a:solidFill>
              </a:rPr>
              <a:t>the</a:t>
            </a:r>
            <a:r>
              <a:rPr lang="pt-PT" dirty="0">
                <a:solidFill>
                  <a:schemeClr val="bg2"/>
                </a:solidFill>
              </a:rPr>
              <a:t> </a:t>
            </a:r>
            <a:r>
              <a:rPr lang="pt-PT" dirty="0" err="1">
                <a:solidFill>
                  <a:schemeClr val="bg2"/>
                </a:solidFill>
              </a:rPr>
              <a:t>graph</a:t>
            </a:r>
            <a:r>
              <a:rPr lang="pt-PT" dirty="0">
                <a:solidFill>
                  <a:schemeClr val="bg2"/>
                </a:solidFill>
              </a:rPr>
              <a:t>: </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 </a:t>
            </a:r>
            <a:r>
              <a:rPr lang="pt-PT" dirty="0" err="1">
                <a:solidFill>
                  <a:schemeClr val="bg2"/>
                </a:solidFill>
              </a:rPr>
              <a:t>Calculating</a:t>
            </a:r>
            <a:r>
              <a:rPr lang="pt-PT" dirty="0">
                <a:solidFill>
                  <a:schemeClr val="bg2"/>
                </a:solidFill>
              </a:rPr>
              <a:t> </a:t>
            </a:r>
            <a:r>
              <a:rPr lang="pt-PT" dirty="0" err="1">
                <a:solidFill>
                  <a:schemeClr val="bg2"/>
                </a:solidFill>
              </a:rPr>
              <a:t>the</a:t>
            </a:r>
            <a:r>
              <a:rPr lang="pt-PT" dirty="0">
                <a:solidFill>
                  <a:schemeClr val="bg2"/>
                </a:solidFill>
              </a:rPr>
              <a:t> </a:t>
            </a:r>
            <a:r>
              <a:rPr lang="pt-PT" dirty="0" err="1">
                <a:solidFill>
                  <a:schemeClr val="bg2"/>
                </a:solidFill>
              </a:rPr>
              <a:t>maximum</a:t>
            </a:r>
            <a:r>
              <a:rPr lang="pt-PT" dirty="0">
                <a:solidFill>
                  <a:schemeClr val="bg2"/>
                </a:solidFill>
              </a:rPr>
              <a:t> </a:t>
            </a:r>
            <a:r>
              <a:rPr lang="pt-PT" dirty="0" err="1">
                <a:solidFill>
                  <a:schemeClr val="bg2"/>
                </a:solidFill>
              </a:rPr>
              <a:t>flow</a:t>
            </a:r>
            <a:r>
              <a:rPr lang="pt-PT" dirty="0">
                <a:solidFill>
                  <a:schemeClr val="bg2"/>
                </a:solidFill>
              </a:rPr>
              <a:t> </a:t>
            </a:r>
            <a:r>
              <a:rPr lang="pt-PT" dirty="0" err="1">
                <a:solidFill>
                  <a:schemeClr val="bg2"/>
                </a:solidFill>
              </a:rPr>
              <a:t>and</a:t>
            </a:r>
            <a:r>
              <a:rPr lang="pt-PT" dirty="0">
                <a:solidFill>
                  <a:schemeClr val="bg2"/>
                </a:solidFill>
              </a:rPr>
              <a:t> </a:t>
            </a:r>
            <a:r>
              <a:rPr lang="pt-PT" dirty="0" err="1">
                <a:solidFill>
                  <a:schemeClr val="bg2"/>
                </a:solidFill>
              </a:rPr>
              <a:t>comparing</a:t>
            </a:r>
            <a:r>
              <a:rPr lang="pt-PT" dirty="0">
                <a:solidFill>
                  <a:schemeClr val="bg2"/>
                </a:solidFill>
              </a:rPr>
              <a:t> </a:t>
            </a:r>
            <a:r>
              <a:rPr lang="pt-PT" dirty="0" err="1">
                <a:solidFill>
                  <a:schemeClr val="bg2"/>
                </a:solidFill>
              </a:rPr>
              <a:t>with</a:t>
            </a:r>
            <a:r>
              <a:rPr lang="pt-PT" dirty="0">
                <a:solidFill>
                  <a:schemeClr val="bg2"/>
                </a:solidFill>
              </a:rPr>
              <a:t> </a:t>
            </a:r>
            <a:r>
              <a:rPr lang="pt-PT" dirty="0" err="1">
                <a:solidFill>
                  <a:schemeClr val="bg2"/>
                </a:solidFill>
              </a:rPr>
              <a:t>demand</a:t>
            </a:r>
            <a:r>
              <a:rPr lang="pt-PT" dirty="0">
                <a:solidFill>
                  <a:schemeClr val="bg2"/>
                </a:solidFill>
              </a:rPr>
              <a:t> for </a:t>
            </a:r>
            <a:r>
              <a:rPr lang="pt-PT" dirty="0" err="1">
                <a:solidFill>
                  <a:schemeClr val="bg2"/>
                </a:solidFill>
              </a:rPr>
              <a:t>each</a:t>
            </a:r>
            <a:r>
              <a:rPr lang="pt-PT" dirty="0">
                <a:solidFill>
                  <a:schemeClr val="bg2"/>
                </a:solidFill>
              </a:rPr>
              <a:t> </a:t>
            </a:r>
            <a:r>
              <a:rPr lang="pt-PT" dirty="0" err="1">
                <a:solidFill>
                  <a:schemeClr val="bg2"/>
                </a:solidFill>
              </a:rPr>
              <a:t>city</a:t>
            </a:r>
            <a:r>
              <a:rPr lang="pt-PT" dirty="0">
                <a:solidFill>
                  <a:schemeClr val="bg2"/>
                </a:solidFill>
              </a:rPr>
              <a:t>: </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 </a:t>
            </a:r>
            <a:r>
              <a:rPr lang="pt-PT" dirty="0" err="1">
                <a:solidFill>
                  <a:schemeClr val="bg2"/>
                </a:solidFill>
              </a:rPr>
              <a:t>due</a:t>
            </a:r>
            <a:r>
              <a:rPr lang="pt-PT" dirty="0">
                <a:solidFill>
                  <a:schemeClr val="bg2"/>
                </a:solidFill>
              </a:rPr>
              <a:t> to </a:t>
            </a:r>
            <a:r>
              <a:rPr lang="pt-PT" dirty="0" err="1">
                <a:solidFill>
                  <a:schemeClr val="bg2"/>
                </a:solidFill>
              </a:rPr>
              <a:t>sorting</a:t>
            </a:r>
            <a:r>
              <a:rPr lang="pt-PT" dirty="0">
                <a:solidFill>
                  <a:schemeClr val="bg2"/>
                </a:solidFill>
              </a:rPr>
              <a:t>; Total: </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a:t>
            </a:r>
          </a:p>
          <a:p>
            <a:endParaRPr lang="en-US" dirty="0">
              <a:solidFill>
                <a:schemeClr val="bg2"/>
              </a:solidFill>
            </a:endParaRPr>
          </a:p>
          <a:p>
            <a:r>
              <a:rPr lang="en-US" b="1" dirty="0">
                <a:solidFill>
                  <a:schemeClr val="bg2"/>
                </a:solidFill>
              </a:rPr>
              <a:t>Water Redistribution (</a:t>
            </a:r>
            <a:r>
              <a:rPr lang="en-US" b="1" dirty="0" err="1">
                <a:solidFill>
                  <a:schemeClr val="bg2"/>
                </a:solidFill>
              </a:rPr>
              <a:t>balanceLoad</a:t>
            </a:r>
            <a:r>
              <a:rPr lang="en-US" b="1" dirty="0">
                <a:solidFill>
                  <a:schemeClr val="bg2"/>
                </a:solidFill>
              </a:rPr>
              <a:t>):</a:t>
            </a:r>
          </a:p>
          <a:p>
            <a:pPr marL="285750" indent="-285750">
              <a:buFont typeface="Arial" panose="020B0604020202020204" pitchFamily="34" charset="0"/>
              <a:buChar char="•"/>
            </a:pPr>
            <a:r>
              <a:rPr lang="en-US" dirty="0">
                <a:solidFill>
                  <a:schemeClr val="bg2"/>
                </a:solidFill>
              </a:rPr>
              <a:t>This method redistributes water flow within the network to address deficits and balance supply and demand. This functionality also includes the comparison between some metrics, before and after the water redistribution.</a:t>
            </a:r>
          </a:p>
          <a:p>
            <a:pPr marL="285750" indent="-285750">
              <a:buFont typeface="Arial" panose="020B0604020202020204" pitchFamily="34" charset="0"/>
              <a:buChar char="•"/>
            </a:pPr>
            <a:r>
              <a:rPr lang="en-US" dirty="0">
                <a:solidFill>
                  <a:schemeClr val="bg2"/>
                </a:solidFill>
              </a:rPr>
              <a:t>Time Complexity: O(n log n); </a:t>
            </a:r>
            <a:r>
              <a:rPr lang="pt-PT" dirty="0" err="1">
                <a:solidFill>
                  <a:schemeClr val="bg2"/>
                </a:solidFill>
              </a:rPr>
              <a:t>ComputeMetrics</a:t>
            </a:r>
            <a:r>
              <a:rPr lang="pt-PT" dirty="0">
                <a:solidFill>
                  <a:schemeClr val="bg2"/>
                </a:solidFill>
              </a:rPr>
              <a:t>: </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 </a:t>
            </a:r>
            <a:r>
              <a:rPr lang="pt-PT" dirty="0" err="1">
                <a:solidFill>
                  <a:schemeClr val="bg2"/>
                </a:solidFill>
              </a:rPr>
              <a:t>due</a:t>
            </a:r>
            <a:r>
              <a:rPr lang="pt-PT" dirty="0">
                <a:solidFill>
                  <a:schemeClr val="bg2"/>
                </a:solidFill>
              </a:rPr>
              <a:t> to </a:t>
            </a:r>
            <a:r>
              <a:rPr lang="pt-PT" dirty="0" err="1">
                <a:solidFill>
                  <a:schemeClr val="bg2"/>
                </a:solidFill>
              </a:rPr>
              <a:t>sorting</a:t>
            </a:r>
            <a:r>
              <a:rPr lang="pt-PT" dirty="0">
                <a:solidFill>
                  <a:schemeClr val="bg2"/>
                </a:solidFill>
              </a:rPr>
              <a:t>; </a:t>
            </a:r>
            <a:r>
              <a:rPr lang="pt-PT" dirty="0" err="1">
                <a:solidFill>
                  <a:schemeClr val="bg2"/>
                </a:solidFill>
              </a:rPr>
              <a:t>Calculating</a:t>
            </a:r>
            <a:r>
              <a:rPr lang="pt-PT" dirty="0">
                <a:solidFill>
                  <a:schemeClr val="bg2"/>
                </a:solidFill>
              </a:rPr>
              <a:t> total </a:t>
            </a:r>
            <a:r>
              <a:rPr lang="pt-PT" dirty="0" err="1">
                <a:solidFill>
                  <a:schemeClr val="bg2"/>
                </a:solidFill>
              </a:rPr>
              <a:t>excess</a:t>
            </a:r>
            <a:r>
              <a:rPr lang="pt-PT" dirty="0">
                <a:solidFill>
                  <a:schemeClr val="bg2"/>
                </a:solidFill>
              </a:rPr>
              <a:t> </a:t>
            </a:r>
            <a:r>
              <a:rPr lang="pt-PT" dirty="0" err="1">
                <a:solidFill>
                  <a:schemeClr val="bg2"/>
                </a:solidFill>
              </a:rPr>
              <a:t>capacity</a:t>
            </a:r>
            <a:r>
              <a:rPr lang="pt-PT" dirty="0">
                <a:solidFill>
                  <a:schemeClr val="bg2"/>
                </a:solidFill>
              </a:rPr>
              <a:t> </a:t>
            </a:r>
            <a:r>
              <a:rPr lang="pt-PT" dirty="0" err="1">
                <a:solidFill>
                  <a:schemeClr val="bg2"/>
                </a:solidFill>
              </a:rPr>
              <a:t>and</a:t>
            </a:r>
            <a:r>
              <a:rPr lang="pt-PT" dirty="0">
                <a:solidFill>
                  <a:schemeClr val="bg2"/>
                </a:solidFill>
              </a:rPr>
              <a:t> </a:t>
            </a:r>
            <a:r>
              <a:rPr lang="pt-PT" dirty="0" err="1">
                <a:solidFill>
                  <a:schemeClr val="bg2"/>
                </a:solidFill>
              </a:rPr>
              <a:t>unmet</a:t>
            </a:r>
            <a:r>
              <a:rPr lang="pt-PT" dirty="0">
                <a:solidFill>
                  <a:schemeClr val="bg2"/>
                </a:solidFill>
              </a:rPr>
              <a:t> </a:t>
            </a:r>
            <a:r>
              <a:rPr lang="pt-PT" dirty="0" err="1">
                <a:solidFill>
                  <a:schemeClr val="bg2"/>
                </a:solidFill>
              </a:rPr>
              <a:t>demand</a:t>
            </a:r>
            <a:r>
              <a:rPr lang="pt-PT" dirty="0">
                <a:solidFill>
                  <a:schemeClr val="bg2"/>
                </a:solidFill>
              </a:rPr>
              <a:t>: </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 </a:t>
            </a:r>
            <a:r>
              <a:rPr lang="pt-PT" dirty="0" err="1">
                <a:solidFill>
                  <a:schemeClr val="bg2"/>
                </a:solidFill>
              </a:rPr>
              <a:t>Redistributing</a:t>
            </a:r>
            <a:r>
              <a:rPr lang="pt-PT" dirty="0">
                <a:solidFill>
                  <a:schemeClr val="bg2"/>
                </a:solidFill>
              </a:rPr>
              <a:t> </a:t>
            </a:r>
            <a:r>
              <a:rPr lang="pt-PT" dirty="0" err="1">
                <a:solidFill>
                  <a:schemeClr val="bg2"/>
                </a:solidFill>
              </a:rPr>
              <a:t>flow</a:t>
            </a:r>
            <a:r>
              <a:rPr lang="pt-PT" dirty="0">
                <a:solidFill>
                  <a:schemeClr val="bg2"/>
                </a:solidFill>
              </a:rPr>
              <a:t> </a:t>
            </a:r>
            <a:r>
              <a:rPr lang="pt-PT" dirty="0" err="1">
                <a:solidFill>
                  <a:schemeClr val="bg2"/>
                </a:solidFill>
              </a:rPr>
              <a:t>based</a:t>
            </a:r>
            <a:r>
              <a:rPr lang="pt-PT" dirty="0">
                <a:solidFill>
                  <a:schemeClr val="bg2"/>
                </a:solidFill>
              </a:rPr>
              <a:t> </a:t>
            </a:r>
            <a:r>
              <a:rPr lang="pt-PT" dirty="0" err="1">
                <a:solidFill>
                  <a:schemeClr val="bg2"/>
                </a:solidFill>
              </a:rPr>
              <a:t>on</a:t>
            </a:r>
            <a:r>
              <a:rPr lang="pt-PT" dirty="0">
                <a:solidFill>
                  <a:schemeClr val="bg2"/>
                </a:solidFill>
              </a:rPr>
              <a:t> </a:t>
            </a:r>
            <a:r>
              <a:rPr lang="pt-PT" dirty="0" err="1">
                <a:solidFill>
                  <a:schemeClr val="bg2"/>
                </a:solidFill>
              </a:rPr>
              <a:t>excess</a:t>
            </a:r>
            <a:r>
              <a:rPr lang="pt-PT" dirty="0">
                <a:solidFill>
                  <a:schemeClr val="bg2"/>
                </a:solidFill>
              </a:rPr>
              <a:t> </a:t>
            </a:r>
            <a:r>
              <a:rPr lang="pt-PT" dirty="0" err="1">
                <a:solidFill>
                  <a:schemeClr val="bg2"/>
                </a:solidFill>
              </a:rPr>
              <a:t>capacity</a:t>
            </a:r>
            <a:r>
              <a:rPr lang="pt-PT" dirty="0">
                <a:solidFill>
                  <a:schemeClr val="bg2"/>
                </a:solidFill>
              </a:rPr>
              <a:t> </a:t>
            </a:r>
            <a:r>
              <a:rPr lang="pt-PT" dirty="0" err="1">
                <a:solidFill>
                  <a:schemeClr val="bg2"/>
                </a:solidFill>
              </a:rPr>
              <a:t>and</a:t>
            </a:r>
            <a:r>
              <a:rPr lang="pt-PT" dirty="0">
                <a:solidFill>
                  <a:schemeClr val="bg2"/>
                </a:solidFill>
              </a:rPr>
              <a:t> </a:t>
            </a:r>
            <a:r>
              <a:rPr lang="pt-PT" dirty="0" err="1">
                <a:solidFill>
                  <a:schemeClr val="bg2"/>
                </a:solidFill>
              </a:rPr>
              <a:t>unmet</a:t>
            </a:r>
            <a:r>
              <a:rPr lang="pt-PT" dirty="0">
                <a:solidFill>
                  <a:schemeClr val="bg2"/>
                </a:solidFill>
              </a:rPr>
              <a:t> </a:t>
            </a:r>
            <a:r>
              <a:rPr lang="pt-PT" dirty="0" err="1">
                <a:solidFill>
                  <a:schemeClr val="bg2"/>
                </a:solidFill>
              </a:rPr>
              <a:t>demand</a:t>
            </a:r>
            <a:r>
              <a:rPr lang="pt-PT" dirty="0">
                <a:solidFill>
                  <a:schemeClr val="bg2"/>
                </a:solidFill>
              </a:rPr>
              <a:t>: </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 Total: </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a:t>
            </a:r>
            <a:r>
              <a:rPr lang="pt-PT" i="1" dirty="0">
                <a:solidFill>
                  <a:schemeClr val="bg2"/>
                </a:solidFill>
              </a:rPr>
              <a:t>O</a:t>
            </a:r>
            <a:r>
              <a:rPr lang="pt-PT" dirty="0">
                <a:solidFill>
                  <a:schemeClr val="bg2"/>
                </a:solidFill>
              </a:rPr>
              <a:t>(</a:t>
            </a:r>
            <a:r>
              <a:rPr lang="pt-PT" i="1" dirty="0">
                <a:solidFill>
                  <a:schemeClr val="bg2"/>
                </a:solidFill>
              </a:rPr>
              <a:t>n</a:t>
            </a:r>
            <a:r>
              <a:rPr lang="pt-PT" dirty="0">
                <a:solidFill>
                  <a:schemeClr val="bg2"/>
                </a:solidFill>
              </a:rPr>
              <a:t>)=</a:t>
            </a:r>
            <a:r>
              <a:rPr lang="pt-PT" i="1" dirty="0">
                <a:solidFill>
                  <a:schemeClr val="bg2"/>
                </a:solidFill>
              </a:rPr>
              <a:t>O</a:t>
            </a:r>
            <a:r>
              <a:rPr lang="pt-PT" dirty="0">
                <a:solidFill>
                  <a:schemeClr val="bg2"/>
                </a:solidFill>
              </a:rPr>
              <a:t>(</a:t>
            </a:r>
            <a:r>
              <a:rPr lang="pt-PT" i="1" dirty="0" err="1">
                <a:solidFill>
                  <a:schemeClr val="bg2"/>
                </a:solidFill>
              </a:rPr>
              <a:t>n</a:t>
            </a:r>
            <a:r>
              <a:rPr lang="pt-PT" dirty="0" err="1">
                <a:solidFill>
                  <a:schemeClr val="bg2"/>
                </a:solidFill>
              </a:rPr>
              <a:t>log</a:t>
            </a:r>
            <a:r>
              <a:rPr lang="pt-PT" i="1" dirty="0" err="1">
                <a:solidFill>
                  <a:schemeClr val="bg2"/>
                </a:solidFill>
              </a:rPr>
              <a:t>n</a:t>
            </a:r>
            <a:r>
              <a:rPr lang="pt-PT" dirty="0">
                <a:solidFill>
                  <a:schemeClr val="bg2"/>
                </a:solidFill>
              </a:rPr>
              <a:t>).</a:t>
            </a:r>
          </a:p>
          <a:p>
            <a:pPr marL="285750" indent="-285750">
              <a:buFont typeface="Arial" panose="020B0604020202020204" pitchFamily="34" charset="0"/>
              <a:buChar char="•"/>
            </a:pPr>
            <a:endParaRPr lang="en-US" dirty="0">
              <a:solidFill>
                <a:schemeClr val="bg2"/>
              </a:solidFill>
            </a:endParaRPr>
          </a:p>
        </p:txBody>
      </p:sp>
    </p:spTree>
    <p:extLst>
      <p:ext uri="{BB962C8B-B14F-4D97-AF65-F5344CB8AC3E}">
        <p14:creationId xmlns:p14="http://schemas.microsoft.com/office/powerpoint/2010/main" val="239079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implemented functionalities and associated algorithms</a:t>
            </a:r>
            <a:endParaRPr lang="pt-PT" b="1" dirty="0">
              <a:solidFill>
                <a:schemeClr val="tx2">
                  <a:lumMod val="25000"/>
                </a:schemeClr>
              </a:solidFill>
            </a:endParaRPr>
          </a:p>
        </p:txBody>
      </p:sp>
      <p:sp>
        <p:nvSpPr>
          <p:cNvPr id="8" name="CaixaDeTexto 7"/>
          <p:cNvSpPr txBox="1"/>
          <p:nvPr/>
        </p:nvSpPr>
        <p:spPr>
          <a:xfrm>
            <a:off x="282882" y="1578189"/>
            <a:ext cx="11512039" cy="5078313"/>
          </a:xfrm>
          <a:prstGeom prst="rect">
            <a:avLst/>
          </a:prstGeom>
          <a:noFill/>
        </p:spPr>
        <p:txBody>
          <a:bodyPr wrap="square" rtlCol="0">
            <a:spAutoFit/>
          </a:bodyPr>
          <a:lstStyle/>
          <a:p>
            <a:r>
              <a:rPr lang="en-US" b="1" dirty="0">
                <a:solidFill>
                  <a:schemeClr val="tx2">
                    <a:lumMod val="25000"/>
                  </a:schemeClr>
                </a:solidFill>
              </a:rPr>
              <a:t>Reservoir Removal Resilience Check:</a:t>
            </a:r>
          </a:p>
          <a:p>
            <a:pPr marL="285750" indent="-285750">
              <a:buFont typeface="Arial" panose="020B0604020202020204" pitchFamily="34" charset="0"/>
              <a:buChar char="•"/>
            </a:pPr>
            <a:r>
              <a:rPr lang="en-US" dirty="0">
                <a:solidFill>
                  <a:schemeClr val="bg2"/>
                </a:solidFill>
              </a:rPr>
              <a:t>Simulates</a:t>
            </a:r>
            <a:r>
              <a:rPr lang="en-US" b="1" dirty="0">
                <a:solidFill>
                  <a:schemeClr val="tx2">
                    <a:lumMod val="25000"/>
                  </a:schemeClr>
                </a:solidFill>
              </a:rPr>
              <a:t> </a:t>
            </a:r>
            <a:r>
              <a:rPr lang="en-US" dirty="0">
                <a:solidFill>
                  <a:schemeClr val="bg2"/>
                </a:solidFill>
              </a:rPr>
              <a:t>reservoir removal by unique code.</a:t>
            </a:r>
          </a:p>
          <a:p>
            <a:pPr marL="285750" indent="-285750">
              <a:buFont typeface="Arial" panose="020B0604020202020204" pitchFamily="34" charset="0"/>
              <a:buChar char="•"/>
            </a:pPr>
            <a:r>
              <a:rPr lang="en-US" dirty="0">
                <a:solidFill>
                  <a:schemeClr val="bg2"/>
                </a:solidFill>
              </a:rPr>
              <a:t>Recalculates flow via Edmonds-Karp algorithm.</a:t>
            </a:r>
          </a:p>
          <a:p>
            <a:pPr marL="285750" indent="-285750">
              <a:buFont typeface="Arial" panose="020B0604020202020204" pitchFamily="34" charset="0"/>
              <a:buChar char="•"/>
            </a:pPr>
            <a:r>
              <a:rPr lang="en-US" dirty="0">
                <a:solidFill>
                  <a:schemeClr val="bg2"/>
                </a:solidFill>
              </a:rPr>
              <a:t>Assesses impact on city demands, revealing potential water shortage risks.</a:t>
            </a:r>
          </a:p>
          <a:p>
            <a:pPr marL="285750" indent="-285750">
              <a:buFont typeface="Arial" panose="020B0604020202020204" pitchFamily="34" charset="0"/>
              <a:buChar char="•"/>
            </a:pPr>
            <a:r>
              <a:rPr lang="en-US" dirty="0">
                <a:solidFill>
                  <a:schemeClr val="bg2"/>
                </a:solidFill>
              </a:rPr>
              <a:t>Time Complexity: O(</a:t>
            </a:r>
            <a:r>
              <a:rPr lang="en-US" dirty="0" err="1">
                <a:solidFill>
                  <a:schemeClr val="bg2"/>
                </a:solidFill>
              </a:rPr>
              <a:t>n⋅m</a:t>
            </a:r>
            <a:r>
              <a:rPr lang="en-US" dirty="0">
                <a:solidFill>
                  <a:schemeClr val="bg2"/>
                </a:solidFill>
              </a:rPr>
              <a:t>) where </a:t>
            </a:r>
            <a:r>
              <a:rPr lang="en-US" i="1" dirty="0">
                <a:solidFill>
                  <a:schemeClr val="bg2"/>
                </a:solidFill>
              </a:rPr>
              <a:t>n</a:t>
            </a:r>
            <a:r>
              <a:rPr lang="en-US" dirty="0">
                <a:solidFill>
                  <a:schemeClr val="bg2"/>
                </a:solidFill>
              </a:rPr>
              <a:t> is the number of cities in the network and </a:t>
            </a:r>
            <a:r>
              <a:rPr lang="en-US" i="1" dirty="0">
                <a:solidFill>
                  <a:schemeClr val="bg2"/>
                </a:solidFill>
              </a:rPr>
              <a:t>m</a:t>
            </a:r>
            <a:r>
              <a:rPr lang="en-US" dirty="0">
                <a:solidFill>
                  <a:schemeClr val="bg2"/>
                </a:solidFill>
              </a:rPr>
              <a:t> is the average number of edges per city.</a:t>
            </a:r>
          </a:p>
          <a:p>
            <a:r>
              <a:rPr lang="en-US" b="1" dirty="0">
                <a:solidFill>
                  <a:schemeClr val="tx2">
                    <a:lumMod val="25000"/>
                  </a:schemeClr>
                </a:solidFill>
              </a:rPr>
              <a:t>Pumping Station Removal Resilience Check:</a:t>
            </a:r>
          </a:p>
          <a:p>
            <a:pPr marL="285750" indent="-285750">
              <a:buFont typeface="Arial" panose="020B0604020202020204" pitchFamily="34" charset="0"/>
              <a:buChar char="•"/>
            </a:pPr>
            <a:r>
              <a:rPr lang="en-US" dirty="0">
                <a:solidFill>
                  <a:schemeClr val="bg2"/>
                </a:solidFill>
              </a:rPr>
              <a:t>Evaluates impact of removing pumping station by code.</a:t>
            </a:r>
          </a:p>
          <a:p>
            <a:pPr marL="285750" indent="-285750">
              <a:buFont typeface="Arial" panose="020B0604020202020204" pitchFamily="34" charset="0"/>
              <a:buChar char="•"/>
            </a:pPr>
            <a:r>
              <a:rPr lang="en-US" dirty="0">
                <a:solidFill>
                  <a:schemeClr val="bg2"/>
                </a:solidFill>
              </a:rPr>
              <a:t>Temporarily removes station's incoming edges.</a:t>
            </a:r>
          </a:p>
          <a:p>
            <a:pPr marL="285750" indent="-285750">
              <a:buFont typeface="Arial" panose="020B0604020202020204" pitchFamily="34" charset="0"/>
              <a:buChar char="•"/>
            </a:pPr>
            <a:r>
              <a:rPr lang="en-US" dirty="0">
                <a:solidFill>
                  <a:schemeClr val="bg2"/>
                </a:solidFill>
              </a:rPr>
              <a:t>Recalculates flow, ranks cities by deficit, highlighting critical areas.</a:t>
            </a:r>
          </a:p>
          <a:p>
            <a:pPr marL="285750" indent="-285750">
              <a:buFont typeface="Arial" panose="020B0604020202020204" pitchFamily="34" charset="0"/>
              <a:buChar char="•"/>
            </a:pPr>
            <a:r>
              <a:rPr lang="en-US" dirty="0">
                <a:solidFill>
                  <a:schemeClr val="bg2"/>
                </a:solidFill>
              </a:rPr>
              <a:t>Time Complexity: </a:t>
            </a:r>
            <a:r>
              <a:rPr lang="en-US" i="1" dirty="0">
                <a:solidFill>
                  <a:schemeClr val="bg2"/>
                </a:solidFill>
              </a:rPr>
              <a:t>O</a:t>
            </a:r>
            <a:r>
              <a:rPr lang="en-US" dirty="0">
                <a:solidFill>
                  <a:schemeClr val="bg2"/>
                </a:solidFill>
              </a:rPr>
              <a:t>(</a:t>
            </a:r>
            <a:r>
              <a:rPr lang="en-US" i="1" dirty="0" err="1">
                <a:solidFill>
                  <a:schemeClr val="bg2"/>
                </a:solidFill>
              </a:rPr>
              <a:t>n</a:t>
            </a:r>
            <a:r>
              <a:rPr lang="en-US" dirty="0" err="1">
                <a:solidFill>
                  <a:schemeClr val="bg2"/>
                </a:solidFill>
              </a:rPr>
              <a:t>⋅</a:t>
            </a:r>
            <a:r>
              <a:rPr lang="en-US" i="1" dirty="0" err="1">
                <a:solidFill>
                  <a:schemeClr val="bg2"/>
                </a:solidFill>
              </a:rPr>
              <a:t>m</a:t>
            </a:r>
            <a:r>
              <a:rPr lang="en-US" dirty="0">
                <a:solidFill>
                  <a:schemeClr val="bg2"/>
                </a:solidFill>
              </a:rPr>
              <a:t>); </a:t>
            </a:r>
            <a:r>
              <a:rPr lang="en-US" i="1" dirty="0">
                <a:solidFill>
                  <a:schemeClr val="bg2"/>
                </a:solidFill>
              </a:rPr>
              <a:t>n</a:t>
            </a:r>
            <a:r>
              <a:rPr lang="en-US" dirty="0">
                <a:solidFill>
                  <a:schemeClr val="bg2"/>
                </a:solidFill>
              </a:rPr>
              <a:t> is the number of cities in the network; </a:t>
            </a:r>
            <a:r>
              <a:rPr lang="en-US" i="1" dirty="0">
                <a:solidFill>
                  <a:schemeClr val="bg2"/>
                </a:solidFill>
              </a:rPr>
              <a:t>m</a:t>
            </a:r>
            <a:r>
              <a:rPr lang="en-US" dirty="0">
                <a:solidFill>
                  <a:schemeClr val="bg2"/>
                </a:solidFill>
              </a:rPr>
              <a:t> is the average number of edges per city.</a:t>
            </a:r>
          </a:p>
          <a:p>
            <a:r>
              <a:rPr lang="en-US" b="1" dirty="0">
                <a:solidFill>
                  <a:schemeClr val="tx2">
                    <a:lumMod val="25000"/>
                  </a:schemeClr>
                </a:solidFill>
              </a:rPr>
              <a:t>Individual Edge Removal Resilience Check:</a:t>
            </a:r>
          </a:p>
          <a:p>
            <a:pPr marL="285750" indent="-285750">
              <a:buFont typeface="Arial" panose="020B0604020202020204" pitchFamily="34" charset="0"/>
              <a:buChar char="•"/>
            </a:pPr>
            <a:r>
              <a:rPr lang="en-US" dirty="0">
                <a:solidFill>
                  <a:schemeClr val="bg2"/>
                </a:solidFill>
              </a:rPr>
              <a:t>Systematically removes each edge.</a:t>
            </a:r>
          </a:p>
          <a:p>
            <a:pPr marL="285750" indent="-285750">
              <a:buFont typeface="Arial" panose="020B0604020202020204" pitchFamily="34" charset="0"/>
              <a:buChar char="•"/>
            </a:pPr>
            <a:r>
              <a:rPr lang="en-US" dirty="0">
                <a:solidFill>
                  <a:schemeClr val="bg2"/>
                </a:solidFill>
              </a:rPr>
              <a:t>Recalculates flow after removal.</a:t>
            </a:r>
          </a:p>
          <a:p>
            <a:pPr marL="285750" indent="-285750">
              <a:buFont typeface="Arial" panose="020B0604020202020204" pitchFamily="34" charset="0"/>
              <a:buChar char="•"/>
            </a:pPr>
            <a:r>
              <a:rPr lang="en-US" dirty="0">
                <a:solidFill>
                  <a:schemeClr val="bg2"/>
                </a:solidFill>
              </a:rPr>
              <a:t>Identifies cities with unmet demand, gauging network vulnerability.</a:t>
            </a:r>
          </a:p>
          <a:p>
            <a:pPr marL="285750" indent="-285750">
              <a:buFont typeface="Arial" panose="020B0604020202020204" pitchFamily="34" charset="0"/>
              <a:buChar char="•"/>
            </a:pPr>
            <a:r>
              <a:rPr lang="en-US" dirty="0">
                <a:solidFill>
                  <a:schemeClr val="bg2"/>
                </a:solidFill>
              </a:rPr>
              <a:t>Time Complexity: O(n^2⋅m); n is the number of cities in the network; m is the average number of edges per city.</a:t>
            </a:r>
          </a:p>
        </p:txBody>
      </p:sp>
    </p:spTree>
    <p:extLst>
      <p:ext uri="{BB962C8B-B14F-4D97-AF65-F5344CB8AC3E}">
        <p14:creationId xmlns:p14="http://schemas.microsoft.com/office/powerpoint/2010/main" val="163898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gs>
            <a:gs pos="53000">
              <a:schemeClr val="tx1">
                <a:lumMod val="75000"/>
              </a:schemeClr>
            </a:gs>
            <a:gs pos="81000">
              <a:schemeClr val="tx1">
                <a:lumMod val="8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70860" y="383373"/>
            <a:ext cx="8610600" cy="1293028"/>
          </a:xfrm>
        </p:spPr>
        <p:txBody>
          <a:bodyPr/>
          <a:lstStyle/>
          <a:p>
            <a:r>
              <a:rPr lang="en-US" dirty="0">
                <a:solidFill>
                  <a:schemeClr val="tx2">
                    <a:lumMod val="25000"/>
                  </a:schemeClr>
                </a:solidFill>
              </a:rPr>
              <a:t>implemented functionalities and associated algorithms</a:t>
            </a:r>
            <a:endParaRPr lang="pt-PT" b="1" dirty="0">
              <a:solidFill>
                <a:schemeClr val="tx2">
                  <a:lumMod val="25000"/>
                </a:schemeClr>
              </a:solidFill>
            </a:endParaRPr>
          </a:p>
        </p:txBody>
      </p:sp>
      <p:pic>
        <p:nvPicPr>
          <p:cNvPr id="3" name="Imagem 2"/>
          <p:cNvPicPr>
            <a:picLocks noChangeAspect="1"/>
          </p:cNvPicPr>
          <p:nvPr/>
        </p:nvPicPr>
        <p:blipFill>
          <a:blip r:embed="rId2"/>
          <a:stretch>
            <a:fillRect/>
          </a:stretch>
        </p:blipFill>
        <p:spPr>
          <a:xfrm>
            <a:off x="296562" y="1987848"/>
            <a:ext cx="6176734" cy="4125471"/>
          </a:xfrm>
          <a:prstGeom prst="rect">
            <a:avLst/>
          </a:prstGeom>
        </p:spPr>
      </p:pic>
      <p:pic>
        <p:nvPicPr>
          <p:cNvPr id="5" name="Imagem 4"/>
          <p:cNvPicPr>
            <a:picLocks noChangeAspect="1"/>
          </p:cNvPicPr>
          <p:nvPr/>
        </p:nvPicPr>
        <p:blipFill rotWithShape="1">
          <a:blip r:embed="rId3"/>
          <a:srcRect l="1580" t="2599" r="3482" b="3478"/>
          <a:stretch/>
        </p:blipFill>
        <p:spPr>
          <a:xfrm>
            <a:off x="6664412" y="1977081"/>
            <a:ext cx="5354594" cy="4136238"/>
          </a:xfrm>
          <a:prstGeom prst="rect">
            <a:avLst/>
          </a:prstGeom>
        </p:spPr>
      </p:pic>
      <p:sp>
        <p:nvSpPr>
          <p:cNvPr id="7" name="Retângulo 6"/>
          <p:cNvSpPr/>
          <p:nvPr/>
        </p:nvSpPr>
        <p:spPr>
          <a:xfrm>
            <a:off x="1042451" y="6135425"/>
            <a:ext cx="4534565" cy="461665"/>
          </a:xfrm>
          <a:prstGeom prst="rect">
            <a:avLst/>
          </a:prstGeom>
        </p:spPr>
        <p:txBody>
          <a:bodyPr wrap="square">
            <a:spAutoFit/>
          </a:bodyPr>
          <a:lstStyle/>
          <a:p>
            <a:pPr algn="ctr"/>
            <a:r>
              <a:rPr lang="pt-PT" sz="1200" dirty="0" err="1">
                <a:solidFill>
                  <a:schemeClr val="tx2">
                    <a:lumMod val="25000"/>
                  </a:schemeClr>
                </a:solidFill>
              </a:rPr>
              <a:t>Illustrative</a:t>
            </a:r>
            <a:r>
              <a:rPr lang="pt-PT" sz="1200" dirty="0">
                <a:solidFill>
                  <a:schemeClr val="tx2">
                    <a:lumMod val="25000"/>
                  </a:schemeClr>
                </a:solidFill>
              </a:rPr>
              <a:t> exemple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implementation</a:t>
            </a:r>
            <a:r>
              <a:rPr lang="pt-PT" sz="1200" dirty="0">
                <a:solidFill>
                  <a:schemeClr val="tx2">
                    <a:lumMod val="25000"/>
                  </a:schemeClr>
                </a:solidFill>
              </a:rPr>
              <a:t>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balanceLoad</a:t>
            </a:r>
            <a:r>
              <a:rPr lang="pt-PT" sz="1200" dirty="0">
                <a:solidFill>
                  <a:schemeClr val="tx2">
                    <a:lumMod val="25000"/>
                  </a:schemeClr>
                </a:solidFill>
              </a:rPr>
              <a:t> </a:t>
            </a:r>
            <a:r>
              <a:rPr lang="pt-PT" sz="1200" dirty="0" err="1">
                <a:solidFill>
                  <a:schemeClr val="tx2">
                    <a:lumMod val="25000"/>
                  </a:schemeClr>
                </a:solidFill>
              </a:rPr>
              <a:t>method</a:t>
            </a:r>
            <a:endParaRPr lang="pt-PT" sz="1200" dirty="0">
              <a:solidFill>
                <a:schemeClr val="tx2">
                  <a:lumMod val="25000"/>
                </a:schemeClr>
              </a:solidFill>
            </a:endParaRPr>
          </a:p>
        </p:txBody>
      </p:sp>
      <p:sp>
        <p:nvSpPr>
          <p:cNvPr id="9" name="Retângulo 8"/>
          <p:cNvSpPr/>
          <p:nvPr/>
        </p:nvSpPr>
        <p:spPr>
          <a:xfrm>
            <a:off x="6664411" y="6135425"/>
            <a:ext cx="5527589" cy="461665"/>
          </a:xfrm>
          <a:prstGeom prst="rect">
            <a:avLst/>
          </a:prstGeom>
        </p:spPr>
        <p:txBody>
          <a:bodyPr wrap="square">
            <a:spAutoFit/>
          </a:bodyPr>
          <a:lstStyle/>
          <a:p>
            <a:pPr algn="ctr"/>
            <a:r>
              <a:rPr lang="pt-PT" sz="1200" dirty="0" err="1">
                <a:solidFill>
                  <a:schemeClr val="tx2">
                    <a:lumMod val="25000"/>
                  </a:schemeClr>
                </a:solidFill>
              </a:rPr>
              <a:t>Illustrative</a:t>
            </a:r>
            <a:r>
              <a:rPr lang="pt-PT" sz="1200" dirty="0">
                <a:solidFill>
                  <a:schemeClr val="tx2">
                    <a:lumMod val="25000"/>
                  </a:schemeClr>
                </a:solidFill>
              </a:rPr>
              <a:t> exemple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implementation</a:t>
            </a:r>
            <a:r>
              <a:rPr lang="pt-PT" sz="1200" dirty="0">
                <a:solidFill>
                  <a:schemeClr val="tx2">
                    <a:lumMod val="25000"/>
                  </a:schemeClr>
                </a:solidFill>
              </a:rPr>
              <a:t> </a:t>
            </a:r>
            <a:r>
              <a:rPr lang="pt-PT" sz="1200" dirty="0" err="1">
                <a:solidFill>
                  <a:schemeClr val="tx2">
                    <a:lumMod val="25000"/>
                  </a:schemeClr>
                </a:solidFill>
              </a:rPr>
              <a:t>of</a:t>
            </a:r>
            <a:r>
              <a:rPr lang="pt-PT" sz="1200" dirty="0">
                <a:solidFill>
                  <a:schemeClr val="tx2">
                    <a:lumMod val="25000"/>
                  </a:schemeClr>
                </a:solidFill>
              </a:rPr>
              <a:t> </a:t>
            </a:r>
            <a:r>
              <a:rPr lang="pt-PT" sz="1200" dirty="0" err="1">
                <a:solidFill>
                  <a:schemeClr val="tx2">
                    <a:lumMod val="25000"/>
                  </a:schemeClr>
                </a:solidFill>
              </a:rPr>
              <a:t>the</a:t>
            </a:r>
            <a:r>
              <a:rPr lang="pt-PT" sz="1200" dirty="0">
                <a:solidFill>
                  <a:schemeClr val="tx2">
                    <a:lumMod val="25000"/>
                  </a:schemeClr>
                </a:solidFill>
              </a:rPr>
              <a:t> </a:t>
            </a:r>
            <a:r>
              <a:rPr lang="pt-PT" sz="1200" dirty="0" err="1">
                <a:solidFill>
                  <a:schemeClr val="tx2">
                    <a:lumMod val="25000"/>
                  </a:schemeClr>
                </a:solidFill>
              </a:rPr>
              <a:t>evaluatePipelineImapct</a:t>
            </a:r>
            <a:r>
              <a:rPr lang="pt-PT" sz="1200" dirty="0">
                <a:solidFill>
                  <a:schemeClr val="tx2">
                    <a:lumMod val="25000"/>
                  </a:schemeClr>
                </a:solidFill>
              </a:rPr>
              <a:t> </a:t>
            </a:r>
            <a:r>
              <a:rPr lang="pt-PT" sz="1200" dirty="0" err="1">
                <a:solidFill>
                  <a:schemeClr val="tx2">
                    <a:lumMod val="25000"/>
                  </a:schemeClr>
                </a:solidFill>
              </a:rPr>
              <a:t>method</a:t>
            </a:r>
            <a:endParaRPr lang="pt-PT" sz="1200" dirty="0">
              <a:solidFill>
                <a:schemeClr val="tx2">
                  <a:lumMod val="25000"/>
                </a:schemeClr>
              </a:solidFill>
            </a:endParaRPr>
          </a:p>
        </p:txBody>
      </p:sp>
    </p:spTree>
    <p:extLst>
      <p:ext uri="{BB962C8B-B14F-4D97-AF65-F5344CB8AC3E}">
        <p14:creationId xmlns:p14="http://schemas.microsoft.com/office/powerpoint/2010/main" val="4173374716"/>
      </p:ext>
    </p:extLst>
  </p:cSld>
  <p:clrMapOvr>
    <a:masterClrMapping/>
  </p:clrMapOvr>
</p:sld>
</file>

<file path=ppt/theme/theme1.xml><?xml version="1.0" encoding="utf-8"?>
<a:theme xmlns:a="http://schemas.openxmlformats.org/drawingml/2006/main" name="Rasto de Vapor">
  <a:themeElements>
    <a:clrScheme name="Rasto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Rasto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sto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Rasto de Vapor">
  <a:themeElements>
    <a:clrScheme name="Rasto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Rasto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asto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Rasto de Vapor</Template>
  <TotalTime>248</TotalTime>
  <Words>1312</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Century Gothic</vt:lpstr>
      <vt:lpstr>Rasto de Vapor</vt:lpstr>
      <vt:lpstr>1_Rasto de Vapor</vt:lpstr>
      <vt:lpstr>Analysis and Synthesis of Algorithms Design of Algorithms (DA) Programming Project I </vt:lpstr>
      <vt:lpstr>Class Diagram</vt:lpstr>
      <vt:lpstr>Description of reading the given dataset</vt:lpstr>
      <vt:lpstr>Description of reading the given dataset</vt:lpstr>
      <vt:lpstr>Description of the graph used to represent the datasets</vt:lpstr>
      <vt:lpstr>implemented functionalities and associated algorithms</vt:lpstr>
      <vt:lpstr>implemented functionalities and associated algorithms</vt:lpstr>
      <vt:lpstr>implemented functionalities and associated algorithms</vt:lpstr>
      <vt:lpstr>implemented functionalities and associated algorithms</vt:lpstr>
      <vt:lpstr>Description of the user interface</vt:lpstr>
      <vt:lpstr>functionalities to highlight</vt:lpstr>
      <vt:lpstr>Main difficulties and participation of each group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Synthesis of Algorithms Design of Algorithms (DA) Programming Project I</dc:title>
  <dc:creator>Maria Carla</dc:creator>
  <cp:lastModifiedBy>Diogo Santos</cp:lastModifiedBy>
  <cp:revision>22</cp:revision>
  <dcterms:created xsi:type="dcterms:W3CDTF">2024-04-07T17:46:52Z</dcterms:created>
  <dcterms:modified xsi:type="dcterms:W3CDTF">2024-04-07T22:05:48Z</dcterms:modified>
</cp:coreProperties>
</file>