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0" r:id="rId2"/>
  </p:sldMasterIdLst>
  <p:sldIdLst>
    <p:sldId id="256" r:id="rId3"/>
    <p:sldId id="258" r:id="rId4"/>
    <p:sldId id="273" r:id="rId5"/>
    <p:sldId id="271" r:id="rId6"/>
    <p:sldId id="274" r:id="rId7"/>
    <p:sldId id="275" r:id="rId8"/>
    <p:sldId id="276" r:id="rId9"/>
    <p:sldId id="262" r:id="rId10"/>
    <p:sldId id="264" r:id="rId11"/>
    <p:sldId id="267" r:id="rId12"/>
    <p:sldId id="27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03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39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34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07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739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69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367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88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01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8178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79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282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6223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747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246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578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7449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56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378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253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077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07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1507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918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500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538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4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54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60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08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2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08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2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414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3CCD-71BE-4C4B-B24E-55C2457CDFCB}" type="datetimeFigureOut">
              <a:rPr lang="pt-PT" smtClean="0"/>
              <a:t>18/05/2024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930F-36E2-44CC-ADF0-8984CB52F5F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374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Routing Algorithm for Ocean Shipping and Urban Deliveries</a:t>
            </a:r>
            <a:r>
              <a:rPr lang="en-US" sz="4500" dirty="0"/>
              <a:t>(DA) </a:t>
            </a:r>
            <a:r>
              <a:rPr lang="en-GB" sz="4500" dirty="0"/>
              <a:t>Programming</a:t>
            </a:r>
            <a:r>
              <a:rPr lang="pt-PT" sz="4500" dirty="0"/>
              <a:t> Project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pt-PT" sz="3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27438" y="4572000"/>
            <a:ext cx="9448800" cy="147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Group Members:</a:t>
            </a:r>
          </a:p>
          <a:p>
            <a:r>
              <a:rPr lang="pt-PT" sz="1600" dirty="0"/>
              <a:t>Gabriela Dias Salazar Neto Silva – up202004443</a:t>
            </a:r>
          </a:p>
          <a:p>
            <a:r>
              <a:rPr lang="pt-PT" sz="1600" dirty="0"/>
              <a:t>Diogo Alexandre da Silva Santos – up202009291</a:t>
            </a:r>
          </a:p>
          <a:p>
            <a:r>
              <a:rPr lang="pt-PT" sz="1600" dirty="0"/>
              <a:t>									        23/24</a:t>
            </a:r>
          </a:p>
        </p:txBody>
      </p:sp>
    </p:spTree>
    <p:extLst>
      <p:ext uri="{BB962C8B-B14F-4D97-AF65-F5344CB8AC3E}">
        <p14:creationId xmlns:p14="http://schemas.microsoft.com/office/powerpoint/2010/main" val="340883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383373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implemented functionalities and associated algorithms</a:t>
            </a:r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85264" y="6113319"/>
            <a:ext cx="5527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200" dirty="0" err="1">
                <a:solidFill>
                  <a:schemeClr val="tx2">
                    <a:lumMod val="25000"/>
                  </a:schemeClr>
                </a:solidFill>
              </a:rPr>
              <a:t>backTracking</a:t>
            </a:r>
            <a:r>
              <a:rPr lang="pt-PT" sz="12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PT" sz="1200" dirty="0" err="1">
                <a:solidFill>
                  <a:schemeClr val="tx2">
                    <a:lumMod val="25000"/>
                  </a:schemeClr>
                </a:solidFill>
              </a:rPr>
              <a:t>approach</a:t>
            </a:r>
            <a:endParaRPr lang="pt-PT" sz="12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8" name="Imagem 7"/>
          <p:cNvPicPr/>
          <p:nvPr/>
        </p:nvPicPr>
        <p:blipFill rotWithShape="1">
          <a:blip r:embed="rId2"/>
          <a:srcRect l="1413" t="15080" r="64103" b="16792"/>
          <a:stretch/>
        </p:blipFill>
        <p:spPr bwMode="auto">
          <a:xfrm>
            <a:off x="205878" y="1977081"/>
            <a:ext cx="6286362" cy="4136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/>
          <p:cNvPicPr/>
          <p:nvPr/>
        </p:nvPicPr>
        <p:blipFill rotWithShape="1">
          <a:blip r:embed="rId3"/>
          <a:srcRect l="1858" t="20841" r="74377" b="13703"/>
          <a:stretch/>
        </p:blipFill>
        <p:spPr bwMode="auto">
          <a:xfrm>
            <a:off x="6871626" y="1977080"/>
            <a:ext cx="5015574" cy="41362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492239" y="6113319"/>
            <a:ext cx="5527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200" dirty="0" err="1">
                <a:solidFill>
                  <a:schemeClr val="tx2">
                    <a:lumMod val="25000"/>
                  </a:schemeClr>
                </a:solidFill>
              </a:rPr>
              <a:t>primMST</a:t>
            </a:r>
            <a:endParaRPr lang="pt-PT" sz="12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7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4508" y="383373"/>
            <a:ext cx="6606952" cy="12930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Principais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dificuldades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8984" y="2034746"/>
            <a:ext cx="10849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Maintainability and Extensibility</a:t>
            </a:r>
            <a:r>
              <a:rPr lang="en-US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pt-PT" dirty="0">
                <a:solidFill>
                  <a:schemeClr val="bg2"/>
                </a:solidFill>
              </a:rPr>
              <a:t>Uma das principais dificuldades enfrentadas durante o desenvolvimento do projeto foi a manutenção e extensibilidade do código. À medida que o projeto cresce, torna-se desafiador manter e estender a base de código. Garantir que o código esteja bem organizado, modular e siga as melhores práticas pode facilitar os esforços futuros de desenvolvimento e manutenção. Além disso, acomodar novos recursos ou requisitos enquanto mantém a compatibilidade com versões anteriores requer um planeamento e design cuidadosos. A estruturação do código de forma a permitir fácil manutenção e adição de novos recursos foi uma preocupação constante ao longo do desenvolvimento do projeto.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8984" y="5155239"/>
            <a:ext cx="10849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/>
                </a:solidFill>
              </a:rPr>
              <a:t>Participation of each group member</a:t>
            </a:r>
            <a:endParaRPr lang="en-US" u="sng" dirty="0">
              <a:solidFill>
                <a:schemeClr val="bg2"/>
              </a:solidFill>
            </a:endParaRPr>
          </a:p>
          <a:p>
            <a:pPr lvl="1"/>
            <a:r>
              <a:rPr lang="pt-PT" sz="1600" u="sng" dirty="0">
                <a:solidFill>
                  <a:schemeClr val="bg2"/>
                </a:solidFill>
              </a:rPr>
              <a:t>Gabriela Dias Salazar Neto Silva – 40%</a:t>
            </a:r>
          </a:p>
          <a:p>
            <a:pPr lvl="1"/>
            <a:r>
              <a:rPr lang="pt-PT" sz="1600" u="sng" dirty="0">
                <a:solidFill>
                  <a:schemeClr val="bg2"/>
                </a:solidFill>
              </a:rPr>
              <a:t>Diogo Alexandre da Silva Santos – 60%</a:t>
            </a:r>
          </a:p>
        </p:txBody>
      </p:sp>
    </p:spTree>
    <p:extLst>
      <p:ext uri="{BB962C8B-B14F-4D97-AF65-F5344CB8AC3E}">
        <p14:creationId xmlns:p14="http://schemas.microsoft.com/office/powerpoint/2010/main" val="23011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949903"/>
            <a:ext cx="8610600" cy="1293028"/>
          </a:xfrm>
        </p:spPr>
        <p:txBody>
          <a:bodyPr/>
          <a:lstStyle/>
          <a:p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Objetivos do Projeto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0540" y="2331560"/>
            <a:ext cx="1164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Implementar uma abordagem exaustiva para resolver o Problema do Caixeiro Viajante (TSP)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Desenvolver e analisar heurísticas para encontrar soluções aproximadas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Trabalhar em grupos para aprimorar competências interpessoais e de gestão de projetos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23260" y="348438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>
                <a:solidFill>
                  <a:schemeClr val="tx2">
                    <a:lumMod val="25000"/>
                  </a:schemeClr>
                </a:solidFill>
              </a:rPr>
              <a:t>Tecnologias Utilizadas</a:t>
            </a:r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9965" y="4574625"/>
            <a:ext cx="1164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Linguagem de programação: C++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Bibliotecas: Standard C++ </a:t>
            </a:r>
            <a:r>
              <a:rPr lang="pt-PT" dirty="0" err="1">
                <a:solidFill>
                  <a:schemeClr val="tx2">
                    <a:lumMod val="25000"/>
                  </a:schemeClr>
                </a:solidFill>
              </a:rPr>
              <a:t>Libraries</a:t>
            </a:r>
            <a:endParaRPr lang="pt-PT" dirty="0">
              <a:solidFill>
                <a:schemeClr val="tx2">
                  <a:lumMod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Ferramentas: </a:t>
            </a:r>
            <a:r>
              <a:rPr lang="pt-PT" dirty="0" err="1">
                <a:solidFill>
                  <a:schemeClr val="tx2">
                    <a:lumMod val="25000"/>
                  </a:schemeClr>
                </a:solidFill>
              </a:rPr>
              <a:t>CMake</a:t>
            </a: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2">
                    <a:lumMod val="25000"/>
                  </a:schemeClr>
                </a:solidFill>
              </a:rPr>
              <a:t>Make</a:t>
            </a: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2">
                    <a:lumMod val="25000"/>
                  </a:schemeClr>
                </a:solidFill>
              </a:rPr>
              <a:t>Git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1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3041043" y="77043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Descrição do Problema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7747" y="2182608"/>
            <a:ext cx="1164203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Problema</a:t>
            </a: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: Encontrar rotas ótimas para veículos em cenários de entrega urbana e transporte marítimo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TSP</a:t>
            </a: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: tenta determinar a menor rota para percorrer uma série de cidades, retornando à cidade de origem.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Métodos</a:t>
            </a: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Algoritmos de </a:t>
            </a:r>
            <a:r>
              <a:rPr lang="pt-PT" i="1" dirty="0" err="1">
                <a:solidFill>
                  <a:schemeClr val="tx2">
                    <a:lumMod val="25000"/>
                  </a:schemeClr>
                </a:solidFill>
              </a:rPr>
              <a:t>backtracking</a:t>
            </a:r>
            <a:r>
              <a:rPr lang="pt-PT" i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para grafos pequenos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Algoritmos de aproximação para grafos grandes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383373"/>
            <a:ext cx="8610600" cy="1000810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25000"/>
                  </a:schemeClr>
                </a:solidFill>
              </a:rPr>
              <a:t>Class Diagram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830417" y="1473615"/>
            <a:ext cx="736158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Menu: Responsável pela interface do utilizador, lidando com entradas e saídas e conectando-se aos dados do projeto. Apresenta menus interativos para o usuário escolher ações.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Data: Responsável por ler diferentes tipos de grafos e armazenar os dados, além de fornecer acesso às informações do grafo. Conecta o Menu à classe </a:t>
            </a: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Graph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Graph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: Configura os atributos do grafo e implementa funções complexas relacionadas a grafos, mantendo uma coleção de nós e arestas, e métodos para manipulá-los.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Node: Representa um nó no grafo, com identificador único, coordenadas e lista de arestas de saída para nós adjacentes.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Edge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: Representa uma aresta no grafo, com nó de origem, nó de destino, distância entre os nós e uma representação em </a:t>
            </a: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string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 da distância.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MutablePriorityQueue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: Implementa uma fila de prioridade mutável, usada no algoritmo de Prim para manter uma lista de nós com distâncias até a árvore geradora mínima atual.</a:t>
            </a:r>
            <a:endParaRPr lang="en-US" sz="17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2"/>
          <a:srcRect l="6389" t="24535" r="66361" b="18948"/>
          <a:stretch/>
        </p:blipFill>
        <p:spPr bwMode="auto">
          <a:xfrm>
            <a:off x="128904" y="2502217"/>
            <a:ext cx="4575175" cy="28521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4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383373"/>
            <a:ext cx="8610600" cy="1293028"/>
          </a:xfrm>
        </p:spPr>
        <p:txBody>
          <a:bodyPr/>
          <a:lstStyle/>
          <a:p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Leitura do </a:t>
            </a:r>
            <a:r>
              <a:rPr lang="pt-PT" b="1" dirty="0" err="1">
                <a:solidFill>
                  <a:schemeClr val="tx2">
                    <a:lumMod val="25000"/>
                  </a:schemeClr>
                </a:solidFill>
              </a:rPr>
              <a:t>dataset</a:t>
            </a:r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5617" y="1676401"/>
            <a:ext cx="1117820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b="1" dirty="0">
                <a:solidFill>
                  <a:schemeClr val="tx2">
                    <a:lumMod val="25000"/>
                  </a:schemeClr>
                </a:solidFill>
              </a:rPr>
              <a:t>Responsabilidades da classe Data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Leitura de Dados: Implementa métodos para ler os dados dos grafos a partir de arquivos CSV.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Armazenamento de Grafos: Utiliza a classe </a:t>
            </a: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Graph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 para armazenar os grafos lidos a partir dos arquivos.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Validação de Dados: Garante que os dados lidos sejam válidos e estejam corretamente formatados antes de armazená-los.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Fornecimento de Dados: Fornece métodos para aceder aos grafos armazenados pela classe, permitindo que outras partes do sistema os utilizem para planejar roteiros turísticos.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b="1" dirty="0">
                <a:solidFill>
                  <a:schemeClr val="tx2">
                    <a:lumMod val="25000"/>
                  </a:schemeClr>
                </a:solidFill>
              </a:rPr>
              <a:t>Métodos principais: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readRealGraphs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Leitura dos dados de grafos reais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readToyGraphs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Leitura dos dados de grafos de brinquedo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readExtraGraphs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Leitura dos dados de grafos extras</a:t>
            </a:r>
          </a:p>
        </p:txBody>
      </p:sp>
    </p:spTree>
    <p:extLst>
      <p:ext uri="{BB962C8B-B14F-4D97-AF65-F5344CB8AC3E}">
        <p14:creationId xmlns:p14="http://schemas.microsoft.com/office/powerpoint/2010/main" val="60935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383373"/>
            <a:ext cx="8610600" cy="1293028"/>
          </a:xfrm>
        </p:spPr>
        <p:txBody>
          <a:bodyPr/>
          <a:lstStyle/>
          <a:p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Interface com utilizador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5617" y="1676401"/>
            <a:ext cx="1117820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b="1" dirty="0">
                <a:solidFill>
                  <a:schemeClr val="tx2">
                    <a:lumMod val="25000"/>
                  </a:schemeClr>
                </a:solidFill>
              </a:rPr>
              <a:t>Responsabilidades da classe Menu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Interface de Utilizador: Oferece métodos para exibir mensagens, solicitar entrada do utilizador e apresentar opções de menu.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Interação com a Classe Data: Utiliza os métodos da classe Data para aceder aos dados dos grafos e fornecer esses dados ao utilizador conforme necessário.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Validação de Entrada: Garante que as entradas do utilizador sejam válidas e respondidas </a:t>
            </a:r>
            <a:r>
              <a:rPr lang="pt-PT" sz="1700" u="sng" dirty="0">
                <a:solidFill>
                  <a:schemeClr val="tx2">
                    <a:lumMod val="25000"/>
                  </a:schemeClr>
                </a:solidFill>
              </a:rPr>
              <a:t>adequadamente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 pelo sistema.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Gerenciamento de Fluxo: Controla o fluxo da interação do utilizador com o sistema, garantindo uma experiência suave e intuitiva.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b="1" dirty="0">
                <a:solidFill>
                  <a:schemeClr val="tx2">
                    <a:lumMod val="25000"/>
                  </a:schemeClr>
                </a:solidFill>
              </a:rPr>
              <a:t>Métodos auxiliares: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printTitle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Impressão do título do projeto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getUserInput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Validação da entrada do usuário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clearScreen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Limpeza da tela</a:t>
            </a:r>
          </a:p>
        </p:txBody>
      </p:sp>
    </p:spTree>
    <p:extLst>
      <p:ext uri="{BB962C8B-B14F-4D97-AF65-F5344CB8AC3E}">
        <p14:creationId xmlns:p14="http://schemas.microsoft.com/office/powerpoint/2010/main" val="391964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383373"/>
            <a:ext cx="8610600" cy="1293028"/>
          </a:xfrm>
        </p:spPr>
        <p:txBody>
          <a:bodyPr/>
          <a:lstStyle/>
          <a:p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Classe </a:t>
            </a:r>
            <a:r>
              <a:rPr lang="pt-PT" b="1" dirty="0" err="1">
                <a:solidFill>
                  <a:schemeClr val="tx2">
                    <a:lumMod val="25000"/>
                  </a:schemeClr>
                </a:solidFill>
              </a:rPr>
              <a:t>MutablePriorityQueue</a:t>
            </a:r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5617" y="1676401"/>
            <a:ext cx="1117820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b="1" dirty="0">
                <a:solidFill>
                  <a:schemeClr val="tx2">
                    <a:lumMod val="25000"/>
                  </a:schemeClr>
                </a:solidFill>
              </a:rPr>
              <a:t>Responsabilidades da classe </a:t>
            </a:r>
            <a:r>
              <a:rPr lang="pt-PT" sz="1600" b="1" dirty="0" err="1">
                <a:solidFill>
                  <a:schemeClr val="tx2">
                    <a:lumMod val="25000"/>
                  </a:schemeClr>
                </a:solidFill>
              </a:rPr>
              <a:t>MutablePriorityQueue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Inserção e Extração de Elementos: Fornece métodos para inserir novos elementos na fila de prioridade e extrair o elemento mínimo.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Diminuição de Chave: Permite que a chave de um elemento na fila de prioridade seja diminuída, mantendo a integridade da estrutura.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Gerenciamento de Índices: Mantém um índice associado a cada elemento na fila de prioridade para facilitar a diminuição de chave e outras operações eficientes.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b="1" dirty="0">
                <a:solidFill>
                  <a:schemeClr val="tx2">
                    <a:lumMod val="25000"/>
                  </a:schemeClr>
                </a:solidFill>
              </a:rPr>
              <a:t>Métodos principais: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insert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Inserção de elementos na fila de prioridade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extractMin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Extração do elemento mínimo da fila de prioridade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700" dirty="0" err="1">
                <a:solidFill>
                  <a:schemeClr val="tx2">
                    <a:lumMod val="25000"/>
                  </a:schemeClr>
                </a:solidFill>
              </a:rPr>
              <a:t>decreaseKey</a:t>
            </a:r>
            <a:r>
              <a:rPr lang="pt-PT" sz="1700" dirty="0">
                <a:solidFill>
                  <a:schemeClr val="tx2">
                    <a:lumMod val="25000"/>
                  </a:schemeClr>
                </a:solidFill>
              </a:rPr>
              <a:t>(): Diminuição da chave de um elemento na fila de prioridade</a:t>
            </a:r>
          </a:p>
        </p:txBody>
      </p:sp>
    </p:spTree>
    <p:extLst>
      <p:ext uri="{BB962C8B-B14F-4D97-AF65-F5344CB8AC3E}">
        <p14:creationId xmlns:p14="http://schemas.microsoft.com/office/powerpoint/2010/main" val="339003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383373"/>
            <a:ext cx="8610600" cy="1293028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funcionalidades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principais</a:t>
            </a:r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96" y="1779373"/>
            <a:ext cx="10668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chemeClr val="tx2">
                    <a:lumMod val="25000"/>
                  </a:schemeClr>
                </a:solidFill>
              </a:rPr>
              <a:t>Graph</a:t>
            </a:r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2">
                    <a:lumMod val="25000"/>
                  </a:schemeClr>
                </a:solidFill>
              </a:rPr>
              <a:t>Information</a:t>
            </a:r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Exibe e manipula os dados dos grafos, incluindo nós e arestas.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Tempo de Complexidade: O(V + E), onde V é o número total de nós e </a:t>
            </a:r>
            <a:r>
              <a:rPr lang="pt-PT" dirty="0" err="1">
                <a:solidFill>
                  <a:schemeClr val="tx2">
                    <a:lumMod val="25000"/>
                  </a:schemeClr>
                </a:solidFill>
              </a:rPr>
              <a:t>E</a:t>
            </a: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 é o número total de arestas no grafo. Isso ocorre principalmente durante a leitura dos arquivos de entrada.</a:t>
            </a:r>
          </a:p>
          <a:p>
            <a:r>
              <a:rPr lang="pt-PT" b="1" dirty="0" err="1">
                <a:solidFill>
                  <a:schemeClr val="tx2">
                    <a:lumMod val="25000"/>
                  </a:schemeClr>
                </a:solidFill>
              </a:rPr>
              <a:t>Backtracking</a:t>
            </a:r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tx2">
                    <a:lumMod val="25000"/>
                  </a:schemeClr>
                </a:solidFill>
              </a:rPr>
              <a:t>Algorithm</a:t>
            </a:r>
            <a:r>
              <a:rPr lang="pt-PT" b="1" dirty="0">
                <a:solidFill>
                  <a:schemeClr val="tx2">
                    <a:lumMod val="25000"/>
                  </a:schemeClr>
                </a:solidFill>
              </a:rPr>
              <a:t> - T2.1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Algoritmo de volta para encontrar o caminho mais curto entre todos os nós, percorrendo todas as possíveis combinações.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Tempo de Complexidade: Depende do tamanho do grafo e da complexidade do algoritmo exato, mas geralmente é exponencial.</a:t>
            </a:r>
          </a:p>
          <a:p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Minimum Spanning Tree (better approximation) - T2.2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Árvore geradora mínima usando uma aproximação mais rápida, mas menos precisa, adequada para grafos maiores.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>
                    <a:lumMod val="25000"/>
                  </a:schemeClr>
                </a:solidFill>
              </a:rPr>
              <a:t>Tempo de Complexidade: O(E log V), semelhante ao algoritmo de Prim.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1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53000">
              <a:schemeClr val="tx1">
                <a:lumMod val="75000"/>
              </a:schemeClr>
            </a:gs>
            <a:gs pos="81000">
              <a:schemeClr val="tx1">
                <a:lumMod val="8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860" y="383373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implemented functionalities and associated algorithms</a:t>
            </a:r>
            <a:endParaRPr lang="pt-PT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4885" y="1869989"/>
            <a:ext cx="10387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Minimum Spanning Tree (worse approximation but faster for larger graphs) - T2.2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</a:rPr>
              <a:t>Árvore geradora mínima usando uma aproximação mais rápida, mas menos precisa, adequada para grafos maiores.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</a:rPr>
              <a:t>Tempo de Complexidade: O(E log V), semelhante ao algoritmo de Prim.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Minimum Distance Recursive Traversal - T2.3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</a:rPr>
              <a:t>Trabalha recursivamente para encontrar o caminho mais curto entre todos os nós.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</a:rPr>
              <a:t>Tempo de Complexidade: O(E), onde E é o número de arestas totais do grafo </a:t>
            </a:r>
          </a:p>
          <a:p>
            <a:pPr lvl="1"/>
            <a:endParaRPr lang="pt-PT" dirty="0">
              <a:solidFill>
                <a:schemeClr val="bg2"/>
              </a:solidFill>
            </a:endParaRPr>
          </a:p>
          <a:p>
            <a:r>
              <a:rPr lang="pt-PT" b="1" dirty="0" err="1">
                <a:solidFill>
                  <a:schemeClr val="bg2"/>
                </a:solidFill>
              </a:rPr>
              <a:t>Nearest</a:t>
            </a:r>
            <a:r>
              <a:rPr lang="pt-PT" b="1" dirty="0">
                <a:solidFill>
                  <a:schemeClr val="bg2"/>
                </a:solidFill>
              </a:rPr>
              <a:t> </a:t>
            </a:r>
            <a:r>
              <a:rPr lang="pt-PT" b="1" dirty="0" err="1">
                <a:solidFill>
                  <a:schemeClr val="bg2"/>
                </a:solidFill>
              </a:rPr>
              <a:t>Neighbor</a:t>
            </a:r>
            <a:r>
              <a:rPr lang="pt-PT" b="1" dirty="0">
                <a:solidFill>
                  <a:schemeClr val="bg2"/>
                </a:solidFill>
              </a:rPr>
              <a:t> </a:t>
            </a:r>
            <a:r>
              <a:rPr lang="pt-PT" b="1" dirty="0" err="1">
                <a:solidFill>
                  <a:schemeClr val="bg2"/>
                </a:solidFill>
              </a:rPr>
              <a:t>Algorithm</a:t>
            </a:r>
            <a:r>
              <a:rPr lang="pt-PT" b="1" dirty="0">
                <a:solidFill>
                  <a:schemeClr val="bg2"/>
                </a:solidFill>
              </a:rPr>
              <a:t> - T2.4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</a:rPr>
              <a:t>Algoritmo do vizinho mais próximo para encontrar um caminho aproximado mais curto a partir de um determinado nó.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/>
                </a:solidFill>
              </a:rPr>
              <a:t>Tempo de Complexidade: O(V^2), onde V é o número de nós no grafo. Isso ocorre principalmente devido ao processo de escolha do próximo nó mais próximo.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90305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Rasto de Vapor">
  <a:themeElements>
    <a:clrScheme name="Rasto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Rasto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sto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Rasto de Vapor</Template>
  <TotalTime>442</TotalTime>
  <Words>1105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Rasto de Vapor</vt:lpstr>
      <vt:lpstr>1_Rasto de Vapor</vt:lpstr>
      <vt:lpstr>Routing Algorithm for Ocean Shipping and Urban Deliveries(DA) Programming Project II</vt:lpstr>
      <vt:lpstr>Objetivos do Projeto</vt:lpstr>
      <vt:lpstr>PowerPoint Presentation</vt:lpstr>
      <vt:lpstr>Class Diagram</vt:lpstr>
      <vt:lpstr>Leitura do dataset</vt:lpstr>
      <vt:lpstr>Interface com utilizador</vt:lpstr>
      <vt:lpstr>Classe MutablePriorityQueue</vt:lpstr>
      <vt:lpstr>funcionalidades principais</vt:lpstr>
      <vt:lpstr>implemented functionalities and associated algorithms</vt:lpstr>
      <vt:lpstr>implemented functionalities and associated algorithms</vt:lpstr>
      <vt:lpstr>Principais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Synthesis of Algorithms Design of Algorithms (DA) Programming Project I</dc:title>
  <dc:creator>Maria Carla</dc:creator>
  <cp:lastModifiedBy>Diogo Santos</cp:lastModifiedBy>
  <cp:revision>35</cp:revision>
  <dcterms:created xsi:type="dcterms:W3CDTF">2024-04-07T17:46:52Z</dcterms:created>
  <dcterms:modified xsi:type="dcterms:W3CDTF">2024-05-18T15:37:44Z</dcterms:modified>
</cp:coreProperties>
</file>