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0" r:id="rId4"/>
    <p:sldId id="27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83D-EE8A-4642-BD87-136708A1E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32082-C959-41D4-A45B-4BF7212BE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66680-CF0F-4791-B0BA-643BF28D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EA-9118-4F04-9643-C69AE5E2A1E8}" type="datetimeFigureOut">
              <a:rPr lang="pt-PT" smtClean="0"/>
              <a:t>06/02/2019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A61DF-433D-4C5A-BC8B-E4F0140A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454DF-B9D5-4A6E-A6B5-19A93065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7FC-E942-456B-AE33-722FE1BB22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585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A47A-4341-41C9-B24D-AFB5A843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CACE-E4D7-44CF-AAB5-60406DB55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AE148-4616-4EB5-BC92-1BC2816F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EA-9118-4F04-9643-C69AE5E2A1E8}" type="datetimeFigureOut">
              <a:rPr lang="pt-PT" smtClean="0"/>
              <a:t>06/02/2019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21750-4D67-4241-86E8-21DA0004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609FD-1894-42FE-A27A-6511A2CC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7FC-E942-456B-AE33-722FE1BB22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0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6D808-E582-404B-8126-F0732D703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AAF78-A793-487D-9E94-8F750C191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8FAC8-0A2D-4604-887D-4C3E10F0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EA-9118-4F04-9643-C69AE5E2A1E8}" type="datetimeFigureOut">
              <a:rPr lang="pt-PT" smtClean="0"/>
              <a:t>06/02/2019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DDD47-D2DA-41B6-B776-9B85286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89605-2BCA-40EF-B4A3-1A91E499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7FC-E942-456B-AE33-722FE1BB22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032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01BF-F8EE-435B-884F-D741A206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410C-323F-4FFD-B7E1-707249EB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046F-4779-4DAD-BF00-3D5D5D21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EA-9118-4F04-9643-C69AE5E2A1E8}" type="datetimeFigureOut">
              <a:rPr lang="pt-PT" smtClean="0"/>
              <a:t>06/02/2019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51EB9-A907-470E-85A1-B1E0BC95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E045A-5E85-4570-BB86-4531B28D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7FC-E942-456B-AE33-722FE1BB22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008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43A6-7CB8-40F1-974E-B4B0DE07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4ED7F-C020-4C59-A787-1DC4AFE4D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3E000-5B3A-4FC1-88B1-C99EB0FD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EA-9118-4F04-9643-C69AE5E2A1E8}" type="datetimeFigureOut">
              <a:rPr lang="pt-PT" smtClean="0"/>
              <a:t>06/02/2019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4D3A-308D-4042-8F85-DD2A1A6C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D8012-A17C-4212-AE4C-AC252D89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7FC-E942-456B-AE33-722FE1BB22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057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5748-336A-4C1B-BA04-589B85EB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F01D9-9BDA-404C-8383-AA3AC101D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AA31D-99B7-4AF0-B3D0-5EFCB7F43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BC0A-F0CF-4689-9A1F-86E62118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EA-9118-4F04-9643-C69AE5E2A1E8}" type="datetimeFigureOut">
              <a:rPr lang="pt-PT" smtClean="0"/>
              <a:t>06/02/2019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ED8C5-6D49-4E1F-8BE6-388829FF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B54D7-3033-4B82-96E2-85FB4D60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7FC-E942-456B-AE33-722FE1BB22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566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F6FA-5893-4E04-BCD7-D1CCCDF8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135BC-2DCD-4F16-A95F-DC5B51A59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BE93B-DEE4-4417-B8A6-E25791AE3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DD9D4-E239-44BC-96A8-0B09EE16F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BAFD2-25FE-481B-8EE6-139A6B81D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F5D11-DE2B-44EA-A558-D53305C8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EA-9118-4F04-9643-C69AE5E2A1E8}" type="datetimeFigureOut">
              <a:rPr lang="pt-PT" smtClean="0"/>
              <a:t>06/02/2019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1E4EC-2BA5-479C-B9B0-563C1B41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0383E-85DB-40EF-A2E6-F72BA35E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7FC-E942-456B-AE33-722FE1BB22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199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A0F6-7023-414F-AC1D-935DE1C6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4BB02-DCAC-4068-A246-0D7D431EA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EA-9118-4F04-9643-C69AE5E2A1E8}" type="datetimeFigureOut">
              <a:rPr lang="pt-PT" smtClean="0"/>
              <a:t>06/02/2019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2FE48-0742-4733-A6EC-4AF16139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0959B-6021-4DEB-8400-89D5C7F3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7FC-E942-456B-AE33-722FE1BB22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959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8AA8A-28DA-402B-81D4-C6C675CD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EA-9118-4F04-9643-C69AE5E2A1E8}" type="datetimeFigureOut">
              <a:rPr lang="pt-PT" smtClean="0"/>
              <a:t>06/02/2019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41338-AD99-46F9-9BD1-C32BECBE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FF22E-47A4-4327-B0DE-577B7C64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7FC-E942-456B-AE33-722FE1BB22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725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F9B6-2ADA-4EDB-8481-73BA8640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CB69-13D3-40E4-85FD-58D550941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DB907-8E1E-4F9F-A5C0-BF6E9D615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A5D16-6E66-4794-8180-B10BF4CC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EA-9118-4F04-9643-C69AE5E2A1E8}" type="datetimeFigureOut">
              <a:rPr lang="pt-PT" smtClean="0"/>
              <a:t>06/02/2019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E0407-FDF4-4819-9DCA-6DBA84AB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967AD-304D-492D-B61F-31C95FAB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7FC-E942-456B-AE33-722FE1BB22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983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408D-9CA1-4AAC-9605-E3B8E690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9CC43-8753-4CE3-BBDA-8E50496DF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2E615-A30C-4D20-AC3E-40791F4B0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5621A-64DA-4A94-8313-51E0E8E0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EA-9118-4F04-9643-C69AE5E2A1E8}" type="datetimeFigureOut">
              <a:rPr lang="pt-PT" smtClean="0"/>
              <a:t>06/02/2019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09841-FEFB-4DD3-97E4-F77568AC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13BB0-2EEC-4990-A33E-951793F2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7FC-E942-456B-AE33-722FE1BB22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79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00A36-2F72-4795-B72B-E843B795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8AE3C-27BF-4025-B109-4146FEDF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8357F-7991-46F7-8890-353C43E93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44AEA-9118-4F04-9643-C69AE5E2A1E8}" type="datetimeFigureOut">
              <a:rPr lang="pt-PT" smtClean="0"/>
              <a:t>06/02/2019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F4E2-3EEB-4376-9CC6-517A1BE66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7ED9D-25E5-499C-8628-1905AFC7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0E7FC-E942-456B-AE33-722FE1BB22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27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9E5AE79-D9AA-4CF0-A0F7-FCF7838AAA97}"/>
              </a:ext>
            </a:extLst>
          </p:cNvPr>
          <p:cNvSpPr/>
          <p:nvPr/>
        </p:nvSpPr>
        <p:spPr>
          <a:xfrm>
            <a:off x="5072937" y="0"/>
            <a:ext cx="2107520" cy="92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Chegada de chamada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B334C9-1443-49D5-8E68-F35C6FA02139}"/>
              </a:ext>
            </a:extLst>
          </p:cNvPr>
          <p:cNvSpPr/>
          <p:nvPr/>
        </p:nvSpPr>
        <p:spPr>
          <a:xfrm>
            <a:off x="9011886" y="1331157"/>
            <a:ext cx="1430669" cy="4692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112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CA8558-E74E-4651-A9D8-869532F8930E}"/>
              </a:ext>
            </a:extLst>
          </p:cNvPr>
          <p:cNvSpPr/>
          <p:nvPr/>
        </p:nvSpPr>
        <p:spPr>
          <a:xfrm>
            <a:off x="1721678" y="1331608"/>
            <a:ext cx="1486199" cy="46920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INEM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413C21B-680E-46C5-8947-EBF5A476D921}"/>
              </a:ext>
            </a:extLst>
          </p:cNvPr>
          <p:cNvCxnSpPr>
            <a:cxnSpLocks/>
            <a:stCxn id="78" idx="1"/>
            <a:endCxn id="26" idx="3"/>
          </p:cNvCxnSpPr>
          <p:nvPr/>
        </p:nvCxnSpPr>
        <p:spPr>
          <a:xfrm rot="10800000" flipV="1">
            <a:off x="3207878" y="1563589"/>
            <a:ext cx="1597971" cy="2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464C4F64-F9BF-49AF-98AF-6356553805BD}"/>
              </a:ext>
            </a:extLst>
          </p:cNvPr>
          <p:cNvCxnSpPr>
            <a:cxnSpLocks/>
            <a:stCxn id="78" idx="3"/>
            <a:endCxn id="19" idx="1"/>
          </p:cNvCxnSpPr>
          <p:nvPr/>
        </p:nvCxnSpPr>
        <p:spPr>
          <a:xfrm>
            <a:off x="7447547" y="1563589"/>
            <a:ext cx="1564339" cy="21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Diamond 77">
            <a:extLst>
              <a:ext uri="{FF2B5EF4-FFF2-40B4-BE49-F238E27FC236}">
                <a16:creationId xmlns:a16="http://schemas.microsoft.com/office/drawing/2014/main" id="{D6F4B2CE-CDFA-47CB-8CA0-F1E8C5FADE15}"/>
              </a:ext>
            </a:extLst>
          </p:cNvPr>
          <p:cNvSpPr/>
          <p:nvPr/>
        </p:nvSpPr>
        <p:spPr>
          <a:xfrm>
            <a:off x="4805848" y="1100009"/>
            <a:ext cx="2641699" cy="92715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Emergência médica?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8527353-B72B-48FA-8AB5-E2113F23D012}"/>
              </a:ext>
            </a:extLst>
          </p:cNvPr>
          <p:cNvCxnSpPr>
            <a:cxnSpLocks/>
            <a:stCxn id="6" idx="4"/>
            <a:endCxn id="78" idx="0"/>
          </p:cNvCxnSpPr>
          <p:nvPr/>
        </p:nvCxnSpPr>
        <p:spPr>
          <a:xfrm rot="16200000" flipH="1">
            <a:off x="6040272" y="1013583"/>
            <a:ext cx="1728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1137110-6958-46B1-9C93-02826391C6CD}"/>
              </a:ext>
            </a:extLst>
          </p:cNvPr>
          <p:cNvSpPr txBox="1"/>
          <p:nvPr/>
        </p:nvSpPr>
        <p:spPr>
          <a:xfrm>
            <a:off x="3563451" y="1136731"/>
            <a:ext cx="695891" cy="375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SIM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1582C4-6520-4DD0-82F5-947514B367C0}"/>
              </a:ext>
            </a:extLst>
          </p:cNvPr>
          <p:cNvSpPr txBox="1"/>
          <p:nvPr/>
        </p:nvSpPr>
        <p:spPr>
          <a:xfrm>
            <a:off x="7891050" y="1109045"/>
            <a:ext cx="67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NÃO</a:t>
            </a:r>
          </a:p>
        </p:txBody>
      </p:sp>
      <p:sp>
        <p:nvSpPr>
          <p:cNvPr id="41" name="Losango 40">
            <a:extLst>
              <a:ext uri="{FF2B5EF4-FFF2-40B4-BE49-F238E27FC236}">
                <a16:creationId xmlns:a16="http://schemas.microsoft.com/office/drawing/2014/main" id="{12D6A438-9D21-45B4-852B-1B6C4219E6B3}"/>
              </a:ext>
            </a:extLst>
          </p:cNvPr>
          <p:cNvSpPr/>
          <p:nvPr/>
        </p:nvSpPr>
        <p:spPr>
          <a:xfrm>
            <a:off x="8892564" y="2438393"/>
            <a:ext cx="1669311" cy="6339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Há linhas?</a:t>
            </a:r>
          </a:p>
        </p:txBody>
      </p: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935252B4-32D4-45D1-94E4-1F6440238133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 rot="5400000">
            <a:off x="9408204" y="2119375"/>
            <a:ext cx="63803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osango 51">
            <a:extLst>
              <a:ext uri="{FF2B5EF4-FFF2-40B4-BE49-F238E27FC236}">
                <a16:creationId xmlns:a16="http://schemas.microsoft.com/office/drawing/2014/main" id="{547A8149-504C-4E08-8785-A7BB34363302}"/>
              </a:ext>
            </a:extLst>
          </p:cNvPr>
          <p:cNvSpPr/>
          <p:nvPr/>
        </p:nvSpPr>
        <p:spPr>
          <a:xfrm>
            <a:off x="10200470" y="3192193"/>
            <a:ext cx="1936694" cy="8392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Há operadores?</a:t>
            </a:r>
          </a:p>
        </p:txBody>
      </p: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638FC307-16D4-4D7B-B101-970172A08E69}"/>
              </a:ext>
            </a:extLst>
          </p:cNvPr>
          <p:cNvCxnSpPr>
            <a:cxnSpLocks/>
            <a:stCxn id="41" idx="1"/>
            <a:endCxn id="48" idx="6"/>
          </p:cNvCxnSpPr>
          <p:nvPr/>
        </p:nvCxnSpPr>
        <p:spPr>
          <a:xfrm flipH="1" flipV="1">
            <a:off x="8274354" y="2744428"/>
            <a:ext cx="618210" cy="1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FF88F1B-F1D7-4543-B6A3-1D14E53074FE}"/>
              </a:ext>
            </a:extLst>
          </p:cNvPr>
          <p:cNvSpPr/>
          <p:nvPr/>
        </p:nvSpPr>
        <p:spPr>
          <a:xfrm>
            <a:off x="7026892" y="2507525"/>
            <a:ext cx="1247462" cy="473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Bloqueada</a:t>
            </a:r>
          </a:p>
        </p:txBody>
      </p:sp>
      <p:sp>
        <p:nvSpPr>
          <p:cNvPr id="80" name="TextBox 87">
            <a:extLst>
              <a:ext uri="{FF2B5EF4-FFF2-40B4-BE49-F238E27FC236}">
                <a16:creationId xmlns:a16="http://schemas.microsoft.com/office/drawing/2014/main" id="{AF22848F-D9A2-4486-9327-604356B0E73E}"/>
              </a:ext>
            </a:extLst>
          </p:cNvPr>
          <p:cNvSpPr txBox="1"/>
          <p:nvPr/>
        </p:nvSpPr>
        <p:spPr>
          <a:xfrm>
            <a:off x="8345533" y="2318506"/>
            <a:ext cx="67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NÃO</a:t>
            </a:r>
          </a:p>
        </p:txBody>
      </p: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76A04A8C-610B-49DA-8AEC-BA432A1EDE02}"/>
              </a:ext>
            </a:extLst>
          </p:cNvPr>
          <p:cNvCxnSpPr>
            <a:cxnSpLocks/>
            <a:stCxn id="41" idx="3"/>
            <a:endCxn id="52" idx="0"/>
          </p:cNvCxnSpPr>
          <p:nvPr/>
        </p:nvCxnSpPr>
        <p:spPr>
          <a:xfrm>
            <a:off x="10561875" y="2755350"/>
            <a:ext cx="606942" cy="43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unidirecional 85">
            <a:extLst>
              <a:ext uri="{FF2B5EF4-FFF2-40B4-BE49-F238E27FC236}">
                <a16:creationId xmlns:a16="http://schemas.microsoft.com/office/drawing/2014/main" id="{AD46064D-7449-4499-ABEF-9CCD61773400}"/>
              </a:ext>
            </a:extLst>
          </p:cNvPr>
          <p:cNvCxnSpPr>
            <a:cxnSpLocks/>
            <a:stCxn id="52" idx="1"/>
            <a:endCxn id="91" idx="6"/>
          </p:cNvCxnSpPr>
          <p:nvPr/>
        </p:nvCxnSpPr>
        <p:spPr>
          <a:xfrm flipH="1">
            <a:off x="9394836" y="3611829"/>
            <a:ext cx="805634" cy="52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BB5A78C3-C6B4-4135-94E3-F70CE5A87EB4}"/>
              </a:ext>
            </a:extLst>
          </p:cNvPr>
          <p:cNvSpPr/>
          <p:nvPr/>
        </p:nvSpPr>
        <p:spPr>
          <a:xfrm>
            <a:off x="8129468" y="3838895"/>
            <a:ext cx="1265368" cy="586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Fila de Espera do 112</a:t>
            </a:r>
          </a:p>
        </p:txBody>
      </p:sp>
      <p:sp>
        <p:nvSpPr>
          <p:cNvPr id="94" name="TextBox 87">
            <a:extLst>
              <a:ext uri="{FF2B5EF4-FFF2-40B4-BE49-F238E27FC236}">
                <a16:creationId xmlns:a16="http://schemas.microsoft.com/office/drawing/2014/main" id="{FADD2C24-CB9A-4D8E-ACFD-17192501F8BC}"/>
              </a:ext>
            </a:extLst>
          </p:cNvPr>
          <p:cNvSpPr txBox="1"/>
          <p:nvPr/>
        </p:nvSpPr>
        <p:spPr>
          <a:xfrm>
            <a:off x="9268813" y="3521939"/>
            <a:ext cx="67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NÃO</a:t>
            </a:r>
          </a:p>
        </p:txBody>
      </p:sp>
      <p:sp>
        <p:nvSpPr>
          <p:cNvPr id="96" name="TextBox 86">
            <a:extLst>
              <a:ext uri="{FF2B5EF4-FFF2-40B4-BE49-F238E27FC236}">
                <a16:creationId xmlns:a16="http://schemas.microsoft.com/office/drawing/2014/main" id="{5EC602FB-924F-494C-B3E9-06BBAC77E309}"/>
              </a:ext>
            </a:extLst>
          </p:cNvPr>
          <p:cNvSpPr txBox="1"/>
          <p:nvPr/>
        </p:nvSpPr>
        <p:spPr>
          <a:xfrm>
            <a:off x="10820872" y="2567655"/>
            <a:ext cx="695891" cy="375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SIM</a:t>
            </a:r>
          </a:p>
        </p:txBody>
      </p:sp>
      <p:cxnSp>
        <p:nvCxnSpPr>
          <p:cNvPr id="98" name="Conexão reta unidirecional 97">
            <a:extLst>
              <a:ext uri="{FF2B5EF4-FFF2-40B4-BE49-F238E27FC236}">
                <a16:creationId xmlns:a16="http://schemas.microsoft.com/office/drawing/2014/main" id="{3D7AC6B1-F3DE-4721-A228-A3CD76578616}"/>
              </a:ext>
            </a:extLst>
          </p:cNvPr>
          <p:cNvCxnSpPr>
            <a:cxnSpLocks/>
            <a:stCxn id="52" idx="2"/>
            <a:endCxn id="100" idx="6"/>
          </p:cNvCxnSpPr>
          <p:nvPr/>
        </p:nvCxnSpPr>
        <p:spPr>
          <a:xfrm>
            <a:off x="11168817" y="4031464"/>
            <a:ext cx="26485" cy="100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86">
            <a:extLst>
              <a:ext uri="{FF2B5EF4-FFF2-40B4-BE49-F238E27FC236}">
                <a16:creationId xmlns:a16="http://schemas.microsoft.com/office/drawing/2014/main" id="{60C59F47-B73A-4E10-8DAD-BC667B93CA2B}"/>
              </a:ext>
            </a:extLst>
          </p:cNvPr>
          <p:cNvSpPr txBox="1"/>
          <p:nvPr/>
        </p:nvSpPr>
        <p:spPr>
          <a:xfrm>
            <a:off x="10336698" y="4179192"/>
            <a:ext cx="695891" cy="375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SIM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71B1130-1CCA-461C-9BBE-DD7B338595B0}"/>
              </a:ext>
            </a:extLst>
          </p:cNvPr>
          <p:cNvSpPr/>
          <p:nvPr/>
        </p:nvSpPr>
        <p:spPr>
          <a:xfrm>
            <a:off x="9928447" y="4702308"/>
            <a:ext cx="1266855" cy="675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Atendida por um operador</a:t>
            </a:r>
          </a:p>
        </p:txBody>
      </p:sp>
      <p:cxnSp>
        <p:nvCxnSpPr>
          <p:cNvPr id="104" name="Conexão reta unidirecional 103">
            <a:extLst>
              <a:ext uri="{FF2B5EF4-FFF2-40B4-BE49-F238E27FC236}">
                <a16:creationId xmlns:a16="http://schemas.microsoft.com/office/drawing/2014/main" id="{8629AD1E-638F-4C8A-92BD-ACF22C1727FB}"/>
              </a:ext>
            </a:extLst>
          </p:cNvPr>
          <p:cNvCxnSpPr>
            <a:cxnSpLocks/>
            <a:stCxn id="26" idx="2"/>
            <a:endCxn id="105" idx="0"/>
          </p:cNvCxnSpPr>
          <p:nvPr/>
        </p:nvCxnSpPr>
        <p:spPr>
          <a:xfrm>
            <a:off x="2464778" y="1800809"/>
            <a:ext cx="0" cy="54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Losango 104">
            <a:extLst>
              <a:ext uri="{FF2B5EF4-FFF2-40B4-BE49-F238E27FC236}">
                <a16:creationId xmlns:a16="http://schemas.microsoft.com/office/drawing/2014/main" id="{01489700-3719-4693-90AA-50B6741ECF35}"/>
              </a:ext>
            </a:extLst>
          </p:cNvPr>
          <p:cNvSpPr/>
          <p:nvPr/>
        </p:nvSpPr>
        <p:spPr>
          <a:xfrm>
            <a:off x="1696281" y="2350243"/>
            <a:ext cx="1536994" cy="8419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Há linhas?</a:t>
            </a:r>
          </a:p>
        </p:txBody>
      </p:sp>
      <p:cxnSp>
        <p:nvCxnSpPr>
          <p:cNvPr id="116" name="Conexão reta unidirecional 115">
            <a:extLst>
              <a:ext uri="{FF2B5EF4-FFF2-40B4-BE49-F238E27FC236}">
                <a16:creationId xmlns:a16="http://schemas.microsoft.com/office/drawing/2014/main" id="{7E003EBA-2D1C-4CA2-8236-99701C75D687}"/>
              </a:ext>
            </a:extLst>
          </p:cNvPr>
          <p:cNvCxnSpPr>
            <a:cxnSpLocks/>
            <a:stCxn id="105" idx="1"/>
            <a:endCxn id="141" idx="0"/>
          </p:cNvCxnSpPr>
          <p:nvPr/>
        </p:nvCxnSpPr>
        <p:spPr>
          <a:xfrm flipH="1">
            <a:off x="968347" y="2771218"/>
            <a:ext cx="727934" cy="50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Losango 140">
            <a:extLst>
              <a:ext uri="{FF2B5EF4-FFF2-40B4-BE49-F238E27FC236}">
                <a16:creationId xmlns:a16="http://schemas.microsoft.com/office/drawing/2014/main" id="{7586F064-4E84-490E-BD7E-C2CCA45C3172}"/>
              </a:ext>
            </a:extLst>
          </p:cNvPr>
          <p:cNvSpPr/>
          <p:nvPr/>
        </p:nvSpPr>
        <p:spPr>
          <a:xfrm>
            <a:off x="0" y="3274045"/>
            <a:ext cx="1936694" cy="8392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Há operadores?</a:t>
            </a:r>
          </a:p>
        </p:txBody>
      </p:sp>
      <p:sp>
        <p:nvSpPr>
          <p:cNvPr id="144" name="TextBox 86">
            <a:extLst>
              <a:ext uri="{FF2B5EF4-FFF2-40B4-BE49-F238E27FC236}">
                <a16:creationId xmlns:a16="http://schemas.microsoft.com/office/drawing/2014/main" id="{38330F99-362C-4338-8942-23415F568795}"/>
              </a:ext>
            </a:extLst>
          </p:cNvPr>
          <p:cNvSpPr txBox="1"/>
          <p:nvPr/>
        </p:nvSpPr>
        <p:spPr>
          <a:xfrm>
            <a:off x="759977" y="2483647"/>
            <a:ext cx="695891" cy="375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SIM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D986ECC-74B2-487A-BC5C-A336B4A79C57}"/>
              </a:ext>
            </a:extLst>
          </p:cNvPr>
          <p:cNvSpPr/>
          <p:nvPr/>
        </p:nvSpPr>
        <p:spPr>
          <a:xfrm>
            <a:off x="334919" y="5485612"/>
            <a:ext cx="1266855" cy="675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Atendida por um operador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E3BBA3A-2643-4346-A472-494A386944AC}"/>
              </a:ext>
            </a:extLst>
          </p:cNvPr>
          <p:cNvSpPr/>
          <p:nvPr/>
        </p:nvSpPr>
        <p:spPr>
          <a:xfrm>
            <a:off x="1988084" y="4354206"/>
            <a:ext cx="1265368" cy="586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Fila de Espera do INEM</a:t>
            </a:r>
          </a:p>
        </p:txBody>
      </p:sp>
      <p:cxnSp>
        <p:nvCxnSpPr>
          <p:cNvPr id="148" name="Conexão reta unidirecional 147">
            <a:extLst>
              <a:ext uri="{FF2B5EF4-FFF2-40B4-BE49-F238E27FC236}">
                <a16:creationId xmlns:a16="http://schemas.microsoft.com/office/drawing/2014/main" id="{C53577E9-5EFA-47A1-AC9C-0D2F0214161F}"/>
              </a:ext>
            </a:extLst>
          </p:cNvPr>
          <p:cNvCxnSpPr>
            <a:cxnSpLocks/>
            <a:stCxn id="141" idx="2"/>
            <a:endCxn id="145" idx="0"/>
          </p:cNvCxnSpPr>
          <p:nvPr/>
        </p:nvCxnSpPr>
        <p:spPr>
          <a:xfrm>
            <a:off x="968347" y="4113316"/>
            <a:ext cx="0" cy="137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xão reta unidirecional 150">
            <a:extLst>
              <a:ext uri="{FF2B5EF4-FFF2-40B4-BE49-F238E27FC236}">
                <a16:creationId xmlns:a16="http://schemas.microsoft.com/office/drawing/2014/main" id="{DA948B4E-B4DF-4BA3-BB6F-F5AEB8CA9876}"/>
              </a:ext>
            </a:extLst>
          </p:cNvPr>
          <p:cNvCxnSpPr>
            <a:cxnSpLocks/>
            <a:stCxn id="141" idx="3"/>
            <a:endCxn id="146" idx="0"/>
          </p:cNvCxnSpPr>
          <p:nvPr/>
        </p:nvCxnSpPr>
        <p:spPr>
          <a:xfrm>
            <a:off x="1936694" y="3693681"/>
            <a:ext cx="684074" cy="66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87">
            <a:extLst>
              <a:ext uri="{FF2B5EF4-FFF2-40B4-BE49-F238E27FC236}">
                <a16:creationId xmlns:a16="http://schemas.microsoft.com/office/drawing/2014/main" id="{D5A92A76-04C3-4B88-BB13-72B7E0CDA367}"/>
              </a:ext>
            </a:extLst>
          </p:cNvPr>
          <p:cNvSpPr txBox="1"/>
          <p:nvPr/>
        </p:nvSpPr>
        <p:spPr>
          <a:xfrm>
            <a:off x="2177633" y="3741627"/>
            <a:ext cx="67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NÃO</a:t>
            </a:r>
          </a:p>
        </p:txBody>
      </p:sp>
      <p:sp>
        <p:nvSpPr>
          <p:cNvPr id="155" name="TextBox 86">
            <a:extLst>
              <a:ext uri="{FF2B5EF4-FFF2-40B4-BE49-F238E27FC236}">
                <a16:creationId xmlns:a16="http://schemas.microsoft.com/office/drawing/2014/main" id="{7DF8C968-ABE8-4600-9FAF-7DC95E6C1601}"/>
              </a:ext>
            </a:extLst>
          </p:cNvPr>
          <p:cNvSpPr txBox="1"/>
          <p:nvPr/>
        </p:nvSpPr>
        <p:spPr>
          <a:xfrm>
            <a:off x="984368" y="4532638"/>
            <a:ext cx="695891" cy="375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SIM</a:t>
            </a:r>
          </a:p>
        </p:txBody>
      </p:sp>
      <p:cxnSp>
        <p:nvCxnSpPr>
          <p:cNvPr id="157" name="Conexão reta unidirecional 156">
            <a:extLst>
              <a:ext uri="{FF2B5EF4-FFF2-40B4-BE49-F238E27FC236}">
                <a16:creationId xmlns:a16="http://schemas.microsoft.com/office/drawing/2014/main" id="{8514E562-5F96-49DA-8C12-077A91483BAB}"/>
              </a:ext>
            </a:extLst>
          </p:cNvPr>
          <p:cNvCxnSpPr>
            <a:cxnSpLocks/>
            <a:stCxn id="105" idx="3"/>
            <a:endCxn id="159" idx="0"/>
          </p:cNvCxnSpPr>
          <p:nvPr/>
        </p:nvCxnSpPr>
        <p:spPr>
          <a:xfrm>
            <a:off x="3233275" y="2771218"/>
            <a:ext cx="1341036" cy="2025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87">
            <a:extLst>
              <a:ext uri="{FF2B5EF4-FFF2-40B4-BE49-F238E27FC236}">
                <a16:creationId xmlns:a16="http://schemas.microsoft.com/office/drawing/2014/main" id="{1F0946EA-BB1B-481D-B2F0-089B0D8D51A5}"/>
              </a:ext>
            </a:extLst>
          </p:cNvPr>
          <p:cNvSpPr txBox="1"/>
          <p:nvPr/>
        </p:nvSpPr>
        <p:spPr>
          <a:xfrm>
            <a:off x="3184235" y="2237563"/>
            <a:ext cx="67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NÃO</a:t>
            </a:r>
          </a:p>
        </p:txBody>
      </p:sp>
      <p:sp>
        <p:nvSpPr>
          <p:cNvPr id="159" name="Losango 158">
            <a:extLst>
              <a:ext uri="{FF2B5EF4-FFF2-40B4-BE49-F238E27FC236}">
                <a16:creationId xmlns:a16="http://schemas.microsoft.com/office/drawing/2014/main" id="{550DC509-6FC0-420E-A103-48405269A52A}"/>
              </a:ext>
            </a:extLst>
          </p:cNvPr>
          <p:cNvSpPr/>
          <p:nvPr/>
        </p:nvSpPr>
        <p:spPr>
          <a:xfrm>
            <a:off x="3739655" y="2973771"/>
            <a:ext cx="1669311" cy="6339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Há linhas de 112?</a:t>
            </a:r>
          </a:p>
        </p:txBody>
      </p:sp>
      <p:cxnSp>
        <p:nvCxnSpPr>
          <p:cNvPr id="162" name="Conexão reta unidirecional 161">
            <a:extLst>
              <a:ext uri="{FF2B5EF4-FFF2-40B4-BE49-F238E27FC236}">
                <a16:creationId xmlns:a16="http://schemas.microsoft.com/office/drawing/2014/main" id="{E1F8614C-511C-49DC-AD60-D72F29264426}"/>
              </a:ext>
            </a:extLst>
          </p:cNvPr>
          <p:cNvCxnSpPr>
            <a:cxnSpLocks/>
            <a:stCxn id="159" idx="3"/>
            <a:endCxn id="173" idx="0"/>
          </p:cNvCxnSpPr>
          <p:nvPr/>
        </p:nvCxnSpPr>
        <p:spPr>
          <a:xfrm>
            <a:off x="5408966" y="3290728"/>
            <a:ext cx="841037" cy="37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45627A58-3822-4551-A93F-FED476C8B90C}"/>
              </a:ext>
            </a:extLst>
          </p:cNvPr>
          <p:cNvSpPr/>
          <p:nvPr/>
        </p:nvSpPr>
        <p:spPr>
          <a:xfrm>
            <a:off x="3106971" y="5195561"/>
            <a:ext cx="1265368" cy="586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Fila de Espera do 112</a:t>
            </a:r>
          </a:p>
        </p:txBody>
      </p:sp>
      <p:cxnSp>
        <p:nvCxnSpPr>
          <p:cNvPr id="170" name="Conexão reta unidirecional 169">
            <a:extLst>
              <a:ext uri="{FF2B5EF4-FFF2-40B4-BE49-F238E27FC236}">
                <a16:creationId xmlns:a16="http://schemas.microsoft.com/office/drawing/2014/main" id="{8832454E-4231-4E14-B66C-4E487F321F64}"/>
              </a:ext>
            </a:extLst>
          </p:cNvPr>
          <p:cNvCxnSpPr>
            <a:cxnSpLocks/>
            <a:stCxn id="159" idx="1"/>
            <a:endCxn id="165" idx="0"/>
          </p:cNvCxnSpPr>
          <p:nvPr/>
        </p:nvCxnSpPr>
        <p:spPr>
          <a:xfrm>
            <a:off x="3739655" y="3290728"/>
            <a:ext cx="0" cy="190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255B7683-6BE0-45AE-9DAF-949537B752C3}"/>
              </a:ext>
            </a:extLst>
          </p:cNvPr>
          <p:cNvSpPr/>
          <p:nvPr/>
        </p:nvSpPr>
        <p:spPr>
          <a:xfrm>
            <a:off x="5626272" y="3666671"/>
            <a:ext cx="1247462" cy="473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Bloqueada</a:t>
            </a:r>
          </a:p>
        </p:txBody>
      </p:sp>
      <p:sp>
        <p:nvSpPr>
          <p:cNvPr id="175" name="TextBox 87">
            <a:extLst>
              <a:ext uri="{FF2B5EF4-FFF2-40B4-BE49-F238E27FC236}">
                <a16:creationId xmlns:a16="http://schemas.microsoft.com/office/drawing/2014/main" id="{80C15623-7896-40EC-AD4C-DA44D52F1763}"/>
              </a:ext>
            </a:extLst>
          </p:cNvPr>
          <p:cNvSpPr txBox="1"/>
          <p:nvPr/>
        </p:nvSpPr>
        <p:spPr>
          <a:xfrm>
            <a:off x="5540597" y="3066084"/>
            <a:ext cx="67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NÃO</a:t>
            </a:r>
          </a:p>
        </p:txBody>
      </p:sp>
      <p:sp>
        <p:nvSpPr>
          <p:cNvPr id="176" name="TextBox 86">
            <a:extLst>
              <a:ext uri="{FF2B5EF4-FFF2-40B4-BE49-F238E27FC236}">
                <a16:creationId xmlns:a16="http://schemas.microsoft.com/office/drawing/2014/main" id="{1D104EFA-25E8-4F61-9FEB-CCF45FE3F4D7}"/>
              </a:ext>
            </a:extLst>
          </p:cNvPr>
          <p:cNvSpPr txBox="1"/>
          <p:nvPr/>
        </p:nvSpPr>
        <p:spPr>
          <a:xfrm>
            <a:off x="3881268" y="4110959"/>
            <a:ext cx="695891" cy="375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2611102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6571-0E2C-474E-A28C-38C787CB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7200" dirty="0">
                <a:latin typeface="Bahnschrift SemiBold" panose="020B0502040204020203" pitchFamily="34" charset="0"/>
              </a:rPr>
              <a:t>Probabilidade de espera</a:t>
            </a:r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8DC6FDDF-EF45-4592-B1D0-4CCEC1E6D6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36" y="2663647"/>
            <a:ext cx="4591691" cy="2553056"/>
          </a:xfrm>
        </p:spPr>
      </p:pic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A9790C7C-DD37-468F-B4A1-BCF1E434D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7893" y="2967351"/>
            <a:ext cx="5183188" cy="1945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400" dirty="0"/>
              <a:t>Para os mesmos dados utilizados para a probabilidade de bloqueio, </a:t>
            </a:r>
          </a:p>
          <a:p>
            <a:pPr marL="0" indent="0">
              <a:buNone/>
            </a:pPr>
            <a:r>
              <a:rPr lang="pt-PT" sz="1400" dirty="0"/>
              <a:t>Os valores retirados relativamente a cada sistema foram:</a:t>
            </a:r>
          </a:p>
          <a:p>
            <a:pPr marL="0" indent="0">
              <a:buNone/>
            </a:pPr>
            <a:r>
              <a:rPr lang="pt-PT" sz="1400" dirty="0" err="1"/>
              <a:t>Prob_espera_INEM</a:t>
            </a:r>
            <a:r>
              <a:rPr lang="pt-PT" sz="1400" dirty="0"/>
              <a:t> = 0,6208 ou 62,08%</a:t>
            </a:r>
          </a:p>
          <a:p>
            <a:pPr marL="0" indent="0">
              <a:buNone/>
            </a:pPr>
            <a:r>
              <a:rPr lang="pt-PT" sz="1400" dirty="0"/>
              <a:t>Prob_espera_112 = 0.024 ou 2,4%</a:t>
            </a:r>
          </a:p>
        </p:txBody>
      </p:sp>
    </p:spTree>
    <p:extLst>
      <p:ext uri="{BB962C8B-B14F-4D97-AF65-F5344CB8AC3E}">
        <p14:creationId xmlns:p14="http://schemas.microsoft.com/office/powerpoint/2010/main" val="252607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8169-0624-40DC-969B-F842E4FE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Bahnschrift SemiBold" panose="020B0502040204020203" pitchFamily="34" charset="0"/>
              </a:rPr>
              <a:t>Número médio de chamadas em espera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81E8C4E-F985-4CED-BA21-BDF1A4489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752" y="1690688"/>
            <a:ext cx="4592495" cy="118010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2028A7E-96BD-44B2-B36A-B6FF73BFA386}"/>
              </a:ext>
            </a:extLst>
          </p:cNvPr>
          <p:cNvSpPr txBox="1"/>
          <p:nvPr/>
        </p:nvSpPr>
        <p:spPr>
          <a:xfrm>
            <a:off x="967563" y="3429000"/>
            <a:ext cx="10122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Com os mesmos dados que o problema anterior, este problema para ser </a:t>
            </a:r>
            <a:r>
              <a:rPr lang="pt-PT" dirty="0" err="1"/>
              <a:t>resolucionado</a:t>
            </a:r>
            <a:r>
              <a:rPr lang="pt-PT" dirty="0"/>
              <a:t>, guardámos  a cada evento, o nº de chamadas em espera  em cada uma das filas. Os resultados :</a:t>
            </a:r>
          </a:p>
          <a:p>
            <a:endParaRPr lang="pt-PT" dirty="0"/>
          </a:p>
          <a:p>
            <a:r>
              <a:rPr lang="pt-PT" dirty="0"/>
              <a:t>Num_espera_112 = 0.286 chamadas</a:t>
            </a:r>
          </a:p>
          <a:p>
            <a:r>
              <a:rPr lang="pt-PT" dirty="0" err="1"/>
              <a:t>Num_espera_INEM</a:t>
            </a:r>
            <a:r>
              <a:rPr lang="pt-PT" dirty="0"/>
              <a:t> = 18.214 chamadas</a:t>
            </a:r>
          </a:p>
          <a:p>
            <a:r>
              <a:rPr lang="pt-PT" dirty="0"/>
              <a:t>Num_espera_112INEM = 13.924 chamadas</a:t>
            </a:r>
          </a:p>
        </p:txBody>
      </p:sp>
    </p:spTree>
    <p:extLst>
      <p:ext uri="{BB962C8B-B14F-4D97-AF65-F5344CB8AC3E}">
        <p14:creationId xmlns:p14="http://schemas.microsoft.com/office/powerpoint/2010/main" val="307342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8FAA-1283-4D3B-B7AE-1E4C8D00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>
                <a:latin typeface="Bahnschrift SemiBold" panose="020B0502040204020203" pitchFamily="34" charset="0"/>
              </a:rPr>
              <a:t>Distribuição do tempo de espera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84DC0D26-F76A-45DB-8B7A-E4168F3F4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3451"/>
          </a:xfrm>
        </p:spPr>
        <p:txBody>
          <a:bodyPr>
            <a:normAutofit lnSpcReduction="10000"/>
          </a:bodyPr>
          <a:lstStyle/>
          <a:p>
            <a:r>
              <a:rPr lang="pt-PT" dirty="0"/>
              <a:t>Tempo de espera no 112</a:t>
            </a:r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3CD3F0D1-DC51-4C9D-B223-5561836519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207618"/>
            <a:ext cx="5157787" cy="3868340"/>
          </a:xfrm>
        </p:spPr>
      </p:pic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3DCBF4D3-D95B-4BEE-A063-7F042619A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3451"/>
          </a:xfrm>
        </p:spPr>
        <p:txBody>
          <a:bodyPr>
            <a:normAutofit lnSpcReduction="10000"/>
          </a:bodyPr>
          <a:lstStyle/>
          <a:p>
            <a:r>
              <a:rPr lang="pt-PT" dirty="0"/>
              <a:t>Tempo de espera no INEM</a:t>
            </a:r>
          </a:p>
        </p:txBody>
      </p:sp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DEDE8B3C-4FB5-4F6E-87BA-FF1DF34E128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98092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247865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F1CD-BB5A-43B7-8500-A8D57ABC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6600" dirty="0">
                <a:latin typeface="Bahnschrift SemiBold" panose="020B0502040204020203" pitchFamily="34" charset="0"/>
              </a:rPr>
              <a:t>Prob(T espera &gt; referência)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EECBE3AA-C506-4903-9F75-61F4F721E0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86" y="3301109"/>
            <a:ext cx="5039428" cy="1400370"/>
          </a:xfrm>
        </p:spPr>
      </p:pic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AB57F1C8-E0DC-4B9E-96F8-8C1EBD48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301109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400" dirty="0"/>
              <a:t>A referência utilizada para esta demonstração foi de 40 segundos.</a:t>
            </a:r>
          </a:p>
          <a:p>
            <a:pPr marL="0" indent="0">
              <a:buNone/>
            </a:pPr>
            <a:r>
              <a:rPr lang="pt-PT" sz="1400" dirty="0"/>
              <a:t>E os resultados:</a:t>
            </a:r>
          </a:p>
          <a:p>
            <a:pPr marL="0" indent="0">
              <a:buNone/>
            </a:pPr>
            <a:r>
              <a:rPr lang="pt-PT" sz="1400" dirty="0"/>
              <a:t>waitTimeProbRef112_real = 0,222 ou 22,2%</a:t>
            </a:r>
          </a:p>
          <a:p>
            <a:pPr marL="0" indent="0">
              <a:buNone/>
            </a:pPr>
            <a:r>
              <a:rPr lang="pt-PT" sz="1400" dirty="0" err="1"/>
              <a:t>waitTimeProbRefINEM_real</a:t>
            </a:r>
            <a:r>
              <a:rPr lang="pt-PT" sz="1400" dirty="0"/>
              <a:t> = 0,8743 ou 87,43%</a:t>
            </a:r>
          </a:p>
        </p:txBody>
      </p:sp>
    </p:spTree>
    <p:extLst>
      <p:ext uri="{BB962C8B-B14F-4D97-AF65-F5344CB8AC3E}">
        <p14:creationId xmlns:p14="http://schemas.microsoft.com/office/powerpoint/2010/main" val="190063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B9519D7-6301-47A0-BBF5-DC0070D86897}"/>
              </a:ext>
            </a:extLst>
          </p:cNvPr>
          <p:cNvSpPr/>
          <p:nvPr/>
        </p:nvSpPr>
        <p:spPr>
          <a:xfrm>
            <a:off x="4979581" y="1"/>
            <a:ext cx="2232837" cy="82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Saída de chamada</a:t>
            </a:r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0852424C-87BF-4B8F-BBA2-6706809B4D4B}"/>
              </a:ext>
            </a:extLst>
          </p:cNvPr>
          <p:cNvSpPr/>
          <p:nvPr/>
        </p:nvSpPr>
        <p:spPr>
          <a:xfrm>
            <a:off x="4821864" y="1169581"/>
            <a:ext cx="2548269" cy="9569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Emergência médica?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F561E3E-9232-4734-9B04-6DEFDF98D938}"/>
              </a:ext>
            </a:extLst>
          </p:cNvPr>
          <p:cNvSpPr/>
          <p:nvPr/>
        </p:nvSpPr>
        <p:spPr>
          <a:xfrm>
            <a:off x="8856918" y="1254641"/>
            <a:ext cx="1701209" cy="8293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112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C174712-9F17-4C21-83B7-028DB112830E}"/>
              </a:ext>
            </a:extLst>
          </p:cNvPr>
          <p:cNvSpPr/>
          <p:nvPr/>
        </p:nvSpPr>
        <p:spPr>
          <a:xfrm>
            <a:off x="1793358" y="1297172"/>
            <a:ext cx="1541721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INEM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DD777C00-A07E-4AA2-8C30-7895669BA769}"/>
              </a:ext>
            </a:extLst>
          </p:cNvPr>
          <p:cNvSpPr/>
          <p:nvPr/>
        </p:nvSpPr>
        <p:spPr>
          <a:xfrm>
            <a:off x="8811727" y="2479393"/>
            <a:ext cx="1791589" cy="9781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Há chamadas na fila de espera?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055D5EA8-C031-4930-A46F-3835E9E57AD9}"/>
              </a:ext>
            </a:extLst>
          </p:cNvPr>
          <p:cNvSpPr/>
          <p:nvPr/>
        </p:nvSpPr>
        <p:spPr>
          <a:xfrm>
            <a:off x="1663109" y="2477385"/>
            <a:ext cx="1791589" cy="9781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Há chamadas na fila de espera?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4122BB05-45EC-4245-B93E-BF207408B19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558904" y="2041451"/>
            <a:ext cx="5315" cy="43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F530A8F8-E6AD-44EA-A299-17EAB281983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9707522" y="2083981"/>
            <a:ext cx="1" cy="39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8353B6BD-7DB8-4E3E-800C-2F79E9A21F1F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3335079" y="1648047"/>
            <a:ext cx="1486785" cy="21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6C61EF15-13CB-4653-B8E3-EFCD2BB1B2C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370133" y="1648047"/>
            <a:ext cx="1486785" cy="2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669DE010-A3FC-478A-8BF0-408894D3C01D}"/>
              </a:ext>
            </a:extLst>
          </p:cNvPr>
          <p:cNvCxnSpPr>
            <a:cxnSpLocks/>
            <a:stCxn id="8" idx="1"/>
            <a:endCxn id="33" idx="6"/>
          </p:cNvCxnSpPr>
          <p:nvPr/>
        </p:nvCxnSpPr>
        <p:spPr>
          <a:xfrm flipH="1">
            <a:off x="6853118" y="2968491"/>
            <a:ext cx="1958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950A312-77B9-4B33-BDE5-098E2E9D9747}"/>
              </a:ext>
            </a:extLst>
          </p:cNvPr>
          <p:cNvSpPr txBox="1"/>
          <p:nvPr/>
        </p:nvSpPr>
        <p:spPr>
          <a:xfrm>
            <a:off x="7654550" y="2939902"/>
            <a:ext cx="61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Não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375CE1C-B955-4DC6-B85E-EDAD2EA7E18E}"/>
              </a:ext>
            </a:extLst>
          </p:cNvPr>
          <p:cNvSpPr txBox="1"/>
          <p:nvPr/>
        </p:nvSpPr>
        <p:spPr>
          <a:xfrm>
            <a:off x="10030418" y="361115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Sim</a:t>
            </a:r>
          </a:p>
        </p:txBody>
      </p: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FEC4FD3F-E939-494B-8CDE-5DA7AE6B9CC0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>
            <a:off x="9707522" y="3457588"/>
            <a:ext cx="13296" cy="75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585D8E5-678A-4144-ABF0-1D08DA922D4E}"/>
              </a:ext>
            </a:extLst>
          </p:cNvPr>
          <p:cNvSpPr/>
          <p:nvPr/>
        </p:nvSpPr>
        <p:spPr>
          <a:xfrm>
            <a:off x="5273289" y="2582708"/>
            <a:ext cx="1579829" cy="77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Avança para o próximo evento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119E17-B28A-4377-AA59-61EFB82E622C}"/>
              </a:ext>
            </a:extLst>
          </p:cNvPr>
          <p:cNvSpPr/>
          <p:nvPr/>
        </p:nvSpPr>
        <p:spPr>
          <a:xfrm>
            <a:off x="8785160" y="4209191"/>
            <a:ext cx="1871316" cy="1095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Procura a chamada mais antiga e mete-a a ser atendida por um operador</a:t>
            </a:r>
          </a:p>
        </p:txBody>
      </p: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57205A09-B1A2-4ADA-8368-8F2117942E03}"/>
              </a:ext>
            </a:extLst>
          </p:cNvPr>
          <p:cNvCxnSpPr>
            <a:cxnSpLocks/>
            <a:stCxn id="10" idx="3"/>
            <a:endCxn id="33" idx="2"/>
          </p:cNvCxnSpPr>
          <p:nvPr/>
        </p:nvCxnSpPr>
        <p:spPr>
          <a:xfrm>
            <a:off x="3454698" y="2966483"/>
            <a:ext cx="1818591" cy="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85DF7A-2AD7-437B-90DF-B32589743FFA}"/>
              </a:ext>
            </a:extLst>
          </p:cNvPr>
          <p:cNvSpPr txBox="1"/>
          <p:nvPr/>
        </p:nvSpPr>
        <p:spPr>
          <a:xfrm>
            <a:off x="3998729" y="2966483"/>
            <a:ext cx="61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Não</a:t>
            </a:r>
          </a:p>
        </p:txBody>
      </p:sp>
      <p:cxnSp>
        <p:nvCxnSpPr>
          <p:cNvPr id="45" name="Conexão reta unidirecional 44">
            <a:extLst>
              <a:ext uri="{FF2B5EF4-FFF2-40B4-BE49-F238E27FC236}">
                <a16:creationId xmlns:a16="http://schemas.microsoft.com/office/drawing/2014/main" id="{E2D042C6-4A7E-4DB6-ABBC-1CADFBDF5F53}"/>
              </a:ext>
            </a:extLst>
          </p:cNvPr>
          <p:cNvCxnSpPr>
            <a:cxnSpLocks/>
            <a:stCxn id="10" idx="2"/>
            <a:endCxn id="57" idx="0"/>
          </p:cNvCxnSpPr>
          <p:nvPr/>
        </p:nvCxnSpPr>
        <p:spPr>
          <a:xfrm flipH="1">
            <a:off x="2558903" y="3455580"/>
            <a:ext cx="1" cy="31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E250ABC-503C-45D4-B104-28EC32B61B7C}"/>
              </a:ext>
            </a:extLst>
          </p:cNvPr>
          <p:cNvSpPr/>
          <p:nvPr/>
        </p:nvSpPr>
        <p:spPr>
          <a:xfrm>
            <a:off x="1623245" y="3774556"/>
            <a:ext cx="1871316" cy="1095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Procura a chamada mais antiga e mete-a a ser atendida por um operador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4BCBD9B-31AB-4CB2-9C52-4682B7BCC62A}"/>
              </a:ext>
            </a:extLst>
          </p:cNvPr>
          <p:cNvSpPr txBox="1"/>
          <p:nvPr/>
        </p:nvSpPr>
        <p:spPr>
          <a:xfrm>
            <a:off x="1876394" y="340522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Sim</a:t>
            </a:r>
          </a:p>
        </p:txBody>
      </p:sp>
      <p:sp>
        <p:nvSpPr>
          <p:cNvPr id="61" name="Losango 60">
            <a:extLst>
              <a:ext uri="{FF2B5EF4-FFF2-40B4-BE49-F238E27FC236}">
                <a16:creationId xmlns:a16="http://schemas.microsoft.com/office/drawing/2014/main" id="{DF7D1009-B925-4870-9AEE-0B4B92F03155}"/>
              </a:ext>
            </a:extLst>
          </p:cNvPr>
          <p:cNvSpPr/>
          <p:nvPr/>
        </p:nvSpPr>
        <p:spPr>
          <a:xfrm>
            <a:off x="1737762" y="5061098"/>
            <a:ext cx="1642282" cy="10951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Há chamadas do INEM nas linhas 112?</a:t>
            </a:r>
          </a:p>
        </p:txBody>
      </p:sp>
      <p:cxnSp>
        <p:nvCxnSpPr>
          <p:cNvPr id="63" name="Conexão reta unidirecional 62">
            <a:extLst>
              <a:ext uri="{FF2B5EF4-FFF2-40B4-BE49-F238E27FC236}">
                <a16:creationId xmlns:a16="http://schemas.microsoft.com/office/drawing/2014/main" id="{41AD5072-30C8-40A8-90B3-3FFC1CCD8D71}"/>
              </a:ext>
            </a:extLst>
          </p:cNvPr>
          <p:cNvCxnSpPr>
            <a:cxnSpLocks/>
            <a:stCxn id="57" idx="4"/>
            <a:endCxn id="61" idx="0"/>
          </p:cNvCxnSpPr>
          <p:nvPr/>
        </p:nvCxnSpPr>
        <p:spPr>
          <a:xfrm>
            <a:off x="2558903" y="4869710"/>
            <a:ext cx="0" cy="19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xão reta unidirecional 67">
            <a:extLst>
              <a:ext uri="{FF2B5EF4-FFF2-40B4-BE49-F238E27FC236}">
                <a16:creationId xmlns:a16="http://schemas.microsoft.com/office/drawing/2014/main" id="{88403B77-6AD4-4C8E-B0AB-5BDB23B80587}"/>
              </a:ext>
            </a:extLst>
          </p:cNvPr>
          <p:cNvCxnSpPr>
            <a:cxnSpLocks/>
            <a:stCxn id="61" idx="3"/>
            <a:endCxn id="75" idx="2"/>
          </p:cNvCxnSpPr>
          <p:nvPr/>
        </p:nvCxnSpPr>
        <p:spPr>
          <a:xfrm flipV="1">
            <a:off x="3380044" y="5606766"/>
            <a:ext cx="698427" cy="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xão reta unidirecional 69">
            <a:extLst>
              <a:ext uri="{FF2B5EF4-FFF2-40B4-BE49-F238E27FC236}">
                <a16:creationId xmlns:a16="http://schemas.microsoft.com/office/drawing/2014/main" id="{F47A9B79-C92C-4B91-9E9B-D80526135200}"/>
              </a:ext>
            </a:extLst>
          </p:cNvPr>
          <p:cNvCxnSpPr>
            <a:cxnSpLocks/>
            <a:stCxn id="61" idx="1"/>
            <a:endCxn id="72" idx="6"/>
          </p:cNvCxnSpPr>
          <p:nvPr/>
        </p:nvCxnSpPr>
        <p:spPr>
          <a:xfrm flipH="1" flipV="1">
            <a:off x="1348357" y="5603560"/>
            <a:ext cx="389405" cy="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12EB9961-81A9-4E63-839C-BCA5A14086BB}"/>
              </a:ext>
            </a:extLst>
          </p:cNvPr>
          <p:cNvSpPr txBox="1"/>
          <p:nvPr/>
        </p:nvSpPr>
        <p:spPr>
          <a:xfrm>
            <a:off x="1316672" y="5071729"/>
            <a:ext cx="61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Não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A7D548F-2365-443B-AADA-CAA8883817EC}"/>
              </a:ext>
            </a:extLst>
          </p:cNvPr>
          <p:cNvSpPr/>
          <p:nvPr/>
        </p:nvSpPr>
        <p:spPr>
          <a:xfrm>
            <a:off x="287536" y="5217777"/>
            <a:ext cx="1060821" cy="77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Avança para o próximo evento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7EC532C-4C8A-4E24-92B5-B676A8E075DF}"/>
              </a:ext>
            </a:extLst>
          </p:cNvPr>
          <p:cNvSpPr txBox="1"/>
          <p:nvPr/>
        </p:nvSpPr>
        <p:spPr>
          <a:xfrm>
            <a:off x="3374731" y="519651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Sim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98A85BD-3021-4BA1-991F-7C16D443A806}"/>
              </a:ext>
            </a:extLst>
          </p:cNvPr>
          <p:cNvSpPr/>
          <p:nvPr/>
        </p:nvSpPr>
        <p:spPr>
          <a:xfrm>
            <a:off x="4078471" y="5217777"/>
            <a:ext cx="2200454" cy="777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Procura a chamada mais antiga para colocar na fila de espera do INEM</a:t>
            </a:r>
          </a:p>
        </p:txBody>
      </p:sp>
      <p:cxnSp>
        <p:nvCxnSpPr>
          <p:cNvPr id="79" name="Conexão reta unidirecional 78">
            <a:extLst>
              <a:ext uri="{FF2B5EF4-FFF2-40B4-BE49-F238E27FC236}">
                <a16:creationId xmlns:a16="http://schemas.microsoft.com/office/drawing/2014/main" id="{22E26C42-9D6A-4E42-8345-931D069DCF5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6095999" y="829341"/>
            <a:ext cx="1" cy="34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0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30A8D35-3F19-40BE-9B14-B1D391148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4"/>
            <a:ext cx="7111214" cy="685133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4C5B9B1-5CF1-4B27-8E56-6350C76ED325}"/>
              </a:ext>
            </a:extLst>
          </p:cNvPr>
          <p:cNvSpPr txBox="1"/>
          <p:nvPr/>
        </p:nvSpPr>
        <p:spPr>
          <a:xfrm>
            <a:off x="7262036" y="2828835"/>
            <a:ext cx="4781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Este é um excerto do código responsável pela chegada de chamadas.</a:t>
            </a:r>
          </a:p>
          <a:p>
            <a:r>
              <a:rPr lang="pt-PT" dirty="0"/>
              <a:t>Este excerto apresenta como é tratada uma chamada do tipo 112.</a:t>
            </a:r>
          </a:p>
        </p:txBody>
      </p:sp>
    </p:spTree>
    <p:extLst>
      <p:ext uri="{BB962C8B-B14F-4D97-AF65-F5344CB8AC3E}">
        <p14:creationId xmlns:p14="http://schemas.microsoft.com/office/powerpoint/2010/main" val="379554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31D77A7-0BDA-4C17-A460-4FA605B49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50"/>
            <a:ext cx="7360111" cy="686215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7DF97C4-9FA7-4E85-BFE6-14CEDE5C7111}"/>
              </a:ext>
            </a:extLst>
          </p:cNvPr>
          <p:cNvSpPr txBox="1"/>
          <p:nvPr/>
        </p:nvSpPr>
        <p:spPr>
          <a:xfrm>
            <a:off x="7360111" y="2826760"/>
            <a:ext cx="4831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Este excerto de código representada parte do código responsável pela libertação da chamada, ou seja, pelo “desligar” da chamada.</a:t>
            </a:r>
          </a:p>
          <a:p>
            <a:r>
              <a:rPr lang="pt-PT" dirty="0"/>
              <a:t>Esta é a forma de desligar uma chamada do 112.</a:t>
            </a:r>
          </a:p>
        </p:txBody>
      </p:sp>
    </p:spTree>
    <p:extLst>
      <p:ext uri="{BB962C8B-B14F-4D97-AF65-F5344CB8AC3E}">
        <p14:creationId xmlns:p14="http://schemas.microsoft.com/office/powerpoint/2010/main" val="95684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250E-F8FC-49DC-B41C-8967C583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latin typeface="Bahnschrift SemiBold" panose="020B0502040204020203" pitchFamily="34" charset="0"/>
              </a:rPr>
              <a:t>Dados Fornecidos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AFFC-A790-4AFE-B2A1-669972A04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latin typeface="Bahnschrift" panose="020B0502040204020203" pitchFamily="34" charset="0"/>
              </a:rPr>
              <a:t>Os dados fornecidos contêm a hora de início de cada chamada, o tipo, se pertence ao 112 ou INEM, e o tempo de duração de cada chamada. </a:t>
            </a:r>
          </a:p>
          <a:p>
            <a:r>
              <a:rPr lang="pt-PT" dirty="0">
                <a:latin typeface="Bahnschrift" panose="020B0502040204020203" pitchFamily="34" charset="0"/>
              </a:rPr>
              <a:t>As chamadas do INEM só irão ser libertadas das linhas do 112 após atendimento no INEM. </a:t>
            </a:r>
          </a:p>
        </p:txBody>
      </p:sp>
    </p:spTree>
    <p:extLst>
      <p:ext uri="{BB962C8B-B14F-4D97-AF65-F5344CB8AC3E}">
        <p14:creationId xmlns:p14="http://schemas.microsoft.com/office/powerpoint/2010/main" val="361205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5542-B9E4-4BF9-9A92-D5079580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sz="9600" dirty="0">
                <a:latin typeface="Bahnschrift SemiBold" panose="020B0502040204020203" pitchFamily="34" charset="0"/>
              </a:rPr>
              <a:t>Ritmo das chamadas</a:t>
            </a:r>
            <a:r>
              <a:rPr lang="pt-PT" dirty="0">
                <a:latin typeface="Bahnschrift SemiBold" panose="020B0502040204020203" pitchFamily="34" charset="0"/>
              </a:rPr>
              <a:t> 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6DE0451-0C5C-4487-8767-837F4181F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9299"/>
            <a:ext cx="10591800" cy="115511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366E99-D7A1-4C04-84AA-C5740ECF1928}"/>
              </a:ext>
            </a:extLst>
          </p:cNvPr>
          <p:cNvSpPr txBox="1"/>
          <p:nvPr/>
        </p:nvSpPr>
        <p:spPr>
          <a:xfrm>
            <a:off x="838200" y="3880884"/>
            <a:ext cx="1059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Resultados :</a:t>
            </a:r>
          </a:p>
          <a:p>
            <a:r>
              <a:rPr lang="pt-PT" dirty="0"/>
              <a:t>Bhca112 = 0,1039 chamadas por segundo</a:t>
            </a:r>
          </a:p>
          <a:p>
            <a:r>
              <a:rPr lang="pt-PT" dirty="0" err="1"/>
              <a:t>BhcaINEM</a:t>
            </a:r>
            <a:r>
              <a:rPr lang="pt-PT" dirty="0"/>
              <a:t> = 0.3026 chamadas por segundos</a:t>
            </a:r>
          </a:p>
        </p:txBody>
      </p:sp>
    </p:spTree>
    <p:extLst>
      <p:ext uri="{BB962C8B-B14F-4D97-AF65-F5344CB8AC3E}">
        <p14:creationId xmlns:p14="http://schemas.microsoft.com/office/powerpoint/2010/main" val="153536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4481-DA4F-48DC-ABE3-E4BF2530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600" dirty="0">
                <a:latin typeface="Bahnschrift SemiBold" panose="020B0502040204020203" pitchFamily="34" charset="0"/>
              </a:rPr>
              <a:t>Distribuição das chamadas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5CCCDADD-E6E5-4BD2-8D66-A42AE25137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2006005"/>
            <a:ext cx="5157787" cy="3868340"/>
          </a:xfrm>
        </p:spPr>
      </p:pic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279DC65C-49B7-4450-96FD-DBF17987FA3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2" y="1783829"/>
            <a:ext cx="5183188" cy="3887391"/>
          </a:xfr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B50402-EE70-4DDF-98BB-D6A54EA09DC2}"/>
              </a:ext>
            </a:extLst>
          </p:cNvPr>
          <p:cNvSpPr txBox="1"/>
          <p:nvPr/>
        </p:nvSpPr>
        <p:spPr>
          <a:xfrm>
            <a:off x="1871330" y="6007395"/>
            <a:ext cx="848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 total são 1463 chamadas, dos quais 374 pertencem ao 112 e 1089 pertencem ao INEM.</a:t>
            </a:r>
          </a:p>
        </p:txBody>
      </p:sp>
    </p:spTree>
    <p:extLst>
      <p:ext uri="{BB962C8B-B14F-4D97-AF65-F5344CB8AC3E}">
        <p14:creationId xmlns:p14="http://schemas.microsoft.com/office/powerpoint/2010/main" val="388931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99AA-F3AB-41CC-919A-CEB4771B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6600" dirty="0">
                <a:latin typeface="Bahnschrift SemiBold" panose="020B0502040204020203" pitchFamily="34" charset="0"/>
              </a:rPr>
              <a:t>Caracterização estatística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ED614B85-816B-488D-9253-E1AFD8CCCB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001665"/>
            <a:ext cx="10143646" cy="1325563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D9977EC-38E6-4BC8-B99F-2CF610F69BEB}"/>
              </a:ext>
            </a:extLst>
          </p:cNvPr>
          <p:cNvSpPr txBox="1"/>
          <p:nvPr/>
        </p:nvSpPr>
        <p:spPr>
          <a:xfrm>
            <a:off x="839787" y="3732028"/>
            <a:ext cx="101436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a caracterização estatística para a duração das chamadas, calculámos qual a média de duração de chamadas, para cada sistema e no global.</a:t>
            </a:r>
          </a:p>
          <a:p>
            <a:endParaRPr lang="pt-PT" dirty="0"/>
          </a:p>
          <a:p>
            <a:r>
              <a:rPr lang="pt-PT" dirty="0"/>
              <a:t>Global = 217,915 segundos por chamada</a:t>
            </a:r>
          </a:p>
          <a:p>
            <a:r>
              <a:rPr lang="pt-PT" dirty="0"/>
              <a:t>112 = 107,826 segundos por chamada</a:t>
            </a:r>
          </a:p>
          <a:p>
            <a:r>
              <a:rPr lang="pt-PT" dirty="0"/>
              <a:t>INEM = 255,849 segundos por chamada</a:t>
            </a:r>
          </a:p>
        </p:txBody>
      </p:sp>
    </p:spTree>
    <p:extLst>
      <p:ext uri="{BB962C8B-B14F-4D97-AF65-F5344CB8AC3E}">
        <p14:creationId xmlns:p14="http://schemas.microsoft.com/office/powerpoint/2010/main" val="165318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DB46-B670-4444-9CE8-E83989B9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600" dirty="0">
                <a:latin typeface="Bahnschrift SemiBold" panose="020B0502040204020203" pitchFamily="34" charset="0"/>
              </a:rPr>
              <a:t>Probabilidade de bloqueio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352D2-F316-4AED-AD40-237F05590D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400" dirty="0"/>
              <a:t>Para os seguintes dados :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PT" sz="1400" b="1" dirty="0"/>
              <a:t>config.nLines112=157;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PT" sz="1400" b="1" dirty="0" err="1"/>
              <a:t>config.nLinesINEM</a:t>
            </a:r>
            <a:r>
              <a:rPr lang="pt-PT" sz="1400" b="1" dirty="0"/>
              <a:t>=107;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PT" sz="1400" b="1" dirty="0"/>
              <a:t>config.nOperators112=25;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PT" sz="1400" b="1" dirty="0" err="1"/>
              <a:t>config.nOperatorsINEM</a:t>
            </a:r>
            <a:r>
              <a:rPr lang="pt-PT" sz="1400" b="1" dirty="0"/>
              <a:t>=74;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PT" sz="1400" dirty="0"/>
              <a:t>Obtiveram-se os seguintes resultados: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PT" sz="1400" dirty="0"/>
              <a:t>Pb do 112 = 0,005 ou 0,5%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PT" sz="1400" dirty="0"/>
              <a:t>Pb do INEM = 0,0009 ou 0,09%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PT" sz="1400" dirty="0"/>
              <a:t>Pb dos dois sistemas = 0.002 ou 0,2%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548B7101-566B-472A-A43C-9BEB71047C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07" y="3601188"/>
            <a:ext cx="4915586" cy="800212"/>
          </a:xfrm>
        </p:spPr>
      </p:pic>
    </p:spTree>
    <p:extLst>
      <p:ext uri="{BB962C8B-B14F-4D97-AF65-F5344CB8AC3E}">
        <p14:creationId xmlns:p14="http://schemas.microsoft.com/office/powerpoint/2010/main" val="172694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559</Words>
  <Application>Microsoft Office PowerPoint</Application>
  <PresentationFormat>Ecrã Panorâmico</PresentationFormat>
  <Paragraphs>94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Arial</vt:lpstr>
      <vt:lpstr>Bahnschrift</vt:lpstr>
      <vt:lpstr>Bahnschrift SemiBold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Dados Fornecidos</vt:lpstr>
      <vt:lpstr>Ritmo das chamadas </vt:lpstr>
      <vt:lpstr>Distribuição das chamadas</vt:lpstr>
      <vt:lpstr>Caracterização estatística</vt:lpstr>
      <vt:lpstr>Probabilidade de bloqueio</vt:lpstr>
      <vt:lpstr>Probabilidade de espera</vt:lpstr>
      <vt:lpstr>Número médio de chamadas em espera</vt:lpstr>
      <vt:lpstr>Distribuição do tempo de espera</vt:lpstr>
      <vt:lpstr>Prob(T espera &gt; referência)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Francisco Soares</dc:creator>
  <cp:lastModifiedBy>Diogo Soares</cp:lastModifiedBy>
  <cp:revision>21</cp:revision>
  <dcterms:created xsi:type="dcterms:W3CDTF">2019-02-05T20:06:39Z</dcterms:created>
  <dcterms:modified xsi:type="dcterms:W3CDTF">2019-02-06T12:15:13Z</dcterms:modified>
</cp:coreProperties>
</file>