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59" r:id="rId7"/>
    <p:sldId id="258" r:id="rId8"/>
    <p:sldId id="260" r:id="rId9"/>
    <p:sldId id="261" r:id="rId1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9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A8309-D019-4A88-BD7E-8138EEDE6FDF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F8AA0C-95D3-4E62-BF8F-2FFA0BF28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77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8AA0C-95D3-4E62-BF8F-2FFA0BF285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62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32585" y="1843862"/>
            <a:ext cx="8926829" cy="1590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32585" y="1843862"/>
            <a:ext cx="8926829" cy="1590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32105" marR="5080" indent="-320040">
              <a:lnSpc>
                <a:spcPts val="5830"/>
              </a:lnSpc>
              <a:spcBef>
                <a:spcPts val="835"/>
              </a:spcBef>
            </a:pPr>
            <a:r>
              <a:rPr spc="-20" dirty="0"/>
              <a:t>Development </a:t>
            </a:r>
            <a:r>
              <a:rPr spc="-5" dirty="0"/>
              <a:t>of </a:t>
            </a:r>
            <a:r>
              <a:rPr dirty="0"/>
              <a:t>an </a:t>
            </a:r>
            <a:r>
              <a:rPr spc="-15" dirty="0"/>
              <a:t>autonomous </a:t>
            </a:r>
            <a:r>
              <a:rPr spc="-1210" dirty="0"/>
              <a:t> </a:t>
            </a:r>
            <a:r>
              <a:rPr spc="-20" dirty="0"/>
              <a:t>agent</a:t>
            </a:r>
            <a:r>
              <a:rPr spc="-35" dirty="0"/>
              <a:t> </a:t>
            </a:r>
            <a:r>
              <a:rPr spc="-50" dirty="0"/>
              <a:t>for</a:t>
            </a:r>
            <a:r>
              <a:rPr spc="-5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spc="-30" dirty="0"/>
              <a:t>game</a:t>
            </a:r>
            <a:r>
              <a:rPr spc="-15" dirty="0"/>
              <a:t> </a:t>
            </a:r>
            <a:r>
              <a:rPr lang="en-GB" b="1" spc="-5" dirty="0" err="1"/>
              <a:t>DigDug</a:t>
            </a:r>
            <a:endParaRPr b="1"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28600" y="5410200"/>
            <a:ext cx="5727700" cy="1259319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70"/>
              </a:spcBef>
            </a:pPr>
            <a:r>
              <a:rPr sz="1800" spc="-10" dirty="0">
                <a:latin typeface="Calibri"/>
                <a:cs typeface="Calibri"/>
              </a:rPr>
              <a:t>Universidade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Aveiro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Departamento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Eletrónica,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Telecomunicações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Informática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B3C351-8203-1785-F276-E828CE9A79B6}"/>
              </a:ext>
            </a:extLst>
          </p:cNvPr>
          <p:cNvSpPr txBox="1"/>
          <p:nvPr/>
        </p:nvSpPr>
        <p:spPr>
          <a:xfrm>
            <a:off x="2590800" y="4495800"/>
            <a:ext cx="6477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325" algn="ctr">
              <a:lnSpc>
                <a:spcPct val="100000"/>
              </a:lnSpc>
              <a:spcBef>
                <a:spcPts val="820"/>
              </a:spcBef>
            </a:pPr>
            <a:r>
              <a:rPr lang="en-GB" sz="4000" spc="-1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Diogo Couto (104288)</a:t>
            </a:r>
            <a:endParaRPr lang="en-GB" sz="40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1640C3-1446-E31A-47B0-CF0925C1BA29}"/>
              </a:ext>
            </a:extLst>
          </p:cNvPr>
          <p:cNvSpPr txBox="1"/>
          <p:nvPr/>
        </p:nvSpPr>
        <p:spPr>
          <a:xfrm>
            <a:off x="10820400" y="6300187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2023/2024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5163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20" dirty="0" err="1"/>
              <a:t>Arquitetura</a:t>
            </a:r>
            <a:r>
              <a:rPr lang="en-GB" sz="4400" b="1" spc="-20" dirty="0"/>
              <a:t> </a:t>
            </a:r>
            <a:endParaRPr sz="44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1447800"/>
            <a:ext cx="11353800" cy="4322978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715" algn="just">
              <a:lnSpc>
                <a:spcPts val="1730"/>
              </a:lnSpc>
              <a:spcBef>
                <a:spcPts val="310"/>
              </a:spcBef>
            </a:pPr>
            <a:r>
              <a:rPr lang="pt-PT" sz="1600" spc="-5" dirty="0">
                <a:latin typeface="+mj-lt"/>
                <a:cs typeface="Times New Roman"/>
              </a:rPr>
              <a:t> O meu agente usa uma máquina de estados para controlar o comportamento no jogo. </a:t>
            </a:r>
          </a:p>
          <a:p>
            <a:pPr marL="12700" marR="5715" algn="just">
              <a:lnSpc>
                <a:spcPts val="1730"/>
              </a:lnSpc>
              <a:spcBef>
                <a:spcPts val="310"/>
              </a:spcBef>
            </a:pPr>
            <a:endParaRPr lang="pt-PT" sz="1600" spc="-5" dirty="0">
              <a:latin typeface="+mj-lt"/>
              <a:cs typeface="Times New Roman"/>
            </a:endParaRPr>
          </a:p>
          <a:p>
            <a:pPr marL="12700" marR="5715" algn="just">
              <a:lnSpc>
                <a:spcPts val="1730"/>
              </a:lnSpc>
              <a:spcBef>
                <a:spcPts val="310"/>
              </a:spcBef>
            </a:pPr>
            <a:r>
              <a:rPr lang="pt-PT" sz="1600" b="1" spc="-5" dirty="0">
                <a:latin typeface="+mj-lt"/>
                <a:cs typeface="Times New Roman"/>
              </a:rPr>
              <a:t>Apresenta 5 estados:</a:t>
            </a:r>
          </a:p>
          <a:p>
            <a:pPr marL="755650" marR="5715" lvl="1" indent="-285750" algn="just">
              <a:lnSpc>
                <a:spcPts val="1730"/>
              </a:lnSpc>
              <a:spcBef>
                <a:spcPts val="310"/>
              </a:spcBef>
              <a:buFont typeface="Arial" panose="020B0604020202020204" pitchFamily="34" charset="0"/>
              <a:buChar char="•"/>
            </a:pPr>
            <a:r>
              <a:rPr lang="pt-PT" sz="1600" b="1" spc="-5" dirty="0" err="1">
                <a:latin typeface="+mj-lt"/>
                <a:cs typeface="Times New Roman"/>
              </a:rPr>
              <a:t>DigDugState.NONE</a:t>
            </a:r>
            <a:r>
              <a:rPr lang="pt-PT" sz="1600" b="1" spc="-5" dirty="0">
                <a:latin typeface="+mj-lt"/>
                <a:cs typeface="Times New Roman"/>
              </a:rPr>
              <a:t>: </a:t>
            </a:r>
          </a:p>
          <a:p>
            <a:pPr marL="755650" marR="5715" lvl="1" indent="-285750" algn="just">
              <a:lnSpc>
                <a:spcPts val="1730"/>
              </a:lnSpc>
              <a:spcBef>
                <a:spcPts val="310"/>
              </a:spcBef>
              <a:buFont typeface="Arial" panose="020B0604020202020204" pitchFamily="34" charset="0"/>
              <a:buChar char="•"/>
            </a:pPr>
            <a:r>
              <a:rPr lang="pt-PT" sz="1600" b="1" spc="-5" dirty="0" err="1">
                <a:latin typeface="+mj-lt"/>
                <a:cs typeface="Times New Roman"/>
              </a:rPr>
              <a:t>DigDugState.MOVING_TO_TARGET</a:t>
            </a:r>
            <a:r>
              <a:rPr lang="pt-PT" sz="1600" spc="-5" dirty="0">
                <a:latin typeface="+mj-lt"/>
                <a:cs typeface="Times New Roman"/>
              </a:rPr>
              <a:t>: </a:t>
            </a:r>
          </a:p>
          <a:p>
            <a:pPr marL="755650" marR="5715" lvl="1" indent="-285750" algn="just">
              <a:lnSpc>
                <a:spcPts val="1730"/>
              </a:lnSpc>
              <a:spcBef>
                <a:spcPts val="310"/>
              </a:spcBef>
              <a:buFont typeface="Arial" panose="020B0604020202020204" pitchFamily="34" charset="0"/>
              <a:buChar char="•"/>
            </a:pPr>
            <a:r>
              <a:rPr lang="pt-PT" sz="1600" b="1" spc="-5" dirty="0" err="1">
                <a:latin typeface="+mj-lt"/>
                <a:cs typeface="Times New Roman"/>
              </a:rPr>
              <a:t>DigDugState.CHASE_ENEMY</a:t>
            </a:r>
            <a:r>
              <a:rPr lang="pt-PT" sz="1600" spc="-5" dirty="0">
                <a:latin typeface="+mj-lt"/>
                <a:cs typeface="Times New Roman"/>
              </a:rPr>
              <a:t>: </a:t>
            </a:r>
          </a:p>
          <a:p>
            <a:pPr marL="755650" marR="5715" lvl="1" indent="-285750" algn="just">
              <a:lnSpc>
                <a:spcPts val="1730"/>
              </a:lnSpc>
              <a:spcBef>
                <a:spcPts val="310"/>
              </a:spcBef>
              <a:buFont typeface="Arial" panose="020B0604020202020204" pitchFamily="34" charset="0"/>
              <a:buChar char="•"/>
            </a:pPr>
            <a:r>
              <a:rPr lang="pt-PT" sz="1600" b="1" spc="-5" dirty="0" err="1">
                <a:latin typeface="+mj-lt"/>
                <a:cs typeface="Times New Roman"/>
              </a:rPr>
              <a:t>DigDugState.PREPARING</a:t>
            </a:r>
            <a:r>
              <a:rPr lang="pt-PT" sz="1600" spc="-5" dirty="0">
                <a:latin typeface="+mj-lt"/>
                <a:cs typeface="Times New Roman"/>
              </a:rPr>
              <a:t>: </a:t>
            </a:r>
          </a:p>
          <a:p>
            <a:pPr marL="755650" marR="5715" lvl="1" indent="-285750" algn="just">
              <a:lnSpc>
                <a:spcPts val="1730"/>
              </a:lnSpc>
              <a:spcBef>
                <a:spcPts val="310"/>
              </a:spcBef>
              <a:buFont typeface="Arial" panose="020B0604020202020204" pitchFamily="34" charset="0"/>
              <a:buChar char="•"/>
            </a:pPr>
            <a:r>
              <a:rPr lang="pt-PT" sz="1600" b="1" spc="-5" dirty="0" err="1">
                <a:latin typeface="+mj-lt"/>
                <a:cs typeface="Times New Roman"/>
              </a:rPr>
              <a:t>DigDugState.WAITING_FOR_ENEMY</a:t>
            </a:r>
            <a:r>
              <a:rPr lang="pt-PT" sz="1600" b="1" spc="-5" dirty="0">
                <a:latin typeface="+mj-lt"/>
                <a:cs typeface="Times New Roman"/>
              </a:rPr>
              <a:t>: </a:t>
            </a:r>
          </a:p>
          <a:p>
            <a:pPr marL="12700" marR="5715" algn="just">
              <a:lnSpc>
                <a:spcPts val="1730"/>
              </a:lnSpc>
              <a:spcBef>
                <a:spcPts val="310"/>
              </a:spcBef>
            </a:pPr>
            <a:endParaRPr lang="pt-PT" sz="1600" spc="-5" dirty="0">
              <a:latin typeface="+mj-lt"/>
              <a:cs typeface="Times New Roman"/>
            </a:endParaRPr>
          </a:p>
          <a:p>
            <a:pPr marL="12700" marR="5715" algn="just">
              <a:lnSpc>
                <a:spcPts val="1730"/>
              </a:lnSpc>
              <a:spcBef>
                <a:spcPts val="310"/>
              </a:spcBef>
            </a:pPr>
            <a:r>
              <a:rPr lang="pt-PT" sz="1600" spc="-5" dirty="0">
                <a:latin typeface="+mj-lt"/>
                <a:cs typeface="Times New Roman"/>
              </a:rPr>
              <a:t>E apresenta 3 secções distintas:</a:t>
            </a:r>
          </a:p>
          <a:p>
            <a:pPr marL="12700" marR="5715" algn="just">
              <a:lnSpc>
                <a:spcPts val="1730"/>
              </a:lnSpc>
              <a:spcBef>
                <a:spcPts val="310"/>
              </a:spcBef>
            </a:pPr>
            <a:endParaRPr lang="pt-PT" sz="1600" spc="-5" dirty="0">
              <a:latin typeface="+mj-lt"/>
              <a:cs typeface="Times New Roman"/>
            </a:endParaRPr>
          </a:p>
          <a:p>
            <a:pPr marL="755650" marR="5715" lvl="1" indent="-285750" algn="just">
              <a:lnSpc>
                <a:spcPts val="1730"/>
              </a:lnSpc>
              <a:spcBef>
                <a:spcPts val="310"/>
              </a:spcBef>
              <a:buFont typeface="Arial" panose="020B0604020202020204" pitchFamily="34" charset="0"/>
              <a:buChar char="•"/>
            </a:pPr>
            <a:r>
              <a:rPr lang="pt-PT" sz="1600" b="1" spc="-20" dirty="0" err="1">
                <a:latin typeface="+mj-lt"/>
              </a:rPr>
              <a:t>PRE_Actions</a:t>
            </a:r>
            <a:r>
              <a:rPr lang="pt-PT" sz="1600" b="1" spc="-20" dirty="0">
                <a:latin typeface="+mj-lt"/>
              </a:rPr>
              <a:t>: </a:t>
            </a:r>
            <a:r>
              <a:rPr lang="pt-PT" sz="1600" spc="-20" dirty="0">
                <a:latin typeface="+mj-lt"/>
              </a:rPr>
              <a:t>Configura o agente para ações futuras, atualizando estados e definindo estratégias com base no estado atual.</a:t>
            </a:r>
          </a:p>
          <a:p>
            <a:pPr marL="755650" marR="5715" lvl="1" indent="-285750" algn="just">
              <a:lnSpc>
                <a:spcPts val="1730"/>
              </a:lnSpc>
              <a:spcBef>
                <a:spcPts val="310"/>
              </a:spcBef>
              <a:buFont typeface="Arial" panose="020B0604020202020204" pitchFamily="34" charset="0"/>
              <a:buChar char="•"/>
            </a:pPr>
            <a:endParaRPr lang="pt-PT" sz="1600" spc="-20" dirty="0">
              <a:latin typeface="+mj-lt"/>
            </a:endParaRPr>
          </a:p>
          <a:p>
            <a:pPr marL="755650" marR="5715" lvl="1" indent="-285750" algn="just">
              <a:lnSpc>
                <a:spcPts val="1730"/>
              </a:lnSpc>
              <a:spcBef>
                <a:spcPts val="310"/>
              </a:spcBef>
              <a:buFont typeface="Arial" panose="020B0604020202020204" pitchFamily="34" charset="0"/>
              <a:buChar char="•"/>
            </a:pPr>
            <a:r>
              <a:rPr lang="pt-PT" sz="1600" b="1" spc="-20" dirty="0" err="1">
                <a:latin typeface="+mj-lt"/>
              </a:rPr>
              <a:t>Actions</a:t>
            </a:r>
            <a:r>
              <a:rPr lang="pt-PT" sz="1600" b="1" spc="-20" dirty="0">
                <a:latin typeface="+mj-lt"/>
              </a:rPr>
              <a:t>: </a:t>
            </a:r>
            <a:r>
              <a:rPr lang="pt-PT" sz="1600" spc="-20" dirty="0">
                <a:latin typeface="+mj-lt"/>
              </a:rPr>
              <a:t>Realiza as principais ações do agente, com base nos estados e decisões tomadas durante as preparações.</a:t>
            </a:r>
          </a:p>
          <a:p>
            <a:pPr marL="755650" marR="5715" lvl="1" indent="-285750" algn="just">
              <a:lnSpc>
                <a:spcPts val="1730"/>
              </a:lnSpc>
              <a:spcBef>
                <a:spcPts val="310"/>
              </a:spcBef>
              <a:buFont typeface="Arial" panose="020B0604020202020204" pitchFamily="34" charset="0"/>
              <a:buChar char="•"/>
            </a:pPr>
            <a:endParaRPr lang="pt-PT" sz="1600" spc="-20" dirty="0">
              <a:latin typeface="+mj-lt"/>
            </a:endParaRPr>
          </a:p>
          <a:p>
            <a:pPr marL="755650" marR="5715" lvl="1" indent="-285750" algn="just">
              <a:lnSpc>
                <a:spcPts val="1730"/>
              </a:lnSpc>
              <a:spcBef>
                <a:spcPts val="310"/>
              </a:spcBef>
              <a:buFont typeface="Arial" panose="020B0604020202020204" pitchFamily="34" charset="0"/>
              <a:buChar char="•"/>
            </a:pPr>
            <a:r>
              <a:rPr lang="pt-PT" sz="1600" b="1" spc="-20" dirty="0" err="1">
                <a:latin typeface="+mj-lt"/>
              </a:rPr>
              <a:t>POST_Actions</a:t>
            </a:r>
            <a:r>
              <a:rPr lang="pt-PT" sz="1600" b="1" spc="-20" dirty="0">
                <a:latin typeface="+mj-lt"/>
              </a:rPr>
              <a:t>: </a:t>
            </a:r>
            <a:r>
              <a:rPr lang="pt-PT" sz="1600" spc="-20" dirty="0">
                <a:latin typeface="+mj-lt"/>
              </a:rPr>
              <a:t>Executa ações finais após as principais, como atualizações adicionais de estado, verificações de situações especiais e atualizações de informações.</a:t>
            </a:r>
            <a:endParaRPr lang="pt-PT" sz="1600" dirty="0">
              <a:latin typeface="+mj-lt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92074"/>
            <a:ext cx="8828783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z="4400" b="1" dirty="0" err="1"/>
              <a:t>Funções</a:t>
            </a:r>
            <a:r>
              <a:rPr lang="en-GB" sz="4400" b="1" dirty="0"/>
              <a:t> do </a:t>
            </a:r>
            <a:r>
              <a:rPr lang="en-GB" sz="4400" b="1" dirty="0" err="1"/>
              <a:t>mapa</a:t>
            </a:r>
            <a:r>
              <a:rPr lang="en-GB" sz="4400" b="1" dirty="0"/>
              <a:t> e de </a:t>
            </a:r>
            <a:r>
              <a:rPr lang="en-GB" sz="4400" b="1" dirty="0" err="1"/>
              <a:t>movimento</a:t>
            </a:r>
            <a:r>
              <a:rPr lang="en-GB" sz="4400" b="1" dirty="0"/>
              <a:t> </a:t>
            </a:r>
            <a:endParaRPr sz="4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4D8735-1226-6E4F-62CE-89CFFFB14B6B}"/>
              </a:ext>
            </a:extLst>
          </p:cNvPr>
          <p:cNvSpPr txBox="1"/>
          <p:nvPr/>
        </p:nvSpPr>
        <p:spPr>
          <a:xfrm>
            <a:off x="5180921" y="2515279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02D962-AECD-8D8F-1052-0AB0E14B79F8}"/>
              </a:ext>
            </a:extLst>
          </p:cNvPr>
          <p:cNvSpPr txBox="1"/>
          <p:nvPr/>
        </p:nvSpPr>
        <p:spPr>
          <a:xfrm>
            <a:off x="419100" y="1600200"/>
            <a:ext cx="11353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	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1" dirty="0" err="1"/>
              <a:t>Funções</a:t>
            </a:r>
            <a:r>
              <a:rPr lang="en-GB" b="1" dirty="0"/>
              <a:t> a </a:t>
            </a:r>
            <a:r>
              <a:rPr lang="pt-PT" b="1" dirty="0"/>
              <a:t>nível</a:t>
            </a:r>
            <a:r>
              <a:rPr lang="en-GB" b="1" dirty="0"/>
              <a:t> do Map</a:t>
            </a:r>
          </a:p>
          <a:p>
            <a:pPr algn="l"/>
            <a:r>
              <a:rPr lang="en-GB" dirty="0"/>
              <a:t>	</a:t>
            </a:r>
            <a:r>
              <a:rPr lang="pt-PT" dirty="0"/>
              <a:t>No inicio de cada nível, ou seja, quando a informação do mapa encontra-se no </a:t>
            </a:r>
            <a:r>
              <a:rPr lang="pt-PT" dirty="0" err="1"/>
              <a:t>state</a:t>
            </a:r>
            <a:r>
              <a:rPr lang="pt-PT" dirty="0"/>
              <a:t>, o meu código vai pegar nessa</a:t>
            </a:r>
            <a:r>
              <a:rPr lang="en-GB" dirty="0"/>
              <a:t> </a:t>
            </a:r>
            <a:r>
              <a:rPr lang="pt-PT" dirty="0"/>
              <a:t>informação</a:t>
            </a:r>
            <a:r>
              <a:rPr lang="en-GB" dirty="0"/>
              <a:t> </a:t>
            </a:r>
            <a:r>
              <a:rPr lang="pt-PT" dirty="0"/>
              <a:t>do mapa e vai retirar os tuneis que existem e vai classifica-los como verticais ou como horizontais.</a:t>
            </a:r>
          </a:p>
          <a:p>
            <a:pPr algn="l"/>
            <a:r>
              <a:rPr lang="pt-PT" dirty="0"/>
              <a:t>	O facto de os tuneis serem verticais ou horizontais têm bastante impacto depois na forma como o meu agente vai escolher a posição-alvo para se deslocar até lá.</a:t>
            </a:r>
          </a:p>
          <a:p>
            <a:pPr algn="l"/>
            <a:endParaRPr lang="pt-PT" dirty="0"/>
          </a:p>
          <a:p>
            <a:pPr algn="l"/>
            <a:endParaRPr lang="pt-P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b="1" dirty="0"/>
              <a:t>Funções básicas de movimento</a:t>
            </a:r>
          </a:p>
          <a:p>
            <a:pPr algn="l"/>
            <a:r>
              <a:rPr lang="pt-PT" dirty="0"/>
              <a:t>	O meu agente possuí dois tipos de movimento possíveis, tendo em conta que ambos os tipos têm em consideração as rochas existentes e evita as rochas.</a:t>
            </a:r>
          </a:p>
          <a:p>
            <a:pPr algn="l"/>
            <a:r>
              <a:rPr lang="pt-PT" dirty="0"/>
              <a:t>	O </a:t>
            </a:r>
            <a:r>
              <a:rPr lang="pt-PT" dirty="0" err="1"/>
              <a:t>avoid_rocks_and_move</a:t>
            </a:r>
            <a:r>
              <a:rPr lang="pt-PT" dirty="0"/>
              <a:t> vai então desviar-se das rochas que encontrar pelo caminho e vai andar primeiro no sentido do X e só depois no sentido do Y</a:t>
            </a:r>
          </a:p>
          <a:p>
            <a:pPr algn="l"/>
            <a:r>
              <a:rPr lang="pt-PT" dirty="0"/>
              <a:t>	E o </a:t>
            </a:r>
            <a:r>
              <a:rPr lang="pt-PT" dirty="0" err="1"/>
              <a:t>avoid_rocks_and_move_inverse</a:t>
            </a:r>
            <a:r>
              <a:rPr lang="pt-PT" dirty="0"/>
              <a:t> vai fazer o mesmo, </a:t>
            </a:r>
            <a:r>
              <a:rPr lang="pt-PT" dirty="0" err="1"/>
              <a:t>so</a:t>
            </a:r>
            <a:r>
              <a:rPr lang="pt-PT" dirty="0"/>
              <a:t> que vai andar primeiro no sentido do Y e só depois é que vai no sentido do Y</a:t>
            </a:r>
            <a:endParaRPr lang="en-GB" dirty="0"/>
          </a:p>
          <a:p>
            <a:pPr algn="l"/>
            <a:endParaRPr lang="en-GB" dirty="0"/>
          </a:p>
          <a:p>
            <a:pPr algn="l"/>
            <a:endParaRPr lang="pt-PT" dirty="0"/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94005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z="4400" b="1" spc="-20" dirty="0"/>
              <a:t>As </a:t>
            </a:r>
            <a:r>
              <a:rPr lang="en-GB" sz="4400" b="1" spc="-20" dirty="0" err="1"/>
              <a:t>Pre_Actions</a:t>
            </a:r>
            <a:r>
              <a:rPr lang="en-GB" sz="4400" b="1" spc="-20" dirty="0"/>
              <a:t> da </a:t>
            </a:r>
            <a:r>
              <a:rPr lang="en-GB" sz="4400" b="1" spc="-20" dirty="0" err="1"/>
              <a:t>maquina</a:t>
            </a:r>
            <a:r>
              <a:rPr lang="en-GB" sz="4400" b="1" spc="-20" dirty="0"/>
              <a:t> de </a:t>
            </a:r>
            <a:r>
              <a:rPr lang="en-GB" sz="4400" b="1" spc="-20" dirty="0" err="1"/>
              <a:t>estados</a:t>
            </a:r>
            <a:endParaRPr sz="4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756BB2-54DF-7A29-6C35-3E5A9CAB24C0}"/>
              </a:ext>
            </a:extLst>
          </p:cNvPr>
          <p:cNvSpPr txBox="1"/>
          <p:nvPr/>
        </p:nvSpPr>
        <p:spPr>
          <a:xfrm>
            <a:off x="266700" y="1752600"/>
            <a:ext cx="11658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/>
              <a:t>	Antes de a minha maquina passar para as </a:t>
            </a:r>
            <a:r>
              <a:rPr lang="pt-PT" dirty="0" err="1"/>
              <a:t>Actions</a:t>
            </a:r>
            <a:r>
              <a:rPr lang="pt-PT" dirty="0"/>
              <a:t>, ela vai ter que passar por uma sequencia de condições que são bastante importantes para o funcionamento do meu agente, como por exemplo:</a:t>
            </a:r>
          </a:p>
          <a:p>
            <a:pPr algn="just"/>
            <a:endParaRPr lang="pt-P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/>
              <a:t>Se o estado do agente for NONE e não houver um alvo identificado (</a:t>
            </a:r>
            <a:r>
              <a:rPr lang="pt-PT" dirty="0" err="1"/>
              <a:t>game_info.target_info</a:t>
            </a:r>
            <a:r>
              <a:rPr lang="pt-PT" dirty="0"/>
              <a:t> == </a:t>
            </a:r>
            <a:r>
              <a:rPr lang="pt-PT" dirty="0" err="1"/>
              <a:t>None</a:t>
            </a:r>
            <a:r>
              <a:rPr lang="pt-PT" dirty="0"/>
              <a:t>), ele chama a função </a:t>
            </a:r>
            <a:r>
              <a:rPr lang="pt-PT" dirty="0" err="1"/>
              <a:t>chose_enemy_and_find_closest_corner</a:t>
            </a:r>
            <a:r>
              <a:rPr lang="pt-PT" dirty="0"/>
              <a:t>() para encontrar o inimigo mais próximo, e esta por sua vez muda o estado do </a:t>
            </a:r>
            <a:r>
              <a:rPr lang="pt-PT" dirty="0" err="1"/>
              <a:t>DigDug</a:t>
            </a:r>
            <a:r>
              <a:rPr lang="pt-PT" dirty="0"/>
              <a:t> para . MOVING_TO_TARGET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/>
              <a:t>Se o agente estiver no estado MOVING_TO_TARGET e a posição atual for igual à posição alvo, ele muda para o estado PREPARING, para se preparar para escavar o túnel, aonde vai depois esperar pelo inimigo.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/>
              <a:t>Se o agente estiver no estado WAITING_FOR_ENEMY e o número de vidas for igual ao número inicial de vidas e se certas condições forem atendidas, como o inimigo não estar mais presente ou se mover para uma nova área, ele muda para diferentes estados, como </a:t>
            </a:r>
            <a:r>
              <a:rPr lang="pt-PT" dirty="0" err="1"/>
              <a:t>chose_enemy_and_find_closest_corner</a:t>
            </a:r>
            <a:r>
              <a:rPr lang="pt-PT" dirty="0"/>
              <a:t>() ou </a:t>
            </a:r>
            <a:r>
              <a:rPr lang="pt-PT" dirty="0" err="1"/>
              <a:t>DigDugState.MOVING_TO_TARGET</a:t>
            </a:r>
            <a:r>
              <a:rPr lang="pt-PT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/>
              <a:t>Além disso, é também nas </a:t>
            </a:r>
            <a:r>
              <a:rPr lang="pt-PT" dirty="0" err="1"/>
              <a:t>Pre_Actions</a:t>
            </a:r>
            <a:r>
              <a:rPr lang="pt-PT" dirty="0"/>
              <a:t> que o agente ajusta o seu comportamento em situações específicas, como mudanças no número de vidas ou níveis, retornando ao estado inicial, entre outras coisas.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09676"/>
            <a:ext cx="9903462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PT" sz="4400" b="1" spc="-20" dirty="0"/>
              <a:t>As </a:t>
            </a:r>
            <a:r>
              <a:rPr lang="pt-PT" sz="4400" b="1" spc="-20" dirty="0" err="1"/>
              <a:t>Actions</a:t>
            </a:r>
            <a:r>
              <a:rPr lang="pt-PT" sz="4400" b="1" spc="-20" dirty="0"/>
              <a:t> da maquina de estados</a:t>
            </a:r>
            <a:endParaRPr lang="pt-PT" sz="4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AAD1ED-C9F5-646D-B0AF-B1C148011928}"/>
              </a:ext>
            </a:extLst>
          </p:cNvPr>
          <p:cNvSpPr txBox="1"/>
          <p:nvPr/>
        </p:nvSpPr>
        <p:spPr>
          <a:xfrm>
            <a:off x="685800" y="1752600"/>
            <a:ext cx="10820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/>
              <a:t>Dependendo de que estado a maquina encontra-se ele vai fazer coisas diferentes, como por exemplo:</a:t>
            </a:r>
          </a:p>
          <a:p>
            <a:pPr algn="just"/>
            <a:endParaRPr lang="pt-P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b="1" dirty="0"/>
              <a:t>MOVING_TO_TARGET</a:t>
            </a:r>
            <a:r>
              <a:rPr lang="pt-PT" dirty="0"/>
              <a:t>: Move-se em direção ao alvo(neste caso, o alvo vai ser sempre o canto mais próximo com um inimigo lá). Se o canto pertencer a um túnel vertical, ele vai movimentar-se primeiro no X e depois no Y; se for horizontal, ele vai fazer o inverso.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b="1" dirty="0"/>
              <a:t>CHASE_ENEMY: </a:t>
            </a:r>
            <a:r>
              <a:rPr lang="pt-PT" dirty="0"/>
              <a:t>Vai iniciar a perseguição ao </a:t>
            </a:r>
            <a:r>
              <a:rPr lang="pt-PT" dirty="0" err="1"/>
              <a:t>target_enemy</a:t>
            </a:r>
            <a:r>
              <a:rPr lang="pt-PT" dirty="0"/>
              <a:t> que escapou dos tuneis gerados ao inicio pelo mapa e vai mover-se para o canto mais próximo do inimigo em questão. E por sua vez, também reage dinamicamente à situação, reavaliando se não houver uma ação viável.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b="1" dirty="0"/>
              <a:t>PREPARING: </a:t>
            </a:r>
            <a:r>
              <a:rPr lang="pt-PT" dirty="0"/>
              <a:t>Prepara o túnel aonde vai aguardar pelo o inimigo. Após acabar o túnel ele, entra no estado de WAITING_FOR_ENEMY.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b="1" dirty="0"/>
              <a:t>WAITING_FOR_ENEMY: </a:t>
            </a:r>
            <a:r>
              <a:rPr lang="pt-PT" dirty="0"/>
              <a:t>Aguarda a chegada do inimigo. Se o inimigo não aparecer ou desaparecer, toma decisões com base no tempo de espera e na última localização do inimigo.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967486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z="4400" b="1" spc="-20" dirty="0"/>
              <a:t>As </a:t>
            </a:r>
            <a:r>
              <a:rPr lang="en-GB" sz="4400" b="1" spc="-20" dirty="0" err="1"/>
              <a:t>POST_Actions</a:t>
            </a:r>
            <a:r>
              <a:rPr lang="en-GB" sz="4400" b="1" spc="-20" dirty="0"/>
              <a:t> da </a:t>
            </a:r>
            <a:r>
              <a:rPr lang="en-GB" sz="4400" b="1" spc="-20" dirty="0" err="1"/>
              <a:t>maquina</a:t>
            </a:r>
            <a:r>
              <a:rPr lang="en-GB" sz="4400" b="1" spc="-20" dirty="0"/>
              <a:t> de </a:t>
            </a:r>
            <a:r>
              <a:rPr lang="en-GB" sz="4400" b="1" spc="-20" dirty="0" err="1"/>
              <a:t>estados</a:t>
            </a:r>
            <a:endParaRPr sz="4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EDB497-EC15-CF58-6FFF-9A5FBF16A745}"/>
              </a:ext>
            </a:extLst>
          </p:cNvPr>
          <p:cNvSpPr txBox="1"/>
          <p:nvPr/>
        </p:nvSpPr>
        <p:spPr>
          <a:xfrm>
            <a:off x="228600" y="1600200"/>
            <a:ext cx="11430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/>
              <a:t>	A parte do </a:t>
            </a:r>
            <a:r>
              <a:rPr lang="pt-PT" dirty="0" err="1"/>
              <a:t>Post_actions</a:t>
            </a:r>
            <a:r>
              <a:rPr lang="pt-PT" dirty="0"/>
              <a:t> da minha maquina de estados tem um papel fundamental para reagir a tudo o que vai acontecendo ao longo de cada “turno” dos inimigos e vai sobrepor a </a:t>
            </a:r>
            <a:r>
              <a:rPr lang="pt-PT" dirty="0" err="1"/>
              <a:t>key</a:t>
            </a:r>
            <a:r>
              <a:rPr lang="pt-PT" dirty="0"/>
              <a:t> já existente, por uma outra </a:t>
            </a:r>
            <a:r>
              <a:rPr lang="pt-PT" dirty="0" err="1"/>
              <a:t>key</a:t>
            </a:r>
            <a:r>
              <a:rPr lang="pt-PT" dirty="0"/>
              <a:t> tendo em conta o que for acontecendo.</a:t>
            </a:r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r>
              <a:rPr lang="pt-PT" dirty="0"/>
              <a:t> 	Nesta parte são chamadas as funções “</a:t>
            </a:r>
            <a:r>
              <a:rPr lang="pt-PT" dirty="0" err="1"/>
              <a:t>Enemies_incoming</a:t>
            </a:r>
            <a:r>
              <a:rPr lang="pt-PT" dirty="0"/>
              <a:t>()” e “</a:t>
            </a:r>
            <a:r>
              <a:rPr lang="pt-PT" dirty="0" err="1"/>
              <a:t>enemy_in_front</a:t>
            </a:r>
            <a:r>
              <a:rPr lang="pt-PT" dirty="0"/>
              <a:t>()”</a:t>
            </a:r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r>
              <a:rPr lang="pt-PT" dirty="0"/>
              <a:t>	A minha função “</a:t>
            </a:r>
            <a:r>
              <a:rPr lang="pt-PT" dirty="0" err="1"/>
              <a:t>Enemies_incoming</a:t>
            </a:r>
            <a:r>
              <a:rPr lang="pt-PT" dirty="0"/>
              <a:t>()”, é responsável por analisar se em algum momento do turno há algum inimigo que se está a aproximar-se muito do </a:t>
            </a:r>
            <a:r>
              <a:rPr lang="pt-PT" dirty="0" err="1"/>
              <a:t>digdug</a:t>
            </a:r>
            <a:r>
              <a:rPr lang="pt-PT" dirty="0"/>
              <a:t> e se está a vir em direção a ele, e se sim então ele tenta ou evitar o inimigo e foge ou vai ao encontro dele. (isto por sua vez, só está parcialmente implementado pois, eu não tive bem em conta a forma como podia observar se um inimigo está a vir em direção do </a:t>
            </a:r>
            <a:r>
              <a:rPr lang="pt-PT" dirty="0" err="1"/>
              <a:t>digdug</a:t>
            </a:r>
            <a:r>
              <a:rPr lang="pt-PT" dirty="0"/>
              <a:t> se o inimigo se encontrar acima ou abaixo do </a:t>
            </a:r>
            <a:r>
              <a:rPr lang="pt-PT" dirty="0" err="1"/>
              <a:t>digdug</a:t>
            </a:r>
            <a:r>
              <a:rPr lang="pt-PT" dirty="0"/>
              <a:t>).</a:t>
            </a:r>
          </a:p>
          <a:p>
            <a:pPr algn="just"/>
            <a:endParaRPr lang="pt-PT" dirty="0"/>
          </a:p>
          <a:p>
            <a:pPr algn="just"/>
            <a:r>
              <a:rPr lang="pt-PT" dirty="0"/>
              <a:t>	A minha função “</a:t>
            </a:r>
            <a:r>
              <a:rPr lang="pt-PT" dirty="0" err="1"/>
              <a:t>enemy_in_front</a:t>
            </a:r>
            <a:r>
              <a:rPr lang="pt-PT" dirty="0"/>
              <a:t>()”, é responsável por se houver inimigos diretamente à frente do </a:t>
            </a:r>
            <a:r>
              <a:rPr lang="pt-PT" dirty="0" err="1"/>
              <a:t>digdug</a:t>
            </a:r>
            <a:r>
              <a:rPr lang="pt-PT" dirty="0"/>
              <a:t> e se a distancia desse mesmo inimigo com o </a:t>
            </a:r>
            <a:r>
              <a:rPr lang="pt-PT" dirty="0" err="1"/>
              <a:t>digdug</a:t>
            </a:r>
            <a:r>
              <a:rPr lang="pt-PT" dirty="0"/>
              <a:t> for menor que 4 então, ele vai sobrepor a </a:t>
            </a:r>
            <a:r>
              <a:rPr lang="pt-PT" dirty="0" err="1"/>
              <a:t>key</a:t>
            </a:r>
            <a:r>
              <a:rPr lang="pt-PT" dirty="0"/>
              <a:t> já existente por “A”, ou seja, vai disparar não importa se o comando anterior era um movimento.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D677667E198A4E9776BADACD07EA5C" ma:contentTypeVersion="3" ma:contentTypeDescription="Create a new document." ma:contentTypeScope="" ma:versionID="d32ec9d172ae32358012f5a35ba9cbd4">
  <xsd:schema xmlns:xsd="http://www.w3.org/2001/XMLSchema" xmlns:xs="http://www.w3.org/2001/XMLSchema" xmlns:p="http://schemas.microsoft.com/office/2006/metadata/properties" xmlns:ns3="6a9ba771-ed3e-4ecf-9934-77b63cb1eaad" targetNamespace="http://schemas.microsoft.com/office/2006/metadata/properties" ma:root="true" ma:fieldsID="8b54fa3ba9c09fd4b2dfb964022b071d" ns3:_="">
    <xsd:import namespace="6a9ba771-ed3e-4ecf-9934-77b63cb1eaa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9ba771-ed3e-4ecf-9934-77b63cb1ea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E6DDDF8-C8AC-4B60-ADBF-4BECF19B70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a9ba771-ed3e-4ecf-9934-77b63cb1ea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B29E456-2627-4479-B702-7398E4F812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C6E4CF-ED33-4059-93D7-95DFA339FE75}">
  <ds:schemaRefs>
    <ds:schemaRef ds:uri="http://schemas.microsoft.com/office/2006/documentManagement/types"/>
    <ds:schemaRef ds:uri="http://purl.org/dc/terms/"/>
    <ds:schemaRef ds:uri="6a9ba771-ed3e-4ecf-9934-77b63cb1eaad"/>
    <ds:schemaRef ds:uri="http://schemas.microsoft.com/office/infopath/2007/PartnerControls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Words>1047</Words>
  <Application>Microsoft Office PowerPoint</Application>
  <PresentationFormat>Widescreen</PresentationFormat>
  <Paragraphs>67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Arquitetura </vt:lpstr>
      <vt:lpstr>Funções do mapa e de movimento </vt:lpstr>
      <vt:lpstr>As Pre_Actions da maquina de estados</vt:lpstr>
      <vt:lpstr>As Actions da maquina de estados</vt:lpstr>
      <vt:lpstr>As POST_Actions da maquina de estados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an autonomous agent for the game Rush Hour</dc:title>
  <dc:creator>Marco</dc:creator>
  <cp:lastModifiedBy>Diogo Couto</cp:lastModifiedBy>
  <cp:revision>3</cp:revision>
  <dcterms:created xsi:type="dcterms:W3CDTF">2023-12-18T14:44:33Z</dcterms:created>
  <dcterms:modified xsi:type="dcterms:W3CDTF">2023-12-18T23:34:50Z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2022-12-01T00:00:00Z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2023-12-18T00:00:00Z</vt:filetime>
  </property>
  <property fmtid="{D5CDD505-2E9C-101B-9397-08002B2CF9AE}" pid="5" name="ContentTypeId">
    <vt:lpwstr>0x01010034D677667E198A4E9776BADACD07EA5C</vt:lpwstr>
  </property>
</Properties>
</file>