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721">
          <p15:clr>
            <a:srgbClr val="A4A3A4"/>
          </p15:clr>
        </p15:guide>
        <p15:guide id="2" pos="480">
          <p15:clr>
            <a:srgbClr val="9AA0A6"/>
          </p15:clr>
        </p15:guide>
        <p15:guide id="3" pos="5380">
          <p15:clr>
            <a:srgbClr val="9AA0A6"/>
          </p15:clr>
        </p15:guide>
        <p15:guide id="4" pos="657">
          <p15:clr>
            <a:srgbClr val="9AA0A6"/>
          </p15:clr>
        </p15:guide>
        <p15:guide id="5" orient="horz" pos="1474">
          <p15:clr>
            <a:srgbClr val="9AA0A6"/>
          </p15:clr>
        </p15:guide>
        <p15:guide id="6" pos="2631">
          <p15:clr>
            <a:srgbClr val="9AA0A6"/>
          </p15:clr>
        </p15:guide>
        <p15:guide id="7" pos="752">
          <p15:clr>
            <a:srgbClr val="9AA0A6"/>
          </p15:clr>
        </p15:guide>
        <p15:guide id="8" pos="2415">
          <p15:clr>
            <a:srgbClr val="9AA0A6"/>
          </p15:clr>
        </p15:guide>
        <p15:guide id="9" orient="horz" pos="737">
          <p15:clr>
            <a:srgbClr val="9AA0A6"/>
          </p15:clr>
        </p15:guide>
        <p15:guide id="10" orient="horz" pos="181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21"/>
        <p:guide pos="480"/>
        <p:guide pos="5380"/>
        <p:guide pos="657"/>
        <p:guide pos="1474" orient="horz"/>
        <p:guide pos="2631"/>
        <p:guide pos="752"/>
        <p:guide pos="2415"/>
        <p:guide pos="737" orient="horz"/>
        <p:guide pos="181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Montserrat-bold.fntdata"/><Relationship Id="rId10" Type="http://schemas.openxmlformats.org/officeDocument/2006/relationships/slide" Target="slides/slide4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23" Type="http://schemas.openxmlformats.org/officeDocument/2006/relationships/font" Target="fonts/Montserra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76ed795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76ed79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Capa com animação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3726fadb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3726fad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76ed7951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76ed7951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3726fad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3726fad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3726fadb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3726fadb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76ed7951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76ed7951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6ed7951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6ed7951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76ed795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76ed795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1d4b97a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1d4b97a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3726fad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3726fad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3726fad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3726fad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726fad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726fad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3726fadb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3726fadb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3726fadb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3726fadb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gif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gif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 | Logo with animation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4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4"/>
          <p:cNvPicPr preferRelativeResize="0"/>
          <p:nvPr/>
        </p:nvPicPr>
        <p:blipFill rotWithShape="1">
          <a:blip r:embed="rId3">
            <a:alphaModFix/>
          </a:blip>
          <a:srcRect b="22809" l="7432" r="7627" t="19778"/>
          <a:stretch/>
        </p:blipFill>
        <p:spPr>
          <a:xfrm>
            <a:off x="2638774" y="1924863"/>
            <a:ext cx="3866450" cy="12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4"/>
          <p:cNvSpPr txBox="1"/>
          <p:nvPr>
            <p:ph type="title"/>
          </p:nvPr>
        </p:nvSpPr>
        <p:spPr>
          <a:xfrm>
            <a:off x="2803500" y="4325900"/>
            <a:ext cx="3537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 | Logo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5"/>
          <p:cNvPicPr preferRelativeResize="0"/>
          <p:nvPr/>
        </p:nvPicPr>
        <p:blipFill rotWithShape="1">
          <a:blip r:embed="rId3">
            <a:alphaModFix/>
          </a:blip>
          <a:srcRect b="34525" l="17500" r="18699" t="29662"/>
          <a:stretch/>
        </p:blipFill>
        <p:spPr>
          <a:xfrm>
            <a:off x="2561750" y="1848850"/>
            <a:ext cx="3943475" cy="13834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 txBox="1"/>
          <p:nvPr>
            <p:ph type="title"/>
          </p:nvPr>
        </p:nvSpPr>
        <p:spPr>
          <a:xfrm>
            <a:off x="2803500" y="4325900"/>
            <a:ext cx="3537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with animation">
  <p:cSld name="TITLE_ONL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6"/>
          <p:cNvSpPr txBox="1"/>
          <p:nvPr>
            <p:ph idx="1" type="subTitle"/>
          </p:nvPr>
        </p:nvSpPr>
        <p:spPr>
          <a:xfrm>
            <a:off x="546775" y="3196273"/>
            <a:ext cx="52347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3">
            <a:alphaModFix/>
          </a:blip>
          <a:srcRect b="22809" l="7432" r="7627" t="19778"/>
          <a:stretch/>
        </p:blipFill>
        <p:spPr>
          <a:xfrm>
            <a:off x="417132" y="461975"/>
            <a:ext cx="2571400" cy="8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/>
          <p:cNvSpPr txBox="1"/>
          <p:nvPr>
            <p:ph idx="2" type="subTitle"/>
          </p:nvPr>
        </p:nvSpPr>
        <p:spPr>
          <a:xfrm>
            <a:off x="552866" y="4132171"/>
            <a:ext cx="2820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553775" y="1905350"/>
            <a:ext cx="4889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logo simple">
  <p:cSld name="TITLE_ONLY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/>
          <p:nvPr>
            <p:ph idx="1" type="subTitle"/>
          </p:nvPr>
        </p:nvSpPr>
        <p:spPr>
          <a:xfrm>
            <a:off x="546775" y="3196273"/>
            <a:ext cx="52347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2" type="subTitle"/>
          </p:nvPr>
        </p:nvSpPr>
        <p:spPr>
          <a:xfrm>
            <a:off x="552866" y="4132171"/>
            <a:ext cx="2820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553775" y="1905350"/>
            <a:ext cx="4889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8" name="Google Shape;68;p17"/>
          <p:cNvPicPr preferRelativeResize="0"/>
          <p:nvPr/>
        </p:nvPicPr>
        <p:blipFill rotWithShape="1">
          <a:blip r:embed="rId3">
            <a:alphaModFix/>
          </a:blip>
          <a:srcRect b="34525" l="17500" r="18699" t="29662"/>
          <a:stretch/>
        </p:blipFill>
        <p:spPr>
          <a:xfrm>
            <a:off x="401388" y="417062"/>
            <a:ext cx="2571398" cy="902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logo simple blue">
  <p:cSld name="TITLE_ONLY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-33062" y="-39275"/>
            <a:ext cx="9199200" cy="4453200"/>
          </a:xfrm>
          <a:prstGeom prst="rect">
            <a:avLst/>
          </a:prstGeom>
          <a:solidFill>
            <a:srgbClr val="007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8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8"/>
          <p:cNvSpPr txBox="1"/>
          <p:nvPr>
            <p:ph idx="1" type="subTitle"/>
          </p:nvPr>
        </p:nvSpPr>
        <p:spPr>
          <a:xfrm>
            <a:off x="535756" y="3108120"/>
            <a:ext cx="52347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2" type="subTitle"/>
          </p:nvPr>
        </p:nvSpPr>
        <p:spPr>
          <a:xfrm>
            <a:off x="541847" y="3640979"/>
            <a:ext cx="2820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553775" y="1905350"/>
            <a:ext cx="4889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93" y="211543"/>
            <a:ext cx="2363675" cy="16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8"/>
          <p:cNvSpPr txBox="1"/>
          <p:nvPr/>
        </p:nvSpPr>
        <p:spPr>
          <a:xfrm>
            <a:off x="630000" y="4548725"/>
            <a:ext cx="8130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F8485E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lang="en-GB">
                <a:solidFill>
                  <a:srgbClr val="F8485E"/>
                </a:solidFill>
                <a:latin typeface="Montserrat"/>
                <a:ea typeface="Montserrat"/>
                <a:cs typeface="Montserrat"/>
                <a:sym typeface="Montserrat"/>
              </a:rPr>
              <a:t>aximizing  business value for our clients.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_6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-33062" y="-39275"/>
            <a:ext cx="9199200" cy="4453200"/>
          </a:xfrm>
          <a:prstGeom prst="rect">
            <a:avLst/>
          </a:prstGeom>
          <a:solidFill>
            <a:srgbClr val="007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535756" y="3108120"/>
            <a:ext cx="52347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2" type="subTitle"/>
          </p:nvPr>
        </p:nvSpPr>
        <p:spPr>
          <a:xfrm>
            <a:off x="541847" y="3640979"/>
            <a:ext cx="2820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553775" y="1905350"/>
            <a:ext cx="4889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3" name="Google Shape;83;p19"/>
          <p:cNvSpPr txBox="1"/>
          <p:nvPr/>
        </p:nvSpPr>
        <p:spPr>
          <a:xfrm>
            <a:off x="630000" y="4548725"/>
            <a:ext cx="8130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F8485E"/>
                </a:solidFill>
                <a:latin typeface="Montserrat"/>
                <a:ea typeface="Montserrat"/>
                <a:cs typeface="Montserrat"/>
                <a:sym typeface="Montserrat"/>
              </a:rPr>
              <a:t>maximizing  business value for our clients.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 b="33656" l="27431" r="28762" t="35078"/>
          <a:stretch/>
        </p:blipFill>
        <p:spPr>
          <a:xfrm>
            <a:off x="227700" y="572671"/>
            <a:ext cx="2254550" cy="90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0" y="4800"/>
            <a:ext cx="9144000" cy="5133900"/>
          </a:xfrm>
          <a:prstGeom prst="rect">
            <a:avLst/>
          </a:prstGeom>
          <a:solidFill>
            <a:srgbClr val="007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5900"/>
            <a:ext cx="1150225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>
            <p:ph idx="1" type="subTitle"/>
          </p:nvPr>
        </p:nvSpPr>
        <p:spPr>
          <a:xfrm>
            <a:off x="968694" y="1761050"/>
            <a:ext cx="72066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5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">
  <p:cSld name="TITLE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0" y="4800"/>
            <a:ext cx="9144000" cy="5133900"/>
          </a:xfrm>
          <a:prstGeom prst="rect">
            <a:avLst/>
          </a:prstGeom>
          <a:solidFill>
            <a:srgbClr val="F848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21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5900"/>
            <a:ext cx="1150225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968694" y="1761050"/>
            <a:ext cx="72066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5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">
  <p:cSld name="TITLE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800"/>
            <a:ext cx="9144000" cy="5133900"/>
          </a:xfrm>
          <a:prstGeom prst="rect">
            <a:avLst/>
          </a:prstGeom>
          <a:solidFill>
            <a:srgbClr val="E3C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2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5900"/>
            <a:ext cx="1150225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2"/>
          <p:cNvSpPr txBox="1"/>
          <p:nvPr>
            <p:ph idx="1" type="subTitle"/>
          </p:nvPr>
        </p:nvSpPr>
        <p:spPr>
          <a:xfrm>
            <a:off x="968694" y="1761050"/>
            <a:ext cx="72066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5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(I)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0" y="4800"/>
            <a:ext cx="9144000" cy="5133900"/>
          </a:xfrm>
          <a:prstGeom prst="rect">
            <a:avLst/>
          </a:prstGeom>
          <a:solidFill>
            <a:srgbClr val="007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3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3"/>
          <p:cNvSpPr txBox="1"/>
          <p:nvPr>
            <p:ph type="title"/>
          </p:nvPr>
        </p:nvSpPr>
        <p:spPr>
          <a:xfrm>
            <a:off x="2499064" y="1434721"/>
            <a:ext cx="37722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" type="subTitle"/>
          </p:nvPr>
        </p:nvSpPr>
        <p:spPr>
          <a:xfrm>
            <a:off x="2493279" y="2702507"/>
            <a:ext cx="36903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2" type="title"/>
          </p:nvPr>
        </p:nvSpPr>
        <p:spPr>
          <a:xfrm>
            <a:off x="133625" y="582025"/>
            <a:ext cx="24288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(II)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4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4"/>
          <p:cNvSpPr txBox="1"/>
          <p:nvPr/>
        </p:nvSpPr>
        <p:spPr>
          <a:xfrm>
            <a:off x="2885850" y="1436475"/>
            <a:ext cx="33723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5E5F64"/>
                </a:solidFill>
                <a:latin typeface="Montserrat"/>
                <a:ea typeface="Montserrat"/>
                <a:cs typeface="Montserrat"/>
                <a:sym typeface="Montserrat"/>
              </a:rPr>
              <a:t>write your title on one or two lines.</a:t>
            </a:r>
            <a:endParaRPr b="1" sz="2400">
              <a:solidFill>
                <a:srgbClr val="5E5F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4"/>
          <p:cNvSpPr txBox="1"/>
          <p:nvPr/>
        </p:nvSpPr>
        <p:spPr>
          <a:xfrm>
            <a:off x="2885850" y="2579475"/>
            <a:ext cx="33723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E5F64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consectetuer adipiscing elit. Aenean commodo ligula eget dolor. Aenean massa</a:t>
            </a:r>
            <a:endParaRPr>
              <a:solidFill>
                <a:srgbClr val="5E5F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305075" y="501575"/>
            <a:ext cx="16662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1C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(III)">
  <p:cSld name="TITLE_AND_BODY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 rot="385008">
            <a:off x="-553590" y="-16781"/>
            <a:ext cx="6641005" cy="5133944"/>
          </a:xfrm>
          <a:prstGeom prst="rect">
            <a:avLst/>
          </a:prstGeom>
          <a:solidFill>
            <a:srgbClr val="F848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5"/>
          <p:cNvSpPr/>
          <p:nvPr/>
        </p:nvSpPr>
        <p:spPr>
          <a:xfrm rot="-863554">
            <a:off x="-1104641" y="-980508"/>
            <a:ext cx="7066582" cy="6258560"/>
          </a:xfrm>
          <a:prstGeom prst="rect">
            <a:avLst/>
          </a:prstGeom>
          <a:solidFill>
            <a:srgbClr val="007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5"/>
          <p:cNvSpPr txBox="1"/>
          <p:nvPr>
            <p:ph type="title"/>
          </p:nvPr>
        </p:nvSpPr>
        <p:spPr>
          <a:xfrm>
            <a:off x="783728" y="1349507"/>
            <a:ext cx="31611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799707" y="2625576"/>
            <a:ext cx="25620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2" type="title"/>
          </p:nvPr>
        </p:nvSpPr>
        <p:spPr>
          <a:xfrm>
            <a:off x="6477275" y="428550"/>
            <a:ext cx="2751900" cy="3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5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5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5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5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5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5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5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5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(IV)">
  <p:cSld name="TITLE_AND_BODY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>
            <p:ph type="title"/>
          </p:nvPr>
        </p:nvSpPr>
        <p:spPr>
          <a:xfrm>
            <a:off x="3236751" y="1352811"/>
            <a:ext cx="2992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5E5F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5E5F6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5E5F6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5E5F6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5E5F6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5E5F6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5E5F6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5E5F6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5E5F6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" type="subTitle"/>
          </p:nvPr>
        </p:nvSpPr>
        <p:spPr>
          <a:xfrm>
            <a:off x="3247093" y="2630575"/>
            <a:ext cx="209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5F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2" type="title"/>
          </p:nvPr>
        </p:nvSpPr>
        <p:spPr>
          <a:xfrm>
            <a:off x="533675" y="486775"/>
            <a:ext cx="2790900" cy="3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0">
                <a:solidFill>
                  <a:srgbClr val="F8485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8485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8485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8485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8485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8485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8485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8485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8485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 txBox="1"/>
          <p:nvPr>
            <p:ph type="title"/>
          </p:nvPr>
        </p:nvSpPr>
        <p:spPr>
          <a:xfrm>
            <a:off x="472900" y="582150"/>
            <a:ext cx="5246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528925" y="1267200"/>
            <a:ext cx="81651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485E"/>
              </a:buClr>
              <a:buSzPts val="1400"/>
              <a:buFont typeface="Montserrat"/>
              <a:buChar char="●"/>
              <a:def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485E"/>
              </a:buClr>
              <a:buSzPts val="1400"/>
              <a:buFont typeface="Montserrat"/>
              <a:buChar char="○"/>
              <a:def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485E"/>
              </a:buClr>
              <a:buSzPts val="1400"/>
              <a:buFont typeface="Montserrat"/>
              <a:buChar char="■"/>
              <a:def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485E"/>
              </a:buClr>
              <a:buSzPts val="1400"/>
              <a:buFont typeface="Montserrat"/>
              <a:buChar char="●"/>
              <a:def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485E"/>
              </a:buClr>
              <a:buSzPts val="1400"/>
              <a:buFont typeface="Montserrat"/>
              <a:buChar char="○"/>
              <a:def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485E"/>
              </a:buClr>
              <a:buSzPts val="1400"/>
              <a:buFont typeface="Montserrat"/>
              <a:buChar char="■"/>
              <a:def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485E"/>
              </a:buClr>
              <a:buSzPts val="1400"/>
              <a:buFont typeface="Montserrat"/>
              <a:buChar char="●"/>
              <a:def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485E"/>
              </a:buClr>
              <a:buSzPts val="1400"/>
              <a:buFont typeface="Montserrat"/>
              <a:buChar char="○"/>
              <a:def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485E"/>
              </a:buClr>
              <a:buSzPts val="1400"/>
              <a:buFont typeface="Montserrat"/>
              <a:buChar char="■"/>
              <a:def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/>
          <p:nvPr/>
        </p:nvSpPr>
        <p:spPr>
          <a:xfrm>
            <a:off x="0" y="4800"/>
            <a:ext cx="9144000" cy="5133900"/>
          </a:xfrm>
          <a:prstGeom prst="rect">
            <a:avLst/>
          </a:prstGeom>
          <a:solidFill>
            <a:srgbClr val="F848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8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5900"/>
            <a:ext cx="1150225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 txBox="1"/>
          <p:nvPr/>
        </p:nvSpPr>
        <p:spPr>
          <a:xfrm>
            <a:off x="571500" y="4800"/>
            <a:ext cx="214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2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type="title"/>
          </p:nvPr>
        </p:nvSpPr>
        <p:spPr>
          <a:xfrm>
            <a:off x="2152650" y="1343025"/>
            <a:ext cx="4286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3" name="Google Shape;133;p28"/>
          <p:cNvSpPr txBox="1"/>
          <p:nvPr>
            <p:ph idx="2" type="title"/>
          </p:nvPr>
        </p:nvSpPr>
        <p:spPr>
          <a:xfrm>
            <a:off x="2143125" y="2781300"/>
            <a:ext cx="3257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>
            <a:off x="3886200" y="-125"/>
            <a:ext cx="5257800" cy="5143500"/>
          </a:xfrm>
          <a:prstGeom prst="rect">
            <a:avLst/>
          </a:prstGeom>
          <a:solidFill>
            <a:srgbClr val="F848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485E"/>
              </a:solidFill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 txBox="1"/>
          <p:nvPr/>
        </p:nvSpPr>
        <p:spPr>
          <a:xfrm>
            <a:off x="459525" y="505000"/>
            <a:ext cx="3019500" cy="41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8485E"/>
                </a:solidFill>
                <a:latin typeface="Montserrat"/>
                <a:ea typeface="Montserrat"/>
                <a:cs typeface="Montserrat"/>
                <a:sym typeface="Montserrat"/>
              </a:rPr>
              <a:t>agenda.</a:t>
            </a:r>
            <a:endParaRPr b="1" sz="3600">
              <a:solidFill>
                <a:srgbClr val="F848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>
            <p:ph type="title"/>
          </p:nvPr>
        </p:nvSpPr>
        <p:spPr>
          <a:xfrm>
            <a:off x="472900" y="582150"/>
            <a:ext cx="5246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" type="subTitle"/>
          </p:nvPr>
        </p:nvSpPr>
        <p:spPr>
          <a:xfrm>
            <a:off x="487950" y="1152525"/>
            <a:ext cx="796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2" type="subTitle"/>
          </p:nvPr>
        </p:nvSpPr>
        <p:spPr>
          <a:xfrm>
            <a:off x="923925" y="2667000"/>
            <a:ext cx="1828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3" type="subTitle"/>
          </p:nvPr>
        </p:nvSpPr>
        <p:spPr>
          <a:xfrm>
            <a:off x="3552825" y="2667000"/>
            <a:ext cx="1828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4" type="subTitle"/>
          </p:nvPr>
        </p:nvSpPr>
        <p:spPr>
          <a:xfrm>
            <a:off x="6181725" y="2667000"/>
            <a:ext cx="1828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1C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5" type="subTitle"/>
          </p:nvPr>
        </p:nvSpPr>
        <p:spPr>
          <a:xfrm>
            <a:off x="697500" y="3238500"/>
            <a:ext cx="225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6" type="subTitle"/>
          </p:nvPr>
        </p:nvSpPr>
        <p:spPr>
          <a:xfrm>
            <a:off x="3288300" y="3238500"/>
            <a:ext cx="225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7" type="subTitle"/>
          </p:nvPr>
        </p:nvSpPr>
        <p:spPr>
          <a:xfrm>
            <a:off x="5879100" y="3238500"/>
            <a:ext cx="225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73">
          <p15:clr>
            <a:srgbClr val="FA7B17"/>
          </p15:clr>
        </p15:guide>
        <p15:guide id="2" orient="horz" pos="5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/>
          <p:nvPr/>
        </p:nvSpPr>
        <p:spPr>
          <a:xfrm>
            <a:off x="0" y="4800"/>
            <a:ext cx="9144000" cy="51339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31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1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1"/>
          <p:cNvSpPr txBox="1"/>
          <p:nvPr/>
        </p:nvSpPr>
        <p:spPr>
          <a:xfrm>
            <a:off x="1338300" y="3228975"/>
            <a:ext cx="6467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3" name="Google Shape;153;p31"/>
          <p:cNvSpPr txBox="1"/>
          <p:nvPr>
            <p:ph type="title"/>
          </p:nvPr>
        </p:nvSpPr>
        <p:spPr>
          <a:xfrm>
            <a:off x="2257425" y="1038225"/>
            <a:ext cx="42102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5000">
                <a:solidFill>
                  <a:srgbClr val="F8485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0">
                <a:solidFill>
                  <a:srgbClr val="F8485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0">
                <a:solidFill>
                  <a:srgbClr val="F8485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0">
                <a:solidFill>
                  <a:srgbClr val="F8485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0">
                <a:solidFill>
                  <a:srgbClr val="F8485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0">
                <a:solidFill>
                  <a:srgbClr val="F8485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0">
                <a:solidFill>
                  <a:srgbClr val="F8485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0">
                <a:solidFill>
                  <a:srgbClr val="F8485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0">
                <a:solidFill>
                  <a:srgbClr val="F8485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4" name="Google Shape;154;p31"/>
          <p:cNvSpPr txBox="1"/>
          <p:nvPr>
            <p:ph idx="2" type="title"/>
          </p:nvPr>
        </p:nvSpPr>
        <p:spPr>
          <a:xfrm>
            <a:off x="2638425" y="3005875"/>
            <a:ext cx="36099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v">
  <p:cSld name="CUSTOM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/>
          <p:nvPr/>
        </p:nvSpPr>
        <p:spPr>
          <a:xfrm>
            <a:off x="5925" y="0"/>
            <a:ext cx="3373200" cy="5143500"/>
          </a:xfrm>
          <a:prstGeom prst="rect">
            <a:avLst/>
          </a:prstGeom>
          <a:solidFill>
            <a:srgbClr val="007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2"/>
          <p:cNvSpPr txBox="1"/>
          <p:nvPr>
            <p:ph type="title"/>
          </p:nvPr>
        </p:nvSpPr>
        <p:spPr>
          <a:xfrm>
            <a:off x="449750" y="2219500"/>
            <a:ext cx="26979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2/3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/>
          <p:nvPr/>
        </p:nvSpPr>
        <p:spPr>
          <a:xfrm>
            <a:off x="5925" y="1249050"/>
            <a:ext cx="9144000" cy="1571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3"/>
          <p:cNvSpPr txBox="1"/>
          <p:nvPr>
            <p:ph type="title"/>
          </p:nvPr>
        </p:nvSpPr>
        <p:spPr>
          <a:xfrm>
            <a:off x="472900" y="582150"/>
            <a:ext cx="5246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4 or more">
  <p:cSld name="CUSTOM_5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>
            <a:off x="5925" y="1249050"/>
            <a:ext cx="9144000" cy="1242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4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 txBox="1"/>
          <p:nvPr>
            <p:ph type="title"/>
          </p:nvPr>
        </p:nvSpPr>
        <p:spPr>
          <a:xfrm>
            <a:off x="472900" y="582150"/>
            <a:ext cx="5246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CUSTOM_8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5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>
            <p:ph type="title"/>
          </p:nvPr>
        </p:nvSpPr>
        <p:spPr>
          <a:xfrm>
            <a:off x="472900" y="582150"/>
            <a:ext cx="5246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CUSTOM_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/>
          <p:nvPr/>
        </p:nvSpPr>
        <p:spPr>
          <a:xfrm>
            <a:off x="0" y="0"/>
            <a:ext cx="2303100" cy="5143500"/>
          </a:xfrm>
          <a:prstGeom prst="rect">
            <a:avLst/>
          </a:prstGeom>
          <a:solidFill>
            <a:srgbClr val="F848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6"/>
          <p:cNvPicPr preferRelativeResize="0"/>
          <p:nvPr/>
        </p:nvPicPr>
        <p:blipFill rotWithShape="1">
          <a:blip r:embed="rId2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6"/>
          <p:cNvPicPr preferRelativeResize="0"/>
          <p:nvPr/>
        </p:nvPicPr>
        <p:blipFill rotWithShape="1">
          <a:blip r:embed="rId3">
            <a:alphaModFix/>
          </a:blip>
          <a:srcRect b="28412" l="12003" r="11049" t="26048"/>
          <a:stretch/>
        </p:blipFill>
        <p:spPr>
          <a:xfrm>
            <a:off x="519975" y="350175"/>
            <a:ext cx="1174426" cy="4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8675" l="0" r="8466" t="6189"/>
          <a:stretch/>
        </p:blipFill>
        <p:spPr>
          <a:xfrm>
            <a:off x="0" y="-95250"/>
            <a:ext cx="9144000" cy="52387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ebassembly.org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ppcypher/awesome-wasm-lang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ono-project.com/news/2017/08/09/hello-webassembly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2864950" y="4272625"/>
            <a:ext cx="3537000" cy="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#TechforPeople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517900" y="370275"/>
            <a:ext cx="78135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Always look on the bright side of life</a:t>
            </a:r>
            <a:endParaRPr b="0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517900" y="808575"/>
            <a:ext cx="8313000" cy="4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Why should I use it? </a:t>
            </a: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👍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C# code runs in near native code experience in the browser</a:t>
            </a:r>
            <a:r>
              <a:rPr lang="en-GB" sz="1800"/>
              <a:t>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Reuse your stack for another type of development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Reuse code of back in front, reuse assemblies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Possibility to reuse Blazor code on other flavours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Lessens the need for JavaScript and all its (un)necessary packages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Your back-end guy can now move a bit closer to the Front-End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Your application is essentially static files, no need to hire more expensive servers to host them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Learning curve is not that steep, lots of familiar concepts with MVC+Razor.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All a board ...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GB" sz="1800"/>
            </a:br>
            <a:br>
              <a:rPr lang="en-GB" sz="1800"/>
            </a:br>
            <a:br>
              <a:rPr lang="en-GB"/>
            </a:br>
            <a:br>
              <a:rPr lang="en-GB" sz="1200"/>
            </a:b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39" name="Google Shape;2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225" y="4396950"/>
            <a:ext cx="15431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idx="1" type="subTitle"/>
          </p:nvPr>
        </p:nvSpPr>
        <p:spPr>
          <a:xfrm>
            <a:off x="968694" y="1761050"/>
            <a:ext cx="7206600" cy="18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1</a:t>
            </a:r>
            <a:br>
              <a:rPr lang="en-GB"/>
            </a:br>
            <a:r>
              <a:rPr lang="en-GB"/>
              <a:t>First Look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8"/>
          <p:cNvSpPr txBox="1"/>
          <p:nvPr>
            <p:ph idx="1" type="subTitle"/>
          </p:nvPr>
        </p:nvSpPr>
        <p:spPr>
          <a:xfrm>
            <a:off x="968694" y="1761050"/>
            <a:ext cx="7206600" cy="18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2</a:t>
            </a:r>
            <a:br>
              <a:rPr lang="en-GB"/>
            </a:br>
            <a:r>
              <a:rPr lang="en-GB"/>
              <a:t>Razor Components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9"/>
          <p:cNvSpPr txBox="1"/>
          <p:nvPr>
            <p:ph idx="1" type="subTitle"/>
          </p:nvPr>
        </p:nvSpPr>
        <p:spPr>
          <a:xfrm>
            <a:off x="968694" y="1761050"/>
            <a:ext cx="7206600" cy="18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3</a:t>
            </a:r>
            <a:br>
              <a:rPr lang="en-GB"/>
            </a:br>
            <a:r>
              <a:rPr lang="en-GB"/>
              <a:t>JS Interop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type="title"/>
          </p:nvPr>
        </p:nvSpPr>
        <p:spPr>
          <a:xfrm>
            <a:off x="2152650" y="1343025"/>
            <a:ext cx="65247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soup for you</a:t>
            </a:r>
            <a:endParaRPr/>
          </a:p>
        </p:txBody>
      </p:sp>
      <p:sp>
        <p:nvSpPr>
          <p:cNvPr id="260" name="Google Shape;260;p50"/>
          <p:cNvSpPr txBox="1"/>
          <p:nvPr>
            <p:ph idx="2" type="title"/>
          </p:nvPr>
        </p:nvSpPr>
        <p:spPr>
          <a:xfrm>
            <a:off x="2143125" y="3009900"/>
            <a:ext cx="32574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Soup Nazi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>
            <p:ph idx="1" type="subTitle"/>
          </p:nvPr>
        </p:nvSpPr>
        <p:spPr>
          <a:xfrm>
            <a:off x="546775" y="3196273"/>
            <a:ext cx="52347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Single Page Application Framework for .Net</a:t>
            </a:r>
            <a:endParaRPr/>
          </a:p>
        </p:txBody>
      </p:sp>
      <p:sp>
        <p:nvSpPr>
          <p:cNvPr id="184" name="Google Shape;184;p38"/>
          <p:cNvSpPr txBox="1"/>
          <p:nvPr>
            <p:ph idx="2" type="subTitle"/>
          </p:nvPr>
        </p:nvSpPr>
        <p:spPr>
          <a:xfrm>
            <a:off x="552866" y="4132171"/>
            <a:ext cx="28209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Diogo Tomaz </a:t>
            </a:r>
            <a:r>
              <a:rPr lang="en-GB"/>
              <a:t>/ 15-04-2020</a:t>
            </a:r>
            <a:endParaRPr/>
          </a:p>
        </p:txBody>
      </p:sp>
      <p:sp>
        <p:nvSpPr>
          <p:cNvPr id="185" name="Google Shape;185;p38"/>
          <p:cNvSpPr txBox="1"/>
          <p:nvPr>
            <p:ph type="title"/>
          </p:nvPr>
        </p:nvSpPr>
        <p:spPr>
          <a:xfrm>
            <a:off x="553775" y="1905350"/>
            <a:ext cx="4889700" cy="1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Blazor WebAssembly an Overview</a:t>
            </a:r>
            <a:br>
              <a:rPr lang="en-GB"/>
            </a:br>
            <a:r>
              <a:rPr lang="en-GB" sz="1000"/>
              <a:t>(in 10 slides or less)</a:t>
            </a:r>
            <a:endParaRPr sz="1000"/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250" y="1170000"/>
            <a:ext cx="2040125" cy="20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517900" y="370275"/>
            <a:ext cx="78135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it?</a:t>
            </a:r>
            <a:endParaRPr/>
          </a:p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517900" y="1037175"/>
            <a:ext cx="8313000" cy="4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Blazor is a framework relying on the Razor Engine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Currently it comes in 4 flavours: </a:t>
            </a:r>
            <a:br>
              <a:rPr i="1" lang="en-GB" sz="1800"/>
            </a:b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Blazor Server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⦿ Target: Browsers  ✔Status: Production-ready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Blazor Electron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⦿ Desktop ✘Experimental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Mobile Blazor Bindings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 </a:t>
            </a:r>
            <a:r>
              <a:rPr lang="en-GB" sz="1800"/>
              <a:t>⦿ Mobile ✘Experimental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Blazor Web Assembly (This will be the subject of this presentation)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 ⦿ Browser </a:t>
            </a:r>
            <a:r>
              <a:rPr b="1" lang="en-GB" sz="1800"/>
              <a:t>!</a:t>
            </a:r>
            <a:r>
              <a:rPr lang="en-GB" sz="1800"/>
              <a:t> Preview, schedule release: May 2020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GB" sz="1800"/>
            </a:br>
            <a:br>
              <a:rPr lang="en-GB" sz="1800"/>
            </a:br>
            <a:br>
              <a:rPr lang="en-GB"/>
            </a:br>
            <a:br>
              <a:rPr lang="en-GB" sz="1200"/>
            </a:b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3" name="Google Shape;1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58808">
            <a:off x="3984800" y="1673000"/>
            <a:ext cx="776800" cy="7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type="title"/>
          </p:nvPr>
        </p:nvSpPr>
        <p:spPr>
          <a:xfrm>
            <a:off x="472900" y="582150"/>
            <a:ext cx="81690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things first, what’s WebAssembly (Wasm)</a:t>
            </a:r>
            <a:endParaRPr/>
          </a:p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517900" y="1267200"/>
            <a:ext cx="81240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It is a binary format that web browsers understand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It is a standard and available in all modern browsers (even Mobile).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IE not included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Runs in the same sandbox as JS runtime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Shares the same limitations, security, unable to to access hardware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You usually do not write WebAssembly, you compile to it (</a:t>
            </a:r>
            <a:r>
              <a:rPr lang="en-GB" u="sng"/>
              <a:t>Wasm Module</a:t>
            </a:r>
            <a:r>
              <a:rPr lang="en-GB"/>
              <a:t>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WASM can perform up to 20x times faster than JS and 20% slower than native browser code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WASM should be viewed as a compliment to JS, not a replacement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It is the second language to be natively understood by web browsers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JS was invented in December of 1995, so almost 25 years later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https://webassembly.org/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GB" sz="1200"/>
            </a:br>
            <a:br>
              <a:rPr lang="en-GB" sz="1200"/>
            </a:br>
            <a:br>
              <a:rPr lang="en-GB" sz="1200"/>
            </a:br>
            <a:br>
              <a:rPr lang="en-GB" sz="1200"/>
            </a:b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00" name="Google Shape;2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8850" y="1170000"/>
            <a:ext cx="1082325" cy="10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0225" y="1249050"/>
            <a:ext cx="1204500" cy="12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24" y="364274"/>
            <a:ext cx="805700" cy="8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7962201" cy="4543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1"/>
          <p:cNvSpPr txBox="1"/>
          <p:nvPr/>
        </p:nvSpPr>
        <p:spPr>
          <a:xfrm>
            <a:off x="457200" y="4696250"/>
            <a:ext cx="73224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© Rick Strahl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>
            <p:ph type="title"/>
          </p:nvPr>
        </p:nvSpPr>
        <p:spPr>
          <a:xfrm>
            <a:off x="517900" y="370275"/>
            <a:ext cx="78135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WASM Module</a:t>
            </a:r>
            <a:endParaRPr/>
          </a:p>
        </p:txBody>
      </p:sp>
      <p:sp>
        <p:nvSpPr>
          <p:cNvPr id="214" name="Google Shape;214;p42"/>
          <p:cNvSpPr txBox="1"/>
          <p:nvPr>
            <p:ph idx="1" type="body"/>
          </p:nvPr>
        </p:nvSpPr>
        <p:spPr>
          <a:xfrm>
            <a:off x="517900" y="1037175"/>
            <a:ext cx="83130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Thou you can write in WebAssembly through a text version, a </a:t>
            </a:r>
            <a:r>
              <a:rPr b="1" lang="en-GB" sz="1800"/>
              <a:t>.wat</a:t>
            </a:r>
            <a:r>
              <a:rPr lang="en-GB" sz="1800"/>
              <a:t> file there are compiled version (machine readable) files, called </a:t>
            </a:r>
            <a:r>
              <a:rPr b="1" lang="en-GB" sz="1800"/>
              <a:t>.wasm</a:t>
            </a:r>
            <a:br>
              <a:rPr i="1" lang="en-GB" sz="1800"/>
            </a:b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The latter contains the lower-level code produced by compilers of other languages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 does not need to be parsed like JS, since it's already byte-code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 is platform-agnostic code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There are many modules for different languages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https://github.com/appcypher/awesome-wasm-langs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GB" sz="1800"/>
            </a:br>
            <a:br>
              <a:rPr lang="en-GB" sz="1800"/>
            </a:br>
            <a:br>
              <a:rPr lang="en-GB"/>
            </a:br>
            <a:br>
              <a:rPr lang="en-GB" sz="1200"/>
            </a:b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type="title"/>
          </p:nvPr>
        </p:nvSpPr>
        <p:spPr>
          <a:xfrm>
            <a:off x="517900" y="370275"/>
            <a:ext cx="78135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.Net WASM Module </a:t>
            </a:r>
            <a:r>
              <a:rPr b="0"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🤘</a:t>
            </a:r>
            <a:endParaRPr b="0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517900" y="1037175"/>
            <a:ext cx="83130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There is a Mono compiled version of the .NET Runtime (dotnet.wasm)</a:t>
            </a:r>
            <a:br>
              <a:rPr lang="en-GB" sz="1800"/>
            </a:br>
            <a:r>
              <a:rPr lang="en-GB" sz="1800"/>
              <a:t>This module enables the execution of  .NET Standard assemblies</a:t>
            </a:r>
            <a:br>
              <a:rPr lang="en-GB" sz="1800"/>
            </a:b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https://www.mono-project.com/news/2017/08/09/hello-webassembly/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2400"/>
              <a:t>How does Blazor fit in?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Your custom code, razor code and any other depending assemblies are loaded and executed through the dotnet.wasm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file called dotnet.js is also loaded ahead, it's a </a:t>
            </a:r>
            <a:r>
              <a:rPr lang="en-GB" sz="1800"/>
              <a:t>minimalist</a:t>
            </a:r>
            <a:r>
              <a:rPr lang="en-GB" sz="1800"/>
              <a:t> JS file responsible for bootstrap and setup your application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For the usual Web Developer none of this complicated relation between Blazor + WebAssembly should matter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🤓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GB" sz="1800"/>
            </a:br>
            <a:br>
              <a:rPr lang="en-GB" sz="1800"/>
            </a:br>
            <a:br>
              <a:rPr lang="en-GB"/>
            </a:br>
            <a:br>
              <a:rPr lang="en-GB" sz="1200"/>
            </a:b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52400"/>
            <a:ext cx="7443974" cy="4279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/>
          <p:nvPr/>
        </p:nvSpPr>
        <p:spPr>
          <a:xfrm>
            <a:off x="523425" y="4508275"/>
            <a:ext cx="8326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© Rick Strahl</a:t>
            </a: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Note: Image proceeds Preview 2 of Blazor (mono.wasm is now dotnet.wasm and Razor files now have extension .razor)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/>
          <p:nvPr>
            <p:ph type="title"/>
          </p:nvPr>
        </p:nvSpPr>
        <p:spPr>
          <a:xfrm>
            <a:off x="517900" y="370275"/>
            <a:ext cx="78135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Dark side</a:t>
            </a:r>
            <a:endParaRPr b="0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517900" y="1037175"/>
            <a:ext cx="8313000" cy="3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What’s the catch? </a:t>
            </a: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👎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Blazor WebAssembly was built to be a SPA for rendering Razor pages on the client side.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Your code will be coupled to the Blazor framework, hence it's not a generic engine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DOM Manipulation still requires JS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JS and .NET can communicate, but </a:t>
            </a:r>
            <a:r>
              <a:rPr lang="en-GB" sz="1800"/>
              <a:t>through </a:t>
            </a:r>
            <a:r>
              <a:rPr lang="en-GB" sz="1800"/>
              <a:t>an interop service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There is an overhead at first load of the page, thou considerably less to full-featured frameworks such as Angular or Ember.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Still in Beta and undergoing a lot of changes/improvements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GB" sz="1800"/>
            </a:br>
            <a:br>
              <a:rPr lang="en-GB" sz="1800"/>
            </a:br>
            <a:br>
              <a:rPr lang="en-GB"/>
            </a:br>
            <a:br>
              <a:rPr lang="en-GB" sz="1200"/>
            </a:b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LD by Devoteam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