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335" r:id="rId5"/>
    <p:sldId id="257" r:id="rId6"/>
    <p:sldId id="337" r:id="rId7"/>
    <p:sldId id="415" r:id="rId8"/>
    <p:sldId id="416" r:id="rId9"/>
    <p:sldId id="341" r:id="rId10"/>
    <p:sldId id="412" r:id="rId11"/>
    <p:sldId id="413" r:id="rId12"/>
    <p:sldId id="414" r:id="rId13"/>
    <p:sldId id="334" r:id="rId14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F5D312C-6EB6-4880-8889-FE5723A3BC75}">
          <p14:sldIdLst>
            <p14:sldId id="335"/>
            <p14:sldId id="257"/>
          </p14:sldIdLst>
        </p14:section>
        <p14:section name="Problema e Contexto" id="{5E87E389-90DB-4394-9886-D327F9E77EB2}">
          <p14:sldIdLst>
            <p14:sldId id="337"/>
            <p14:sldId id="415"/>
            <p14:sldId id="416"/>
            <p14:sldId id="341"/>
            <p14:sldId id="412"/>
            <p14:sldId id="413"/>
            <p14:sldId id="414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69E"/>
    <a:srgbClr val="2F3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B72-72D2-4A6A-810E-9E397859FAD0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A15F-59EA-40E8-B865-73FEDC2EED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01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98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02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04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83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02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38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6918" y="2732913"/>
            <a:ext cx="4598162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350" y="372313"/>
            <a:ext cx="57403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61" y="3252596"/>
            <a:ext cx="11022076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439005"/>
            <a:ext cx="879475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205" y="6498968"/>
            <a:ext cx="2590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354" y="381000"/>
            <a:ext cx="5475983" cy="197618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" marR="5080" algn="l">
              <a:spcBef>
                <a:spcPts val="100"/>
              </a:spcBef>
            </a:pPr>
            <a:r>
              <a:rPr lang="pt-PT" sz="3200" b="1" spc="-5" dirty="0">
                <a:solidFill>
                  <a:srgbClr val="1693B1"/>
                </a:solidFill>
              </a:rPr>
              <a:t>FPGA </a:t>
            </a:r>
            <a:r>
              <a:rPr lang="pt-PT" sz="3200" b="1" spc="-5" dirty="0" err="1">
                <a:solidFill>
                  <a:srgbClr val="1693B1"/>
                </a:solidFill>
              </a:rPr>
              <a:t>accelerated</a:t>
            </a:r>
            <a:r>
              <a:rPr lang="pt-PT" sz="3200" b="1" spc="-5" dirty="0">
                <a:solidFill>
                  <a:srgbClr val="1693B1"/>
                </a:solidFill>
              </a:rPr>
              <a:t> </a:t>
            </a:r>
            <a:r>
              <a:rPr lang="pt-PT" sz="3200" b="1" spc="-5" dirty="0" err="1">
                <a:solidFill>
                  <a:srgbClr val="1693B1"/>
                </a:solidFill>
              </a:rPr>
              <a:t>spectrogram</a:t>
            </a:r>
            <a:r>
              <a:rPr lang="pt-PT" sz="3200" b="1" spc="-5" dirty="0">
                <a:solidFill>
                  <a:srgbClr val="1693B1"/>
                </a:solidFill>
              </a:rPr>
              <a:t> </a:t>
            </a:r>
            <a:r>
              <a:rPr lang="pt-PT" sz="3200" b="1" spc="-5" dirty="0" err="1">
                <a:solidFill>
                  <a:srgbClr val="1693B1"/>
                </a:solidFill>
              </a:rPr>
              <a:t>generator</a:t>
            </a:r>
            <a:r>
              <a:rPr lang="pt-PT" sz="3200" b="1" spc="-5" dirty="0">
                <a:solidFill>
                  <a:srgbClr val="1693B1"/>
                </a:solidFill>
              </a:rPr>
              <a:t> for </a:t>
            </a:r>
            <a:r>
              <a:rPr lang="pt-PT" sz="3200" b="1" spc="-5" dirty="0" err="1">
                <a:solidFill>
                  <a:srgbClr val="1693B1"/>
                </a:solidFill>
              </a:rPr>
              <a:t>applications</a:t>
            </a:r>
            <a:r>
              <a:rPr lang="pt-PT" sz="3200" b="1" spc="-5" dirty="0">
                <a:solidFill>
                  <a:srgbClr val="1693B1"/>
                </a:solidFill>
              </a:rPr>
              <a:t> </a:t>
            </a:r>
            <a:r>
              <a:rPr lang="pt-PT" sz="3200" b="1" spc="-5" dirty="0" err="1">
                <a:solidFill>
                  <a:srgbClr val="1693B1"/>
                </a:solidFill>
              </a:rPr>
              <a:t>based</a:t>
            </a:r>
            <a:r>
              <a:rPr lang="pt-PT" sz="3200" b="1" spc="-5" dirty="0">
                <a:solidFill>
                  <a:srgbClr val="1693B1"/>
                </a:solidFill>
              </a:rPr>
              <a:t> in CNN</a:t>
            </a:r>
            <a:endParaRPr sz="3200" b="1" spc="-5" dirty="0">
              <a:solidFill>
                <a:srgbClr val="1693B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5" y="2590800"/>
            <a:ext cx="5719568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2000" spc="-5" dirty="0">
                <a:solidFill>
                  <a:srgbClr val="8497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Miguel Cunha Fernandes, PG47150</a:t>
            </a:r>
          </a:p>
          <a:p>
            <a:pPr marR="941069" algn="just">
              <a:lnSpc>
                <a:spcPct val="100000"/>
              </a:lnSpc>
            </a:pPr>
            <a:endParaRPr lang="pt-PT" sz="240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80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6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pc="-5" dirty="0">
                <a:solidFill>
                  <a:srgbClr val="83969E"/>
                </a:solidFill>
                <a:latin typeface="Carlito"/>
                <a:cs typeface="Carlito"/>
              </a:rPr>
              <a:t>Professor Doutor </a:t>
            </a:r>
            <a:r>
              <a:rPr lang="pt-PT" spc="-5" dirty="0">
                <a:solidFill>
                  <a:srgbClr val="84979F"/>
                </a:solidFill>
                <a:latin typeface="Carlito"/>
                <a:cs typeface="Carlito"/>
              </a:rPr>
              <a:t>Rui Machado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F83B42-0007-435B-B2E1-BD67A0683B31}"/>
              </a:ext>
            </a:extLst>
          </p:cNvPr>
          <p:cNvSpPr txBox="1"/>
          <p:nvPr/>
        </p:nvSpPr>
        <p:spPr>
          <a:xfrm>
            <a:off x="6124575" y="5584473"/>
            <a:ext cx="57195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Projeto de Dissertação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4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2022/2023</a:t>
            </a:r>
            <a:endParaRPr lang="en-US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90"/>
              </a:lnSpc>
              <a:spcBef>
                <a:spcPts val="100"/>
              </a:spcBef>
            </a:pPr>
            <a:r>
              <a:rPr lang="pt-PT" spc="-5" dirty="0"/>
              <a:t>OBRIGADO</a:t>
            </a:r>
            <a:r>
              <a:rPr spc="-5" dirty="0">
                <a:solidFill>
                  <a:srgbClr val="1693B1"/>
                </a:solidFill>
              </a:rPr>
              <a:t>!</a:t>
            </a:r>
          </a:p>
          <a:p>
            <a:pPr marL="635" algn="ctr">
              <a:lnSpc>
                <a:spcPts val="3245"/>
              </a:lnSpc>
            </a:pPr>
            <a:r>
              <a:rPr lang="pt-PT" sz="2800" spc="-10" dirty="0">
                <a:solidFill>
                  <a:srgbClr val="84979F"/>
                </a:solidFill>
              </a:rPr>
              <a:t>QUESTÕES</a:t>
            </a:r>
            <a:r>
              <a:rPr sz="2800" spc="-10" dirty="0">
                <a:solidFill>
                  <a:srgbClr val="84979F"/>
                </a:solidFill>
              </a:rPr>
              <a:t>?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47" y="3053256"/>
            <a:ext cx="2951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Índice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48" y="618600"/>
            <a:ext cx="5142193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enquadramento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ern="1200" spc="-5" dirty="0">
                <a:solidFill>
                  <a:srgbClr val="2F3A3E"/>
                </a:solidFill>
                <a:ea typeface="+mn-ea"/>
              </a:rPr>
              <a:t>01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376" y="178335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Requisitos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2952034"/>
            <a:ext cx="4728884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Relevância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técnico-científica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4555372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Motivação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517" y="5715000"/>
            <a:ext cx="54546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Passos para a solução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45935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 Inteligência artificial 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Machine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Learning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Permitem resolver problemas complexos automaticamente;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Aplicações: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Identificação de objetos;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Assistentes de voz;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Veículos autónomos;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Manutenção preditiva,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  <a:cs typeface="Carlito"/>
              </a:rPr>
              <a:t>etc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;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Convolutional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Neural Networks (CNN):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Rede neuronal artificial;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Mais adequada para imagem e vídeo.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6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143000"/>
            <a:ext cx="9500618" cy="2757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Representação da força de um sinal: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No domínio dos tempos;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Num espetro de frequências;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Através de uma gradação de cores.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Variações de um sinal na frequência por um período de tempo.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336E9E2-6CF0-9630-1B00-67B79F641AED}"/>
              </a:ext>
            </a:extLst>
          </p:cNvPr>
          <p:cNvSpPr txBox="1"/>
          <p:nvPr/>
        </p:nvSpPr>
        <p:spPr>
          <a:xfrm>
            <a:off x="408305" y="4485635"/>
            <a:ext cx="8507095" cy="1838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Algoritmos de CNN: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Podem ser aplicados a espectrogramas de sinais;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Detetar determinadas variações nos sinais.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2F2A1BB-416D-1CA6-FAF1-4E3F17895140}"/>
              </a:ext>
            </a:extLst>
          </p:cNvPr>
          <p:cNvGrpSpPr/>
          <p:nvPr/>
        </p:nvGrpSpPr>
        <p:grpSpPr>
          <a:xfrm>
            <a:off x="2967507" y="3886200"/>
            <a:ext cx="6256986" cy="2590800"/>
            <a:chOff x="2971800" y="4089737"/>
            <a:chExt cx="6256986" cy="25908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84D54CB-DC62-40BE-C9A7-919E4A014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7" t="1" b="831"/>
            <a:stretch/>
          </p:blipFill>
          <p:spPr>
            <a:xfrm>
              <a:off x="2971800" y="4089737"/>
              <a:ext cx="6256986" cy="2349268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42B2984-BF5C-1CF3-C0B9-451D2E919D91}"/>
                </a:ext>
              </a:extLst>
            </p:cNvPr>
            <p:cNvSpPr txBox="1"/>
            <p:nvPr/>
          </p:nvSpPr>
          <p:spPr>
            <a:xfrm>
              <a:off x="2971800" y="6372760"/>
              <a:ext cx="6172200" cy="307777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1 – Espectrogramas de sismos em 3 locais diferentes.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9195818" cy="26673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Objetivo: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Desenhar, implementar e testar um sistema acelerado em FPGA capaz de: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Amostrar um sinal;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Gerar o respetivo espectrograma;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Enviá-lo para outro sistema para ser analisado por uma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179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Requisitos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41678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Amostragem de dois sinais (microfone e acelerómetro):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Frequência mínima de amostragem de 40 kHz;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Aplicação de filtros ou banco de filtros a um sinal digital;</a:t>
            </a: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Transmissão do espectrograma a uma frequência mais elevada do que a sua produção.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6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25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673148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Relevância técnico-científica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557332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Espectrogramas são importantes: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Passíveis de serem extraídos de qualquer sinal analógico;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Única forma de serem classificados por uma rede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Podem ser usados no contexto de muitas aplicações: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Indústria automóvel:</a:t>
            </a:r>
          </a:p>
          <a:p>
            <a:pPr marL="1270000" lvl="2" indent="-3429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Deteção de sirenes de veículos de emergência;</a:t>
            </a:r>
          </a:p>
          <a:p>
            <a:pPr marL="1270000" lvl="2" indent="-3429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Deteção de pequenos choques. 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Manutenção preditiva:</a:t>
            </a:r>
          </a:p>
          <a:p>
            <a:pPr marL="1270000" lvl="2" indent="-3429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Deteção de possíveis futuras falhas na linha de produção.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Reconhecimento de fala;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Sismologia, etc.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7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3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Motivação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50526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Evolução constante da indústria e da tecnologia;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Crescimento do número de sensores, por exemplo, nos carros: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Necessidade de soluções que processam todos os dados;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Solução adaptável, passível de ser aplicada a qualquer sensor analógico;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Diminuição do esforço de desenvolvimento e valor do produto;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Sistema computacionalmente exigente: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Moroso quando aplicado num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Importante o seu desenvolvimento em FPGA;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Algoritmos de CNN também podem ser lentos: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Possibilidade de integração neste sistema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8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79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Passos para a solução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45037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Cinco fases: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Análise, Design, Implementação, Testes e Validação e Escrita da dissertação.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Análise: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Definição do problema, requisitos e estudo do estado da arte;</a:t>
            </a:r>
            <a:endParaRPr lang="pt-PT" sz="28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Design, Implementação e Testes: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Escolha dos sensores;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dos sensores usando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Design e fabricação de PCB;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Diagrama de blocos do sistema;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Integração de todo o sistema, usando uma FPGA.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9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15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8fefc5-ad7b-4d1d-964b-56242b963ed0" xsi:nil="true"/>
    <lcf76f155ced4ddcb4097134ff3c332f xmlns="8624cfd6-9f80-4ef0-b4b6-1ec92f1f358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A190DE4918204693A60D63A801D995" ma:contentTypeVersion="8" ma:contentTypeDescription="Criar um novo documento." ma:contentTypeScope="" ma:versionID="b39d374d061a9a8a0dcb00df44749fa5">
  <xsd:schema xmlns:xsd="http://www.w3.org/2001/XMLSchema" xmlns:xs="http://www.w3.org/2001/XMLSchema" xmlns:p="http://schemas.microsoft.com/office/2006/metadata/properties" xmlns:ns2="8624cfd6-9f80-4ef0-b4b6-1ec92f1f3582" xmlns:ns3="e28fefc5-ad7b-4d1d-964b-56242b963ed0" targetNamespace="http://schemas.microsoft.com/office/2006/metadata/properties" ma:root="true" ma:fieldsID="bd3ba9bc6969100733913415e18f246c" ns2:_="" ns3:_="">
    <xsd:import namespace="8624cfd6-9f80-4ef0-b4b6-1ec92f1f3582"/>
    <xsd:import namespace="e28fefc5-ad7b-4d1d-964b-56242b963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cfd6-9f80-4ef0-b4b6-1ec92f1f3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fefc5-ad7b-4d1d-964b-56242b963ed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76d172b-422e-488d-b97d-04fb7e6d4ed7}" ma:internalName="TaxCatchAll" ma:showField="CatchAllData" ma:web="e28fefc5-ad7b-4d1d-964b-56242b963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9E77E-F7C4-4023-9B80-260D17DB80FD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28fefc5-ad7b-4d1d-964b-56242b963ed0"/>
    <ds:schemaRef ds:uri="http://purl.org/dc/elements/1.1/"/>
    <ds:schemaRef ds:uri="http://schemas.microsoft.com/office/2006/documentManagement/types"/>
    <ds:schemaRef ds:uri="http://www.w3.org/XML/1998/namespace"/>
    <ds:schemaRef ds:uri="8624cfd6-9f80-4ef0-b4b6-1ec92f1f3582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472B80-3D34-4C67-99E3-4417E9410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4cfd6-9f80-4ef0-b4b6-1ec92f1f3582"/>
    <ds:schemaRef ds:uri="e28fefc5-ad7b-4d1d-964b-56242b963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CDF74-6D0E-4829-8462-278574FA71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501</Words>
  <Application>Microsoft Office PowerPoint</Application>
  <PresentationFormat>Ecrã Panorâmico</PresentationFormat>
  <Paragraphs>112</Paragraphs>
  <Slides>10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Carlito</vt:lpstr>
      <vt:lpstr>Courier New</vt:lpstr>
      <vt:lpstr>Wingdings</vt:lpstr>
      <vt:lpstr>Office Theme</vt:lpstr>
      <vt:lpstr>FPGA accelerated spectrogram generator for applications based in CNN</vt:lpstr>
      <vt:lpstr>01</vt:lpstr>
      <vt:lpstr>Problema e enquadramento</vt:lpstr>
      <vt:lpstr>Problema e enquadramento</vt:lpstr>
      <vt:lpstr>Problema e enquadramento</vt:lpstr>
      <vt:lpstr>Requisitos</vt:lpstr>
      <vt:lpstr>Relevância técnico-científica</vt:lpstr>
      <vt:lpstr>Motivação</vt:lpstr>
      <vt:lpstr>Passos para a solução</vt:lpstr>
      <vt:lpstr>OBRIGADO! 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Diogo Fernandes</cp:lastModifiedBy>
  <cp:revision>12</cp:revision>
  <dcterms:created xsi:type="dcterms:W3CDTF">2022-04-19T12:45:08Z</dcterms:created>
  <dcterms:modified xsi:type="dcterms:W3CDTF">2022-11-03T09:48:02Z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2022-04-19T00:00:00Z</vt:filetime>
  </property>
  <property fmtid="{D5CDD505-2E9C-101B-9397-08002B2CF9AE}" pid="5" name="ContentTypeId">
    <vt:lpwstr>0x010100CCA190DE4918204693A60D63A801D995</vt:lpwstr>
  </property>
  <property fmtid="{D5CDD505-2E9C-101B-9397-08002B2CF9AE}" pid="6" name="MediaServiceImageTags">
    <vt:lpwstr/>
  </property>
</Properties>
</file>