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6"/>
  </p:notesMasterIdLst>
  <p:sldIdLst>
    <p:sldId id="335" r:id="rId5"/>
    <p:sldId id="257" r:id="rId6"/>
    <p:sldId id="337" r:id="rId7"/>
    <p:sldId id="415" r:id="rId8"/>
    <p:sldId id="416" r:id="rId9"/>
    <p:sldId id="341" r:id="rId10"/>
    <p:sldId id="412" r:id="rId11"/>
    <p:sldId id="413" r:id="rId12"/>
    <p:sldId id="414" r:id="rId13"/>
    <p:sldId id="334" r:id="rId14"/>
    <p:sldId id="363" r:id="rId15"/>
  </p:sldIdLst>
  <p:sldSz cx="12192000" cy="6858000"/>
  <p:notesSz cx="12192000" cy="6858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ício" id="{9F5D312C-6EB6-4880-8889-FE5723A3BC75}">
          <p14:sldIdLst>
            <p14:sldId id="335"/>
            <p14:sldId id="257"/>
          </p14:sldIdLst>
        </p14:section>
        <p14:section name="Problema e Contexto" id="{5E87E389-90DB-4394-9886-D327F9E77EB2}">
          <p14:sldIdLst>
            <p14:sldId id="337"/>
            <p14:sldId id="415"/>
            <p14:sldId id="416"/>
            <p14:sldId id="341"/>
            <p14:sldId id="412"/>
            <p14:sldId id="413"/>
            <p14:sldId id="414"/>
            <p14:sldId id="334"/>
            <p14:sldId id="3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969E"/>
    <a:srgbClr val="2F3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FEB72-72D2-4A6A-810E-9E397859FAD0}" type="datetimeFigureOut">
              <a:rPr lang="pt-PT" smtClean="0"/>
              <a:t>03/11/2022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EA15F-59EA-40E8-B865-73FEDC2EED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5669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81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501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1982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9026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5042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9834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702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386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5EA15F-59EA-40E8-B865-73FEDC2EED77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4719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96918" y="2732913"/>
            <a:ext cx="4598162" cy="1337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1693B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13350" y="372313"/>
            <a:ext cx="57403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4961" y="3252596"/>
            <a:ext cx="11022076" cy="1604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1693B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0557" y="6439005"/>
            <a:ext cx="879475" cy="31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2F3A3E"/>
                </a:solidFill>
                <a:latin typeface="Courier New"/>
                <a:cs typeface="Courier New"/>
              </a:defRPr>
            </a:lvl1pPr>
          </a:lstStyle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66205" y="6498968"/>
            <a:ext cx="259079" cy="198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4979F"/>
                </a:solidFill>
                <a:latin typeface="Courier New"/>
                <a:cs typeface="Courier New"/>
              </a:defRPr>
            </a:lvl1pPr>
          </a:lstStyle>
          <a:p>
            <a:pPr marL="38100">
              <a:lnSpc>
                <a:spcPts val="13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pt.mouser.com/new/dfrobot/dfrobot-fermion-lis2dw12-accelerometer-sensor/" TargetMode="External"/><Relationship Id="rId3" Type="http://schemas.openxmlformats.org/officeDocument/2006/relationships/image" Target="../media/image6.jpg"/><Relationship Id="rId7" Type="http://schemas.openxmlformats.org/officeDocument/2006/relationships/hyperlink" Target="https://forum.digikey.com/t/electret-condenser-ecm-vs-mems-microphone/44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ilent.com/reference/programmable-logic/zybo-z7/start" TargetMode="External"/><Relationship Id="rId5" Type="http://schemas.openxmlformats.org/officeDocument/2006/relationships/hyperlink" Target="https://towardsdatascience.com/object-detection-with-10-lines-of-code-d6cb4d86f606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5355" y="381000"/>
            <a:ext cx="5260846" cy="24686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" marR="5080" algn="l">
              <a:spcBef>
                <a:spcPts val="100"/>
              </a:spcBef>
            </a:pPr>
            <a:r>
              <a:rPr lang="pt-PT" sz="3200" b="1" spc="-5" dirty="0">
                <a:solidFill>
                  <a:srgbClr val="1693B1"/>
                </a:solidFill>
              </a:rPr>
              <a:t>Gerador de Espectrogramas acelerado em FPGA para aplicações baseadas em CNN</a:t>
            </a:r>
            <a:endParaRPr sz="3200" b="1" spc="-5" dirty="0">
              <a:solidFill>
                <a:srgbClr val="1693B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5946647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54823" y="6184390"/>
            <a:ext cx="620268" cy="6141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8344592" y="6100570"/>
            <a:ext cx="3620770" cy="757555"/>
            <a:chOff x="8344592" y="6100570"/>
            <a:chExt cx="3620770" cy="757555"/>
          </a:xfrm>
        </p:grpSpPr>
        <p:sp>
          <p:nvSpPr>
            <p:cNvPr id="6" name="object 6"/>
            <p:cNvSpPr/>
            <p:nvPr/>
          </p:nvSpPr>
          <p:spPr>
            <a:xfrm>
              <a:off x="8344592" y="6248273"/>
              <a:ext cx="1055545" cy="5267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12579" y="6100570"/>
              <a:ext cx="2752344" cy="7574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6370320" y="6184390"/>
            <a:ext cx="627887" cy="6263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45355" y="2590800"/>
            <a:ext cx="5719568" cy="2236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12700">
              <a:lnSpc>
                <a:spcPct val="100000"/>
              </a:lnSpc>
              <a:spcBef>
                <a:spcPts val="100"/>
              </a:spcBef>
            </a:pPr>
            <a:endParaRPr lang="pt-PT" sz="1800" b="1" spc="35" dirty="0">
              <a:solidFill>
                <a:srgbClr val="2F3A3E"/>
              </a:solidFill>
              <a:latin typeface="Arial"/>
              <a:cs typeface="Arial"/>
            </a:endParaRPr>
          </a:p>
          <a:p>
            <a:pPr indent="12700">
              <a:lnSpc>
                <a:spcPct val="100000"/>
              </a:lnSpc>
              <a:spcBef>
                <a:spcPts val="100"/>
              </a:spcBef>
            </a:pPr>
            <a:endParaRPr lang="pt-PT" sz="1800" b="1" spc="35" dirty="0">
              <a:solidFill>
                <a:srgbClr val="2F3A3E"/>
              </a:solidFill>
              <a:latin typeface="Arial"/>
              <a:cs typeface="Arial"/>
            </a:endParaRPr>
          </a:p>
          <a:p>
            <a:pPr indent="12700">
              <a:lnSpc>
                <a:spcPct val="100000"/>
              </a:lnSpc>
              <a:spcBef>
                <a:spcPts val="100"/>
              </a:spcBef>
            </a:pPr>
            <a:r>
              <a:rPr lang="pt-PT" sz="2000" spc="-5" dirty="0">
                <a:solidFill>
                  <a:srgbClr val="8497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Diogo Miguel Cunha Fernandes, PG47150</a:t>
            </a:r>
          </a:p>
          <a:p>
            <a:pPr marR="941069" algn="just">
              <a:lnSpc>
                <a:spcPct val="100000"/>
              </a:lnSpc>
            </a:pPr>
            <a:endParaRPr lang="pt-PT" sz="2400" dirty="0">
              <a:latin typeface="Arial"/>
              <a:cs typeface="Arial"/>
            </a:endParaRPr>
          </a:p>
          <a:p>
            <a:pPr marR="941069" algn="just">
              <a:lnSpc>
                <a:spcPct val="100000"/>
              </a:lnSpc>
            </a:pPr>
            <a:endParaRPr lang="pt-PT" sz="2800" dirty="0">
              <a:latin typeface="Arial"/>
              <a:cs typeface="Arial"/>
            </a:endParaRPr>
          </a:p>
          <a:p>
            <a:pPr marR="941069" indent="12700">
              <a:spcBef>
                <a:spcPts val="100"/>
              </a:spcBef>
            </a:pPr>
            <a:r>
              <a:rPr lang="pt-PT" sz="1600" b="1" spc="35" dirty="0">
                <a:solidFill>
                  <a:srgbClr val="2F3A3E"/>
                </a:solidFill>
                <a:latin typeface="Arial"/>
                <a:cs typeface="Arial"/>
              </a:rPr>
              <a:t>Orientação:</a:t>
            </a:r>
          </a:p>
          <a:p>
            <a:pPr marR="941069" indent="12700" algn="just">
              <a:lnSpc>
                <a:spcPct val="100000"/>
              </a:lnSpc>
            </a:pPr>
            <a:r>
              <a:rPr lang="pt-PT" spc="-5" dirty="0">
                <a:solidFill>
                  <a:srgbClr val="83969E"/>
                </a:solidFill>
                <a:latin typeface="Carlito"/>
                <a:cs typeface="Carlito"/>
              </a:rPr>
              <a:t>Professor Doutor </a:t>
            </a:r>
            <a:r>
              <a:rPr lang="pt-PT" spc="-5" dirty="0">
                <a:solidFill>
                  <a:srgbClr val="84979F"/>
                </a:solidFill>
                <a:latin typeface="Carlito"/>
                <a:cs typeface="Carlito"/>
              </a:rPr>
              <a:t>Rui Machado</a:t>
            </a: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F2F83B42-0007-435B-B2E1-BD67A0683B31}"/>
              </a:ext>
            </a:extLst>
          </p:cNvPr>
          <p:cNvSpPr txBox="1"/>
          <p:nvPr/>
        </p:nvSpPr>
        <p:spPr>
          <a:xfrm>
            <a:off x="6124575" y="5584473"/>
            <a:ext cx="5719568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12700" algn="ctr">
              <a:lnSpc>
                <a:spcPct val="100000"/>
              </a:lnSpc>
            </a:pPr>
            <a:r>
              <a:rPr lang="pt-PT" sz="1600" b="1" spc="-5" dirty="0">
                <a:solidFill>
                  <a:srgbClr val="84979F"/>
                </a:solidFill>
                <a:latin typeface="Carlito"/>
                <a:cs typeface="Carlito"/>
              </a:rPr>
              <a:t>Projeto de Dissertação em Eletrónica Industrial e Computadores</a:t>
            </a:r>
          </a:p>
          <a:p>
            <a:pPr indent="12700" algn="ctr">
              <a:lnSpc>
                <a:spcPct val="100000"/>
              </a:lnSpc>
            </a:pPr>
            <a:r>
              <a:rPr lang="pt-PT" sz="1400" b="1" spc="-5" dirty="0">
                <a:solidFill>
                  <a:srgbClr val="84979F"/>
                </a:solidFill>
                <a:latin typeface="Carlito"/>
                <a:cs typeface="Carlito"/>
              </a:rPr>
              <a:t>Universidade do Minho 2022/2023</a:t>
            </a:r>
            <a:endParaRPr lang="en-US" sz="14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090"/>
              </a:lnSpc>
              <a:spcBef>
                <a:spcPts val="100"/>
              </a:spcBef>
            </a:pPr>
            <a:r>
              <a:rPr lang="pt-PT" spc="-5" dirty="0"/>
              <a:t>OBRIGADO</a:t>
            </a:r>
            <a:r>
              <a:rPr spc="-5" dirty="0">
                <a:solidFill>
                  <a:srgbClr val="1693B1"/>
                </a:solidFill>
              </a:rPr>
              <a:t>!</a:t>
            </a:r>
          </a:p>
          <a:p>
            <a:pPr marL="635" algn="ctr">
              <a:lnSpc>
                <a:spcPts val="3245"/>
              </a:lnSpc>
            </a:pPr>
            <a:r>
              <a:rPr lang="pt-PT" sz="2800" spc="-10" dirty="0">
                <a:solidFill>
                  <a:srgbClr val="84979F"/>
                </a:solidFill>
              </a:rPr>
              <a:t>QUESTÕES</a:t>
            </a:r>
            <a:r>
              <a:rPr sz="2800" spc="-10" dirty="0">
                <a:solidFill>
                  <a:srgbClr val="84979F"/>
                </a:solidFill>
              </a:rPr>
              <a:t>?</a:t>
            </a:r>
            <a:endParaRPr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Referências bibliográficas</a:t>
            </a:r>
            <a:endParaRPr sz="3900" i="1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541274" cy="1712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11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02DF435-6E9C-4AB6-ABD3-BA5EF2A7EA50}"/>
              </a:ext>
            </a:extLst>
          </p:cNvPr>
          <p:cNvSpPr txBox="1"/>
          <p:nvPr/>
        </p:nvSpPr>
        <p:spPr>
          <a:xfrm>
            <a:off x="781685" y="917374"/>
            <a:ext cx="10628630" cy="564898"/>
          </a:xfrm>
          <a:prstGeom prst="rect">
            <a:avLst/>
          </a:prstGeom>
          <a:solidFill>
            <a:srgbClr val="2F3A3E"/>
          </a:solidFill>
        </p:spPr>
        <p:txBody>
          <a:bodyPr vert="horz" wrap="square" lIns="0" tIns="1936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525"/>
              </a:spcBef>
            </a:pPr>
            <a:endParaRPr sz="2400" dirty="0">
              <a:latin typeface="Carlito"/>
              <a:cs typeface="Carlito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14461D8F-1ED3-4238-9618-00B65C48FE8D}"/>
              </a:ext>
            </a:extLst>
          </p:cNvPr>
          <p:cNvSpPr txBox="1"/>
          <p:nvPr/>
        </p:nvSpPr>
        <p:spPr>
          <a:xfrm>
            <a:off x="347217" y="1797214"/>
            <a:ext cx="11063098" cy="315983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en-US" sz="1600" spc="-10" dirty="0">
                <a:solidFill>
                  <a:srgbClr val="84979F"/>
                </a:solidFill>
                <a:latin typeface="Carlito"/>
              </a:rPr>
              <a:t>M.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Olafenwa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, “Object Detection with 10 lines of code”, 2018,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acedido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em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novembro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de 2022.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Disponível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: </a:t>
            </a:r>
            <a:r>
              <a:rPr lang="en-US" sz="1600" spc="-10" dirty="0">
                <a:solidFill>
                  <a:srgbClr val="84979F"/>
                </a:solidFill>
                <a:latin typeface="Carli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 Detection with 10 lines of code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.</a:t>
            </a: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en-US" sz="1600" spc="-10" dirty="0">
                <a:solidFill>
                  <a:srgbClr val="84979F"/>
                </a:solidFill>
                <a:latin typeface="Carlito"/>
              </a:rPr>
              <a:t>PNSN, “What is a Spectrogram?”,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acedido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em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novembro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de 2022.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Disponível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: https://pnsn.org/spectrograms/what-is-a-spectrogram.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Digilent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, “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Zybo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Z7,”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acedido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em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novembro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2022. [Online].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Disponível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em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: 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https://digilent.com/reference/programmable-logic/zybo-z7/start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pt-PT" sz="1600" spc="-10" dirty="0" err="1">
                <a:solidFill>
                  <a:srgbClr val="84979F"/>
                </a:solidFill>
                <a:latin typeface="Carlito"/>
              </a:rPr>
              <a:t>Digikey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, “</a:t>
            </a:r>
            <a:r>
              <a:rPr lang="fr-FR" sz="1600" spc="-10" dirty="0">
                <a:solidFill>
                  <a:srgbClr val="84979F"/>
                </a:solidFill>
                <a:latin typeface="Carlito"/>
              </a:rPr>
              <a:t>Electret Condenser (ECM) vs MEMS Microphone</a:t>
            </a:r>
            <a:r>
              <a:rPr lang="pt-PT" sz="1600" spc="-10" dirty="0">
                <a:solidFill>
                  <a:srgbClr val="84979F"/>
                </a:solidFill>
                <a:latin typeface="Carlito"/>
              </a:rPr>
              <a:t>” 2017, acedido em novembro de 2022. Disponível: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Electret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Condenser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(ECM)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MEMS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Microphone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/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FAQs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Engineering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Component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Solution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Forum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TechForum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│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Digi-Key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(digikey.com)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  <a:p>
            <a:pPr marL="806450" lvl="1" indent="-336550" algn="just">
              <a:spcBef>
                <a:spcPts val="720"/>
              </a:spcBef>
              <a:buClr>
                <a:srgbClr val="A6A6A6"/>
              </a:buClr>
              <a:buFont typeface="+mj-lt"/>
              <a:buAutoNum type="arabicPeriod"/>
              <a:tabLst>
                <a:tab pos="583565" algn="l"/>
                <a:tab pos="584200" algn="l"/>
              </a:tabLst>
            </a:pP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DFRobot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, “Triple Axis Accelerometer Sensor”,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acedido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em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novembro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 de 2022. </a:t>
            </a:r>
            <a:r>
              <a:rPr lang="en-US" sz="1600" spc="-10" dirty="0" err="1">
                <a:solidFill>
                  <a:srgbClr val="84979F"/>
                </a:solidFill>
                <a:latin typeface="Carlito"/>
              </a:rPr>
              <a:t>Disponível</a:t>
            </a:r>
            <a:r>
              <a:rPr lang="en-US" sz="1600" spc="-10" dirty="0">
                <a:solidFill>
                  <a:srgbClr val="84979F"/>
                </a:solidFill>
                <a:latin typeface="Carlito"/>
              </a:rPr>
              <a:t>: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Fermion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LIS2DW12 Triple Axis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Accelerometer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Sensor -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DFRobot</a:t>
            </a:r>
            <a:r>
              <a:rPr lang="pt-PT" sz="1600" spc="-10" dirty="0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pt-PT" sz="1600" spc="-10" dirty="0" err="1">
                <a:solidFill>
                  <a:srgbClr val="84979F"/>
                </a:solidFill>
                <a:latin typeface="Carli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Mouser</a:t>
            </a:r>
            <a:endParaRPr lang="pt-PT" sz="1600" spc="-10" dirty="0">
              <a:solidFill>
                <a:srgbClr val="84979F"/>
              </a:solidFill>
              <a:latin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68236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0"/>
            <a:ext cx="5956300" cy="6870700"/>
            <a:chOff x="-6095" y="0"/>
            <a:chExt cx="5956300" cy="6870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5943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5943600" y="6858000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2F3A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5943600" cy="6858000"/>
            </a:xfrm>
            <a:custGeom>
              <a:avLst/>
              <a:gdLst/>
              <a:ahLst/>
              <a:cxnLst/>
              <a:rect l="l" t="t" r="r" b="b"/>
              <a:pathLst>
                <a:path w="5943600" h="6858000">
                  <a:moveTo>
                    <a:pt x="0" y="6858000"/>
                  </a:moveTo>
                  <a:lnTo>
                    <a:pt x="5943600" y="6858000"/>
                  </a:lnTo>
                  <a:lnTo>
                    <a:pt x="594360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93647" y="3053256"/>
            <a:ext cx="295148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PT" sz="4800" b="1" spc="-5" dirty="0">
                <a:solidFill>
                  <a:srgbClr val="FFFFFF"/>
                </a:solidFill>
                <a:latin typeface="Courier New"/>
                <a:cs typeface="Courier New"/>
              </a:rPr>
              <a:t>Índice</a:t>
            </a:r>
            <a:endParaRPr sz="48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7748" y="618600"/>
            <a:ext cx="5142193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Problema e Enquadramento</a:t>
            </a:r>
            <a:endParaRPr sz="2800" dirty="0">
              <a:solidFill>
                <a:srgbClr val="2F3A3E"/>
              </a:solidFill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kern="1200" spc="-5" dirty="0">
                <a:solidFill>
                  <a:srgbClr val="2F3A3E"/>
                </a:solidFill>
                <a:ea typeface="+mn-ea"/>
              </a:rPr>
              <a:t>01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127376" y="1783357"/>
            <a:ext cx="3858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Requisitos</a:t>
            </a:r>
            <a:endParaRPr sz="2800" dirty="0">
              <a:solidFill>
                <a:srgbClr val="2F3A3E"/>
              </a:solidFill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91517" y="2971800"/>
            <a:ext cx="4728884" cy="8867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Relevância 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10" dirty="0">
                <a:solidFill>
                  <a:srgbClr val="2F3A3E"/>
                </a:solidFill>
                <a:latin typeface="Courier New"/>
                <a:cs typeface="Courier New"/>
              </a:rPr>
              <a:t>Técnico-Científica</a:t>
            </a:r>
            <a:endParaRPr lang="pt-PT" sz="2800" dirty="0">
              <a:solidFill>
                <a:srgbClr val="2F3A3E"/>
              </a:solidFill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91517" y="4555372"/>
            <a:ext cx="51784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Motivação</a:t>
            </a:r>
            <a:endParaRPr lang="pt-PT" sz="2800" dirty="0">
              <a:solidFill>
                <a:srgbClr val="2F3A3E"/>
              </a:solidFill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91517" y="5715000"/>
            <a:ext cx="5454650" cy="44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lang="pt-PT" sz="2800" spc="-5" dirty="0">
                <a:solidFill>
                  <a:srgbClr val="2F3A3E"/>
                </a:solidFill>
                <a:latin typeface="Courier New"/>
                <a:cs typeface="Courier New"/>
              </a:rPr>
              <a:t>Passos para a Solução</a:t>
            </a:r>
            <a:endParaRPr lang="pt-PT" sz="2800" dirty="0">
              <a:solidFill>
                <a:srgbClr val="2F3A3E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Problema e Enquadramento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295400"/>
            <a:ext cx="8507095" cy="41344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Inteligência artificial e </a:t>
            </a:r>
            <a:r>
              <a:rPr lang="pt-PT" sz="2400" b="1" spc="-10" dirty="0" err="1">
                <a:solidFill>
                  <a:srgbClr val="84979F"/>
                </a:solidFill>
                <a:latin typeface="Carlito"/>
                <a:cs typeface="Carlito"/>
              </a:rPr>
              <a:t>Machine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 </a:t>
            </a:r>
            <a:r>
              <a:rPr lang="pt-PT" sz="2400" b="1" spc="-10" dirty="0" err="1">
                <a:solidFill>
                  <a:srgbClr val="84979F"/>
                </a:solidFill>
                <a:latin typeface="Carlito"/>
                <a:cs typeface="Carlito"/>
              </a:rPr>
              <a:t>Learning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Resolução de problemas complexos automaticamente;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Aplicações: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Identificação de objetos;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Veículos autónomos;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 err="1">
                <a:solidFill>
                  <a:srgbClr val="84979F"/>
                </a:solidFill>
                <a:latin typeface="Carlito"/>
                <a:cs typeface="Carlito"/>
              </a:rPr>
              <a:t>Convolutional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 Neural Networks (CNN):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Rede neuronal artificial;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Mais adequada para imagem e vídeo.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3</a:t>
            </a:fld>
            <a:endParaRPr sz="1200">
              <a:latin typeface="Courier New"/>
              <a:cs typeface="Courier New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D9CB567-B0A6-52EF-A364-CC4D0BCC74BF}"/>
              </a:ext>
            </a:extLst>
          </p:cNvPr>
          <p:cNvGrpSpPr/>
          <p:nvPr/>
        </p:nvGrpSpPr>
        <p:grpSpPr>
          <a:xfrm>
            <a:off x="6858000" y="2381865"/>
            <a:ext cx="4544977" cy="3073117"/>
            <a:chOff x="6732623" y="2396152"/>
            <a:chExt cx="5053996" cy="3346197"/>
          </a:xfrm>
        </p:grpSpPr>
        <p:pic>
          <p:nvPicPr>
            <p:cNvPr id="1026" name="Picture 2" descr="Object Detection with 10 lines of code | by Moses Olafenwa | Towards Data  Science">
              <a:extLst>
                <a:ext uri="{FF2B5EF4-FFF2-40B4-BE49-F238E27FC236}">
                  <a16:creationId xmlns:a16="http://schemas.microsoft.com/office/drawing/2014/main" id="{91DE12D7-9D3A-1728-1FED-7F4F0D5E6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2623" y="2396152"/>
              <a:ext cx="5053995" cy="3033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F60D94A9-87A3-70BE-E53F-2C2CF0CC463E}"/>
                </a:ext>
              </a:extLst>
            </p:cNvPr>
            <p:cNvSpPr txBox="1"/>
            <p:nvPr/>
          </p:nvSpPr>
          <p:spPr>
            <a:xfrm>
              <a:off x="6732623" y="5407223"/>
              <a:ext cx="5053996" cy="335126"/>
            </a:xfrm>
            <a:prstGeom prst="rect">
              <a:avLst/>
            </a:prstGeom>
          </p:spPr>
          <p:txBody>
            <a:bodyPr vert="horz" wrap="square" lIns="0" tIns="914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720"/>
                </a:spcBef>
                <a:buClr>
                  <a:srgbClr val="A6A6A6"/>
                </a:buClr>
                <a:tabLst>
                  <a:tab pos="583565" algn="l"/>
                  <a:tab pos="584200" algn="l"/>
                </a:tabLst>
              </a:pPr>
              <a:r>
                <a:rPr lang="pt-PT" sz="1400" spc="-10" dirty="0">
                  <a:solidFill>
                    <a:srgbClr val="84979F"/>
                  </a:solidFill>
                  <a:latin typeface="Carlito"/>
                  <a:cs typeface="Carlito"/>
                </a:rPr>
                <a:t>Figura 1 – Identificação de objetos por rede CNN. [1]</a:t>
              </a:r>
              <a:endParaRPr lang="pt-PT" spc="-10" dirty="0">
                <a:solidFill>
                  <a:srgbClr val="84979F"/>
                </a:solidFill>
                <a:latin typeface="Carlito"/>
                <a:cs typeface="Carl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60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Problema e Enquadramento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2" y="1143000"/>
            <a:ext cx="9500618" cy="27571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Espectrograma: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Representação da força de um sinal: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No domínio dos tempos;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Num espetro de frequências;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Através de uma gradação de cores.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Variações de um sinal na frequência por um período de tempo.</a:t>
            </a: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4</a:t>
            </a:fld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0336E9E2-6CF0-9630-1B00-67B79F641AED}"/>
              </a:ext>
            </a:extLst>
          </p:cNvPr>
          <p:cNvSpPr txBox="1"/>
          <p:nvPr/>
        </p:nvSpPr>
        <p:spPr>
          <a:xfrm>
            <a:off x="408305" y="4485635"/>
            <a:ext cx="8507095" cy="18389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Algoritmos de CNN: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Podem ser aplicados a espectrogramas de sinais; 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Detetar determinadas variações nos sinais.</a:t>
            </a: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92F2A1BB-416D-1CA6-FAF1-4E3F17895140}"/>
              </a:ext>
            </a:extLst>
          </p:cNvPr>
          <p:cNvGrpSpPr/>
          <p:nvPr/>
        </p:nvGrpSpPr>
        <p:grpSpPr>
          <a:xfrm>
            <a:off x="2967507" y="3886200"/>
            <a:ext cx="6256986" cy="2590800"/>
            <a:chOff x="2971800" y="4089737"/>
            <a:chExt cx="6256986" cy="2590800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84D54CB-DC62-40BE-C9A7-919E4A014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37" t="1" b="831"/>
            <a:stretch/>
          </p:blipFill>
          <p:spPr>
            <a:xfrm>
              <a:off x="2971800" y="4089737"/>
              <a:ext cx="6256986" cy="2349268"/>
            </a:xfrm>
            <a:prstGeom prst="rect">
              <a:avLst/>
            </a:prstGeom>
          </p:spPr>
        </p:pic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D42B2984-BF5C-1CF3-C0B9-451D2E919D91}"/>
                </a:ext>
              </a:extLst>
            </p:cNvPr>
            <p:cNvSpPr txBox="1"/>
            <p:nvPr/>
          </p:nvSpPr>
          <p:spPr>
            <a:xfrm>
              <a:off x="2971800" y="6372760"/>
              <a:ext cx="6172200" cy="307777"/>
            </a:xfrm>
            <a:prstGeom prst="rect">
              <a:avLst/>
            </a:prstGeom>
          </p:spPr>
          <p:txBody>
            <a:bodyPr vert="horz" wrap="square" lIns="0" tIns="914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720"/>
                </a:spcBef>
                <a:buClr>
                  <a:srgbClr val="A6A6A6"/>
                </a:buClr>
                <a:tabLst>
                  <a:tab pos="583565" algn="l"/>
                  <a:tab pos="584200" algn="l"/>
                </a:tabLst>
              </a:pPr>
              <a:r>
                <a:rPr lang="pt-PT" sz="1400" spc="-10" dirty="0">
                  <a:solidFill>
                    <a:srgbClr val="84979F"/>
                  </a:solidFill>
                  <a:latin typeface="Carlito"/>
                  <a:cs typeface="Carlito"/>
                </a:rPr>
                <a:t>Figura 2 – Espectrogramas de sismos em 3 locais diferentes. [2]</a:t>
              </a:r>
              <a:endParaRPr lang="pt-PT" spc="-10" dirty="0">
                <a:solidFill>
                  <a:srgbClr val="84979F"/>
                </a:solidFill>
                <a:latin typeface="Carlito"/>
                <a:cs typeface="Carli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92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Problema e Enquadramento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1371600"/>
            <a:ext cx="7900418" cy="30367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Objetivo: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Desenhar, implementar e testar um sistema acelerado em FPGA capaz de: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Amostrar um sinal;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Gerar o respetivo espectrograma;</a:t>
            </a:r>
          </a:p>
          <a:p>
            <a:pPr marL="1498600" lvl="2" indent="-571500">
              <a:spcBef>
                <a:spcPts val="720"/>
              </a:spcBef>
              <a:buClr>
                <a:srgbClr val="A6A6A6"/>
              </a:buClr>
              <a:buFont typeface="Wingdings" panose="05000000000000000000" pitchFamily="2" charset="2"/>
              <a:buChar char="§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Enviá-lo para outro sistema para ser analisado por uma CNN.</a:t>
            </a:r>
            <a:endParaRPr lang="pt-PT" sz="24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5</a:t>
            </a:fld>
            <a:endParaRPr sz="1200">
              <a:latin typeface="Courier New"/>
              <a:cs typeface="Courier New"/>
            </a:endParaRP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FAACCF81-794E-B40D-4FCA-7A2EE6B23422}"/>
              </a:ext>
            </a:extLst>
          </p:cNvPr>
          <p:cNvGrpSpPr/>
          <p:nvPr/>
        </p:nvGrpSpPr>
        <p:grpSpPr>
          <a:xfrm>
            <a:off x="8229600" y="1676400"/>
            <a:ext cx="3481621" cy="2706960"/>
            <a:chOff x="7671819" y="3077794"/>
            <a:chExt cx="4114800" cy="3106251"/>
          </a:xfrm>
        </p:grpSpPr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F6D831C-71EB-175A-CA73-966F5D9D17FA}"/>
                </a:ext>
              </a:extLst>
            </p:cNvPr>
            <p:cNvSpPr txBox="1"/>
            <p:nvPr/>
          </p:nvSpPr>
          <p:spPr>
            <a:xfrm>
              <a:off x="7772400" y="5830869"/>
              <a:ext cx="4014219" cy="353176"/>
            </a:xfrm>
            <a:prstGeom prst="rect">
              <a:avLst/>
            </a:prstGeom>
          </p:spPr>
          <p:txBody>
            <a:bodyPr vert="horz" wrap="square" lIns="0" tIns="91440" rIns="0" bIns="0" rtlCol="0">
              <a:spAutoFit/>
            </a:bodyPr>
            <a:lstStyle/>
            <a:p>
              <a:pPr marL="12700" algn="ctr">
                <a:lnSpc>
                  <a:spcPct val="100000"/>
                </a:lnSpc>
                <a:spcBef>
                  <a:spcPts val="720"/>
                </a:spcBef>
                <a:buClr>
                  <a:srgbClr val="A6A6A6"/>
                </a:buClr>
                <a:tabLst>
                  <a:tab pos="583565" algn="l"/>
                  <a:tab pos="584200" algn="l"/>
                </a:tabLst>
              </a:pPr>
              <a:r>
                <a:rPr lang="pt-PT" sz="1400" spc="-10" dirty="0">
                  <a:solidFill>
                    <a:srgbClr val="84979F"/>
                  </a:solidFill>
                  <a:latin typeface="Carlito"/>
                  <a:cs typeface="Carlito"/>
                </a:rPr>
                <a:t>Figura 3 – </a:t>
              </a:r>
              <a:r>
                <a:rPr lang="pt-PT" sz="1400" spc="-10" dirty="0" err="1">
                  <a:solidFill>
                    <a:srgbClr val="84979F"/>
                  </a:solidFill>
                  <a:latin typeface="Carlito"/>
                  <a:cs typeface="Carlito"/>
                </a:rPr>
                <a:t>Zybo</a:t>
              </a:r>
              <a:r>
                <a:rPr lang="pt-PT" sz="1400" spc="-10" dirty="0">
                  <a:solidFill>
                    <a:srgbClr val="84979F"/>
                  </a:solidFill>
                  <a:latin typeface="Carlito"/>
                  <a:cs typeface="Carlito"/>
                </a:rPr>
                <a:t> Z7 </a:t>
              </a:r>
              <a:r>
                <a:rPr lang="pt-PT" sz="1400" spc="-10" dirty="0" err="1">
                  <a:solidFill>
                    <a:srgbClr val="84979F"/>
                  </a:solidFill>
                  <a:latin typeface="Carlito"/>
                  <a:cs typeface="Carlito"/>
                </a:rPr>
                <a:t>Soc</a:t>
              </a:r>
              <a:r>
                <a:rPr lang="pt-PT" sz="1400" spc="-10" dirty="0">
                  <a:solidFill>
                    <a:srgbClr val="84979F"/>
                  </a:solidFill>
                  <a:latin typeface="Carlito"/>
                  <a:cs typeface="Carlito"/>
                </a:rPr>
                <a:t> com FPGA integrada. [3]</a:t>
              </a:r>
              <a:endParaRPr lang="pt-PT" spc="-10" dirty="0">
                <a:solidFill>
                  <a:srgbClr val="84979F"/>
                </a:solidFill>
                <a:latin typeface="Carlito"/>
                <a:cs typeface="Carlito"/>
              </a:endParaRPr>
            </a:p>
          </p:txBody>
        </p:sp>
        <p:pic>
          <p:nvPicPr>
            <p:cNvPr id="7" name="Picture 4" descr="Xilinx Zynq-7000 SoC Development Board - Digilent Zybo Z7">
              <a:extLst>
                <a:ext uri="{FF2B5EF4-FFF2-40B4-BE49-F238E27FC236}">
                  <a16:creationId xmlns:a16="http://schemas.microsoft.com/office/drawing/2014/main" id="{911AF6F2-0807-D7D6-0FF8-99918AAD33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942" b="14539"/>
            <a:stretch/>
          </p:blipFill>
          <p:spPr bwMode="auto">
            <a:xfrm>
              <a:off x="7671819" y="3077794"/>
              <a:ext cx="4114800" cy="2819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179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Requisitos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1" y="1295400"/>
            <a:ext cx="8507095" cy="4167808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Amostragem de dois sinais (microfone e acelerómetro):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Frequência mínima de amostragem de 40 kHz;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469900" lvl="1"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Aplicação de filtros a um sinal digital;</a:t>
            </a:r>
            <a:endParaRPr lang="pt-PT" sz="28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8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800" b="1" spc="-10" dirty="0">
              <a:solidFill>
                <a:srgbClr val="84979F"/>
              </a:solidFill>
              <a:latin typeface="Carlito"/>
              <a:cs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Transmissão do espectrograma a uma frequência mais elevada do que a sua produção.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6</a:t>
            </a:fld>
            <a:endParaRPr sz="1200">
              <a:latin typeface="Courier New"/>
              <a:cs typeface="Courier New"/>
            </a:endParaRPr>
          </a:p>
        </p:txBody>
      </p:sp>
      <p:pic>
        <p:nvPicPr>
          <p:cNvPr id="4100" name="Picture 4" descr="Fermion LIS2DW12 Triple Axis Accelerometer Sensor - DFRobot | Mouser">
            <a:extLst>
              <a:ext uri="{FF2B5EF4-FFF2-40B4-BE49-F238E27FC236}">
                <a16:creationId xmlns:a16="http://schemas.microsoft.com/office/drawing/2014/main" id="{7BBCF968-77C4-9C52-1E1E-A1A355C97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8135" y="3645702"/>
            <a:ext cx="262156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99D3EF38-DC3F-C87B-6754-9FBA5A0B0738}"/>
              </a:ext>
            </a:extLst>
          </p:cNvPr>
          <p:cNvSpPr txBox="1"/>
          <p:nvPr/>
        </p:nvSpPr>
        <p:spPr>
          <a:xfrm>
            <a:off x="9038134" y="2971800"/>
            <a:ext cx="2620297" cy="30777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400" spc="-10" dirty="0">
                <a:solidFill>
                  <a:srgbClr val="84979F"/>
                </a:solidFill>
                <a:latin typeface="Carlito"/>
                <a:cs typeface="Carlito"/>
              </a:rPr>
              <a:t>Figura 4 – Microfone ECM. [4]</a:t>
            </a:r>
            <a:endParaRPr lang="pt-PT" spc="-10" dirty="0">
              <a:solidFill>
                <a:srgbClr val="84979F"/>
              </a:solidFill>
              <a:latin typeface="Carlito"/>
              <a:cs typeface="Carlito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E457286-F68D-8C86-41E9-E1F308AB0A82}"/>
              </a:ext>
            </a:extLst>
          </p:cNvPr>
          <p:cNvSpPr txBox="1"/>
          <p:nvPr/>
        </p:nvSpPr>
        <p:spPr>
          <a:xfrm>
            <a:off x="9038134" y="5550702"/>
            <a:ext cx="2620297" cy="30777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tabLst>
                <a:tab pos="583565" algn="l"/>
                <a:tab pos="584200" algn="l"/>
              </a:tabLst>
            </a:pPr>
            <a:r>
              <a:rPr lang="pt-PT" sz="1400" spc="-10" dirty="0">
                <a:solidFill>
                  <a:srgbClr val="84979F"/>
                </a:solidFill>
                <a:latin typeface="Carlito"/>
                <a:cs typeface="Carlito"/>
              </a:rPr>
              <a:t>Figura 5 – Acelerómetro. [5]</a:t>
            </a:r>
            <a:endParaRPr lang="pt-PT" spc="-10" dirty="0">
              <a:solidFill>
                <a:srgbClr val="84979F"/>
              </a:solidFill>
              <a:latin typeface="Carlito"/>
              <a:cs typeface="Carlito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9CE93A14-D525-6C6C-23D7-E9B8E37EE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618" y="1292387"/>
            <a:ext cx="1613857" cy="161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542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673148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Relevância Técnico-Científica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1" y="1295400"/>
            <a:ext cx="10110219" cy="419602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Espectrogramas são importantes: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Extraídos de qualquer sinal analógico;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Passíveis de serem classificados por uma rede CNN.</a:t>
            </a:r>
            <a:endParaRPr lang="pt-PT" sz="2400" spc="-10" dirty="0">
              <a:solidFill>
                <a:srgbClr val="84979F"/>
              </a:solidFill>
              <a:latin typeface="Carlito"/>
            </a:endParaRP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Podem ser usados no contexto de muitas aplicações: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Indústria automóvel;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Manutenção preditiva;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Reconhecimento de fala;</a:t>
            </a:r>
          </a:p>
          <a:p>
            <a:pPr marL="812800" lvl="1" indent="-3429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Sismologia, etc.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/>
              <a:buChar char="•"/>
              <a:tabLst>
                <a:tab pos="583565" algn="l"/>
                <a:tab pos="584200" algn="l"/>
              </a:tabLst>
            </a:pPr>
            <a:endParaRPr lang="pt-PT" sz="2800" spc="-10" dirty="0">
              <a:solidFill>
                <a:srgbClr val="84979F"/>
              </a:solidFill>
              <a:latin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7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9387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Motivação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1" y="1295400"/>
            <a:ext cx="10110219" cy="36753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Evolução constante da indústria e da tecnologia;</a:t>
            </a: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Crescimento do número de sensores, por exemplo, nos carros: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Necessidade de soluções que processam todos os dados;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Solução adaptável, passível de ser aplicada a qualquer sensor analógico;</a:t>
            </a:r>
          </a:p>
          <a:p>
            <a:pPr marL="584200" indent="-5715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  <a:cs typeface="Carlito"/>
              </a:rPr>
              <a:t>Sistema computacionalmente exigente: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Moroso quando aplicado num microcontrolador;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  <a:cs typeface="Carlito"/>
              </a:rPr>
              <a:t>Algoritmos de CNN também podem ser lentos.</a:t>
            </a:r>
          </a:p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endParaRPr lang="pt-PT" sz="2400" b="1" spc="-10" dirty="0">
              <a:solidFill>
                <a:srgbClr val="84979F"/>
              </a:solidFill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8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4796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2452" y="160912"/>
            <a:ext cx="8507095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t-PT" sz="3900" spc="-5" dirty="0">
                <a:solidFill>
                  <a:srgbClr val="2F3A3E"/>
                </a:solidFill>
              </a:rPr>
              <a:t>Passos para a solução</a:t>
            </a:r>
            <a:endParaRPr sz="3900" dirty="0"/>
          </a:p>
        </p:txBody>
      </p:sp>
      <p:sp>
        <p:nvSpPr>
          <p:cNvPr id="3" name="object 3"/>
          <p:cNvSpPr/>
          <p:nvPr/>
        </p:nvSpPr>
        <p:spPr>
          <a:xfrm>
            <a:off x="289559" y="6458711"/>
            <a:ext cx="231647" cy="2331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946295" y="6268316"/>
            <a:ext cx="1050544" cy="5273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5381" y="890935"/>
            <a:ext cx="10110219" cy="551176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Análise: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Definição do problema, requisitos e estudo do estado da arte;</a:t>
            </a:r>
            <a:endParaRPr lang="pt-PT" sz="2800" spc="-10" dirty="0">
              <a:solidFill>
                <a:srgbClr val="84979F"/>
              </a:solidFill>
              <a:latin typeface="Carlito"/>
            </a:endParaRPr>
          </a:p>
          <a:p>
            <a:pPr marL="584200" indent="-5715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Design, Implementação e Testes: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Escolha dos sensores;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Teste dos sensores usando microcontrolador;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Design e fabricação de PCB;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Diagrama de blocos do sistema;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Blocos de amostragem e filtragem;</a:t>
            </a:r>
          </a:p>
          <a:p>
            <a:pPr marL="1041400" lvl="1" indent="-571500">
              <a:spcBef>
                <a:spcPts val="720"/>
              </a:spcBef>
              <a:buClr>
                <a:srgbClr val="A6A6A6"/>
              </a:buClr>
              <a:buFont typeface="Arial" panose="020B0604020202020204" pitchFamily="34" charset="0"/>
              <a:buChar char="•"/>
              <a:tabLst>
                <a:tab pos="583565" algn="l"/>
                <a:tab pos="584200" algn="l"/>
              </a:tabLst>
            </a:pPr>
            <a:r>
              <a:rPr lang="pt-PT" sz="2400" spc="-10" dirty="0">
                <a:solidFill>
                  <a:srgbClr val="84979F"/>
                </a:solidFill>
                <a:latin typeface="Carlito"/>
              </a:rPr>
              <a:t>Aplicação bare-metal para envio do espectrograma;</a:t>
            </a:r>
          </a:p>
          <a:p>
            <a:pPr marL="584200" indent="-5715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Integração de todo o sistema, usando uma FPGA.</a:t>
            </a:r>
          </a:p>
          <a:p>
            <a:pPr marL="584200" indent="-5715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Desenvolvimento de solução em Software.</a:t>
            </a:r>
          </a:p>
          <a:p>
            <a:pPr marL="584200" indent="-571500">
              <a:spcBef>
                <a:spcPts val="720"/>
              </a:spcBef>
              <a:buClr>
                <a:srgbClr val="A6A6A6"/>
              </a:buClr>
              <a:buFont typeface="Courier New" panose="02070309020205020404" pitchFamily="49" charset="0"/>
              <a:buChar char="o"/>
              <a:tabLst>
                <a:tab pos="583565" algn="l"/>
                <a:tab pos="584200" algn="l"/>
              </a:tabLst>
            </a:pP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Comparação dos resultados Software </a:t>
            </a:r>
            <a:r>
              <a:rPr lang="pt-PT" sz="2400" b="1" spc="-10" dirty="0" err="1">
                <a:solidFill>
                  <a:srgbClr val="84979F"/>
                </a:solidFill>
                <a:latin typeface="Carlito"/>
              </a:rPr>
              <a:t>vs</a:t>
            </a:r>
            <a:r>
              <a:rPr lang="pt-PT" sz="2400" b="1" spc="-10" dirty="0">
                <a:solidFill>
                  <a:srgbClr val="84979F"/>
                </a:solidFill>
                <a:latin typeface="Carlito"/>
              </a:rPr>
              <a:t> Hardware.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0"/>
              </a:lnSpc>
            </a:pPr>
            <a:r>
              <a:rPr spc="-5" dirty="0"/>
              <a:t>ESRG</a:t>
            </a:r>
            <a:r>
              <a:rPr sz="1600" spc="-5" dirty="0">
                <a:solidFill>
                  <a:srgbClr val="84979F"/>
                </a:solidFill>
              </a:rPr>
              <a:t>v3</a:t>
            </a:r>
            <a:endParaRPr sz="1600"/>
          </a:p>
        </p:txBody>
      </p:sp>
      <p:sp>
        <p:nvSpPr>
          <p:cNvPr id="11" name="object 11"/>
          <p:cNvSpPr txBox="1"/>
          <p:nvPr/>
        </p:nvSpPr>
        <p:spPr>
          <a:xfrm>
            <a:off x="6011926" y="6498968"/>
            <a:ext cx="168275" cy="1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40"/>
              </a:lnSpc>
            </a:pPr>
            <a:fld id="{81D60167-4931-47E6-BA6A-407CBD079E47}" type="slidenum">
              <a:rPr sz="1200" dirty="0">
                <a:solidFill>
                  <a:srgbClr val="84979F"/>
                </a:solidFill>
                <a:latin typeface="Courier New"/>
                <a:cs typeface="Courier New"/>
              </a:rPr>
              <a:t>9</a:t>
            </a:fld>
            <a:endParaRPr sz="12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1598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CA190DE4918204693A60D63A801D995" ma:contentTypeVersion="8" ma:contentTypeDescription="Criar um novo documento." ma:contentTypeScope="" ma:versionID="b39d374d061a9a8a0dcb00df44749fa5">
  <xsd:schema xmlns:xsd="http://www.w3.org/2001/XMLSchema" xmlns:xs="http://www.w3.org/2001/XMLSchema" xmlns:p="http://schemas.microsoft.com/office/2006/metadata/properties" xmlns:ns2="8624cfd6-9f80-4ef0-b4b6-1ec92f1f3582" xmlns:ns3="e28fefc5-ad7b-4d1d-964b-56242b963ed0" targetNamespace="http://schemas.microsoft.com/office/2006/metadata/properties" ma:root="true" ma:fieldsID="bd3ba9bc6969100733913415e18f246c" ns2:_="" ns3:_="">
    <xsd:import namespace="8624cfd6-9f80-4ef0-b4b6-1ec92f1f3582"/>
    <xsd:import namespace="e28fefc5-ad7b-4d1d-964b-56242b963e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4cfd6-9f80-4ef0-b4b6-1ec92f1f35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Etiquetas de Imagem" ma:readOnly="false" ma:fieldId="{5cf76f15-5ced-4ddc-b409-7134ff3c332f}" ma:taxonomyMulti="true" ma:sspId="00000000-0000-0000-0000-000000000000" ma:termSetId="00000000-0000-0000-0000-00000000000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8fefc5-ad7b-4d1d-964b-56242b963ed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76d172b-422e-488d-b97d-04fb7e6d4ed7}" ma:internalName="TaxCatchAll" ma:showField="CatchAllData" ma:web="e28fefc5-ad7b-4d1d-964b-56242b963e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28fefc5-ad7b-4d1d-964b-56242b963ed0" xsi:nil="true"/>
    <lcf76f155ced4ddcb4097134ff3c332f xmlns="8624cfd6-9f80-4ef0-b4b6-1ec92f1f358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7CCDF74-6D0E-4829-8462-278574FA71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472B80-3D34-4C67-99E3-4417E9410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24cfd6-9f80-4ef0-b4b6-1ec92f1f3582"/>
    <ds:schemaRef ds:uri="e28fefc5-ad7b-4d1d-964b-56242b963e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39E77E-F7C4-4023-9B80-260D17DB80FD}">
  <ds:schemaRefs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e28fefc5-ad7b-4d1d-964b-56242b963ed0"/>
    <ds:schemaRef ds:uri="http://purl.org/dc/elements/1.1/"/>
    <ds:schemaRef ds:uri="http://schemas.microsoft.com/office/2006/documentManagement/types"/>
    <ds:schemaRef ds:uri="http://www.w3.org/XML/1998/namespace"/>
    <ds:schemaRef ds:uri="8624cfd6-9f80-4ef0-b4b6-1ec92f1f3582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3233</TotalTime>
  <Words>662</Words>
  <Application>Microsoft Office PowerPoint</Application>
  <PresentationFormat>Ecrã Panorâmico</PresentationFormat>
  <Paragraphs>121</Paragraphs>
  <Slides>11</Slides>
  <Notes>9</Notes>
  <HiddenSlides>1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Carlito</vt:lpstr>
      <vt:lpstr>Courier New</vt:lpstr>
      <vt:lpstr>Wingdings</vt:lpstr>
      <vt:lpstr>Office Theme</vt:lpstr>
      <vt:lpstr>Gerador de Espectrogramas acelerado em FPGA para aplicações baseadas em CNN</vt:lpstr>
      <vt:lpstr>01</vt:lpstr>
      <vt:lpstr>Problema e Enquadramento</vt:lpstr>
      <vt:lpstr>Problema e Enquadramento</vt:lpstr>
      <vt:lpstr>Problema e Enquadramento</vt:lpstr>
      <vt:lpstr>Requisitos</vt:lpstr>
      <vt:lpstr>Relevância Técnico-Científica</vt:lpstr>
      <vt:lpstr>Motivação</vt:lpstr>
      <vt:lpstr>Passos para a solução</vt:lpstr>
      <vt:lpstr>OBRIGADO! QUESTÕES?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Sandro</dc:creator>
  <cp:lastModifiedBy>Diogo Fernandes</cp:lastModifiedBy>
  <cp:revision>18</cp:revision>
  <dcterms:created xsi:type="dcterms:W3CDTF">2022-04-19T12:45:08Z</dcterms:created>
  <dcterms:modified xsi:type="dcterms:W3CDTF">2022-11-04T10:56:07Z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2022-04-19T00:00:00Z</vt:filetime>
  </property>
  <property fmtid="{D5CDD505-2E9C-101B-9397-08002B2CF9AE}" pid="5" name="ContentTypeId">
    <vt:lpwstr>0x010100CCA190DE4918204693A60D63A801D995</vt:lpwstr>
  </property>
  <property fmtid="{D5CDD505-2E9C-101B-9397-08002B2CF9AE}" pid="6" name="MediaServiceImageTags">
    <vt:lpwstr/>
  </property>
</Properties>
</file>