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56" r:id="rId2"/>
    <p:sldId id="273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ícius Pascotto Gastaldo" initials="VPG" lastIdx="1" clrIdx="0">
    <p:extLst>
      <p:ext uri="{19B8F6BF-5375-455C-9EA6-DF929625EA0E}">
        <p15:presenceInfo xmlns:p15="http://schemas.microsoft.com/office/powerpoint/2012/main" userId="Vinícius Pascotto Gastal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CB00-063C-4786-9F8B-75AD02A08F0A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ED08B-5463-4002-B02F-E8A5C4967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11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3691-709C-4A82-BDF9-90801F6E566D}" type="datetime1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E6A5-8F05-4913-9266-0973442592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8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9072-2D47-44A2-9FDD-34571AE8951A}" type="datetime1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E6A5-8F05-4913-9266-0973442592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19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EB4F-1316-4347-9035-E1C971956C11}" type="datetime1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E6A5-8F05-4913-9266-0973442592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17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F541-EEFF-4A94-861C-D0D61392D321}" type="datetime1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E6A5-8F05-4913-9266-0973442592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5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CF25-125C-431F-B73B-CC204C73A87F}" type="datetime1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E6A5-8F05-4913-9266-0973442592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9DC2-FBBF-4AD2-802A-47B6E21BEE78}" type="datetime1">
              <a:rPr lang="pt-BR" smtClean="0"/>
              <a:t>16/04/2021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E6A5-8F05-4913-9266-0973442592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42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335D-CC81-48F8-988A-CEF2BC0D44D2}" type="datetime1">
              <a:rPr lang="pt-BR" smtClean="0"/>
              <a:t>16/04/2021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E6A5-8F05-4913-9266-0973442592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8855-5125-4E4D-80C9-1EC1BE9250B7}" type="datetime1">
              <a:rPr lang="pt-BR" smtClean="0"/>
              <a:t>16/04/2021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E6A5-8F05-4913-9266-0973442592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11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A9B6-2157-4EFC-A334-DA2223B6B8C6}" type="datetime1">
              <a:rPr lang="pt-BR" smtClean="0"/>
              <a:t>16/04/2021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E6A5-8F05-4913-9266-0973442592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15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404EE8-F883-4552-AE00-770B24904AD4}" type="datetime1">
              <a:rPr lang="pt-BR" smtClean="0"/>
              <a:t>16/04/2021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9E6A5-8F05-4913-9266-0973442592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23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9CE6-6BDB-4927-80D1-FC76EA51970A}" type="datetime1">
              <a:rPr lang="pt-BR" smtClean="0"/>
              <a:t>16/04/2021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E6A5-8F05-4913-9266-0973442592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39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96CE7F-0C33-43BB-8680-ABA74F9404AA}" type="datetime1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59E6A5-8F05-4913-9266-0973442592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3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005D9-44AC-486E-9B7D-A2555B9E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655" y="1137131"/>
            <a:ext cx="8802735" cy="212823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Aula 3-2 – 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</a:rPr>
              <a:t>Oscilador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</a:rPr>
              <a:t>Harmônico</a:t>
            </a:r>
            <a:endParaRPr lang="en-US" sz="3600" b="1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2F217C-69AB-4737-A54E-FAD209D0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297" y="6460125"/>
            <a:ext cx="1312025" cy="365125"/>
          </a:xfrm>
        </p:spPr>
        <p:txBody>
          <a:bodyPr/>
          <a:lstStyle/>
          <a:p>
            <a:fld id="{EC59E6A5-8F05-4913-9266-0973442592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1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2E000-3325-43F3-A62A-54A2B180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7498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O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Oscilador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Harmônico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62CA5-2441-44F1-813D-8B6F6036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297" y="6454603"/>
            <a:ext cx="1312025" cy="365125"/>
          </a:xfrm>
        </p:spPr>
        <p:txBody>
          <a:bodyPr/>
          <a:lstStyle/>
          <a:p>
            <a:fld id="{EC59E6A5-8F05-4913-9266-097344259282}" type="slidenum">
              <a:rPr lang="pt-BR" smtClean="0"/>
              <a:t>2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5AB7A57-296B-4E2F-88A2-275365E5BAC8}"/>
                  </a:ext>
                </a:extLst>
              </p:cNvPr>
              <p:cNvSpPr txBox="1"/>
              <p:nvPr/>
            </p:nvSpPr>
            <p:spPr>
              <a:xfrm>
                <a:off x="1200927" y="1804081"/>
                <a:ext cx="6750498" cy="3953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Voltando ao sistema massa mola</a:t>
                </a: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:endParaRPr lang="pt-B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pt-BR" dirty="0"/>
              </a:p>
              <a:p>
                <a:pPr algn="ctr"/>
                <a:endParaRPr lang="pt-B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Mudando um pouco a nomenclatura: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Posição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Velocidade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Aceleração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5AB7A57-296B-4E2F-88A2-275365E5B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27" y="1804081"/>
                <a:ext cx="6750498" cy="3953775"/>
              </a:xfrm>
              <a:prstGeom prst="rect">
                <a:avLst/>
              </a:prstGeom>
              <a:blipFill>
                <a:blip r:embed="rId2"/>
                <a:stretch>
                  <a:fillRect l="-723" t="-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45664112-86D9-436F-B760-4F643464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698" y="2279277"/>
            <a:ext cx="26193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2E000-3325-43F3-A62A-54A2B180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7498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O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Oscilador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Harmônico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62CA5-2441-44F1-813D-8B6F6036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297" y="6454603"/>
            <a:ext cx="1312025" cy="365125"/>
          </a:xfrm>
        </p:spPr>
        <p:txBody>
          <a:bodyPr/>
          <a:lstStyle/>
          <a:p>
            <a:fld id="{EC59E6A5-8F05-4913-9266-097344259282}" type="slidenum">
              <a:rPr lang="pt-BR" smtClean="0"/>
              <a:t>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5AB7A57-296B-4E2F-88A2-275365E5BAC8}"/>
                  </a:ext>
                </a:extLst>
              </p:cNvPr>
              <p:cNvSpPr txBox="1"/>
              <p:nvPr/>
            </p:nvSpPr>
            <p:spPr>
              <a:xfrm>
                <a:off x="1200927" y="1804081"/>
                <a:ext cx="6750498" cy="338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Voltando ao sistema massa mola</a:t>
                </a: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:endParaRPr lang="pt-B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pt-BR" dirty="0"/>
              </a:p>
              <a:p>
                <a:pPr algn="ctr"/>
                <a:endParaRPr lang="pt-B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5AB7A57-296B-4E2F-88A2-275365E5B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27" y="1804081"/>
                <a:ext cx="6750498" cy="3388235"/>
              </a:xfrm>
              <a:prstGeom prst="rect">
                <a:avLst/>
              </a:prstGeom>
              <a:blipFill>
                <a:blip r:embed="rId2"/>
                <a:stretch>
                  <a:fillRect l="-723" t="-1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45664112-86D9-436F-B760-4F643464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698" y="2279277"/>
            <a:ext cx="2619375" cy="10572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5D70BA0-C7B3-41B2-A7A8-E8E75E28E715}"/>
              </a:ext>
            </a:extLst>
          </p:cNvPr>
          <p:cNvSpPr txBox="1"/>
          <p:nvPr/>
        </p:nvSpPr>
        <p:spPr>
          <a:xfrm>
            <a:off x="4391445" y="5344997"/>
            <a:ext cx="709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Equação diferencial linear de segunda ordem com coeficientes constantes</a:t>
            </a:r>
          </a:p>
        </p:txBody>
      </p:sp>
    </p:spTree>
    <p:extLst>
      <p:ext uri="{BB962C8B-B14F-4D97-AF65-F5344CB8AC3E}">
        <p14:creationId xmlns:p14="http://schemas.microsoft.com/office/powerpoint/2010/main" val="33829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2E000-3325-43F3-A62A-54A2B180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7498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O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Oscilador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Harmônico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62CA5-2441-44F1-813D-8B6F6036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297" y="6454603"/>
            <a:ext cx="1312025" cy="365125"/>
          </a:xfrm>
        </p:spPr>
        <p:txBody>
          <a:bodyPr/>
          <a:lstStyle/>
          <a:p>
            <a:fld id="{EC59E6A5-8F05-4913-9266-097344259282}" type="slidenum">
              <a:rPr lang="pt-BR" smtClean="0"/>
              <a:t>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5AB7A57-296B-4E2F-88A2-275365E5BAC8}"/>
                  </a:ext>
                </a:extLst>
              </p:cNvPr>
              <p:cNvSpPr txBox="1"/>
              <p:nvPr/>
            </p:nvSpPr>
            <p:spPr>
              <a:xfrm>
                <a:off x="1200927" y="1804081"/>
                <a:ext cx="6750498" cy="4608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Tentativas de solução, para qual função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?</a:t>
                </a: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m:rPr>
                              <m:sty m:val="p"/>
                            </m:rPr>
                            <a:rPr lang="pt-BR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b="0" dirty="0">
                    <a:latin typeface="Cambria Math" panose="02040503050406030204" pitchFamily="18" charset="0"/>
                  </a:rPr>
                  <a:t>Ou seja,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pt-BR" b="0" dirty="0">
                    <a:latin typeface="Cambria Math" panose="02040503050406030204" pitchFamily="18" charset="0"/>
                  </a:rPr>
                  <a:t>, 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pt-BR" b="0" dirty="0">
                    <a:latin typeface="Cambria Math" panose="02040503050406030204" pitchFamily="18" charset="0"/>
                  </a:rPr>
                  <a:t>, podemos ter soluções do tipo</a:t>
                </a:r>
              </a:p>
              <a:p>
                <a:endParaRPr lang="pt-BR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pt-BR" b="0" dirty="0">
                    <a:latin typeface="Cambria Math" panose="02040503050406030204" pitchFamily="18" charset="0"/>
                  </a:rPr>
                  <a:t> com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pt-BR" b="0" dirty="0">
                  <a:latin typeface="Cambria Math" panose="02040503050406030204" pitchFamily="18" charset="0"/>
                </a:endParaRPr>
              </a:p>
              <a:p>
                <a:pPr algn="ctr"/>
                <a:endParaRPr lang="pt-BR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pt-BR" b="0" dirty="0">
                    <a:latin typeface="Cambria Math" panose="02040503050406030204" pitchFamily="18" charset="0"/>
                  </a:rPr>
                  <a:t> é chamado de frequência natural do osculador</a:t>
                </a:r>
              </a:p>
              <a:p>
                <a:endParaRPr lang="pt-BR" i="1" dirty="0">
                  <a:latin typeface="Cambria Math" panose="02040503050406030204" pitchFamily="18" charset="0"/>
                </a:endParaRP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5AB7A57-296B-4E2F-88A2-275365E5B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27" y="1804081"/>
                <a:ext cx="6750498" cy="4608056"/>
              </a:xfrm>
              <a:prstGeom prst="rect">
                <a:avLst/>
              </a:prstGeom>
              <a:blipFill>
                <a:blip r:embed="rId2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45664112-86D9-436F-B760-4F643464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698" y="2279277"/>
            <a:ext cx="2619375" cy="105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A037EE0-692D-43BD-95D7-BE3C834DE3B1}"/>
                  </a:ext>
                </a:extLst>
              </p:cNvPr>
              <p:cNvSpPr txBox="1"/>
              <p:nvPr/>
            </p:nvSpPr>
            <p:spPr>
              <a:xfrm>
                <a:off x="7740102" y="5220117"/>
                <a:ext cx="41665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Verifique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são soluções também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 é uma constante)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A037EE0-692D-43BD-95D7-BE3C834D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102" y="5220117"/>
                <a:ext cx="4166525" cy="646331"/>
              </a:xfrm>
              <a:prstGeom prst="rect">
                <a:avLst/>
              </a:prstGeom>
              <a:blipFill>
                <a:blip r:embed="rId4"/>
                <a:stretch>
                  <a:fillRect l="-1318" t="-4717" r="-732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5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2E000-3325-43F3-A62A-54A2B180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7498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Solução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Geral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do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Oscilador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Harmônico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62CA5-2441-44F1-813D-8B6F6036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297" y="6454603"/>
            <a:ext cx="1312025" cy="365125"/>
          </a:xfrm>
        </p:spPr>
        <p:txBody>
          <a:bodyPr/>
          <a:lstStyle/>
          <a:p>
            <a:fld id="{EC59E6A5-8F05-4913-9266-097344259282}" type="slidenum">
              <a:rPr lang="pt-BR" smtClean="0"/>
              <a:t>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5AB7A57-296B-4E2F-88A2-275365E5BAC8}"/>
                  </a:ext>
                </a:extLst>
              </p:cNvPr>
              <p:cNvSpPr txBox="1"/>
              <p:nvPr/>
            </p:nvSpPr>
            <p:spPr>
              <a:xfrm>
                <a:off x="1200925" y="1804081"/>
                <a:ext cx="9432509" cy="4124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solução geral é</a:t>
                </a: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  <a:p>
                <a:r>
                  <a:rPr lang="pt-BR" dirty="0"/>
                  <a:t>Se chamarmos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pt-BR" dirty="0"/>
                  <a:t>, teremos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 teremos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Temos ainda a velocidade e a aceleração 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𝜔</m:t>
                    </m:r>
                    <m:func>
                      <m:func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                       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pt-BR" i="1" dirty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5AB7A57-296B-4E2F-88A2-275365E5B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25" y="1804081"/>
                <a:ext cx="9432509" cy="4124206"/>
              </a:xfrm>
              <a:prstGeom prst="rect">
                <a:avLst/>
              </a:prstGeom>
              <a:blipFill>
                <a:blip r:embed="rId2"/>
                <a:stretch>
                  <a:fillRect l="-517" t="-888" b="-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45664112-86D9-436F-B760-4F643464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698" y="2279277"/>
            <a:ext cx="2619375" cy="10572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FCD1046-2EF9-4233-B8DC-53821E685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228" y="2225103"/>
            <a:ext cx="3127117" cy="307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9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1945</TotalTime>
  <Words>281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Retrospectiva</vt:lpstr>
      <vt:lpstr>Aula 3-2 – Oscilador Harmônico</vt:lpstr>
      <vt:lpstr>O Oscilador Harmônico</vt:lpstr>
      <vt:lpstr>O Oscilador Harmônico</vt:lpstr>
      <vt:lpstr>O Oscilador Harmônico</vt:lpstr>
      <vt:lpstr>A Solução Geral do Oscilador Harmônico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Pascotto Gastaldo</dc:creator>
  <cp:lastModifiedBy>Vinícius Pascotto Gastaldo</cp:lastModifiedBy>
  <cp:revision>121</cp:revision>
  <cp:lastPrinted>2020-03-18T15:58:48Z</cp:lastPrinted>
  <dcterms:created xsi:type="dcterms:W3CDTF">2018-05-02T18:44:22Z</dcterms:created>
  <dcterms:modified xsi:type="dcterms:W3CDTF">2021-04-16T14:45:23Z</dcterms:modified>
</cp:coreProperties>
</file>