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4226D-11E6-1D6B-C4B2-8E60FC29CCFE}" v="45" dt="2023-04-05T15:28:5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393" y="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Manuel Cruz Manita" userId="S::vmanita@novaims.unl.pt::d49241fb-caaf-4f3d-9e60-ea8446681a8b" providerId="AD" clId="Web-{E6D4226D-11E6-1D6B-C4B2-8E60FC29CCFE}"/>
    <pc:docChg chg="modSld">
      <pc:chgData name="Vitor Manuel Cruz Manita" userId="S::vmanita@novaims.unl.pt::d49241fb-caaf-4f3d-9e60-ea8446681a8b" providerId="AD" clId="Web-{E6D4226D-11E6-1D6B-C4B2-8E60FC29CCFE}" dt="2023-04-05T15:28:59.479" v="44"/>
      <pc:docMkLst>
        <pc:docMk/>
      </pc:docMkLst>
      <pc:sldChg chg="modSp">
        <pc:chgData name="Vitor Manuel Cruz Manita" userId="S::vmanita@novaims.unl.pt::d49241fb-caaf-4f3d-9e60-ea8446681a8b" providerId="AD" clId="Web-{E6D4226D-11E6-1D6B-C4B2-8E60FC29CCFE}" dt="2023-04-05T15:28:59.479" v="44"/>
        <pc:sldMkLst>
          <pc:docMk/>
          <pc:sldMk cId="0" sldId="257"/>
        </pc:sldMkLst>
        <pc:spChg chg="mod">
          <ac:chgData name="Vitor Manuel Cruz Manita" userId="S::vmanita@novaims.unl.pt::d49241fb-caaf-4f3d-9e60-ea8446681a8b" providerId="AD" clId="Web-{E6D4226D-11E6-1D6B-C4B2-8E60FC29CCFE}" dt="2023-04-05T15:28:59.479" v="44"/>
          <ac:spMkLst>
            <pc:docMk/>
            <pc:sldMk cId="0" sldId="257"/>
            <ac:spMk id="63" creationId="{00000000-0000-0000-0000-000000000000}"/>
          </ac:spMkLst>
        </pc:spChg>
        <pc:spChg chg="mod">
          <ac:chgData name="Vitor Manuel Cruz Manita" userId="S::vmanita@novaims.unl.pt::d49241fb-caaf-4f3d-9e60-ea8446681a8b" providerId="AD" clId="Web-{E6D4226D-11E6-1D6B-C4B2-8E60FC29CCFE}" dt="2023-04-05T15:28:44.807" v="43" actId="1076"/>
          <ac:spMkLst>
            <pc:docMk/>
            <pc:sldMk cId="0" sldId="257"/>
            <ac:spMk id="64" creationId="{00000000-0000-0000-0000-000000000000}"/>
          </ac:spMkLst>
        </pc:spChg>
      </pc:sldChg>
    </pc:docChg>
  </pc:docChgLst>
  <pc:docChgLst>
    <pc:chgData name="Flavio Pinheiro" userId="c564a3b3-47ad-4188-834c-f9d4a9b51f84" providerId="ADAL" clId="{96EC1FA4-247B-1142-B0D6-AB77DE75C14D}"/>
    <pc:docChg chg="modSld">
      <pc:chgData name="Flavio Pinheiro" userId="c564a3b3-47ad-4188-834c-f9d4a9b51f84" providerId="ADAL" clId="{96EC1FA4-247B-1142-B0D6-AB77DE75C14D}" dt="2023-04-05T12:17:32.066" v="3" actId="20577"/>
      <pc:docMkLst>
        <pc:docMk/>
      </pc:docMkLst>
      <pc:sldChg chg="modSp mod">
        <pc:chgData name="Flavio Pinheiro" userId="c564a3b3-47ad-4188-834c-f9d4a9b51f84" providerId="ADAL" clId="{96EC1FA4-247B-1142-B0D6-AB77DE75C14D}" dt="2023-04-05T12:17:23.845" v="1" actId="20577"/>
        <pc:sldMkLst>
          <pc:docMk/>
          <pc:sldMk cId="0" sldId="256"/>
        </pc:sldMkLst>
        <pc:spChg chg="mod">
          <ac:chgData name="Flavio Pinheiro" userId="c564a3b3-47ad-4188-834c-f9d4a9b51f84" providerId="ADAL" clId="{96EC1FA4-247B-1142-B0D6-AB77DE75C14D}" dt="2023-04-05T12:17:23.845" v="1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Flavio Pinheiro" userId="c564a3b3-47ad-4188-834c-f9d4a9b51f84" providerId="ADAL" clId="{96EC1FA4-247B-1142-B0D6-AB77DE75C14D}" dt="2023-04-05T12:17:32.066" v="3" actId="20577"/>
        <pc:sldMkLst>
          <pc:docMk/>
          <pc:sldMk cId="0" sldId="257"/>
        </pc:sldMkLst>
        <pc:spChg chg="mod">
          <ac:chgData name="Flavio Pinheiro" userId="c564a3b3-47ad-4188-834c-f9d4a9b51f84" providerId="ADAL" clId="{96EC1FA4-247B-1142-B0D6-AB77DE75C14D}" dt="2023-04-05T12:17:32.066" v="3" actId="20577"/>
          <ac:spMkLst>
            <pc:docMk/>
            <pc:sldMk cId="0" sldId="257"/>
            <ac:spMk id="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fcdcdf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fcdcdf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fcdcdf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fcdcdf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5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fcdcdf3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fcdcdf3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01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sz="4900" b="1" dirty="0">
                <a:latin typeface="Helvetica Neue"/>
              </a:rPr>
              <a:t>Lisbon Housing Market Study</a:t>
            </a:r>
            <a:br>
              <a:rPr lang="pt-PT" sz="1800" b="1" kern="1400" spc="-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90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Price Analysis and Forecast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56600" y="3816950"/>
            <a:ext cx="403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12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2024</a:t>
            </a:r>
            <a:endParaRPr sz="12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56600" y="3400075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3 – TP2</a:t>
            </a:r>
            <a:endParaRPr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4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Helvetica Neue"/>
                <a:ea typeface="Helvetica Neue"/>
                <a:cs typeface="Helvetica Neue"/>
                <a:sym typeface="Helvetica Neue"/>
              </a:rPr>
              <a:t>Why this topic and its importance - Portugal</a:t>
            </a:r>
            <a:endParaRPr lang="en-US" sz="2000" b="1" dirty="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40996" y="3797781"/>
            <a:ext cx="3019635" cy="3069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Gap between Average Salary in Portugal and the Square Meter Price has been increasing sharply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55875" y="4567725"/>
            <a:ext cx="40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8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2024</a:t>
            </a:r>
            <a:endParaRPr sz="8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" name="Imagem 4" descr="Uma imagem com texto, captura de ecrã, Gráfico, diagrama&#10;&#10;Descrição gerada automaticamente">
            <a:extLst>
              <a:ext uri="{FF2B5EF4-FFF2-40B4-BE49-F238E27FC236}">
                <a16:creationId xmlns:a16="http://schemas.microsoft.com/office/drawing/2014/main" id="{58F61EDC-3BF3-0F32-A911-2D9181DE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89" y="770815"/>
            <a:ext cx="4030800" cy="2863823"/>
          </a:xfrm>
          <a:prstGeom prst="rect">
            <a:avLst/>
          </a:prstGeom>
        </p:spPr>
      </p:pic>
      <p:pic>
        <p:nvPicPr>
          <p:cNvPr id="7" name="Imagem 6" descr="Uma imagem com texto, captura de ecrã, diagrama, Gráfico&#10;&#10;Descrição gerada automaticamente">
            <a:extLst>
              <a:ext uri="{FF2B5EF4-FFF2-40B4-BE49-F238E27FC236}">
                <a16:creationId xmlns:a16="http://schemas.microsoft.com/office/drawing/2014/main" id="{EE376B2D-1393-A381-6D58-CF06EAC6C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962" y="770815"/>
            <a:ext cx="4310338" cy="2740662"/>
          </a:xfrm>
          <a:prstGeom prst="rect">
            <a:avLst/>
          </a:prstGeom>
        </p:spPr>
      </p:pic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4AE96E69-E0C8-43A4-B095-7F4F22F80AE9}"/>
              </a:ext>
            </a:extLst>
          </p:cNvPr>
          <p:cNvSpPr txBox="1">
            <a:spLocks/>
          </p:cNvSpPr>
          <p:nvPr/>
        </p:nvSpPr>
        <p:spPr>
          <a:xfrm>
            <a:off x="5248838" y="3797780"/>
            <a:ext cx="3019635" cy="306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Font typeface="Arial"/>
              <a:buNone/>
            </a:pP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The cost per square meter in Lisbon is even higher by almost 70% in 2023, when comparing with Portugal</a:t>
            </a:r>
          </a:p>
        </p:txBody>
      </p:sp>
      <p:sp>
        <p:nvSpPr>
          <p:cNvPr id="9" name="Google Shape;64;p14">
            <a:extLst>
              <a:ext uri="{FF2B5EF4-FFF2-40B4-BE49-F238E27FC236}">
                <a16:creationId xmlns:a16="http://schemas.microsoft.com/office/drawing/2014/main" id="{40FA6711-0330-8FD9-C604-60A93C5E4427}"/>
              </a:ext>
            </a:extLst>
          </p:cNvPr>
          <p:cNvSpPr txBox="1">
            <a:spLocks/>
          </p:cNvSpPr>
          <p:nvPr/>
        </p:nvSpPr>
        <p:spPr>
          <a:xfrm>
            <a:off x="515529" y="3464216"/>
            <a:ext cx="1454939" cy="2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Font typeface="Arial"/>
              <a:buNone/>
            </a:pPr>
            <a:r>
              <a:rPr lang="en-GB" sz="500" dirty="0">
                <a:solidFill>
                  <a:schemeClr val="tx1"/>
                </a:solidFill>
                <a:ea typeface="Helvetica Neue"/>
                <a:cs typeface="Helvetica Neue"/>
              </a:rPr>
              <a:t>Data from the Portuguese Statistics Institute</a:t>
            </a:r>
          </a:p>
        </p:txBody>
      </p:sp>
      <p:sp>
        <p:nvSpPr>
          <p:cNvPr id="10" name="Google Shape;64;p14">
            <a:extLst>
              <a:ext uri="{FF2B5EF4-FFF2-40B4-BE49-F238E27FC236}">
                <a16:creationId xmlns:a16="http://schemas.microsoft.com/office/drawing/2014/main" id="{A8A72ABD-E8A4-6D31-852B-5C639BA6CAB0}"/>
              </a:ext>
            </a:extLst>
          </p:cNvPr>
          <p:cNvSpPr txBox="1">
            <a:spLocks/>
          </p:cNvSpPr>
          <p:nvPr/>
        </p:nvSpPr>
        <p:spPr>
          <a:xfrm>
            <a:off x="4771996" y="3450494"/>
            <a:ext cx="1454939" cy="2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Font typeface="Arial"/>
              <a:buNone/>
            </a:pPr>
            <a:r>
              <a:rPr lang="en-GB" sz="500" dirty="0">
                <a:solidFill>
                  <a:schemeClr val="tx1"/>
                </a:solidFill>
                <a:ea typeface="Helvetica Neue"/>
                <a:cs typeface="Helvetica Neue"/>
              </a:rPr>
              <a:t>Data from the Portuguese Statistics Institute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4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Helvetica Neue"/>
                <a:ea typeface="Helvetica Neue"/>
                <a:cs typeface="Helvetica Neue"/>
                <a:sym typeface="Helvetica Neue"/>
              </a:rPr>
              <a:t>Why this topic and its importance – Lisbon (</a:t>
            </a:r>
            <a:r>
              <a:rPr lang="en-GB" sz="2000" b="1" dirty="0" err="1">
                <a:latin typeface="Helvetica Neue"/>
                <a:ea typeface="Helvetica Neue"/>
                <a:cs typeface="Helvetica Neue"/>
                <a:sym typeface="Helvetica Neue"/>
              </a:rPr>
              <a:t>Supercasa</a:t>
            </a:r>
            <a:r>
              <a:rPr lang="en-GB" sz="2000" b="1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en-US" sz="2000" b="1" dirty="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55875" y="4567725"/>
            <a:ext cx="4030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8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2024</a:t>
            </a:r>
            <a:endParaRPr sz="800" dirty="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794ADF2-4311-EFEE-E02C-7EA693FB6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81" y="847780"/>
            <a:ext cx="3630400" cy="2256265"/>
          </a:xfrm>
          <a:prstGeom prst="rect">
            <a:avLst/>
          </a:prstGeom>
        </p:spPr>
      </p:pic>
      <p:pic>
        <p:nvPicPr>
          <p:cNvPr id="8" name="Imagem 7" descr="Uma imagem com texto, mapa, diagrama&#10;&#10;Descrição gerada automaticamente">
            <a:extLst>
              <a:ext uri="{FF2B5EF4-FFF2-40B4-BE49-F238E27FC236}">
                <a16:creationId xmlns:a16="http://schemas.microsoft.com/office/drawing/2014/main" id="{1B387C83-8157-4E81-C342-EF277B141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225" y="847780"/>
            <a:ext cx="2587653" cy="2163652"/>
          </a:xfrm>
          <a:prstGeom prst="rect">
            <a:avLst/>
          </a:prstGeom>
        </p:spPr>
      </p:pic>
      <p:sp>
        <p:nvSpPr>
          <p:cNvPr id="9" name="Google Shape;64;p14">
            <a:extLst>
              <a:ext uri="{FF2B5EF4-FFF2-40B4-BE49-F238E27FC236}">
                <a16:creationId xmlns:a16="http://schemas.microsoft.com/office/drawing/2014/main" id="{88B7B557-59BD-BF2A-5C1B-64D46D0C3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526" y="3248665"/>
            <a:ext cx="7694665" cy="3069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Using the data obtained via </a:t>
            </a:r>
            <a:r>
              <a:rPr lang="en-GB" sz="900" dirty="0" err="1">
                <a:solidFill>
                  <a:schemeClr val="tx1"/>
                </a:solidFill>
                <a:ea typeface="Helvetica Neue"/>
                <a:cs typeface="Helvetica Neue"/>
              </a:rPr>
              <a:t>Webscrapping</a:t>
            </a: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 on the </a:t>
            </a:r>
            <a:r>
              <a:rPr lang="en-GB" sz="900" dirty="0" err="1">
                <a:solidFill>
                  <a:schemeClr val="tx1"/>
                </a:solidFill>
                <a:ea typeface="Helvetica Neue"/>
                <a:cs typeface="Helvetica Neue"/>
              </a:rPr>
              <a:t>Supercasa</a:t>
            </a: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 website, the median values per square meter in Lisbon surpasses 6000€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Value in line with other house search engines, such as </a:t>
            </a:r>
            <a:r>
              <a:rPr lang="en-GB" sz="900" dirty="0" err="1">
                <a:solidFill>
                  <a:schemeClr val="tx1"/>
                </a:solidFill>
                <a:ea typeface="Helvetica Neue"/>
                <a:cs typeface="Helvetica Neue"/>
              </a:rPr>
              <a:t>Idealista</a:t>
            </a: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, where the value is above 5000€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No region in Lisbon has a lower median value than the national median</a:t>
            </a:r>
          </a:p>
          <a:p>
            <a:pPr marL="171450" indent="-171450">
              <a:lnSpc>
                <a:spcPct val="15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tx1"/>
                </a:solidFill>
                <a:ea typeface="Helvetica Neue"/>
                <a:cs typeface="Helvetica Neue"/>
              </a:rPr>
              <a:t>Predictive Modelling could be a useful tool to understand which variables contribute more to this difference in the Lisbon area</a:t>
            </a:r>
          </a:p>
        </p:txBody>
      </p:sp>
    </p:spTree>
    <p:extLst>
      <p:ext uri="{BB962C8B-B14F-4D97-AF65-F5344CB8AC3E}">
        <p14:creationId xmlns:p14="http://schemas.microsoft.com/office/powerpoint/2010/main" val="38806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556600" y="1867800"/>
            <a:ext cx="40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30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56600" y="2475075"/>
            <a:ext cx="403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24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177</Words>
  <Application>Microsoft Office PowerPoint</Application>
  <PresentationFormat>Apresentação no Ecrã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Helvetica Neue Light</vt:lpstr>
      <vt:lpstr>Helvetica Neue</vt:lpstr>
      <vt:lpstr>Arial</vt:lpstr>
      <vt:lpstr>Helvetica</vt:lpstr>
      <vt:lpstr>Simple Light</vt:lpstr>
      <vt:lpstr>Lisbon Housing Market Study </vt:lpstr>
      <vt:lpstr>Why this topic and its importance - Portugal</vt:lpstr>
      <vt:lpstr>Why this topic and its importance – Lisbon (Supercasa)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Renato Poirier</cp:lastModifiedBy>
  <cp:revision>23</cp:revision>
  <dcterms:modified xsi:type="dcterms:W3CDTF">2024-05-24T11:16:42Z</dcterms:modified>
</cp:coreProperties>
</file>