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7" r:id="rId2"/>
    <p:sldId id="259" r:id="rId3"/>
    <p:sldId id="260" r:id="rId4"/>
    <p:sldId id="272" r:id="rId5"/>
    <p:sldId id="262" r:id="rId6"/>
    <p:sldId id="265" r:id="rId7"/>
    <p:sldId id="266" r:id="rId8"/>
    <p:sldId id="267" r:id="rId9"/>
    <p:sldId id="268" r:id="rId10"/>
    <p:sldId id="269"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8" d="100"/>
          <a:sy n="68" d="100"/>
        </p:scale>
        <p:origin x="616"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o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pt-PT"/>
              <a:t>Clique para editar o estilo de título do Modelo Global</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PT"/>
              <a:t>Clique para editar o estilo de subtítulo do Modelo Global</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9F8E934D-6C70-4C5B-BCDF-1A2EB851508D}" type="datetimeFigureOut">
              <a:rPr lang="pt-PT" smtClean="0"/>
              <a:t>18/10/2017</a:t>
            </a:fld>
            <a:endParaRPr lang="pt-PT"/>
          </a:p>
        </p:txBody>
      </p:sp>
      <p:sp>
        <p:nvSpPr>
          <p:cNvPr id="5" name="Footer Placeholder 4"/>
          <p:cNvSpPr>
            <a:spLocks noGrp="1"/>
          </p:cNvSpPr>
          <p:nvPr>
            <p:ph type="ftr" sz="quarter" idx="11"/>
          </p:nvPr>
        </p:nvSpPr>
        <p:spPr>
          <a:xfrm>
            <a:off x="1876424" y="5410201"/>
            <a:ext cx="5124886" cy="365125"/>
          </a:xfrm>
        </p:spPr>
        <p:txBody>
          <a:bodyPr/>
          <a:lstStyle/>
          <a:p>
            <a:endParaRPr lang="pt-PT"/>
          </a:p>
        </p:txBody>
      </p:sp>
      <p:sp>
        <p:nvSpPr>
          <p:cNvPr id="6" name="Slide Number Placeholder 5"/>
          <p:cNvSpPr>
            <a:spLocks noGrp="1"/>
          </p:cNvSpPr>
          <p:nvPr>
            <p:ph type="sldNum" sz="quarter" idx="12"/>
          </p:nvPr>
        </p:nvSpPr>
        <p:spPr>
          <a:xfrm>
            <a:off x="9896911" y="5410199"/>
            <a:ext cx="771089" cy="365125"/>
          </a:xfrm>
        </p:spPr>
        <p:txBody>
          <a:bodyPr/>
          <a:lstStyle/>
          <a:p>
            <a:fld id="{6C43197D-2D13-4966-AE5E-2E4FE6E6DAB6}" type="slidenum">
              <a:rPr lang="pt-PT" smtClean="0"/>
              <a:t>‹nº›</a:t>
            </a:fld>
            <a:endParaRPr lang="pt-PT"/>
          </a:p>
        </p:txBody>
      </p:sp>
    </p:spTree>
    <p:extLst>
      <p:ext uri="{BB962C8B-B14F-4D97-AF65-F5344CB8AC3E}">
        <p14:creationId xmlns:p14="http://schemas.microsoft.com/office/powerpoint/2010/main" val="1668694920"/>
      </p:ext>
    </p:extLst>
  </p:cSld>
  <p:clrMapOvr>
    <a:masterClrMapping/>
  </p:clrMapOvr>
  <mc:AlternateContent xmlns:mc="http://schemas.openxmlformats.org/markup-compatibility/2006">
    <mc:Choice xmlns:p15="http://schemas.microsoft.com/office/powerpoint/2012/main" Requires="p15">
      <p:transition spd="slow">
        <p15:prstTrans prst="fallOver"/>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otografia Panorâmica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pt-PT"/>
              <a:t>Clique para editar o estilo de título do Modelo Global</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pt-PT"/>
              <a:t>Clique no ícone para adicionar uma imagem</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Editar os estilos de texto do Modelo Global</a:t>
            </a:r>
          </a:p>
        </p:txBody>
      </p:sp>
      <p:sp>
        <p:nvSpPr>
          <p:cNvPr id="5" name="Date Placeholder 4"/>
          <p:cNvSpPr>
            <a:spLocks noGrp="1"/>
          </p:cNvSpPr>
          <p:nvPr>
            <p:ph type="dt" sz="half" idx="10"/>
          </p:nvPr>
        </p:nvSpPr>
        <p:spPr/>
        <p:txBody>
          <a:bodyPr/>
          <a:lstStyle/>
          <a:p>
            <a:fld id="{9F8E934D-6C70-4C5B-BCDF-1A2EB851508D}" type="datetimeFigureOut">
              <a:rPr lang="pt-PT" smtClean="0"/>
              <a:t>18/10/2017</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6C43197D-2D13-4966-AE5E-2E4FE6E6DAB6}" type="slidenum">
              <a:rPr lang="pt-PT" smtClean="0"/>
              <a:t>‹nº›</a:t>
            </a:fld>
            <a:endParaRPr lang="pt-PT"/>
          </a:p>
        </p:txBody>
      </p:sp>
    </p:spTree>
    <p:extLst>
      <p:ext uri="{BB962C8B-B14F-4D97-AF65-F5344CB8AC3E}">
        <p14:creationId xmlns:p14="http://schemas.microsoft.com/office/powerpoint/2010/main" val="2588713663"/>
      </p:ext>
    </p:extLst>
  </p:cSld>
  <p:clrMapOvr>
    <a:masterClrMapping/>
  </p:clrMapOvr>
  <mc:AlternateContent xmlns:mc="http://schemas.openxmlformats.org/markup-compatibility/2006">
    <mc:Choice xmlns:p15="http://schemas.microsoft.com/office/powerpoint/2012/main" Requires="p15">
      <p:transition spd="slow">
        <p15:prstTrans prst="fallOver"/>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pt-PT"/>
              <a:t>Clique para editar o estilo de título do Modelo Global</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Editar os estilos de texto do Modelo Global</a:t>
            </a:r>
          </a:p>
        </p:txBody>
      </p:sp>
      <p:sp>
        <p:nvSpPr>
          <p:cNvPr id="5" name="Date Placeholder 4"/>
          <p:cNvSpPr>
            <a:spLocks noGrp="1"/>
          </p:cNvSpPr>
          <p:nvPr>
            <p:ph type="dt" sz="half" idx="10"/>
          </p:nvPr>
        </p:nvSpPr>
        <p:spPr/>
        <p:txBody>
          <a:bodyPr/>
          <a:lstStyle/>
          <a:p>
            <a:fld id="{9F8E934D-6C70-4C5B-BCDF-1A2EB851508D}" type="datetimeFigureOut">
              <a:rPr lang="pt-PT" smtClean="0"/>
              <a:t>18/10/2017</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6C43197D-2D13-4966-AE5E-2E4FE6E6DAB6}" type="slidenum">
              <a:rPr lang="pt-PT" smtClean="0"/>
              <a:t>‹nº›</a:t>
            </a:fld>
            <a:endParaRPr lang="pt-PT"/>
          </a:p>
        </p:txBody>
      </p:sp>
    </p:spTree>
    <p:extLst>
      <p:ext uri="{BB962C8B-B14F-4D97-AF65-F5344CB8AC3E}">
        <p14:creationId xmlns:p14="http://schemas.microsoft.com/office/powerpoint/2010/main" val="3318119792"/>
      </p:ext>
    </p:extLst>
  </p:cSld>
  <p:clrMapOvr>
    <a:masterClrMapping/>
  </p:clrMapOvr>
  <mc:AlternateContent xmlns:mc="http://schemas.openxmlformats.org/markup-compatibility/2006">
    <mc:Choice xmlns:p15="http://schemas.microsoft.com/office/powerpoint/2012/main" Requires="p15">
      <p:transition spd="slow">
        <p15:prstTrans prst="fallOver"/>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pt-PT"/>
              <a:t>Clique para editar o estilo de título do Modelo Global</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Editar os estilos de texto do Modelo Global</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Editar os estilos de texto do Modelo Global</a:t>
            </a:r>
          </a:p>
        </p:txBody>
      </p:sp>
      <p:sp>
        <p:nvSpPr>
          <p:cNvPr id="5" name="Date Placeholder 4"/>
          <p:cNvSpPr>
            <a:spLocks noGrp="1"/>
          </p:cNvSpPr>
          <p:nvPr>
            <p:ph type="dt" sz="half" idx="10"/>
          </p:nvPr>
        </p:nvSpPr>
        <p:spPr/>
        <p:txBody>
          <a:bodyPr/>
          <a:lstStyle/>
          <a:p>
            <a:fld id="{9F8E934D-6C70-4C5B-BCDF-1A2EB851508D}" type="datetimeFigureOut">
              <a:rPr lang="pt-PT" smtClean="0"/>
              <a:t>18/10/2017</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6C43197D-2D13-4966-AE5E-2E4FE6E6DAB6}" type="slidenum">
              <a:rPr lang="pt-PT" smtClean="0"/>
              <a:t>‹nº›</a:t>
            </a:fld>
            <a:endParaRPr lang="pt-PT"/>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152857894"/>
      </p:ext>
    </p:extLst>
  </p:cSld>
  <p:clrMapOvr>
    <a:masterClrMapping/>
  </p:clrMapOvr>
  <mc:AlternateContent xmlns:mc="http://schemas.openxmlformats.org/markup-compatibility/2006">
    <mc:Choice xmlns:p15="http://schemas.microsoft.com/office/powerpoint/2012/main" Requires="p15">
      <p:transition spd="slow">
        <p15:prstTrans prst="fallOver"/>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pt-PT"/>
              <a:t>Clique para editar o estilo de título do Modelo Global</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Editar os estilos de texto do Modelo Global</a:t>
            </a:r>
          </a:p>
        </p:txBody>
      </p:sp>
      <p:sp>
        <p:nvSpPr>
          <p:cNvPr id="5" name="Date Placeholder 4"/>
          <p:cNvSpPr>
            <a:spLocks noGrp="1"/>
          </p:cNvSpPr>
          <p:nvPr>
            <p:ph type="dt" sz="half" idx="10"/>
          </p:nvPr>
        </p:nvSpPr>
        <p:spPr/>
        <p:txBody>
          <a:bodyPr/>
          <a:lstStyle/>
          <a:p>
            <a:fld id="{9F8E934D-6C70-4C5B-BCDF-1A2EB851508D}" type="datetimeFigureOut">
              <a:rPr lang="pt-PT" smtClean="0"/>
              <a:t>18/10/2017</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6C43197D-2D13-4966-AE5E-2E4FE6E6DAB6}" type="slidenum">
              <a:rPr lang="pt-PT" smtClean="0"/>
              <a:t>‹nº›</a:t>
            </a:fld>
            <a:endParaRPr lang="pt-PT"/>
          </a:p>
        </p:txBody>
      </p:sp>
    </p:spTree>
    <p:extLst>
      <p:ext uri="{BB962C8B-B14F-4D97-AF65-F5344CB8AC3E}">
        <p14:creationId xmlns:p14="http://schemas.microsoft.com/office/powerpoint/2010/main" val="3474852883"/>
      </p:ext>
    </p:extLst>
  </p:cSld>
  <p:clrMapOvr>
    <a:masterClrMapping/>
  </p:clrMapOvr>
  <mc:AlternateContent xmlns:mc="http://schemas.openxmlformats.org/markup-compatibility/2006">
    <mc:Choice xmlns:p15="http://schemas.microsoft.com/office/powerpoint/2012/main" Requires="p15">
      <p:transition spd="slow">
        <p15:prstTrans prst="fallOver"/>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nas">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pt-PT"/>
              <a:t>Clique para editar o estilo de título do Modelo Global</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Editar os estilos de texto do Modelo Global</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Editar os estilos de texto do Modelo Global</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Editar os estilos de texto do Modelo Global</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Editar os estilos de texto do Modelo Global</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Editar os estilos de texto do Modelo Global</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Editar os estilos de texto do Modelo Global</a:t>
            </a:r>
          </a:p>
        </p:txBody>
      </p:sp>
      <p:sp>
        <p:nvSpPr>
          <p:cNvPr id="3" name="Date Placeholder 2"/>
          <p:cNvSpPr>
            <a:spLocks noGrp="1"/>
          </p:cNvSpPr>
          <p:nvPr>
            <p:ph type="dt" sz="half" idx="10"/>
          </p:nvPr>
        </p:nvSpPr>
        <p:spPr/>
        <p:txBody>
          <a:bodyPr/>
          <a:lstStyle/>
          <a:p>
            <a:fld id="{9F8E934D-6C70-4C5B-BCDF-1A2EB851508D}" type="datetimeFigureOut">
              <a:rPr lang="pt-PT" smtClean="0"/>
              <a:t>18/10/2017</a:t>
            </a:fld>
            <a:endParaRPr lang="pt-PT"/>
          </a:p>
        </p:txBody>
      </p:sp>
      <p:sp>
        <p:nvSpPr>
          <p:cNvPr id="4" name="Footer Placeholder 3"/>
          <p:cNvSpPr>
            <a:spLocks noGrp="1"/>
          </p:cNvSpPr>
          <p:nvPr>
            <p:ph type="ftr" sz="quarter" idx="11"/>
          </p:nvPr>
        </p:nvSpPr>
        <p:spPr/>
        <p:txBody>
          <a:bodyPr/>
          <a:lstStyle/>
          <a:p>
            <a:endParaRPr lang="pt-PT"/>
          </a:p>
        </p:txBody>
      </p:sp>
      <p:sp>
        <p:nvSpPr>
          <p:cNvPr id="5" name="Slide Number Placeholder 4"/>
          <p:cNvSpPr>
            <a:spLocks noGrp="1"/>
          </p:cNvSpPr>
          <p:nvPr>
            <p:ph type="sldNum" sz="quarter" idx="12"/>
          </p:nvPr>
        </p:nvSpPr>
        <p:spPr/>
        <p:txBody>
          <a:bodyPr/>
          <a:lstStyle/>
          <a:p>
            <a:fld id="{6C43197D-2D13-4966-AE5E-2E4FE6E6DAB6}" type="slidenum">
              <a:rPr lang="pt-PT" smtClean="0"/>
              <a:t>‹nº›</a:t>
            </a:fld>
            <a:endParaRPr lang="pt-PT"/>
          </a:p>
        </p:txBody>
      </p:sp>
    </p:spTree>
    <p:extLst>
      <p:ext uri="{BB962C8B-B14F-4D97-AF65-F5344CB8AC3E}">
        <p14:creationId xmlns:p14="http://schemas.microsoft.com/office/powerpoint/2010/main" val="1685828003"/>
      </p:ext>
    </p:extLst>
  </p:cSld>
  <p:clrMapOvr>
    <a:masterClrMapping/>
  </p:clrMapOvr>
  <mc:AlternateContent xmlns:mc="http://schemas.openxmlformats.org/markup-compatibility/2006">
    <mc:Choice xmlns:p15="http://schemas.microsoft.com/office/powerpoint/2012/main" Requires="p15">
      <p:transition spd="slow">
        <p15:prstTrans prst="fallOver"/>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na de 3 Imagens">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pt-PT"/>
              <a:t>Clique para editar o estilo de título do Modelo Global</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Editar os estilos de texto do Modelo Global</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pt-PT"/>
              <a:t>Clique no ícone para adicionar uma imagem</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Editar os estilos de texto do Modelo Global</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Editar os estilos de texto do Modelo Global</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pt-PT"/>
              <a:t>Clique no ícone para adicionar uma imagem</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Editar os estilos de texto do Modelo Global</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Editar os estilos de texto do Modelo Global</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pt-PT"/>
              <a:t>Clique no ícone para adicionar uma imagem</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Editar os estilos de texto do Modelo Global</a:t>
            </a:r>
          </a:p>
        </p:txBody>
      </p:sp>
      <p:sp>
        <p:nvSpPr>
          <p:cNvPr id="3" name="Date Placeholder 2"/>
          <p:cNvSpPr>
            <a:spLocks noGrp="1"/>
          </p:cNvSpPr>
          <p:nvPr>
            <p:ph type="dt" sz="half" idx="10"/>
          </p:nvPr>
        </p:nvSpPr>
        <p:spPr/>
        <p:txBody>
          <a:bodyPr/>
          <a:lstStyle/>
          <a:p>
            <a:fld id="{9F8E934D-6C70-4C5B-BCDF-1A2EB851508D}" type="datetimeFigureOut">
              <a:rPr lang="pt-PT" smtClean="0"/>
              <a:t>18/10/2017</a:t>
            </a:fld>
            <a:endParaRPr lang="pt-PT"/>
          </a:p>
        </p:txBody>
      </p:sp>
      <p:sp>
        <p:nvSpPr>
          <p:cNvPr id="4" name="Footer Placeholder 3"/>
          <p:cNvSpPr>
            <a:spLocks noGrp="1"/>
          </p:cNvSpPr>
          <p:nvPr>
            <p:ph type="ftr" sz="quarter" idx="11"/>
          </p:nvPr>
        </p:nvSpPr>
        <p:spPr/>
        <p:txBody>
          <a:bodyPr/>
          <a:lstStyle/>
          <a:p>
            <a:endParaRPr lang="pt-PT"/>
          </a:p>
        </p:txBody>
      </p:sp>
      <p:sp>
        <p:nvSpPr>
          <p:cNvPr id="5" name="Slide Number Placeholder 4"/>
          <p:cNvSpPr>
            <a:spLocks noGrp="1"/>
          </p:cNvSpPr>
          <p:nvPr>
            <p:ph type="sldNum" sz="quarter" idx="12"/>
          </p:nvPr>
        </p:nvSpPr>
        <p:spPr/>
        <p:txBody>
          <a:bodyPr/>
          <a:lstStyle/>
          <a:p>
            <a:fld id="{6C43197D-2D13-4966-AE5E-2E4FE6E6DAB6}" type="slidenum">
              <a:rPr lang="pt-PT" smtClean="0"/>
              <a:t>‹nº›</a:t>
            </a:fld>
            <a:endParaRPr lang="pt-PT"/>
          </a:p>
        </p:txBody>
      </p:sp>
    </p:spTree>
    <p:extLst>
      <p:ext uri="{BB962C8B-B14F-4D97-AF65-F5344CB8AC3E}">
        <p14:creationId xmlns:p14="http://schemas.microsoft.com/office/powerpoint/2010/main" val="313443467"/>
      </p:ext>
    </p:extLst>
  </p:cSld>
  <p:clrMapOvr>
    <a:masterClrMapping/>
  </p:clrMapOvr>
  <mc:AlternateContent xmlns:mc="http://schemas.openxmlformats.org/markup-compatibility/2006">
    <mc:Choice xmlns:p15="http://schemas.microsoft.com/office/powerpoint/2012/main" Requires="p15">
      <p:transition spd="slow">
        <p15:prstTrans prst="fallOver"/>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Vertical Text Placeholder 2"/>
          <p:cNvSpPr>
            <a:spLocks noGrp="1"/>
          </p:cNvSpPr>
          <p:nvPr>
            <p:ph type="body" orient="vert" idx="1"/>
          </p:nvPr>
        </p:nvSpPr>
        <p:spPr/>
        <p:txBody>
          <a:bodyPr vert="eaVert" anchor="t"/>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9F8E934D-6C70-4C5B-BCDF-1A2EB851508D}" type="datetimeFigureOut">
              <a:rPr lang="pt-PT" smtClean="0"/>
              <a:t>18/10/2017</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6C43197D-2D13-4966-AE5E-2E4FE6E6DAB6}" type="slidenum">
              <a:rPr lang="pt-PT" smtClean="0"/>
              <a:t>‹nº›</a:t>
            </a:fld>
            <a:endParaRPr lang="pt-PT"/>
          </a:p>
        </p:txBody>
      </p:sp>
    </p:spTree>
    <p:extLst>
      <p:ext uri="{BB962C8B-B14F-4D97-AF65-F5344CB8AC3E}">
        <p14:creationId xmlns:p14="http://schemas.microsoft.com/office/powerpoint/2010/main" val="1995758496"/>
      </p:ext>
    </p:extLst>
  </p:cSld>
  <p:clrMapOvr>
    <a:masterClrMapping/>
  </p:clrMapOvr>
  <mc:AlternateContent xmlns:mc="http://schemas.openxmlformats.org/markup-compatibility/2006">
    <mc:Choice xmlns:p15="http://schemas.microsoft.com/office/powerpoint/2012/main" Requires="p15">
      <p:transition spd="slow">
        <p15:prstTrans prst="fallOver"/>
      </p:transition>
    </mc:Choice>
    <mc:Fallback>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pt-PT"/>
              <a:t>Clique para editar o estilo de título do Modelo Global</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9F8E934D-6C70-4C5B-BCDF-1A2EB851508D}" type="datetimeFigureOut">
              <a:rPr lang="pt-PT" smtClean="0"/>
              <a:t>18/10/2017</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6C43197D-2D13-4966-AE5E-2E4FE6E6DAB6}" type="slidenum">
              <a:rPr lang="pt-PT" smtClean="0"/>
              <a:t>‹nº›</a:t>
            </a:fld>
            <a:endParaRPr lang="pt-PT"/>
          </a:p>
        </p:txBody>
      </p:sp>
    </p:spTree>
    <p:extLst>
      <p:ext uri="{BB962C8B-B14F-4D97-AF65-F5344CB8AC3E}">
        <p14:creationId xmlns:p14="http://schemas.microsoft.com/office/powerpoint/2010/main" val="379485433"/>
      </p:ext>
    </p:extLst>
  </p:cSld>
  <p:clrMapOvr>
    <a:masterClrMapping/>
  </p:clrMapOvr>
  <mc:AlternateContent xmlns:mc="http://schemas.openxmlformats.org/markup-compatibility/2006">
    <mc:Choice xmlns:p15="http://schemas.microsoft.com/office/powerpoint/2012/main" Requires="p15">
      <p:transition spd="slow">
        <p15:prstTrans prst="fallOver"/>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Content Placeholder 2"/>
          <p:cNvSpPr>
            <a:spLocks noGrp="1"/>
          </p:cNvSpPr>
          <p:nvPr>
            <p:ph idx="1"/>
          </p:nvPr>
        </p:nvSpPr>
        <p:spPr/>
        <p:txBody>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9F8E934D-6C70-4C5B-BCDF-1A2EB851508D}" type="datetimeFigureOut">
              <a:rPr lang="pt-PT" smtClean="0"/>
              <a:t>18/10/2017</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6C43197D-2D13-4966-AE5E-2E4FE6E6DAB6}" type="slidenum">
              <a:rPr lang="pt-PT" smtClean="0"/>
              <a:t>‹nº›</a:t>
            </a:fld>
            <a:endParaRPr lang="pt-PT"/>
          </a:p>
        </p:txBody>
      </p:sp>
    </p:spTree>
    <p:extLst>
      <p:ext uri="{BB962C8B-B14F-4D97-AF65-F5344CB8AC3E}">
        <p14:creationId xmlns:p14="http://schemas.microsoft.com/office/powerpoint/2010/main" val="16505722"/>
      </p:ext>
    </p:extLst>
  </p:cSld>
  <p:clrMapOvr>
    <a:masterClrMapping/>
  </p:clrMapOvr>
  <mc:AlternateContent xmlns:mc="http://schemas.openxmlformats.org/markup-compatibility/2006">
    <mc:Choice xmlns:p15="http://schemas.microsoft.com/office/powerpoint/2012/main" Requires="p15">
      <p:transition spd="slow">
        <p15:prstTrans prst="fallOver"/>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cção">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pt-PT"/>
              <a:t>Clique para editar o estilo de título do Modelo Global</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PT"/>
              <a:t>Editar os estilos de texto do Modelo Global</a:t>
            </a:r>
          </a:p>
        </p:txBody>
      </p:sp>
      <p:sp>
        <p:nvSpPr>
          <p:cNvPr id="4" name="Date Placeholder 3"/>
          <p:cNvSpPr>
            <a:spLocks noGrp="1"/>
          </p:cNvSpPr>
          <p:nvPr>
            <p:ph type="dt" sz="half" idx="10"/>
          </p:nvPr>
        </p:nvSpPr>
        <p:spPr/>
        <p:txBody>
          <a:bodyPr/>
          <a:lstStyle/>
          <a:p>
            <a:fld id="{9F8E934D-6C70-4C5B-BCDF-1A2EB851508D}" type="datetimeFigureOut">
              <a:rPr lang="pt-PT" smtClean="0"/>
              <a:t>18/10/2017</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6C43197D-2D13-4966-AE5E-2E4FE6E6DAB6}" type="slidenum">
              <a:rPr lang="pt-PT" smtClean="0"/>
              <a:t>‹nº›</a:t>
            </a:fld>
            <a:endParaRPr lang="pt-PT"/>
          </a:p>
        </p:txBody>
      </p:sp>
    </p:spTree>
    <p:extLst>
      <p:ext uri="{BB962C8B-B14F-4D97-AF65-F5344CB8AC3E}">
        <p14:creationId xmlns:p14="http://schemas.microsoft.com/office/powerpoint/2010/main" val="3600362041"/>
      </p:ext>
    </p:extLst>
  </p:cSld>
  <p:clrMapOvr>
    <a:masterClrMapping/>
  </p:clrMapOvr>
  <mc:AlternateContent xmlns:mc="http://schemas.openxmlformats.org/markup-compatibility/2006">
    <mc:Choice xmlns:p15="http://schemas.microsoft.com/office/powerpoint/2012/main" Requires="p15">
      <p:transition spd="slow">
        <p15:prstTrans prst="fallOver"/>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Date Placeholder 4"/>
          <p:cNvSpPr>
            <a:spLocks noGrp="1"/>
          </p:cNvSpPr>
          <p:nvPr>
            <p:ph type="dt" sz="half" idx="10"/>
          </p:nvPr>
        </p:nvSpPr>
        <p:spPr/>
        <p:txBody>
          <a:bodyPr/>
          <a:lstStyle/>
          <a:p>
            <a:fld id="{9F8E934D-6C70-4C5B-BCDF-1A2EB851508D}" type="datetimeFigureOut">
              <a:rPr lang="pt-PT" smtClean="0"/>
              <a:t>18/10/2017</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6C43197D-2D13-4966-AE5E-2E4FE6E6DAB6}" type="slidenum">
              <a:rPr lang="pt-PT" smtClean="0"/>
              <a:t>‹nº›</a:t>
            </a:fld>
            <a:endParaRPr lang="pt-PT"/>
          </a:p>
        </p:txBody>
      </p:sp>
    </p:spTree>
    <p:extLst>
      <p:ext uri="{BB962C8B-B14F-4D97-AF65-F5344CB8AC3E}">
        <p14:creationId xmlns:p14="http://schemas.microsoft.com/office/powerpoint/2010/main" val="1672305839"/>
      </p:ext>
    </p:extLst>
  </p:cSld>
  <p:clrMapOvr>
    <a:masterClrMapping/>
  </p:clrMapOvr>
  <mc:AlternateContent xmlns:mc="http://schemas.openxmlformats.org/markup-compatibility/2006">
    <mc:Choice xmlns:p15="http://schemas.microsoft.com/office/powerpoint/2012/main" Requires="p15">
      <p:transition spd="slow">
        <p15:prstTrans prst="fallOver"/>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pt-PT"/>
              <a:t>Clique para editar o estilo de título do Modelo Global</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Editar os estilos de texto do Modelo Global</a:t>
            </a:r>
          </a:p>
        </p:txBody>
      </p:sp>
      <p:sp>
        <p:nvSpPr>
          <p:cNvPr id="4" name="Content Placeholder 3"/>
          <p:cNvSpPr>
            <a:spLocks noGrp="1"/>
          </p:cNvSpPr>
          <p:nvPr>
            <p:ph sz="half" idx="2"/>
          </p:nvPr>
        </p:nvSpPr>
        <p:spPr>
          <a:xfrm>
            <a:off x="1141410" y="3073397"/>
            <a:ext cx="4878391" cy="2717801"/>
          </a:xfrm>
        </p:spPr>
        <p:txBody>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Editar os estilos de texto do Modelo Global</a:t>
            </a:r>
          </a:p>
        </p:txBody>
      </p:sp>
      <p:sp>
        <p:nvSpPr>
          <p:cNvPr id="6" name="Content Placeholder 5"/>
          <p:cNvSpPr>
            <a:spLocks noGrp="1"/>
          </p:cNvSpPr>
          <p:nvPr>
            <p:ph sz="quarter" idx="4"/>
          </p:nvPr>
        </p:nvSpPr>
        <p:spPr>
          <a:xfrm>
            <a:off x="6172200" y="3073397"/>
            <a:ext cx="4875210" cy="2717801"/>
          </a:xfrm>
        </p:spPr>
        <p:txBody>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7" name="Date Placeholder 6"/>
          <p:cNvSpPr>
            <a:spLocks noGrp="1"/>
          </p:cNvSpPr>
          <p:nvPr>
            <p:ph type="dt" sz="half" idx="10"/>
          </p:nvPr>
        </p:nvSpPr>
        <p:spPr/>
        <p:txBody>
          <a:bodyPr/>
          <a:lstStyle/>
          <a:p>
            <a:fld id="{9F8E934D-6C70-4C5B-BCDF-1A2EB851508D}" type="datetimeFigureOut">
              <a:rPr lang="pt-PT" smtClean="0"/>
              <a:t>18/10/2017</a:t>
            </a:fld>
            <a:endParaRPr lang="pt-PT"/>
          </a:p>
        </p:txBody>
      </p:sp>
      <p:sp>
        <p:nvSpPr>
          <p:cNvPr id="8" name="Footer Placeholder 7"/>
          <p:cNvSpPr>
            <a:spLocks noGrp="1"/>
          </p:cNvSpPr>
          <p:nvPr>
            <p:ph type="ftr" sz="quarter" idx="11"/>
          </p:nvPr>
        </p:nvSpPr>
        <p:spPr/>
        <p:txBody>
          <a:bodyPr/>
          <a:lstStyle/>
          <a:p>
            <a:endParaRPr lang="pt-PT"/>
          </a:p>
        </p:txBody>
      </p:sp>
      <p:sp>
        <p:nvSpPr>
          <p:cNvPr id="9" name="Slide Number Placeholder 8"/>
          <p:cNvSpPr>
            <a:spLocks noGrp="1"/>
          </p:cNvSpPr>
          <p:nvPr>
            <p:ph type="sldNum" sz="quarter" idx="12"/>
          </p:nvPr>
        </p:nvSpPr>
        <p:spPr/>
        <p:txBody>
          <a:bodyPr/>
          <a:lstStyle/>
          <a:p>
            <a:fld id="{6C43197D-2D13-4966-AE5E-2E4FE6E6DAB6}" type="slidenum">
              <a:rPr lang="pt-PT" smtClean="0"/>
              <a:t>‹nº›</a:t>
            </a:fld>
            <a:endParaRPr lang="pt-PT"/>
          </a:p>
        </p:txBody>
      </p:sp>
    </p:spTree>
    <p:extLst>
      <p:ext uri="{BB962C8B-B14F-4D97-AF65-F5344CB8AC3E}">
        <p14:creationId xmlns:p14="http://schemas.microsoft.com/office/powerpoint/2010/main" val="1906144771"/>
      </p:ext>
    </p:extLst>
  </p:cSld>
  <p:clrMapOvr>
    <a:masterClrMapping/>
  </p:clrMapOvr>
  <mc:AlternateContent xmlns:mc="http://schemas.openxmlformats.org/markup-compatibility/2006">
    <mc:Choice xmlns:p15="http://schemas.microsoft.com/office/powerpoint/2012/main" Requires="p15">
      <p:transition spd="slow">
        <p15:prstTrans prst="fallOver"/>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Date Placeholder 2"/>
          <p:cNvSpPr>
            <a:spLocks noGrp="1"/>
          </p:cNvSpPr>
          <p:nvPr>
            <p:ph type="dt" sz="half" idx="10"/>
          </p:nvPr>
        </p:nvSpPr>
        <p:spPr/>
        <p:txBody>
          <a:bodyPr/>
          <a:lstStyle/>
          <a:p>
            <a:fld id="{9F8E934D-6C70-4C5B-BCDF-1A2EB851508D}" type="datetimeFigureOut">
              <a:rPr lang="pt-PT" smtClean="0"/>
              <a:t>18/10/2017</a:t>
            </a:fld>
            <a:endParaRPr lang="pt-PT"/>
          </a:p>
        </p:txBody>
      </p:sp>
      <p:sp>
        <p:nvSpPr>
          <p:cNvPr id="4" name="Footer Placeholder 3"/>
          <p:cNvSpPr>
            <a:spLocks noGrp="1"/>
          </p:cNvSpPr>
          <p:nvPr>
            <p:ph type="ftr" sz="quarter" idx="11"/>
          </p:nvPr>
        </p:nvSpPr>
        <p:spPr/>
        <p:txBody>
          <a:bodyPr/>
          <a:lstStyle/>
          <a:p>
            <a:endParaRPr lang="pt-PT"/>
          </a:p>
        </p:txBody>
      </p:sp>
      <p:sp>
        <p:nvSpPr>
          <p:cNvPr id="5" name="Slide Number Placeholder 4"/>
          <p:cNvSpPr>
            <a:spLocks noGrp="1"/>
          </p:cNvSpPr>
          <p:nvPr>
            <p:ph type="sldNum" sz="quarter" idx="12"/>
          </p:nvPr>
        </p:nvSpPr>
        <p:spPr/>
        <p:txBody>
          <a:bodyPr/>
          <a:lstStyle/>
          <a:p>
            <a:fld id="{6C43197D-2D13-4966-AE5E-2E4FE6E6DAB6}" type="slidenum">
              <a:rPr lang="pt-PT" smtClean="0"/>
              <a:t>‹nº›</a:t>
            </a:fld>
            <a:endParaRPr lang="pt-PT"/>
          </a:p>
        </p:txBody>
      </p:sp>
    </p:spTree>
    <p:extLst>
      <p:ext uri="{BB962C8B-B14F-4D97-AF65-F5344CB8AC3E}">
        <p14:creationId xmlns:p14="http://schemas.microsoft.com/office/powerpoint/2010/main" val="517800322"/>
      </p:ext>
    </p:extLst>
  </p:cSld>
  <p:clrMapOvr>
    <a:masterClrMapping/>
  </p:clrMapOvr>
  <mc:AlternateContent xmlns:mc="http://schemas.openxmlformats.org/markup-compatibility/2006">
    <mc:Choice xmlns:p15="http://schemas.microsoft.com/office/powerpoint/2012/main" Requires="p15">
      <p:transition spd="slow">
        <p15:prstTrans prst="fallOver"/>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8E934D-6C70-4C5B-BCDF-1A2EB851508D}" type="datetimeFigureOut">
              <a:rPr lang="pt-PT" smtClean="0"/>
              <a:t>18/10/2017</a:t>
            </a:fld>
            <a:endParaRPr lang="pt-PT"/>
          </a:p>
        </p:txBody>
      </p:sp>
      <p:sp>
        <p:nvSpPr>
          <p:cNvPr id="3" name="Footer Placeholder 2"/>
          <p:cNvSpPr>
            <a:spLocks noGrp="1"/>
          </p:cNvSpPr>
          <p:nvPr>
            <p:ph type="ftr" sz="quarter" idx="11"/>
          </p:nvPr>
        </p:nvSpPr>
        <p:spPr/>
        <p:txBody>
          <a:bodyPr/>
          <a:lstStyle/>
          <a:p>
            <a:endParaRPr lang="pt-PT"/>
          </a:p>
        </p:txBody>
      </p:sp>
      <p:sp>
        <p:nvSpPr>
          <p:cNvPr id="4" name="Slide Number Placeholder 3"/>
          <p:cNvSpPr>
            <a:spLocks noGrp="1"/>
          </p:cNvSpPr>
          <p:nvPr>
            <p:ph type="sldNum" sz="quarter" idx="12"/>
          </p:nvPr>
        </p:nvSpPr>
        <p:spPr/>
        <p:txBody>
          <a:bodyPr/>
          <a:lstStyle/>
          <a:p>
            <a:fld id="{6C43197D-2D13-4966-AE5E-2E4FE6E6DAB6}" type="slidenum">
              <a:rPr lang="pt-PT" smtClean="0"/>
              <a:t>‹nº›</a:t>
            </a:fld>
            <a:endParaRPr lang="pt-PT"/>
          </a:p>
        </p:txBody>
      </p:sp>
    </p:spTree>
    <p:extLst>
      <p:ext uri="{BB962C8B-B14F-4D97-AF65-F5344CB8AC3E}">
        <p14:creationId xmlns:p14="http://schemas.microsoft.com/office/powerpoint/2010/main" val="509859839"/>
      </p:ext>
    </p:extLst>
  </p:cSld>
  <p:clrMapOvr>
    <a:masterClrMapping/>
  </p:clrMapOvr>
  <mc:AlternateContent xmlns:mc="http://schemas.openxmlformats.org/markup-compatibility/2006">
    <mc:Choice xmlns:p15="http://schemas.microsoft.com/office/powerpoint/2012/main" Requires="p15">
      <p:transition spd="slow">
        <p15:prstTrans prst="fallOver"/>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pt-PT"/>
              <a:t>Clique para editar o estilo de título do Modelo Global</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Editar os estilos de texto do Modelo Global</a:t>
            </a:r>
          </a:p>
        </p:txBody>
      </p:sp>
      <p:sp>
        <p:nvSpPr>
          <p:cNvPr id="5" name="Date Placeholder 4"/>
          <p:cNvSpPr>
            <a:spLocks noGrp="1"/>
          </p:cNvSpPr>
          <p:nvPr>
            <p:ph type="dt" sz="half" idx="10"/>
          </p:nvPr>
        </p:nvSpPr>
        <p:spPr/>
        <p:txBody>
          <a:bodyPr/>
          <a:lstStyle/>
          <a:p>
            <a:fld id="{9F8E934D-6C70-4C5B-BCDF-1A2EB851508D}" type="datetimeFigureOut">
              <a:rPr lang="pt-PT" smtClean="0"/>
              <a:t>18/10/2017</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6C43197D-2D13-4966-AE5E-2E4FE6E6DAB6}" type="slidenum">
              <a:rPr lang="pt-PT" smtClean="0"/>
              <a:t>‹nº›</a:t>
            </a:fld>
            <a:endParaRPr lang="pt-PT"/>
          </a:p>
        </p:txBody>
      </p:sp>
    </p:spTree>
    <p:extLst>
      <p:ext uri="{BB962C8B-B14F-4D97-AF65-F5344CB8AC3E}">
        <p14:creationId xmlns:p14="http://schemas.microsoft.com/office/powerpoint/2010/main" val="314226626"/>
      </p:ext>
    </p:extLst>
  </p:cSld>
  <p:clrMapOvr>
    <a:masterClrMapping/>
  </p:clrMapOvr>
  <mc:AlternateContent xmlns:mc="http://schemas.openxmlformats.org/markup-compatibility/2006">
    <mc:Choice xmlns:p15="http://schemas.microsoft.com/office/powerpoint/2012/main" Requires="p15">
      <p:transition spd="slow">
        <p15:prstTrans prst="fallOver"/>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pt-PT"/>
              <a:t>Clique para editar o estilo de título do Modelo Global</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PT"/>
              <a:t>Clique no ícone para adicionar uma imagem</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Editar os estilos de texto do Modelo Global</a:t>
            </a:r>
          </a:p>
        </p:txBody>
      </p:sp>
      <p:sp>
        <p:nvSpPr>
          <p:cNvPr id="5" name="Date Placeholder 4"/>
          <p:cNvSpPr>
            <a:spLocks noGrp="1"/>
          </p:cNvSpPr>
          <p:nvPr>
            <p:ph type="dt" sz="half" idx="10"/>
          </p:nvPr>
        </p:nvSpPr>
        <p:spPr/>
        <p:txBody>
          <a:bodyPr/>
          <a:lstStyle/>
          <a:p>
            <a:fld id="{9F8E934D-6C70-4C5B-BCDF-1A2EB851508D}" type="datetimeFigureOut">
              <a:rPr lang="pt-PT" smtClean="0"/>
              <a:t>18/10/2017</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6C43197D-2D13-4966-AE5E-2E4FE6E6DAB6}" type="slidenum">
              <a:rPr lang="pt-PT" smtClean="0"/>
              <a:t>‹nº›</a:t>
            </a:fld>
            <a:endParaRPr lang="pt-PT"/>
          </a:p>
        </p:txBody>
      </p:sp>
    </p:spTree>
    <p:extLst>
      <p:ext uri="{BB962C8B-B14F-4D97-AF65-F5344CB8AC3E}">
        <p14:creationId xmlns:p14="http://schemas.microsoft.com/office/powerpoint/2010/main" val="1759242620"/>
      </p:ext>
    </p:extLst>
  </p:cSld>
  <p:clrMapOvr>
    <a:masterClrMapping/>
  </p:clrMapOvr>
  <mc:AlternateContent xmlns:mc="http://schemas.openxmlformats.org/markup-compatibility/2006">
    <mc:Choice xmlns:p15="http://schemas.microsoft.com/office/powerpoint/2012/main" Requires="p15">
      <p:transition spd="slow">
        <p15:prstTrans prst="fallOver"/>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F8E934D-6C70-4C5B-BCDF-1A2EB851508D}" type="datetimeFigureOut">
              <a:rPr lang="pt-PT" smtClean="0"/>
              <a:t>18/10/2017</a:t>
            </a:fld>
            <a:endParaRPr lang="pt-PT"/>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pt-PT"/>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C43197D-2D13-4966-AE5E-2E4FE6E6DAB6}" type="slidenum">
              <a:rPr lang="pt-PT" smtClean="0"/>
              <a:t>‹nº›</a:t>
            </a:fld>
            <a:endParaRPr lang="pt-PT"/>
          </a:p>
        </p:txBody>
      </p:sp>
    </p:spTree>
    <p:extLst>
      <p:ext uri="{BB962C8B-B14F-4D97-AF65-F5344CB8AC3E}">
        <p14:creationId xmlns:p14="http://schemas.microsoft.com/office/powerpoint/2010/main" val="725159909"/>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mc:AlternateContent xmlns:mc="http://schemas.openxmlformats.org/markup-compatibility/2006">
    <mc:Choice xmlns:p15="http://schemas.microsoft.com/office/powerpoint/2012/main" Requires="p15">
      <p:transition spd="slow">
        <p15:prstTrans prst="fallOver"/>
      </p:transition>
    </mc:Choice>
    <mc:Fallback>
      <p:transition spd="slow">
        <p:fade/>
      </p:transition>
    </mc:Fallback>
  </mc:AlternateConten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ângulo 2">
            <a:extLst>
              <a:ext uri="{FF2B5EF4-FFF2-40B4-BE49-F238E27FC236}">
                <a16:creationId xmlns:a16="http://schemas.microsoft.com/office/drawing/2014/main" id="{9853BF32-E3BB-46F0-8D8D-B499A0724DF6}"/>
              </a:ext>
            </a:extLst>
          </p:cNvPr>
          <p:cNvSpPr/>
          <p:nvPr/>
        </p:nvSpPr>
        <p:spPr>
          <a:xfrm>
            <a:off x="0" y="1790174"/>
            <a:ext cx="12192000" cy="923330"/>
          </a:xfrm>
          <a:prstGeom prst="rect">
            <a:avLst/>
          </a:prstGeom>
          <a:noFill/>
        </p:spPr>
        <p:txBody>
          <a:bodyPr wrap="square" lIns="91440" tIns="45720" rIns="91440" bIns="45720">
            <a:spAutoFit/>
          </a:bodyPr>
          <a:lstStyle/>
          <a:p>
            <a:pPr algn="ctr"/>
            <a:r>
              <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Team Software Process</a:t>
            </a:r>
          </a:p>
        </p:txBody>
      </p:sp>
      <p:sp>
        <p:nvSpPr>
          <p:cNvPr id="5" name="Retângulo 4">
            <a:extLst>
              <a:ext uri="{FF2B5EF4-FFF2-40B4-BE49-F238E27FC236}">
                <a16:creationId xmlns:a16="http://schemas.microsoft.com/office/drawing/2014/main" id="{F8FE3BA1-227B-4780-AFD6-2B3394DD7EB7}"/>
              </a:ext>
            </a:extLst>
          </p:cNvPr>
          <p:cNvSpPr/>
          <p:nvPr/>
        </p:nvSpPr>
        <p:spPr>
          <a:xfrm>
            <a:off x="-103695" y="2713504"/>
            <a:ext cx="12192000" cy="1200329"/>
          </a:xfrm>
          <a:prstGeom prst="rect">
            <a:avLst/>
          </a:prstGeom>
          <a:noFill/>
        </p:spPr>
        <p:txBody>
          <a:bodyPr wrap="square" lIns="91440" tIns="45720" rIns="91440" bIns="45720">
            <a:spAutoFit/>
          </a:bodyPr>
          <a:lstStyle/>
          <a:p>
            <a:pPr algn="ctr"/>
            <a:r>
              <a:rPr lang="pt-PT" sz="3600" b="1" dirty="0">
                <a:ln w="9525">
                  <a:solidFill>
                    <a:schemeClr val="bg1"/>
                  </a:solidFill>
                  <a:prstDash val="solid"/>
                </a:ln>
                <a:effectLst>
                  <a:outerShdw blurRad="12700" dist="38100" dir="2700000" algn="tl" rotWithShape="0">
                    <a:schemeClr val="accent5">
                      <a:lumMod val="60000"/>
                      <a:lumOff val="40000"/>
                    </a:schemeClr>
                  </a:outerShdw>
                </a:effectLst>
              </a:rPr>
              <a:t>MIEIC: ESOF</a:t>
            </a:r>
          </a:p>
          <a:p>
            <a:pPr algn="ctr"/>
            <a:r>
              <a:rPr lang="pt-PT" sz="3600" b="1" dirty="0" err="1">
                <a:ln w="9525">
                  <a:solidFill>
                    <a:schemeClr val="bg1"/>
                  </a:solidFill>
                  <a:prstDash val="solid"/>
                </a:ln>
                <a:effectLst>
                  <a:outerShdw blurRad="12700" dist="38100" dir="2700000" algn="tl" rotWithShape="0">
                    <a:schemeClr val="accent5">
                      <a:lumMod val="60000"/>
                      <a:lumOff val="40000"/>
                    </a:schemeClr>
                  </a:outerShdw>
                </a:effectLst>
              </a:rPr>
              <a:t>Class</a:t>
            </a:r>
            <a:r>
              <a:rPr lang="pt-PT" sz="3600" b="1" dirty="0">
                <a:ln w="9525">
                  <a:solidFill>
                    <a:schemeClr val="bg1"/>
                  </a:solidFill>
                  <a:prstDash val="solid"/>
                </a:ln>
                <a:effectLst>
                  <a:outerShdw blurRad="12700" dist="38100" dir="2700000" algn="tl" rotWithShape="0">
                    <a:schemeClr val="accent5">
                      <a:lumMod val="60000"/>
                      <a:lumOff val="40000"/>
                    </a:schemeClr>
                  </a:outerShdw>
                </a:effectLst>
              </a:rPr>
              <a:t> 1 – </a:t>
            </a:r>
            <a:r>
              <a:rPr lang="pt-PT" sz="3600" b="1" dirty="0" err="1">
                <a:ln w="9525">
                  <a:solidFill>
                    <a:schemeClr val="bg1"/>
                  </a:solidFill>
                  <a:prstDash val="solid"/>
                </a:ln>
                <a:effectLst>
                  <a:outerShdw blurRad="12700" dist="38100" dir="2700000" algn="tl" rotWithShape="0">
                    <a:schemeClr val="accent5">
                      <a:lumMod val="60000"/>
                      <a:lumOff val="40000"/>
                    </a:schemeClr>
                  </a:outerShdw>
                </a:effectLst>
              </a:rPr>
              <a:t>Group</a:t>
            </a:r>
            <a:r>
              <a:rPr lang="pt-PT" sz="3600" b="1" dirty="0">
                <a:ln w="9525">
                  <a:solidFill>
                    <a:schemeClr val="bg1"/>
                  </a:solidFill>
                  <a:prstDash val="solid"/>
                </a:ln>
                <a:effectLst>
                  <a:outerShdw blurRad="12700" dist="38100" dir="2700000" algn="tl" rotWithShape="0">
                    <a:schemeClr val="accent5">
                      <a:lumMod val="60000"/>
                      <a:lumOff val="40000"/>
                    </a:schemeClr>
                  </a:outerShdw>
                </a:effectLst>
              </a:rPr>
              <a:t> F</a:t>
            </a:r>
            <a:endParaRPr lang="pt-PT" sz="3600" b="1" cap="none" spc="0" dirty="0">
              <a:ln w="9525">
                <a:solidFill>
                  <a:schemeClr val="bg1"/>
                </a:solidFill>
                <a:prstDash val="solid"/>
              </a:ln>
              <a:effectLst>
                <a:outerShdw blurRad="12700" dist="38100" dir="2700000" algn="tl" rotWithShape="0">
                  <a:schemeClr val="accent5">
                    <a:lumMod val="60000"/>
                    <a:lumOff val="40000"/>
                  </a:schemeClr>
                </a:outerShdw>
              </a:effectLst>
            </a:endParaRPr>
          </a:p>
        </p:txBody>
      </p:sp>
      <p:sp>
        <p:nvSpPr>
          <p:cNvPr id="6" name="Retângulo 5">
            <a:extLst>
              <a:ext uri="{FF2B5EF4-FFF2-40B4-BE49-F238E27FC236}">
                <a16:creationId xmlns:a16="http://schemas.microsoft.com/office/drawing/2014/main" id="{B33399D6-7357-4F36-9399-85571CFB0C35}"/>
              </a:ext>
            </a:extLst>
          </p:cNvPr>
          <p:cNvSpPr/>
          <p:nvPr/>
        </p:nvSpPr>
        <p:spPr>
          <a:xfrm>
            <a:off x="3764437" y="5738816"/>
            <a:ext cx="7660850" cy="923330"/>
          </a:xfrm>
          <a:prstGeom prst="rect">
            <a:avLst/>
          </a:prstGeom>
        </p:spPr>
        <p:txBody>
          <a:bodyPr wrap="square">
            <a:spAutoFit/>
          </a:bodyPr>
          <a:lstStyle/>
          <a:p>
            <a:pPr algn="r"/>
            <a:r>
              <a:rPr lang="pt-PT" dirty="0">
                <a:latin typeface="Consolas" panose="020B0609020204030204" pitchFamily="49" charset="0"/>
              </a:rPr>
              <a:t>Diogo Peixoto Pereira – up201504326 </a:t>
            </a:r>
          </a:p>
          <a:p>
            <a:pPr algn="r"/>
            <a:r>
              <a:rPr lang="pt-PT" dirty="0">
                <a:latin typeface="Consolas" panose="020B0609020204030204" pitchFamily="49" charset="0"/>
              </a:rPr>
              <a:t>Maria Eduarda Santos Cunha – up201506524 </a:t>
            </a:r>
          </a:p>
          <a:p>
            <a:pPr algn="r"/>
            <a:r>
              <a:rPr lang="pt-PT" dirty="0">
                <a:latin typeface="Consolas" panose="020B0609020204030204" pitchFamily="49" charset="0"/>
              </a:rPr>
              <a:t>Pedro Miguel Ferraz Nogueira da Silva – up201505460 </a:t>
            </a:r>
          </a:p>
        </p:txBody>
      </p:sp>
    </p:spTree>
    <p:extLst>
      <p:ext uri="{BB962C8B-B14F-4D97-AF65-F5344CB8AC3E}">
        <p14:creationId xmlns:p14="http://schemas.microsoft.com/office/powerpoint/2010/main" val="2036729211"/>
      </p:ext>
    </p:extLst>
  </p:cSld>
  <p:clrMapOvr>
    <a:masterClrMapping/>
  </p:clrMapOvr>
  <mc:AlternateContent xmlns:mc="http://schemas.openxmlformats.org/markup-compatibility/2006">
    <mc:Choice xmlns:p15="http://schemas.microsoft.com/office/powerpoint/2012/main" Requires="p15">
      <p:transition spd="slow">
        <p15:prstTrans prst="fallOver"/>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3">
            <a:extLst>
              <a:ext uri="{FF2B5EF4-FFF2-40B4-BE49-F238E27FC236}">
                <a16:creationId xmlns:a16="http://schemas.microsoft.com/office/drawing/2014/main" id="{35E77098-E1C4-4C77-8DDE-6072F9166C5A}"/>
              </a:ext>
            </a:extLst>
          </p:cNvPr>
          <p:cNvSpPr>
            <a:spLocks noGrp="1"/>
          </p:cNvSpPr>
          <p:nvPr>
            <p:ph type="title"/>
          </p:nvPr>
        </p:nvSpPr>
        <p:spPr>
          <a:xfrm>
            <a:off x="0" y="354567"/>
            <a:ext cx="11048999" cy="1153721"/>
          </a:xfrm>
        </p:spPr>
        <p:txBody>
          <a:bodyPr/>
          <a:lstStyle/>
          <a:p>
            <a:r>
              <a:rPr lang="en-US" b="1" cap="none"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Team Software Process</a:t>
            </a:r>
            <a:br>
              <a:rPr lang="en-US" b="1" cap="none"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br>
            <a:endParaRPr lang="pt-PT" dirty="0"/>
          </a:p>
        </p:txBody>
      </p:sp>
      <p:sp>
        <p:nvSpPr>
          <p:cNvPr id="2" name="Retângulo 1">
            <a:extLst>
              <a:ext uri="{FF2B5EF4-FFF2-40B4-BE49-F238E27FC236}">
                <a16:creationId xmlns:a16="http://schemas.microsoft.com/office/drawing/2014/main" id="{26BBB161-7054-4038-A56F-27C7633C8DB9}"/>
              </a:ext>
            </a:extLst>
          </p:cNvPr>
          <p:cNvSpPr/>
          <p:nvPr/>
        </p:nvSpPr>
        <p:spPr>
          <a:xfrm>
            <a:off x="0" y="2369106"/>
            <a:ext cx="12192000" cy="2369880"/>
          </a:xfrm>
          <a:prstGeom prst="rect">
            <a:avLst/>
          </a:prstGeom>
        </p:spPr>
        <p:txBody>
          <a:bodyPr wrap="square">
            <a:spAutoFit/>
          </a:bodyPr>
          <a:lstStyle/>
          <a:p>
            <a:r>
              <a:rPr lang="en-US" sz="2800" dirty="0">
                <a:latin typeface="Times New Roman" panose="02020603050405020304" pitchFamily="18" charset="0"/>
                <a:cs typeface="Times New Roman" panose="02020603050405020304" pitchFamily="18" charset="0"/>
              </a:rPr>
              <a:t>   Without a doubt, TSP is a software development strategy that differentiates from others because of the main role a </a:t>
            </a:r>
            <a:r>
              <a:rPr lang="en-US" sz="2800" b="1" dirty="0">
                <a:latin typeface="Times New Roman" panose="02020603050405020304" pitchFamily="18" charset="0"/>
                <a:cs typeface="Times New Roman" panose="02020603050405020304" pitchFamily="18" charset="0"/>
              </a:rPr>
              <a:t>team </a:t>
            </a:r>
            <a:r>
              <a:rPr lang="en-US" sz="2800" dirty="0">
                <a:latin typeface="Times New Roman" panose="02020603050405020304" pitchFamily="18" charset="0"/>
                <a:cs typeface="Times New Roman" panose="02020603050405020304" pitchFamily="18" charset="0"/>
              </a:rPr>
              <a:t>has in the software development. More than focusing on the individual, TSP forms a </a:t>
            </a:r>
            <a:r>
              <a:rPr lang="en-US" sz="2800" b="1" dirty="0">
                <a:latin typeface="Times New Roman" panose="02020603050405020304" pitchFamily="18" charset="0"/>
                <a:cs typeface="Times New Roman" panose="02020603050405020304" pitchFamily="18" charset="0"/>
              </a:rPr>
              <a:t>strong team</a:t>
            </a:r>
            <a:r>
              <a:rPr lang="en-US" sz="2800" dirty="0">
                <a:latin typeface="Times New Roman" panose="02020603050405020304" pitchFamily="18" charset="0"/>
                <a:cs typeface="Times New Roman" panose="02020603050405020304" pitchFamily="18" charset="0"/>
              </a:rPr>
              <a:t> with well defined </a:t>
            </a:r>
            <a:r>
              <a:rPr lang="en-US" sz="2800" b="1" dirty="0">
                <a:latin typeface="Times New Roman" panose="02020603050405020304" pitchFamily="18" charset="0"/>
                <a:cs typeface="Times New Roman" panose="02020603050405020304" pitchFamily="18" charset="0"/>
              </a:rPr>
              <a:t>roles</a:t>
            </a:r>
            <a:r>
              <a:rPr lang="en-US" sz="2800" dirty="0">
                <a:latin typeface="Times New Roman" panose="02020603050405020304" pitchFamily="18" charset="0"/>
                <a:cs typeface="Times New Roman" panose="02020603050405020304" pitchFamily="18" charset="0"/>
              </a:rPr>
              <a:t>, in order to produce the </a:t>
            </a:r>
            <a:r>
              <a:rPr lang="en-US" sz="2800" b="1" dirty="0">
                <a:latin typeface="Times New Roman" panose="02020603050405020304" pitchFamily="18" charset="0"/>
                <a:cs typeface="Times New Roman" panose="02020603050405020304" pitchFamily="18" charset="0"/>
              </a:rPr>
              <a:t>best software possible</a:t>
            </a:r>
            <a:r>
              <a:rPr lang="en-US" sz="2800" dirty="0">
                <a:latin typeface="Times New Roman" panose="02020603050405020304" pitchFamily="18" charset="0"/>
                <a:cs typeface="Times New Roman" panose="02020603050405020304" pitchFamily="18" charset="0"/>
              </a:rPr>
              <a:t> for the clients it attends.</a:t>
            </a:r>
          </a:p>
          <a:p>
            <a:br>
              <a:rPr lang="en-US" dirty="0"/>
            </a:br>
            <a:endParaRPr lang="pt-PT" dirty="0"/>
          </a:p>
        </p:txBody>
      </p:sp>
    </p:spTree>
    <p:extLst>
      <p:ext uri="{BB962C8B-B14F-4D97-AF65-F5344CB8AC3E}">
        <p14:creationId xmlns:p14="http://schemas.microsoft.com/office/powerpoint/2010/main" val="3446742638"/>
      </p:ext>
    </p:extLst>
  </p:cSld>
  <p:clrMapOvr>
    <a:masterClrMapping/>
  </p:clrMapOvr>
  <mc:AlternateContent xmlns:mc="http://schemas.openxmlformats.org/markup-compatibility/2006">
    <mc:Choice xmlns:p15="http://schemas.microsoft.com/office/powerpoint/2012/main" Requires="p15">
      <p:transition spd="slow">
        <p15:prstTrans prst="fallOver"/>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96211803-8194-486F-89AE-C848FAA95082}"/>
              </a:ext>
            </a:extLst>
          </p:cNvPr>
          <p:cNvSpPr>
            <a:spLocks noGrp="1"/>
          </p:cNvSpPr>
          <p:nvPr>
            <p:ph type="title"/>
          </p:nvPr>
        </p:nvSpPr>
        <p:spPr>
          <a:xfrm>
            <a:off x="0" y="334247"/>
            <a:ext cx="11048999" cy="1153721"/>
          </a:xfrm>
        </p:spPr>
        <p:txBody>
          <a:bodyPr/>
          <a:lstStyle/>
          <a:p>
            <a:r>
              <a:rPr lang="en-US" b="1" cap="none"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Team Software Process</a:t>
            </a:r>
            <a:br>
              <a:rPr lang="en-US" b="1" cap="none"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br>
            <a:endParaRPr lang="pt-PT" dirty="0"/>
          </a:p>
        </p:txBody>
      </p:sp>
      <p:pic>
        <p:nvPicPr>
          <p:cNvPr id="1026" name="Picture 2" descr="Watts Humphrey.jpg">
            <a:extLst>
              <a:ext uri="{FF2B5EF4-FFF2-40B4-BE49-F238E27FC236}">
                <a16:creationId xmlns:a16="http://schemas.microsoft.com/office/drawing/2014/main" id="{0E4F548F-BDF2-4B4F-ABD6-DCE6525944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03566" y="1402079"/>
            <a:ext cx="3547379" cy="3547379"/>
          </a:xfrm>
          <a:prstGeom prst="rect">
            <a:avLst/>
          </a:prstGeom>
          <a:noFill/>
          <a:extLst>
            <a:ext uri="{909E8E84-426E-40DD-AFC4-6F175D3DCCD1}">
              <a14:hiddenFill xmlns:a14="http://schemas.microsoft.com/office/drawing/2010/main">
                <a:solidFill>
                  <a:srgbClr val="FFFFFF"/>
                </a:solidFill>
              </a14:hiddenFill>
            </a:ext>
          </a:extLst>
        </p:spPr>
      </p:pic>
      <p:sp>
        <p:nvSpPr>
          <p:cNvPr id="3" name="Retângulo 2">
            <a:extLst>
              <a:ext uri="{FF2B5EF4-FFF2-40B4-BE49-F238E27FC236}">
                <a16:creationId xmlns:a16="http://schemas.microsoft.com/office/drawing/2014/main" id="{E2F10D2B-AE67-408F-94CB-A182C737F1C1}"/>
              </a:ext>
            </a:extLst>
          </p:cNvPr>
          <p:cNvSpPr/>
          <p:nvPr/>
        </p:nvSpPr>
        <p:spPr>
          <a:xfrm>
            <a:off x="7803565" y="5025897"/>
            <a:ext cx="3547379" cy="461665"/>
          </a:xfrm>
          <a:prstGeom prst="rect">
            <a:avLst/>
          </a:prstGeom>
        </p:spPr>
        <p:txBody>
          <a:bodyPr wrap="square">
            <a:spAutoFit/>
          </a:bodyPr>
          <a:lstStyle/>
          <a:p>
            <a:pPr algn="ctr"/>
            <a:r>
              <a:rPr lang="en-US" sz="2400" dirty="0">
                <a:latin typeface="Times New Roman" panose="02020603050405020304" pitchFamily="18" charset="0"/>
                <a:cs typeface="Times New Roman" panose="02020603050405020304" pitchFamily="18" charset="0"/>
              </a:rPr>
              <a:t>Watts Humphrey</a:t>
            </a:r>
            <a:endParaRPr lang="pt-PT" sz="2400" dirty="0">
              <a:latin typeface="Times New Roman" panose="02020603050405020304" pitchFamily="18" charset="0"/>
              <a:cs typeface="Times New Roman" panose="02020603050405020304" pitchFamily="18" charset="0"/>
            </a:endParaRPr>
          </a:p>
        </p:txBody>
      </p:sp>
      <p:sp>
        <p:nvSpPr>
          <p:cNvPr id="5" name="Retângulo 4">
            <a:extLst>
              <a:ext uri="{FF2B5EF4-FFF2-40B4-BE49-F238E27FC236}">
                <a16:creationId xmlns:a16="http://schemas.microsoft.com/office/drawing/2014/main" id="{69DB15AA-AE3D-43C9-81CA-4B8FDCD0BE97}"/>
              </a:ext>
            </a:extLst>
          </p:cNvPr>
          <p:cNvSpPr/>
          <p:nvPr/>
        </p:nvSpPr>
        <p:spPr>
          <a:xfrm>
            <a:off x="445088" y="2590898"/>
            <a:ext cx="7131528" cy="1569660"/>
          </a:xfrm>
          <a:prstGeom prst="rect">
            <a:avLst/>
          </a:prstGeom>
        </p:spPr>
        <p:txBody>
          <a:bodyPr wrap="square">
            <a:spAutoFit/>
          </a:bodyPr>
          <a:lstStyle/>
          <a:p>
            <a:r>
              <a:rPr lang="en-US" sz="3200" b="1" dirty="0">
                <a:latin typeface="Times New Roman" panose="02020603050405020304" pitchFamily="18" charset="0"/>
                <a:cs typeface="Times New Roman" panose="02020603050405020304" pitchFamily="18" charset="0"/>
              </a:rPr>
              <a:t>   Team Software Process (TSP)</a:t>
            </a:r>
            <a:r>
              <a:rPr lang="en-US" sz="3200" dirty="0">
                <a:latin typeface="Times New Roman" panose="02020603050405020304" pitchFamily="18" charset="0"/>
                <a:cs typeface="Times New Roman" panose="02020603050405020304" pitchFamily="18" charset="0"/>
              </a:rPr>
              <a:t> is a software development strategy developed in </a:t>
            </a:r>
            <a:r>
              <a:rPr lang="en-US" sz="3200" b="1" dirty="0">
                <a:latin typeface="Times New Roman" panose="02020603050405020304" pitchFamily="18" charset="0"/>
                <a:cs typeface="Times New Roman" panose="02020603050405020304" pitchFamily="18" charset="0"/>
              </a:rPr>
              <a:t>1996 </a:t>
            </a:r>
            <a:r>
              <a:rPr lang="en-US" sz="3200" dirty="0">
                <a:latin typeface="Times New Roman" panose="02020603050405020304" pitchFamily="18" charset="0"/>
                <a:cs typeface="Times New Roman" panose="02020603050405020304" pitchFamily="18" charset="0"/>
              </a:rPr>
              <a:t>by </a:t>
            </a:r>
            <a:r>
              <a:rPr lang="en-US" sz="3200" b="1" dirty="0">
                <a:latin typeface="Times New Roman" panose="02020603050405020304" pitchFamily="18" charset="0"/>
                <a:cs typeface="Times New Roman" panose="02020603050405020304" pitchFamily="18" charset="0"/>
              </a:rPr>
              <a:t>Watts Humphrey</a:t>
            </a:r>
            <a:r>
              <a:rPr lang="en-US" sz="3200" dirty="0">
                <a:latin typeface="Times New Roman" panose="02020603050405020304" pitchFamily="18" charset="0"/>
                <a:cs typeface="Times New Roman" panose="02020603050405020304" pitchFamily="18" charset="0"/>
              </a:rPr>
              <a:t>. </a:t>
            </a:r>
            <a:endParaRPr lang="pt-PT"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14700924"/>
      </p:ext>
    </p:extLst>
  </p:cSld>
  <p:clrMapOvr>
    <a:masterClrMapping/>
  </p:clrMapOvr>
  <mc:AlternateContent xmlns:mc="http://schemas.openxmlformats.org/markup-compatibility/2006">
    <mc:Choice xmlns:p15="http://schemas.microsoft.com/office/powerpoint/2012/main" Requires="p15">
      <p:transition spd="slow">
        <p15:prstTrans prst="fallOver"/>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3">
            <a:extLst>
              <a:ext uri="{FF2B5EF4-FFF2-40B4-BE49-F238E27FC236}">
                <a16:creationId xmlns:a16="http://schemas.microsoft.com/office/drawing/2014/main" id="{35E77098-E1C4-4C77-8DDE-6072F9166C5A}"/>
              </a:ext>
            </a:extLst>
          </p:cNvPr>
          <p:cNvSpPr>
            <a:spLocks noGrp="1"/>
          </p:cNvSpPr>
          <p:nvPr>
            <p:ph type="title"/>
          </p:nvPr>
        </p:nvSpPr>
        <p:spPr>
          <a:xfrm>
            <a:off x="0" y="354567"/>
            <a:ext cx="11048999" cy="1153721"/>
          </a:xfrm>
        </p:spPr>
        <p:txBody>
          <a:bodyPr/>
          <a:lstStyle/>
          <a:p>
            <a:r>
              <a:rPr lang="en-US" b="1" cap="none"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Team Software Process</a:t>
            </a:r>
            <a:br>
              <a:rPr lang="en-US" b="1" cap="none"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br>
            <a:endParaRPr lang="pt-PT" dirty="0"/>
          </a:p>
        </p:txBody>
      </p:sp>
      <p:sp>
        <p:nvSpPr>
          <p:cNvPr id="4" name="Retângulo 3">
            <a:extLst>
              <a:ext uri="{FF2B5EF4-FFF2-40B4-BE49-F238E27FC236}">
                <a16:creationId xmlns:a16="http://schemas.microsoft.com/office/drawing/2014/main" id="{9DD97C2F-5BE3-4D84-ADEF-242D0B018407}"/>
              </a:ext>
            </a:extLst>
          </p:cNvPr>
          <p:cNvSpPr/>
          <p:nvPr/>
        </p:nvSpPr>
        <p:spPr>
          <a:xfrm>
            <a:off x="650448" y="1063121"/>
            <a:ext cx="11331019" cy="5632311"/>
          </a:xfrm>
          <a:prstGeom prst="rect">
            <a:avLst/>
          </a:prstGeom>
        </p:spPr>
        <p:txBody>
          <a:bodyPr wrap="square">
            <a:spAutoFit/>
          </a:bodyPr>
          <a:lstStyle/>
          <a:p>
            <a:pPr algn="just"/>
            <a:r>
              <a:rPr lang="pt-PT" sz="2800" dirty="0">
                <a:latin typeface="Times New Roman" panose="02020603050405020304" pitchFamily="18" charset="0"/>
                <a:cs typeface="Times New Roman" panose="02020603050405020304" pitchFamily="18" charset="0"/>
              </a:rPr>
              <a:t>   TSP </a:t>
            </a:r>
            <a:r>
              <a:rPr lang="pt-PT" sz="2800" dirty="0" err="1">
                <a:latin typeface="Times New Roman" panose="02020603050405020304" pitchFamily="18" charset="0"/>
                <a:cs typeface="Times New Roman" panose="02020603050405020304" pitchFamily="18" charset="0"/>
              </a:rPr>
              <a:t>is</a:t>
            </a:r>
            <a:r>
              <a:rPr lang="pt-PT" sz="2800" dirty="0">
                <a:latin typeface="Times New Roman" panose="02020603050405020304" pitchFamily="18" charset="0"/>
                <a:cs typeface="Times New Roman" panose="02020603050405020304" pitchFamily="18" charset="0"/>
              </a:rPr>
              <a:t> a software </a:t>
            </a:r>
            <a:r>
              <a:rPr lang="pt-PT" sz="2800" dirty="0" err="1">
                <a:latin typeface="Times New Roman" panose="02020603050405020304" pitchFamily="18" charset="0"/>
                <a:cs typeface="Times New Roman" panose="02020603050405020304" pitchFamily="18" charset="0"/>
              </a:rPr>
              <a:t>development</a:t>
            </a:r>
            <a:r>
              <a:rPr lang="pt-PT" sz="2800" dirty="0">
                <a:latin typeface="Times New Roman" panose="02020603050405020304" pitchFamily="18" charset="0"/>
                <a:cs typeface="Times New Roman" panose="02020603050405020304" pitchFamily="18" charset="0"/>
              </a:rPr>
              <a:t> </a:t>
            </a:r>
            <a:r>
              <a:rPr lang="pt-PT" sz="2800" dirty="0" err="1">
                <a:latin typeface="Times New Roman" panose="02020603050405020304" pitchFamily="18" charset="0"/>
                <a:cs typeface="Times New Roman" panose="02020603050405020304" pitchFamily="18" charset="0"/>
              </a:rPr>
              <a:t>strategy</a:t>
            </a:r>
            <a:r>
              <a:rPr lang="pt-PT" sz="2800" dirty="0">
                <a:latin typeface="Times New Roman" panose="02020603050405020304" pitchFamily="18" charset="0"/>
                <a:cs typeface="Times New Roman" panose="02020603050405020304" pitchFamily="18" charset="0"/>
              </a:rPr>
              <a:t> </a:t>
            </a:r>
            <a:r>
              <a:rPr lang="pt-PT" sz="2800" dirty="0" err="1">
                <a:latin typeface="Times New Roman" panose="02020603050405020304" pitchFamily="18" charset="0"/>
                <a:cs typeface="Times New Roman" panose="02020603050405020304" pitchFamily="18" charset="0"/>
              </a:rPr>
              <a:t>that</a:t>
            </a:r>
            <a:r>
              <a:rPr lang="pt-PT" sz="2800" dirty="0">
                <a:latin typeface="Times New Roman" panose="02020603050405020304" pitchFamily="18" charset="0"/>
                <a:cs typeface="Times New Roman" panose="02020603050405020304" pitchFamily="18" charset="0"/>
              </a:rPr>
              <a:t> </a:t>
            </a:r>
            <a:r>
              <a:rPr lang="pt-PT" sz="2800" dirty="0" err="1">
                <a:latin typeface="Times New Roman" panose="02020603050405020304" pitchFamily="18" charset="0"/>
                <a:cs typeface="Times New Roman" panose="02020603050405020304" pitchFamily="18" charset="0"/>
              </a:rPr>
              <a:t>provides</a:t>
            </a:r>
            <a:r>
              <a:rPr lang="pt-PT" sz="2800"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a well defined process framework</a:t>
            </a:r>
            <a:r>
              <a:rPr lang="pt-PT" sz="2800" dirty="0">
                <a:latin typeface="Times New Roman" panose="02020603050405020304" pitchFamily="18" charset="0"/>
                <a:cs typeface="Times New Roman" panose="02020603050405020304" pitchFamily="18" charset="0"/>
              </a:rPr>
              <a:t> </a:t>
            </a:r>
            <a:r>
              <a:rPr lang="pt-PT" sz="2800" dirty="0" err="1">
                <a:latin typeface="Times New Roman" panose="02020603050405020304" pitchFamily="18" charset="0"/>
                <a:cs typeface="Times New Roman" panose="02020603050405020304" pitchFamily="18" charset="0"/>
              </a:rPr>
              <a:t>designed</a:t>
            </a:r>
            <a:r>
              <a:rPr lang="pt-PT" sz="2800" dirty="0">
                <a:latin typeface="Times New Roman" panose="02020603050405020304" pitchFamily="18" charset="0"/>
                <a:cs typeface="Times New Roman" panose="02020603050405020304" pitchFamily="18" charset="0"/>
              </a:rPr>
              <a:t> to:</a:t>
            </a:r>
          </a:p>
          <a:p>
            <a:pPr algn="just"/>
            <a:endParaRPr lang="pt-PT" sz="3200" dirty="0">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show managers and engineers how to build self-directed teams</a:t>
            </a:r>
          </a:p>
          <a:p>
            <a:pPr marL="457200" indent="-457200" algn="just">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plan and manage their work</a:t>
            </a:r>
          </a:p>
          <a:p>
            <a:pPr marL="457200" indent="-457200" algn="just">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coach and motivate their teams</a:t>
            </a:r>
          </a:p>
          <a:p>
            <a:pPr marL="457200" indent="-457200" algn="just">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sustain peak performance</a:t>
            </a:r>
          </a:p>
          <a:p>
            <a:pPr marL="457200" indent="-457200" algn="just">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produce software products in a way that improves the quality and productivity of the team</a:t>
            </a:r>
          </a:p>
          <a:p>
            <a:pPr marL="457200" indent="-457200" algn="just">
              <a:buFont typeface="Wingdings" panose="05000000000000000000" pitchFamily="2" charset="2"/>
              <a:buChar char="Ø"/>
            </a:pPr>
            <a:endParaRPr lang="pt-PT"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3634"/>
      </p:ext>
    </p:extLst>
  </p:cSld>
  <p:clrMapOvr>
    <a:masterClrMapping/>
  </p:clrMapOvr>
  <mc:AlternateContent xmlns:mc="http://schemas.openxmlformats.org/markup-compatibility/2006">
    <mc:Choice xmlns:p15="http://schemas.microsoft.com/office/powerpoint/2012/main" Requires="p15">
      <p:transition spd="slow">
        <p15:prstTrans prst="fallOver"/>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3">
            <a:extLst>
              <a:ext uri="{FF2B5EF4-FFF2-40B4-BE49-F238E27FC236}">
                <a16:creationId xmlns:a16="http://schemas.microsoft.com/office/drawing/2014/main" id="{35E77098-E1C4-4C77-8DDE-6072F9166C5A}"/>
              </a:ext>
            </a:extLst>
          </p:cNvPr>
          <p:cNvSpPr>
            <a:spLocks noGrp="1"/>
          </p:cNvSpPr>
          <p:nvPr>
            <p:ph type="title"/>
          </p:nvPr>
        </p:nvSpPr>
        <p:spPr>
          <a:xfrm>
            <a:off x="0" y="354567"/>
            <a:ext cx="11048999" cy="1153721"/>
          </a:xfrm>
        </p:spPr>
        <p:txBody>
          <a:bodyPr/>
          <a:lstStyle/>
          <a:p>
            <a:r>
              <a:rPr lang="en-US" b="1" cap="none"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Team Software Process</a:t>
            </a:r>
            <a:br>
              <a:rPr lang="en-US" b="1" cap="none"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br>
            <a:endParaRPr lang="pt-PT" dirty="0"/>
          </a:p>
        </p:txBody>
      </p:sp>
      <p:sp>
        <p:nvSpPr>
          <p:cNvPr id="5" name="Retângulo 4">
            <a:extLst>
              <a:ext uri="{FF2B5EF4-FFF2-40B4-BE49-F238E27FC236}">
                <a16:creationId xmlns:a16="http://schemas.microsoft.com/office/drawing/2014/main" id="{38BFD630-6C41-494C-AB36-5EB85DAC8E3C}"/>
              </a:ext>
            </a:extLst>
          </p:cNvPr>
          <p:cNvSpPr/>
          <p:nvPr/>
        </p:nvSpPr>
        <p:spPr>
          <a:xfrm>
            <a:off x="153237" y="1859441"/>
            <a:ext cx="5629062" cy="3046988"/>
          </a:xfrm>
          <a:prstGeom prst="rect">
            <a:avLst/>
          </a:prstGeom>
        </p:spPr>
        <p:txBody>
          <a:bodyPr wrap="square">
            <a:spAutoFit/>
          </a:bodyPr>
          <a:lstStyle/>
          <a:p>
            <a:pPr algn="just"/>
            <a:r>
              <a:rPr lang="pt-PT"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To really understand TSP, engineers must be trained in the Personal Software Process (PSP), in which they learn how to gather and use process data, make detailed plans, manage product quality as well as using earned value to find a project. The main elements of TSP can be summarize in this figure:</a:t>
            </a:r>
          </a:p>
        </p:txBody>
      </p:sp>
      <p:pic>
        <p:nvPicPr>
          <p:cNvPr id="1026" name="Picture 2" descr="https://lh5.googleusercontent.com/ysH9A8mefCRWuAe_Kie6PaUZtKcVV7zZ7yZ355pqe10Am7URaBBxzmZr7JFXqNMBUYbiujbviGit9ZxH_-Tv8kWkc05mV1E0LsuIBRsP3KyfbIiFMeraF9ZlbmaKuioxIFQ62iwa">
            <a:extLst>
              <a:ext uri="{FF2B5EF4-FFF2-40B4-BE49-F238E27FC236}">
                <a16:creationId xmlns:a16="http://schemas.microsoft.com/office/drawing/2014/main" id="{E572AA55-79E7-4F0A-86F4-94B5C051CD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35536" y="1212479"/>
            <a:ext cx="6142038" cy="4340913"/>
          </a:xfrm>
          <a:prstGeom prst="rect">
            <a:avLst/>
          </a:prstGeom>
          <a:noFill/>
          <a:extLst>
            <a:ext uri="{909E8E84-426E-40DD-AFC4-6F175D3DCCD1}">
              <a14:hiddenFill xmlns:a14="http://schemas.microsoft.com/office/drawing/2010/main">
                <a:solidFill>
                  <a:srgbClr val="FFFFFF"/>
                </a:solidFill>
              </a14:hiddenFill>
            </a:ext>
          </a:extLst>
        </p:spPr>
      </p:pic>
      <p:sp>
        <p:nvSpPr>
          <p:cNvPr id="2" name="Retângulo 1">
            <a:extLst>
              <a:ext uri="{FF2B5EF4-FFF2-40B4-BE49-F238E27FC236}">
                <a16:creationId xmlns:a16="http://schemas.microsoft.com/office/drawing/2014/main" id="{7583430B-F05F-49A8-8E4D-59900A6DFCD1}"/>
              </a:ext>
            </a:extLst>
          </p:cNvPr>
          <p:cNvSpPr/>
          <p:nvPr/>
        </p:nvSpPr>
        <p:spPr>
          <a:xfrm>
            <a:off x="5935536" y="5714156"/>
            <a:ext cx="6142038" cy="461665"/>
          </a:xfrm>
          <a:prstGeom prst="rect">
            <a:avLst/>
          </a:prstGeom>
        </p:spPr>
        <p:txBody>
          <a:bodyPr wrap="square">
            <a:spAutoFit/>
          </a:bodyPr>
          <a:lstStyle/>
          <a:p>
            <a:pPr algn="ctr"/>
            <a:r>
              <a:rPr lang="pt-PT" sz="2400" dirty="0">
                <a:latin typeface="Times New Roman" panose="02020603050405020304" pitchFamily="18" charset="0"/>
                <a:cs typeface="Times New Roman" panose="02020603050405020304" pitchFamily="18" charset="0"/>
              </a:rPr>
              <a:t>TSP </a:t>
            </a:r>
            <a:r>
              <a:rPr lang="pt-PT" sz="2400" dirty="0" err="1">
                <a:latin typeface="Times New Roman" panose="02020603050405020304" pitchFamily="18" charset="0"/>
                <a:cs typeface="Times New Roman" panose="02020603050405020304" pitchFamily="18" charset="0"/>
              </a:rPr>
              <a:t>main</a:t>
            </a:r>
            <a:r>
              <a:rPr lang="pt-PT" sz="2400" dirty="0">
                <a:latin typeface="Times New Roman" panose="02020603050405020304" pitchFamily="18" charset="0"/>
                <a:cs typeface="Times New Roman" panose="02020603050405020304" pitchFamily="18" charset="0"/>
              </a:rPr>
              <a:t> </a:t>
            </a:r>
            <a:r>
              <a:rPr lang="pt-PT" sz="2400" dirty="0" err="1">
                <a:latin typeface="Times New Roman" panose="02020603050405020304" pitchFamily="18" charset="0"/>
                <a:cs typeface="Times New Roman" panose="02020603050405020304" pitchFamily="18" charset="0"/>
              </a:rPr>
              <a:t>elements</a:t>
            </a:r>
            <a:endParaRPr lang="pt-PT"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6610074"/>
      </p:ext>
    </p:extLst>
  </p:cSld>
  <p:clrMapOvr>
    <a:masterClrMapping/>
  </p:clrMapOvr>
  <mc:AlternateContent xmlns:mc="http://schemas.openxmlformats.org/markup-compatibility/2006">
    <mc:Choice xmlns:p15="http://schemas.microsoft.com/office/powerpoint/2012/main" Requires="p15">
      <p:transition spd="slow">
        <p15:prstTrans prst="fallOver"/>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3">
            <a:extLst>
              <a:ext uri="{FF2B5EF4-FFF2-40B4-BE49-F238E27FC236}">
                <a16:creationId xmlns:a16="http://schemas.microsoft.com/office/drawing/2014/main" id="{35E77098-E1C4-4C77-8DDE-6072F9166C5A}"/>
              </a:ext>
            </a:extLst>
          </p:cNvPr>
          <p:cNvSpPr>
            <a:spLocks noGrp="1"/>
          </p:cNvSpPr>
          <p:nvPr>
            <p:ph type="title"/>
          </p:nvPr>
        </p:nvSpPr>
        <p:spPr>
          <a:xfrm>
            <a:off x="0" y="354567"/>
            <a:ext cx="11048999" cy="1153721"/>
          </a:xfrm>
        </p:spPr>
        <p:txBody>
          <a:bodyPr/>
          <a:lstStyle/>
          <a:p>
            <a:r>
              <a:rPr lang="en-US" b="1" cap="none"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Team Software Process</a:t>
            </a:r>
            <a:br>
              <a:rPr lang="en-US" b="1" cap="none"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br>
            <a:endParaRPr lang="pt-PT" dirty="0"/>
          </a:p>
        </p:txBody>
      </p:sp>
      <p:sp>
        <p:nvSpPr>
          <p:cNvPr id="5" name="Retângulo 4">
            <a:extLst>
              <a:ext uri="{FF2B5EF4-FFF2-40B4-BE49-F238E27FC236}">
                <a16:creationId xmlns:a16="http://schemas.microsoft.com/office/drawing/2014/main" id="{DA1D48AE-0441-43D5-99A1-93B32C6D25B9}"/>
              </a:ext>
            </a:extLst>
          </p:cNvPr>
          <p:cNvSpPr/>
          <p:nvPr/>
        </p:nvSpPr>
        <p:spPr>
          <a:xfrm>
            <a:off x="744715" y="1508287"/>
            <a:ext cx="11331019" cy="4401205"/>
          </a:xfrm>
          <a:prstGeom prst="rect">
            <a:avLst/>
          </a:prstGeom>
        </p:spPr>
        <p:txBody>
          <a:bodyPr wrap="square">
            <a:spAutoFit/>
          </a:bodyPr>
          <a:lstStyle/>
          <a:p>
            <a:pPr algn="just"/>
            <a:r>
              <a:rPr lang="pt-PT" sz="2800"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TSP divides the team in various </a:t>
            </a:r>
            <a:r>
              <a:rPr lang="en-US" sz="2800" b="1" dirty="0">
                <a:latin typeface="Times New Roman" panose="02020603050405020304" pitchFamily="18" charset="0"/>
                <a:cs typeface="Times New Roman" panose="02020603050405020304" pitchFamily="18" charset="0"/>
              </a:rPr>
              <a:t>roles </a:t>
            </a:r>
            <a:r>
              <a:rPr lang="en-US" sz="2800" dirty="0">
                <a:latin typeface="Times New Roman" panose="02020603050405020304" pitchFamily="18" charset="0"/>
                <a:cs typeface="Times New Roman" panose="02020603050405020304" pitchFamily="18" charset="0"/>
              </a:rPr>
              <a:t>with specific functions:</a:t>
            </a:r>
          </a:p>
          <a:p>
            <a:pPr algn="just"/>
            <a:endParaRPr lang="en-US" sz="28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pt-PT" sz="2800" dirty="0">
                <a:latin typeface="Times New Roman" panose="02020603050405020304" pitchFamily="18" charset="0"/>
                <a:cs typeface="Times New Roman" panose="02020603050405020304" pitchFamily="18" charset="0"/>
              </a:rPr>
              <a:t>Team leader</a:t>
            </a:r>
          </a:p>
          <a:p>
            <a:pPr marL="342900" indent="-342900" algn="just">
              <a:buFont typeface="Wingdings" panose="05000000000000000000" pitchFamily="2" charset="2"/>
              <a:buChar char="Ø"/>
            </a:pPr>
            <a:endParaRPr lang="pt-PT" sz="28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pt-PT" sz="2800" dirty="0">
                <a:latin typeface="Times New Roman" panose="02020603050405020304" pitchFamily="18" charset="0"/>
                <a:cs typeface="Times New Roman" panose="02020603050405020304" pitchFamily="18" charset="0"/>
              </a:rPr>
              <a:t>Team coach</a:t>
            </a:r>
          </a:p>
          <a:p>
            <a:pPr marL="342900" indent="-342900" algn="just">
              <a:buFont typeface="Wingdings" panose="05000000000000000000" pitchFamily="2" charset="2"/>
              <a:buChar char="Ø"/>
            </a:pPr>
            <a:endParaRPr lang="pt-PT" sz="28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pt-PT" sz="2800" dirty="0" err="1">
                <a:latin typeface="Times New Roman" panose="02020603050405020304" pitchFamily="18" charset="0"/>
                <a:cs typeface="Times New Roman" panose="02020603050405020304" pitchFamily="18" charset="0"/>
              </a:rPr>
              <a:t>Quality</a:t>
            </a:r>
            <a:r>
              <a:rPr lang="pt-PT" sz="2800" dirty="0">
                <a:latin typeface="Times New Roman" panose="02020603050405020304" pitchFamily="18" charset="0"/>
                <a:cs typeface="Times New Roman" panose="02020603050405020304" pitchFamily="18" charset="0"/>
              </a:rPr>
              <a:t> manager</a:t>
            </a:r>
          </a:p>
          <a:p>
            <a:pPr marL="342900" indent="-342900" algn="just">
              <a:buFont typeface="Wingdings" panose="05000000000000000000" pitchFamily="2" charset="2"/>
              <a:buChar char="Ø"/>
            </a:pPr>
            <a:endParaRPr lang="pt-PT" sz="28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pt-PT" sz="2800" dirty="0" err="1">
                <a:latin typeface="Times New Roman" panose="02020603050405020304" pitchFamily="18" charset="0"/>
                <a:cs typeface="Times New Roman" panose="02020603050405020304" pitchFamily="18" charset="0"/>
              </a:rPr>
              <a:t>Planning</a:t>
            </a:r>
            <a:r>
              <a:rPr lang="pt-PT" sz="2800" dirty="0">
                <a:latin typeface="Times New Roman" panose="02020603050405020304" pitchFamily="18" charset="0"/>
                <a:cs typeface="Times New Roman" panose="02020603050405020304" pitchFamily="18" charset="0"/>
              </a:rPr>
              <a:t> manager</a:t>
            </a:r>
          </a:p>
          <a:p>
            <a:pPr marL="342900" indent="-342900" algn="just">
              <a:buFont typeface="Wingdings" panose="05000000000000000000" pitchFamily="2" charset="2"/>
              <a:buChar char="Ø"/>
            </a:pPr>
            <a:endParaRPr lang="pt-PT" sz="2800" dirty="0">
              <a:latin typeface="Times New Roman" panose="02020603050405020304" pitchFamily="18" charset="0"/>
              <a:cs typeface="Times New Roman" panose="02020603050405020304" pitchFamily="18" charset="0"/>
            </a:endParaRPr>
          </a:p>
        </p:txBody>
      </p:sp>
      <p:sp>
        <p:nvSpPr>
          <p:cNvPr id="6" name="CaixaDeTexto 5">
            <a:extLst>
              <a:ext uri="{FF2B5EF4-FFF2-40B4-BE49-F238E27FC236}">
                <a16:creationId xmlns:a16="http://schemas.microsoft.com/office/drawing/2014/main" id="{9EFA0E4F-DC61-47C8-AD9E-6CDD9A73EBAB}"/>
              </a:ext>
            </a:extLst>
          </p:cNvPr>
          <p:cNvSpPr txBox="1"/>
          <p:nvPr/>
        </p:nvSpPr>
        <p:spPr>
          <a:xfrm>
            <a:off x="6315956" y="2375555"/>
            <a:ext cx="4232637" cy="3108543"/>
          </a:xfrm>
          <a:prstGeom prst="rect">
            <a:avLst/>
          </a:prstGeom>
          <a:noFill/>
        </p:spPr>
        <p:txBody>
          <a:bodyPr wrap="square" rtlCol="0">
            <a:spAutoFit/>
          </a:bodyPr>
          <a:lstStyle/>
          <a:p>
            <a:pPr marL="342900" indent="-342900" algn="just">
              <a:buFont typeface="Wingdings" panose="05000000000000000000" pitchFamily="2" charset="2"/>
              <a:buChar char="Ø"/>
            </a:pPr>
            <a:r>
              <a:rPr lang="pt-PT" sz="2800" dirty="0">
                <a:latin typeface="Times New Roman" panose="02020603050405020304" pitchFamily="18" charset="0"/>
                <a:cs typeface="Times New Roman" panose="02020603050405020304" pitchFamily="18" charset="0"/>
              </a:rPr>
              <a:t>Design manager</a:t>
            </a:r>
          </a:p>
          <a:p>
            <a:pPr marL="342900" indent="-342900" algn="just">
              <a:buFont typeface="Wingdings" panose="05000000000000000000" pitchFamily="2" charset="2"/>
              <a:buChar char="Ø"/>
            </a:pPr>
            <a:endParaRPr lang="pt-PT" sz="28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pt-PT" sz="2800" dirty="0" err="1">
                <a:latin typeface="Times New Roman" panose="02020603050405020304" pitchFamily="18" charset="0"/>
                <a:cs typeface="Times New Roman" panose="02020603050405020304" pitchFamily="18" charset="0"/>
              </a:rPr>
              <a:t>Support</a:t>
            </a:r>
            <a:r>
              <a:rPr lang="pt-PT" sz="2800" dirty="0">
                <a:latin typeface="Times New Roman" panose="02020603050405020304" pitchFamily="18" charset="0"/>
                <a:cs typeface="Times New Roman" panose="02020603050405020304" pitchFamily="18" charset="0"/>
              </a:rPr>
              <a:t> manager</a:t>
            </a:r>
          </a:p>
          <a:p>
            <a:pPr marL="342900" indent="-342900" algn="just">
              <a:buFont typeface="Wingdings" panose="05000000000000000000" pitchFamily="2" charset="2"/>
              <a:buChar char="Ø"/>
            </a:pPr>
            <a:endParaRPr lang="pt-PT" sz="28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pt-PT" sz="2800" dirty="0" err="1">
                <a:latin typeface="Times New Roman" panose="02020603050405020304" pitchFamily="18" charset="0"/>
                <a:cs typeface="Times New Roman" panose="02020603050405020304" pitchFamily="18" charset="0"/>
              </a:rPr>
              <a:t>Implementation</a:t>
            </a:r>
            <a:r>
              <a:rPr lang="pt-PT" sz="2800" dirty="0">
                <a:latin typeface="Times New Roman" panose="02020603050405020304" pitchFamily="18" charset="0"/>
                <a:cs typeface="Times New Roman" panose="02020603050405020304" pitchFamily="18" charset="0"/>
              </a:rPr>
              <a:t> manager</a:t>
            </a:r>
          </a:p>
          <a:p>
            <a:pPr marL="342900" indent="-342900" algn="just">
              <a:buFont typeface="Wingdings" panose="05000000000000000000" pitchFamily="2" charset="2"/>
              <a:buChar char="Ø"/>
            </a:pPr>
            <a:endParaRPr lang="pt-PT" sz="28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pt-PT" sz="2800" dirty="0" err="1">
                <a:latin typeface="Times New Roman" panose="02020603050405020304" pitchFamily="18" charset="0"/>
                <a:cs typeface="Times New Roman" panose="02020603050405020304" pitchFamily="18" charset="0"/>
              </a:rPr>
              <a:t>Test</a:t>
            </a:r>
            <a:r>
              <a:rPr lang="pt-PT" sz="2800" dirty="0">
                <a:latin typeface="Times New Roman" panose="02020603050405020304" pitchFamily="18" charset="0"/>
                <a:cs typeface="Times New Roman" panose="02020603050405020304" pitchFamily="18" charset="0"/>
              </a:rPr>
              <a:t> manager</a:t>
            </a:r>
          </a:p>
        </p:txBody>
      </p:sp>
    </p:spTree>
    <p:extLst>
      <p:ext uri="{BB962C8B-B14F-4D97-AF65-F5344CB8AC3E}">
        <p14:creationId xmlns:p14="http://schemas.microsoft.com/office/powerpoint/2010/main" val="67400200"/>
      </p:ext>
    </p:extLst>
  </p:cSld>
  <p:clrMapOvr>
    <a:masterClrMapping/>
  </p:clrMapOvr>
  <mc:AlternateContent xmlns:mc="http://schemas.openxmlformats.org/markup-compatibility/2006">
    <mc:Choice xmlns:p15="http://schemas.microsoft.com/office/powerpoint/2012/main" Requires="p15">
      <p:transition spd="slow">
        <p15:prstTrans prst="fallOver"/>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3">
            <a:extLst>
              <a:ext uri="{FF2B5EF4-FFF2-40B4-BE49-F238E27FC236}">
                <a16:creationId xmlns:a16="http://schemas.microsoft.com/office/drawing/2014/main" id="{35E77098-E1C4-4C77-8DDE-6072F9166C5A}"/>
              </a:ext>
            </a:extLst>
          </p:cNvPr>
          <p:cNvSpPr>
            <a:spLocks noGrp="1"/>
          </p:cNvSpPr>
          <p:nvPr>
            <p:ph type="title"/>
          </p:nvPr>
        </p:nvSpPr>
        <p:spPr>
          <a:xfrm>
            <a:off x="0" y="354567"/>
            <a:ext cx="11048999" cy="1153721"/>
          </a:xfrm>
        </p:spPr>
        <p:txBody>
          <a:bodyPr/>
          <a:lstStyle/>
          <a:p>
            <a:r>
              <a:rPr lang="en-US" b="1" cap="none"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Team Software Process</a:t>
            </a:r>
            <a:br>
              <a:rPr lang="en-US" b="1" cap="none"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br>
            <a:endParaRPr lang="pt-PT" dirty="0"/>
          </a:p>
        </p:txBody>
      </p:sp>
      <p:sp>
        <p:nvSpPr>
          <p:cNvPr id="4" name="Retângulo 3">
            <a:extLst>
              <a:ext uri="{FF2B5EF4-FFF2-40B4-BE49-F238E27FC236}">
                <a16:creationId xmlns:a16="http://schemas.microsoft.com/office/drawing/2014/main" id="{861B7D96-683C-4863-BCA4-CD2BAACC8032}"/>
              </a:ext>
            </a:extLst>
          </p:cNvPr>
          <p:cNvSpPr/>
          <p:nvPr/>
        </p:nvSpPr>
        <p:spPr>
          <a:xfrm>
            <a:off x="926969" y="931427"/>
            <a:ext cx="11331019" cy="3539430"/>
          </a:xfrm>
          <a:prstGeom prst="rect">
            <a:avLst/>
          </a:prstGeom>
        </p:spPr>
        <p:txBody>
          <a:bodyPr wrap="square">
            <a:spAutoFit/>
          </a:bodyPr>
          <a:lstStyle/>
          <a:p>
            <a:r>
              <a:rPr lang="en-US" sz="2800" dirty="0">
                <a:latin typeface="Times New Roman" panose="02020603050405020304" pitchFamily="18" charset="0"/>
                <a:cs typeface="Times New Roman" panose="02020603050405020304" pitchFamily="18" charset="0"/>
              </a:rPr>
              <a:t>The TSP consists of six major </a:t>
            </a:r>
            <a:r>
              <a:rPr lang="en-US" sz="2800" b="1" dirty="0">
                <a:latin typeface="Times New Roman" panose="02020603050405020304" pitchFamily="18" charset="0"/>
                <a:cs typeface="Times New Roman" panose="02020603050405020304" pitchFamily="18" charset="0"/>
              </a:rPr>
              <a:t>phases</a:t>
            </a:r>
            <a:r>
              <a:rPr lang="en-US" sz="2800" dirty="0">
                <a:latin typeface="Times New Roman" panose="02020603050405020304" pitchFamily="18" charset="0"/>
                <a:cs typeface="Times New Roman" panose="02020603050405020304" pitchFamily="18" charset="0"/>
              </a:rPr>
              <a:t>:</a:t>
            </a:r>
          </a:p>
          <a:p>
            <a:pPr marL="457200" indent="-457200">
              <a:buFont typeface="+mj-lt"/>
              <a:buAutoNum type="arabicPeriod"/>
            </a:pPr>
            <a:endParaRPr lang="en-US" sz="28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800" dirty="0">
                <a:latin typeface="Times New Roman" panose="02020603050405020304" pitchFamily="18" charset="0"/>
                <a:cs typeface="Times New Roman" panose="02020603050405020304" pitchFamily="18" charset="0"/>
              </a:rPr>
              <a:t>Launch</a:t>
            </a:r>
          </a:p>
          <a:p>
            <a:pPr marL="457200" indent="-457200">
              <a:buFont typeface="+mj-lt"/>
              <a:buAutoNum type="arabicPeriod"/>
            </a:pPr>
            <a:endParaRPr lang="en-US" sz="28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800" dirty="0">
                <a:latin typeface="Times New Roman" panose="02020603050405020304" pitchFamily="18" charset="0"/>
                <a:cs typeface="Times New Roman" panose="02020603050405020304" pitchFamily="18" charset="0"/>
              </a:rPr>
              <a:t>Requirements</a:t>
            </a:r>
          </a:p>
          <a:p>
            <a:pPr marL="457200" indent="-457200">
              <a:buFont typeface="+mj-lt"/>
              <a:buAutoNum type="arabicPeriod"/>
            </a:pPr>
            <a:endParaRPr lang="en-US" sz="28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800" dirty="0">
                <a:latin typeface="Times New Roman" panose="02020603050405020304" pitchFamily="18" charset="0"/>
                <a:cs typeface="Times New Roman" panose="02020603050405020304" pitchFamily="18" charset="0"/>
              </a:rPr>
              <a:t>High Level design </a:t>
            </a:r>
          </a:p>
          <a:p>
            <a:pPr marL="342900" indent="-342900">
              <a:buFont typeface="Wingdings" panose="05000000000000000000" pitchFamily="2" charset="2"/>
              <a:buChar char="Ø"/>
            </a:pPr>
            <a:endParaRPr lang="en-US" sz="2800" b="1" dirty="0">
              <a:latin typeface="Times New Roman" panose="02020603050405020304" pitchFamily="18" charset="0"/>
              <a:cs typeface="Times New Roman" panose="02020603050405020304" pitchFamily="18" charset="0"/>
            </a:endParaRPr>
          </a:p>
        </p:txBody>
      </p:sp>
      <p:sp>
        <p:nvSpPr>
          <p:cNvPr id="2" name="Retângulo 1">
            <a:extLst>
              <a:ext uri="{FF2B5EF4-FFF2-40B4-BE49-F238E27FC236}">
                <a16:creationId xmlns:a16="http://schemas.microsoft.com/office/drawing/2014/main" id="{5C4D31A7-BC3C-4B72-8F03-B83A57F89B92}"/>
              </a:ext>
            </a:extLst>
          </p:cNvPr>
          <p:cNvSpPr/>
          <p:nvPr/>
        </p:nvSpPr>
        <p:spPr>
          <a:xfrm>
            <a:off x="926969" y="4260979"/>
            <a:ext cx="6096000" cy="2246769"/>
          </a:xfrm>
          <a:prstGeom prst="rect">
            <a:avLst/>
          </a:prstGeom>
        </p:spPr>
        <p:txBody>
          <a:bodyPr>
            <a:spAutoFit/>
          </a:bodyPr>
          <a:lstStyle/>
          <a:p>
            <a:pPr marL="342900" indent="-342900" algn="just">
              <a:buFont typeface="+mj-lt"/>
              <a:buAutoNum type="arabicPeriod" startAt="4"/>
            </a:pPr>
            <a:r>
              <a:rPr lang="en-US" sz="2800" dirty="0">
                <a:latin typeface="Times New Roman" panose="02020603050405020304" pitchFamily="18" charset="0"/>
                <a:cs typeface="Times New Roman" panose="02020603050405020304" pitchFamily="18" charset="0"/>
              </a:rPr>
              <a:t> Implementation</a:t>
            </a:r>
          </a:p>
          <a:p>
            <a:pPr marL="342900" indent="-342900" algn="just">
              <a:buFont typeface="+mj-lt"/>
              <a:buAutoNum type="arabicPeriod" startAt="4"/>
            </a:pPr>
            <a:endParaRPr lang="en-US" sz="2800" dirty="0">
              <a:latin typeface="Times New Roman" panose="02020603050405020304" pitchFamily="18" charset="0"/>
              <a:cs typeface="Times New Roman" panose="02020603050405020304" pitchFamily="18" charset="0"/>
            </a:endParaRPr>
          </a:p>
          <a:p>
            <a:pPr marL="342900" indent="-342900" algn="just">
              <a:buFont typeface="+mj-lt"/>
              <a:buAutoNum type="arabicPeriod" startAt="4"/>
            </a:pPr>
            <a:r>
              <a:rPr lang="en-US" sz="2800" dirty="0">
                <a:latin typeface="Times New Roman" panose="02020603050405020304" pitchFamily="18" charset="0"/>
                <a:cs typeface="Times New Roman" panose="02020603050405020304" pitchFamily="18" charset="0"/>
              </a:rPr>
              <a:t> Release Test</a:t>
            </a:r>
          </a:p>
          <a:p>
            <a:pPr marL="342900" indent="-342900" algn="just">
              <a:buFont typeface="+mj-lt"/>
              <a:buAutoNum type="arabicPeriod" startAt="4"/>
            </a:pPr>
            <a:endParaRPr lang="en-US" sz="2800" dirty="0">
              <a:latin typeface="Times New Roman" panose="02020603050405020304" pitchFamily="18" charset="0"/>
              <a:cs typeface="Times New Roman" panose="02020603050405020304" pitchFamily="18" charset="0"/>
            </a:endParaRPr>
          </a:p>
          <a:p>
            <a:pPr marL="342900" indent="-342900" algn="just">
              <a:buFont typeface="+mj-lt"/>
              <a:buAutoNum type="arabicPeriod" startAt="4"/>
            </a:pPr>
            <a:r>
              <a:rPr lang="en-US" sz="2800" dirty="0">
                <a:latin typeface="Times New Roman" panose="02020603050405020304" pitchFamily="18" charset="0"/>
                <a:cs typeface="Times New Roman" panose="02020603050405020304" pitchFamily="18" charset="0"/>
              </a:rPr>
              <a:t> Post Mortem</a:t>
            </a:r>
          </a:p>
        </p:txBody>
      </p:sp>
      <p:pic>
        <p:nvPicPr>
          <p:cNvPr id="6" name="Imagem 5">
            <a:extLst>
              <a:ext uri="{FF2B5EF4-FFF2-40B4-BE49-F238E27FC236}">
                <a16:creationId xmlns:a16="http://schemas.microsoft.com/office/drawing/2014/main" id="{720A87A9-AEB3-4ADC-961B-0694090B5823}"/>
              </a:ext>
            </a:extLst>
          </p:cNvPr>
          <p:cNvPicPr>
            <a:picLocks noChangeAspect="1"/>
          </p:cNvPicPr>
          <p:nvPr/>
        </p:nvPicPr>
        <p:blipFill rotWithShape="1">
          <a:blip r:embed="rId2"/>
          <a:srcRect l="23584" t="24445" r="29750" b="27703"/>
          <a:stretch/>
        </p:blipFill>
        <p:spPr>
          <a:xfrm>
            <a:off x="4592745" y="1616541"/>
            <a:ext cx="6714386" cy="3872762"/>
          </a:xfrm>
          <a:prstGeom prst="rect">
            <a:avLst/>
          </a:prstGeom>
        </p:spPr>
      </p:pic>
      <p:sp>
        <p:nvSpPr>
          <p:cNvPr id="8" name="Retângulo 7">
            <a:extLst>
              <a:ext uri="{FF2B5EF4-FFF2-40B4-BE49-F238E27FC236}">
                <a16:creationId xmlns:a16="http://schemas.microsoft.com/office/drawing/2014/main" id="{6D11BDA4-931D-4079-8CB8-02746C4B51EA}"/>
              </a:ext>
            </a:extLst>
          </p:cNvPr>
          <p:cNvSpPr/>
          <p:nvPr/>
        </p:nvSpPr>
        <p:spPr>
          <a:xfrm>
            <a:off x="4592745" y="5597556"/>
            <a:ext cx="6714386" cy="461665"/>
          </a:xfrm>
          <a:prstGeom prst="rect">
            <a:avLst/>
          </a:prstGeom>
        </p:spPr>
        <p:txBody>
          <a:bodyPr wrap="square">
            <a:spAutoFit/>
          </a:bodyPr>
          <a:lstStyle/>
          <a:p>
            <a:pPr algn="ctr"/>
            <a:r>
              <a:rPr lang="pt-PT" sz="2400" dirty="0">
                <a:latin typeface="Times New Roman" panose="02020603050405020304" pitchFamily="18" charset="0"/>
                <a:cs typeface="Times New Roman" panose="02020603050405020304" pitchFamily="18" charset="0"/>
              </a:rPr>
              <a:t>TSP </a:t>
            </a:r>
            <a:r>
              <a:rPr lang="pt-PT" sz="2400" dirty="0" err="1">
                <a:latin typeface="Times New Roman" panose="02020603050405020304" pitchFamily="18" charset="0"/>
                <a:cs typeface="Times New Roman" panose="02020603050405020304" pitchFamily="18" charset="0"/>
              </a:rPr>
              <a:t>Process</a:t>
            </a:r>
            <a:r>
              <a:rPr lang="pt-PT" sz="2400" dirty="0">
                <a:latin typeface="Times New Roman" panose="02020603050405020304" pitchFamily="18" charset="0"/>
                <a:cs typeface="Times New Roman" panose="02020603050405020304" pitchFamily="18" charset="0"/>
              </a:rPr>
              <a:t> </a:t>
            </a:r>
            <a:r>
              <a:rPr lang="pt-PT" sz="2400" dirty="0" err="1">
                <a:latin typeface="Times New Roman" panose="02020603050405020304" pitchFamily="18" charset="0"/>
                <a:cs typeface="Times New Roman" panose="02020603050405020304" pitchFamily="18" charset="0"/>
              </a:rPr>
              <a:t>Flow</a:t>
            </a:r>
            <a:endParaRPr lang="pt-PT"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44073993"/>
      </p:ext>
    </p:extLst>
  </p:cSld>
  <p:clrMapOvr>
    <a:masterClrMapping/>
  </p:clrMapOvr>
  <mc:AlternateContent xmlns:mc="http://schemas.openxmlformats.org/markup-compatibility/2006">
    <mc:Choice xmlns:p15="http://schemas.microsoft.com/office/powerpoint/2012/main" Requires="p15">
      <p:transition spd="slow">
        <p15:prstTrans prst="fallOver"/>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3">
            <a:extLst>
              <a:ext uri="{FF2B5EF4-FFF2-40B4-BE49-F238E27FC236}">
                <a16:creationId xmlns:a16="http://schemas.microsoft.com/office/drawing/2014/main" id="{35E77098-E1C4-4C77-8DDE-6072F9166C5A}"/>
              </a:ext>
            </a:extLst>
          </p:cNvPr>
          <p:cNvSpPr>
            <a:spLocks noGrp="1"/>
          </p:cNvSpPr>
          <p:nvPr>
            <p:ph type="title"/>
          </p:nvPr>
        </p:nvSpPr>
        <p:spPr>
          <a:xfrm>
            <a:off x="0" y="354567"/>
            <a:ext cx="11048999" cy="1153721"/>
          </a:xfrm>
        </p:spPr>
        <p:txBody>
          <a:bodyPr/>
          <a:lstStyle/>
          <a:p>
            <a:r>
              <a:rPr lang="en-US" b="1" cap="none"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Team Software Process</a:t>
            </a:r>
            <a:br>
              <a:rPr lang="en-US" b="1" cap="none"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br>
            <a:endParaRPr lang="pt-PT" dirty="0"/>
          </a:p>
        </p:txBody>
      </p:sp>
      <p:sp>
        <p:nvSpPr>
          <p:cNvPr id="5" name="Retângulo 4">
            <a:extLst>
              <a:ext uri="{FF2B5EF4-FFF2-40B4-BE49-F238E27FC236}">
                <a16:creationId xmlns:a16="http://schemas.microsoft.com/office/drawing/2014/main" id="{E5577A6F-8521-41E9-8974-6E231926922C}"/>
              </a:ext>
            </a:extLst>
          </p:cNvPr>
          <p:cNvSpPr/>
          <p:nvPr/>
        </p:nvSpPr>
        <p:spPr>
          <a:xfrm>
            <a:off x="341041" y="1041023"/>
            <a:ext cx="11208470" cy="5816977"/>
          </a:xfrm>
          <a:prstGeom prst="rect">
            <a:avLst/>
          </a:prstGeom>
        </p:spPr>
        <p:txBody>
          <a:bodyPr wrap="square">
            <a:spAutoFit/>
          </a:bodyPr>
          <a:lstStyle/>
          <a:p>
            <a:pPr algn="just"/>
            <a:r>
              <a:rPr lang="en-US" sz="2400" dirty="0">
                <a:latin typeface="Times New Roman" panose="02020603050405020304" pitchFamily="18" charset="0"/>
                <a:cs typeface="Times New Roman" panose="02020603050405020304" pitchFamily="18" charset="0"/>
              </a:rPr>
              <a:t>   The quality of a project is an essential part of it. The TSP shows teams how to manage quality, by doing:</a:t>
            </a:r>
          </a:p>
          <a:p>
            <a:pPr algn="just"/>
            <a:endParaRPr lang="en-US" sz="2400" dirty="0">
              <a:latin typeface="Times New Roman" panose="02020603050405020304" pitchFamily="18" charset="0"/>
              <a:cs typeface="Times New Roman" panose="02020603050405020304" pitchFamily="18" charset="0"/>
            </a:endParaRPr>
          </a:p>
          <a:p>
            <a:pPr marL="571500" indent="-571500"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Quality Plan</a:t>
            </a:r>
          </a:p>
          <a:p>
            <a:pPr algn="just"/>
            <a:endParaRPr lang="en-US" sz="2400" dirty="0">
              <a:latin typeface="Times New Roman" panose="02020603050405020304" pitchFamily="18" charset="0"/>
              <a:cs typeface="Times New Roman" panose="02020603050405020304" pitchFamily="18" charset="0"/>
            </a:endParaRPr>
          </a:p>
          <a:p>
            <a:pPr marL="571500" indent="-571500"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Identifying Quality Problems, using:</a:t>
            </a:r>
          </a:p>
          <a:p>
            <a:pPr marL="571500" indent="-571500" algn="just">
              <a:buFont typeface="Wingdings" panose="05000000000000000000" pitchFamily="2" charset="2"/>
              <a:buChar char="v"/>
            </a:pPr>
            <a:endParaRPr lang="en-US" sz="2400" dirty="0">
              <a:latin typeface="Times New Roman" panose="02020603050405020304" pitchFamily="18" charset="0"/>
              <a:cs typeface="Times New Roman" panose="02020603050405020304" pitchFamily="18" charset="0"/>
            </a:endParaRPr>
          </a:p>
          <a:p>
            <a:pPr marL="571500" indent="-571500" algn="just">
              <a:buFont typeface="Wingdings" panose="05000000000000000000" pitchFamily="2" charset="2"/>
              <a:buChar char="v"/>
            </a:pPr>
            <a:endParaRPr lang="en-US" sz="2400" dirty="0">
              <a:latin typeface="Times New Roman" panose="02020603050405020304" pitchFamily="18" charset="0"/>
              <a:cs typeface="Times New Roman" panose="02020603050405020304" pitchFamily="18" charset="0"/>
            </a:endParaRPr>
          </a:p>
          <a:p>
            <a:pPr marL="571500" indent="-571500" algn="just">
              <a:buFont typeface="Wingdings" panose="05000000000000000000" pitchFamily="2" charset="2"/>
              <a:buChar char="v"/>
            </a:pPr>
            <a:endParaRPr lang="en-US" sz="2400" dirty="0">
              <a:latin typeface="Times New Roman" panose="02020603050405020304" pitchFamily="18" charset="0"/>
              <a:cs typeface="Times New Roman" panose="02020603050405020304" pitchFamily="18" charset="0"/>
            </a:endParaRPr>
          </a:p>
          <a:p>
            <a:pPr marL="571500" indent="-571500" algn="just">
              <a:buFont typeface="Wingdings" panose="05000000000000000000" pitchFamily="2" charset="2"/>
              <a:buChar char="v"/>
            </a:pPr>
            <a:endParaRPr lang="en-US" sz="2400" dirty="0">
              <a:latin typeface="Times New Roman" panose="02020603050405020304" pitchFamily="18" charset="0"/>
              <a:cs typeface="Times New Roman" panose="02020603050405020304" pitchFamily="18" charset="0"/>
            </a:endParaRPr>
          </a:p>
          <a:p>
            <a:pPr marL="571500" indent="-571500" algn="just">
              <a:buFont typeface="Wingdings" panose="05000000000000000000" pitchFamily="2" charset="2"/>
              <a:buChar char="v"/>
            </a:pPr>
            <a:endParaRPr lang="en-US" sz="2400" dirty="0">
              <a:latin typeface="Times New Roman" panose="02020603050405020304" pitchFamily="18" charset="0"/>
              <a:cs typeface="Times New Roman" panose="02020603050405020304" pitchFamily="18" charset="0"/>
            </a:endParaRPr>
          </a:p>
          <a:p>
            <a:pPr marL="571500" indent="-571500" algn="just">
              <a:buFont typeface="Wingdings" panose="05000000000000000000" pitchFamily="2" charset="2"/>
              <a:buChar char="v"/>
            </a:pPr>
            <a:r>
              <a:rPr lang="pt-PT" sz="2400" dirty="0" err="1">
                <a:latin typeface="Times New Roman" panose="02020603050405020304" pitchFamily="18" charset="0"/>
                <a:cs typeface="Times New Roman" panose="02020603050405020304" pitchFamily="18" charset="0"/>
              </a:rPr>
              <a:t>Prevent</a:t>
            </a:r>
            <a:r>
              <a:rPr lang="pt-PT" sz="2400" dirty="0">
                <a:latin typeface="Times New Roman" panose="02020603050405020304" pitchFamily="18" charset="0"/>
                <a:cs typeface="Times New Roman" panose="02020603050405020304" pitchFamily="18" charset="0"/>
              </a:rPr>
              <a:t> </a:t>
            </a:r>
            <a:r>
              <a:rPr lang="pt-PT" sz="2400" dirty="0" err="1">
                <a:latin typeface="Times New Roman" panose="02020603050405020304" pitchFamily="18" charset="0"/>
                <a:cs typeface="Times New Roman" panose="02020603050405020304" pitchFamily="18" charset="0"/>
              </a:rPr>
              <a:t>Quality</a:t>
            </a:r>
            <a:r>
              <a:rPr lang="pt-PT" sz="2400" dirty="0">
                <a:latin typeface="Times New Roman" panose="02020603050405020304" pitchFamily="18" charset="0"/>
                <a:cs typeface="Times New Roman" panose="02020603050405020304" pitchFamily="18" charset="0"/>
              </a:rPr>
              <a:t> </a:t>
            </a:r>
            <a:r>
              <a:rPr lang="pt-PT" sz="2400" dirty="0" err="1">
                <a:latin typeface="Times New Roman" panose="02020603050405020304" pitchFamily="18" charset="0"/>
                <a:cs typeface="Times New Roman" panose="02020603050405020304" pitchFamily="18" charset="0"/>
              </a:rPr>
              <a:t>problems</a:t>
            </a:r>
            <a:endParaRPr lang="en-US" sz="2400" dirty="0">
              <a:latin typeface="Times New Roman" panose="02020603050405020304" pitchFamily="18" charset="0"/>
              <a:cs typeface="Times New Roman" panose="02020603050405020304" pitchFamily="18" charset="0"/>
            </a:endParaRPr>
          </a:p>
          <a:p>
            <a:pPr marL="571500" indent="-571500" algn="just">
              <a:buFont typeface="Wingdings" panose="05000000000000000000" pitchFamily="2" charset="2"/>
              <a:buChar char="v"/>
            </a:pPr>
            <a:endParaRPr lang="en-US" sz="2400" dirty="0">
              <a:latin typeface="Times New Roman" panose="02020603050405020304" pitchFamily="18" charset="0"/>
              <a:cs typeface="Times New Roman" panose="02020603050405020304" pitchFamily="18" charset="0"/>
            </a:endParaRPr>
          </a:p>
          <a:p>
            <a:pPr lvl="4" algn="just"/>
            <a:endParaRPr lang="pt-PT" sz="2000" dirty="0">
              <a:latin typeface="Times New Roman" panose="02020603050405020304" pitchFamily="18" charset="0"/>
              <a:cs typeface="Times New Roman" panose="02020603050405020304" pitchFamily="18" charset="0"/>
            </a:endParaRPr>
          </a:p>
          <a:p>
            <a:pPr lvl="4" algn="just"/>
            <a:endParaRPr lang="pt-PT" sz="2000" dirty="0">
              <a:latin typeface="Times New Roman" panose="02020603050405020304" pitchFamily="18" charset="0"/>
              <a:cs typeface="Times New Roman" panose="02020603050405020304" pitchFamily="18" charset="0"/>
            </a:endParaRPr>
          </a:p>
          <a:p>
            <a:pPr lvl="4" algn="just"/>
            <a:endParaRPr lang="pt-PT" sz="2000" dirty="0">
              <a:latin typeface="Times New Roman" panose="02020603050405020304" pitchFamily="18" charset="0"/>
              <a:cs typeface="Times New Roman" panose="02020603050405020304" pitchFamily="18" charset="0"/>
            </a:endParaRPr>
          </a:p>
        </p:txBody>
      </p:sp>
      <p:sp>
        <p:nvSpPr>
          <p:cNvPr id="2" name="Retângulo 1">
            <a:extLst>
              <a:ext uri="{FF2B5EF4-FFF2-40B4-BE49-F238E27FC236}">
                <a16:creationId xmlns:a16="http://schemas.microsoft.com/office/drawing/2014/main" id="{1AE032D8-7171-4BB1-9D4A-A27F3B553E9E}"/>
              </a:ext>
            </a:extLst>
          </p:cNvPr>
          <p:cNvSpPr/>
          <p:nvPr/>
        </p:nvSpPr>
        <p:spPr>
          <a:xfrm>
            <a:off x="-488129" y="3375751"/>
            <a:ext cx="6096000" cy="1323439"/>
          </a:xfrm>
          <a:prstGeom prst="rect">
            <a:avLst/>
          </a:prstGeom>
        </p:spPr>
        <p:txBody>
          <a:bodyPr>
            <a:spAutoFit/>
          </a:bodyPr>
          <a:lstStyle/>
          <a:p>
            <a:pPr marL="2400300" lvl="4" indent="-571500" algn="just">
              <a:buFont typeface="Wingdings" panose="05000000000000000000" pitchFamily="2" charset="2"/>
              <a:buChar char="ü"/>
            </a:pPr>
            <a:r>
              <a:rPr lang="pt-PT" sz="2000" dirty="0" err="1">
                <a:latin typeface="Times New Roman" panose="02020603050405020304" pitchFamily="18" charset="0"/>
                <a:cs typeface="Times New Roman" panose="02020603050405020304" pitchFamily="18" charset="0"/>
              </a:rPr>
              <a:t>Percent</a:t>
            </a:r>
            <a:r>
              <a:rPr lang="pt-PT" sz="2000" dirty="0">
                <a:latin typeface="Times New Roman" panose="02020603050405020304" pitchFamily="18" charset="0"/>
                <a:cs typeface="Times New Roman" panose="02020603050405020304" pitchFamily="18" charset="0"/>
              </a:rPr>
              <a:t> </a:t>
            </a:r>
            <a:r>
              <a:rPr lang="pt-PT" sz="2000" dirty="0" err="1">
                <a:latin typeface="Times New Roman" panose="02020603050405020304" pitchFamily="18" charset="0"/>
                <a:cs typeface="Times New Roman" panose="02020603050405020304" pitchFamily="18" charset="0"/>
              </a:rPr>
              <a:t>defect</a:t>
            </a:r>
            <a:r>
              <a:rPr lang="pt-PT" sz="2000" dirty="0">
                <a:latin typeface="Times New Roman" panose="02020603050405020304" pitchFamily="18" charset="0"/>
                <a:cs typeface="Times New Roman" panose="02020603050405020304" pitchFamily="18" charset="0"/>
              </a:rPr>
              <a:t> Free (PDF)</a:t>
            </a:r>
          </a:p>
          <a:p>
            <a:pPr marL="2400300" lvl="4" indent="-571500" algn="just">
              <a:buFont typeface="Wingdings" panose="05000000000000000000" pitchFamily="2" charset="2"/>
              <a:buChar char="ü"/>
            </a:pPr>
            <a:r>
              <a:rPr lang="pt-PT" sz="2000" dirty="0" err="1">
                <a:latin typeface="Times New Roman" panose="02020603050405020304" pitchFamily="18" charset="0"/>
                <a:cs typeface="Times New Roman" panose="02020603050405020304" pitchFamily="18" charset="0"/>
              </a:rPr>
              <a:t>Defect-removal</a:t>
            </a:r>
            <a:r>
              <a:rPr lang="pt-PT" sz="2000" dirty="0">
                <a:latin typeface="Times New Roman" panose="02020603050405020304" pitchFamily="18" charset="0"/>
                <a:cs typeface="Times New Roman" panose="02020603050405020304" pitchFamily="18" charset="0"/>
              </a:rPr>
              <a:t> </a:t>
            </a:r>
            <a:r>
              <a:rPr lang="pt-PT" sz="2000" dirty="0" err="1">
                <a:latin typeface="Times New Roman" panose="02020603050405020304" pitchFamily="18" charset="0"/>
                <a:cs typeface="Times New Roman" panose="02020603050405020304" pitchFamily="18" charset="0"/>
              </a:rPr>
              <a:t>profile</a:t>
            </a:r>
            <a:endParaRPr lang="pt-PT" sz="2000" dirty="0">
              <a:latin typeface="Times New Roman" panose="02020603050405020304" pitchFamily="18" charset="0"/>
              <a:cs typeface="Times New Roman" panose="02020603050405020304" pitchFamily="18" charset="0"/>
            </a:endParaRPr>
          </a:p>
          <a:p>
            <a:pPr marL="2400300" lvl="4" indent="-571500" algn="just">
              <a:buFont typeface="Wingdings" panose="05000000000000000000" pitchFamily="2" charset="2"/>
              <a:buChar char="ü"/>
            </a:pPr>
            <a:r>
              <a:rPr lang="pt-PT" sz="2000" dirty="0" err="1">
                <a:latin typeface="Times New Roman" panose="02020603050405020304" pitchFamily="18" charset="0"/>
                <a:cs typeface="Times New Roman" panose="02020603050405020304" pitchFamily="18" charset="0"/>
              </a:rPr>
              <a:t>Quality</a:t>
            </a:r>
            <a:r>
              <a:rPr lang="pt-PT" sz="2000" dirty="0">
                <a:latin typeface="Times New Roman" panose="02020603050405020304" pitchFamily="18" charset="0"/>
                <a:cs typeface="Times New Roman" panose="02020603050405020304" pitchFamily="18" charset="0"/>
              </a:rPr>
              <a:t> </a:t>
            </a:r>
            <a:r>
              <a:rPr lang="pt-PT" sz="2000" dirty="0" err="1">
                <a:latin typeface="Times New Roman" panose="02020603050405020304" pitchFamily="18" charset="0"/>
                <a:cs typeface="Times New Roman" panose="02020603050405020304" pitchFamily="18" charset="0"/>
              </a:rPr>
              <a:t>profile</a:t>
            </a:r>
            <a:endParaRPr lang="pt-PT" sz="2000" dirty="0">
              <a:latin typeface="Times New Roman" panose="02020603050405020304" pitchFamily="18" charset="0"/>
              <a:cs typeface="Times New Roman" panose="02020603050405020304" pitchFamily="18" charset="0"/>
            </a:endParaRPr>
          </a:p>
          <a:p>
            <a:pPr marL="2400300" lvl="4" indent="-571500" algn="just">
              <a:buFont typeface="Wingdings" panose="05000000000000000000" pitchFamily="2" charset="2"/>
              <a:buChar char="ü"/>
            </a:pPr>
            <a:r>
              <a:rPr lang="pt-PT" sz="2000" dirty="0" err="1">
                <a:latin typeface="Times New Roman" panose="02020603050405020304" pitchFamily="18" charset="0"/>
                <a:cs typeface="Times New Roman" panose="02020603050405020304" pitchFamily="18" charset="0"/>
              </a:rPr>
              <a:t>Process</a:t>
            </a:r>
            <a:r>
              <a:rPr lang="pt-PT" sz="2000" dirty="0">
                <a:latin typeface="Times New Roman" panose="02020603050405020304" pitchFamily="18" charset="0"/>
                <a:cs typeface="Times New Roman" panose="02020603050405020304" pitchFamily="18" charset="0"/>
              </a:rPr>
              <a:t> </a:t>
            </a:r>
            <a:r>
              <a:rPr lang="pt-PT" sz="2000" dirty="0" err="1">
                <a:latin typeface="Times New Roman" panose="02020603050405020304" pitchFamily="18" charset="0"/>
                <a:cs typeface="Times New Roman" panose="02020603050405020304" pitchFamily="18" charset="0"/>
              </a:rPr>
              <a:t>quality</a:t>
            </a:r>
            <a:r>
              <a:rPr lang="pt-PT" sz="2000" dirty="0">
                <a:latin typeface="Times New Roman" panose="02020603050405020304" pitchFamily="18" charset="0"/>
                <a:cs typeface="Times New Roman" panose="02020603050405020304" pitchFamily="18" charset="0"/>
              </a:rPr>
              <a:t> </a:t>
            </a:r>
            <a:r>
              <a:rPr lang="pt-PT" sz="2000" dirty="0" err="1">
                <a:latin typeface="Times New Roman" panose="02020603050405020304" pitchFamily="18" charset="0"/>
                <a:cs typeface="Times New Roman" panose="02020603050405020304" pitchFamily="18" charset="0"/>
              </a:rPr>
              <a:t>index</a:t>
            </a:r>
            <a:r>
              <a:rPr lang="pt-PT" sz="2000" dirty="0">
                <a:latin typeface="Times New Roman" panose="02020603050405020304" pitchFamily="18" charset="0"/>
                <a:cs typeface="Times New Roman" panose="02020603050405020304" pitchFamily="18" charset="0"/>
              </a:rPr>
              <a:t> (PQI)</a:t>
            </a:r>
          </a:p>
        </p:txBody>
      </p:sp>
      <p:pic>
        <p:nvPicPr>
          <p:cNvPr id="7" name="Imagem 6">
            <a:extLst>
              <a:ext uri="{FF2B5EF4-FFF2-40B4-BE49-F238E27FC236}">
                <a16:creationId xmlns:a16="http://schemas.microsoft.com/office/drawing/2014/main" id="{8A6A3E3D-66C5-4965-B0BD-FCE001DDD342}"/>
              </a:ext>
            </a:extLst>
          </p:cNvPr>
          <p:cNvPicPr>
            <a:picLocks noChangeAspect="1"/>
          </p:cNvPicPr>
          <p:nvPr/>
        </p:nvPicPr>
        <p:blipFill rotWithShape="1">
          <a:blip r:embed="rId2"/>
          <a:srcRect l="25416" t="24889" r="30417" b="16444"/>
          <a:stretch/>
        </p:blipFill>
        <p:spPr>
          <a:xfrm>
            <a:off x="6437041" y="1914688"/>
            <a:ext cx="4698734" cy="3510752"/>
          </a:xfrm>
          <a:prstGeom prst="rect">
            <a:avLst/>
          </a:prstGeom>
        </p:spPr>
      </p:pic>
      <p:sp>
        <p:nvSpPr>
          <p:cNvPr id="9" name="Retângulo 8">
            <a:extLst>
              <a:ext uri="{FF2B5EF4-FFF2-40B4-BE49-F238E27FC236}">
                <a16:creationId xmlns:a16="http://schemas.microsoft.com/office/drawing/2014/main" id="{DF896C1B-5591-4490-91B3-5EAB94EA146D}"/>
              </a:ext>
            </a:extLst>
          </p:cNvPr>
          <p:cNvSpPr/>
          <p:nvPr/>
        </p:nvSpPr>
        <p:spPr>
          <a:xfrm>
            <a:off x="6437041" y="5601007"/>
            <a:ext cx="4698734" cy="461665"/>
          </a:xfrm>
          <a:prstGeom prst="rect">
            <a:avLst/>
          </a:prstGeom>
        </p:spPr>
        <p:txBody>
          <a:bodyPr wrap="square">
            <a:spAutoFit/>
          </a:bodyPr>
          <a:lstStyle/>
          <a:p>
            <a:pPr algn="ctr"/>
            <a:r>
              <a:rPr lang="en-US" sz="2400" dirty="0">
                <a:latin typeface="Times New Roman" panose="02020603050405020304" pitchFamily="18" charset="0"/>
                <a:cs typeface="Times New Roman" panose="02020603050405020304" pitchFamily="18" charset="0"/>
              </a:rPr>
              <a:t>PDF plot</a:t>
            </a:r>
            <a:endParaRPr lang="pt-PT"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358927"/>
      </p:ext>
    </p:extLst>
  </p:cSld>
  <p:clrMapOvr>
    <a:masterClrMapping/>
  </p:clrMapOvr>
  <mc:AlternateContent xmlns:mc="http://schemas.openxmlformats.org/markup-compatibility/2006">
    <mc:Choice xmlns:p15="http://schemas.microsoft.com/office/powerpoint/2012/main" Requires="p15">
      <p:transition spd="slow">
        <p15:prstTrans prst="fallOver"/>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3">
            <a:extLst>
              <a:ext uri="{FF2B5EF4-FFF2-40B4-BE49-F238E27FC236}">
                <a16:creationId xmlns:a16="http://schemas.microsoft.com/office/drawing/2014/main" id="{35E77098-E1C4-4C77-8DDE-6072F9166C5A}"/>
              </a:ext>
            </a:extLst>
          </p:cNvPr>
          <p:cNvSpPr>
            <a:spLocks noGrp="1"/>
          </p:cNvSpPr>
          <p:nvPr>
            <p:ph type="title"/>
          </p:nvPr>
        </p:nvSpPr>
        <p:spPr>
          <a:xfrm>
            <a:off x="0" y="354567"/>
            <a:ext cx="11048999" cy="1153721"/>
          </a:xfrm>
        </p:spPr>
        <p:txBody>
          <a:bodyPr/>
          <a:lstStyle/>
          <a:p>
            <a:r>
              <a:rPr lang="en-US" b="1" cap="none"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Team Software Process</a:t>
            </a:r>
            <a:br>
              <a:rPr lang="en-US" b="1" cap="none"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br>
            <a:endParaRPr lang="pt-PT" dirty="0"/>
          </a:p>
        </p:txBody>
      </p:sp>
      <p:sp>
        <p:nvSpPr>
          <p:cNvPr id="2" name="Retângulo 1">
            <a:extLst>
              <a:ext uri="{FF2B5EF4-FFF2-40B4-BE49-F238E27FC236}">
                <a16:creationId xmlns:a16="http://schemas.microsoft.com/office/drawing/2014/main" id="{32C700CC-65B3-4BF9-A688-D23F06020B36}"/>
              </a:ext>
            </a:extLst>
          </p:cNvPr>
          <p:cNvSpPr/>
          <p:nvPr/>
        </p:nvSpPr>
        <p:spPr>
          <a:xfrm>
            <a:off x="666475" y="1193328"/>
            <a:ext cx="11312165" cy="4893647"/>
          </a:xfrm>
          <a:prstGeom prst="rect">
            <a:avLst/>
          </a:prstGeom>
        </p:spPr>
        <p:txBody>
          <a:bodyPr wrap="square">
            <a:spAutoFit/>
          </a:bodyPr>
          <a:lstStyle/>
          <a:p>
            <a:pPr algn="just"/>
            <a:r>
              <a:rPr lang="en-US" sz="2400" dirty="0">
                <a:latin typeface="Times New Roman" panose="02020603050405020304" pitchFamily="18" charset="0"/>
                <a:cs typeface="Times New Roman" panose="02020603050405020304" pitchFamily="18" charset="0"/>
              </a:rPr>
              <a:t>TSP is being introduced into both industrial and academic environments. Some examples of projects where TSP was </a:t>
            </a:r>
            <a:r>
              <a:rPr lang="pt-PT" sz="2400" dirty="0" err="1">
                <a:latin typeface="Times New Roman" panose="02020603050405020304" pitchFamily="18" charset="0"/>
                <a:cs typeface="Times New Roman" panose="02020603050405020304" pitchFamily="18" charset="0"/>
              </a:rPr>
              <a:t>successfully</a:t>
            </a:r>
            <a:r>
              <a:rPr lang="pt-PT"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used can be seen here:</a:t>
            </a:r>
          </a:p>
          <a:p>
            <a:pPr algn="just"/>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Teradyne</a:t>
            </a:r>
          </a:p>
          <a:p>
            <a:pPr marL="342900" indent="-342900" algn="just">
              <a:buFont typeface="Wingdings" panose="05000000000000000000" pitchFamily="2" charset="2"/>
              <a:buChar char="q"/>
            </a:pPr>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Hill Air Force Base</a:t>
            </a:r>
          </a:p>
          <a:p>
            <a:pPr marL="342900" indent="-342900" algn="just">
              <a:buFont typeface="Wingdings" panose="05000000000000000000" pitchFamily="2" charset="2"/>
              <a:buChar char="q"/>
            </a:pPr>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q"/>
            </a:pPr>
            <a:r>
              <a:rPr lang="en-US" sz="2400" dirty="0" err="1">
                <a:latin typeface="Times New Roman" panose="02020603050405020304" pitchFamily="18" charset="0"/>
                <a:cs typeface="Times New Roman" panose="02020603050405020304" pitchFamily="18" charset="0"/>
              </a:rPr>
              <a:t>NedBank</a:t>
            </a:r>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q"/>
            </a:pPr>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Beckman Coulter</a:t>
            </a:r>
          </a:p>
          <a:p>
            <a:pPr marL="342900" indent="-342900" algn="just">
              <a:buFont typeface="Wingdings" panose="05000000000000000000" pitchFamily="2" charset="2"/>
              <a:buChar char="q"/>
            </a:pPr>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Boeing</a:t>
            </a:r>
          </a:p>
        </p:txBody>
      </p:sp>
      <p:pic>
        <p:nvPicPr>
          <p:cNvPr id="5" name="Imagem 4">
            <a:extLst>
              <a:ext uri="{FF2B5EF4-FFF2-40B4-BE49-F238E27FC236}">
                <a16:creationId xmlns:a16="http://schemas.microsoft.com/office/drawing/2014/main" id="{6C3B0C3F-962E-4CBD-BE37-01E6DE2DACF3}"/>
              </a:ext>
            </a:extLst>
          </p:cNvPr>
          <p:cNvPicPr>
            <a:picLocks noChangeAspect="1"/>
          </p:cNvPicPr>
          <p:nvPr/>
        </p:nvPicPr>
        <p:blipFill rotWithShape="1">
          <a:blip r:embed="rId2"/>
          <a:srcRect l="25667" t="28445" r="30416" b="18074"/>
          <a:stretch/>
        </p:blipFill>
        <p:spPr>
          <a:xfrm>
            <a:off x="5524499" y="2022018"/>
            <a:ext cx="5684519" cy="3893949"/>
          </a:xfrm>
          <a:prstGeom prst="rect">
            <a:avLst/>
          </a:prstGeom>
        </p:spPr>
      </p:pic>
      <p:sp>
        <p:nvSpPr>
          <p:cNvPr id="6" name="Retângulo 5">
            <a:extLst>
              <a:ext uri="{FF2B5EF4-FFF2-40B4-BE49-F238E27FC236}">
                <a16:creationId xmlns:a16="http://schemas.microsoft.com/office/drawing/2014/main" id="{6198E3B8-AFB8-4310-B801-526FEF172B7C}"/>
              </a:ext>
            </a:extLst>
          </p:cNvPr>
          <p:cNvSpPr/>
          <p:nvPr/>
        </p:nvSpPr>
        <p:spPr>
          <a:xfrm>
            <a:off x="5524498" y="5941647"/>
            <a:ext cx="5684519" cy="461665"/>
          </a:xfrm>
          <a:prstGeom prst="rect">
            <a:avLst/>
          </a:prstGeom>
        </p:spPr>
        <p:txBody>
          <a:bodyPr wrap="square">
            <a:spAutoFit/>
          </a:bodyPr>
          <a:lstStyle/>
          <a:p>
            <a:pPr algn="ctr"/>
            <a:r>
              <a:rPr lang="pt-PT" sz="2400" dirty="0">
                <a:latin typeface="Times New Roman" panose="02020603050405020304" pitchFamily="18" charset="0"/>
                <a:cs typeface="Times New Roman" panose="02020603050405020304" pitchFamily="18" charset="0"/>
              </a:rPr>
              <a:t>TSP </a:t>
            </a:r>
            <a:r>
              <a:rPr lang="pt-PT" sz="2400" dirty="0" err="1">
                <a:latin typeface="Times New Roman" panose="02020603050405020304" pitchFamily="18" charset="0"/>
                <a:cs typeface="Times New Roman" panose="02020603050405020304" pitchFamily="18" charset="0"/>
              </a:rPr>
              <a:t>Test</a:t>
            </a:r>
            <a:r>
              <a:rPr lang="pt-PT" sz="2400" dirty="0">
                <a:latin typeface="Times New Roman" panose="02020603050405020304" pitchFamily="18" charset="0"/>
                <a:cs typeface="Times New Roman" panose="02020603050405020304" pitchFamily="18" charset="0"/>
              </a:rPr>
              <a:t> </a:t>
            </a:r>
            <a:r>
              <a:rPr lang="pt-PT" sz="2400" dirty="0" err="1">
                <a:latin typeface="Times New Roman" panose="02020603050405020304" pitchFamily="18" charset="0"/>
                <a:cs typeface="Times New Roman" panose="02020603050405020304" pitchFamily="18" charset="0"/>
              </a:rPr>
              <a:t>Defects</a:t>
            </a:r>
            <a:endParaRPr lang="pt-PT"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16300283"/>
      </p:ext>
    </p:extLst>
  </p:cSld>
  <p:clrMapOvr>
    <a:masterClrMapping/>
  </p:clrMapOvr>
  <mc:AlternateContent xmlns:mc="http://schemas.openxmlformats.org/markup-compatibility/2006">
    <mc:Choice xmlns:p15="http://schemas.microsoft.com/office/powerpoint/2012/main" Requires="p15">
      <p:transition spd="slow">
        <p15:prstTrans prst="fallOver"/>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3">
            <a:extLst>
              <a:ext uri="{FF2B5EF4-FFF2-40B4-BE49-F238E27FC236}">
                <a16:creationId xmlns:a16="http://schemas.microsoft.com/office/drawing/2014/main" id="{35E77098-E1C4-4C77-8DDE-6072F9166C5A}"/>
              </a:ext>
            </a:extLst>
          </p:cNvPr>
          <p:cNvSpPr>
            <a:spLocks noGrp="1"/>
          </p:cNvSpPr>
          <p:nvPr>
            <p:ph type="title"/>
          </p:nvPr>
        </p:nvSpPr>
        <p:spPr>
          <a:xfrm>
            <a:off x="0" y="354567"/>
            <a:ext cx="11048999" cy="1153721"/>
          </a:xfrm>
        </p:spPr>
        <p:txBody>
          <a:bodyPr/>
          <a:lstStyle/>
          <a:p>
            <a:r>
              <a:rPr lang="en-US" b="1" cap="none"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Team Software Process</a:t>
            </a:r>
            <a:br>
              <a:rPr lang="en-US" b="1" cap="none"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br>
            <a:endParaRPr lang="pt-PT" dirty="0"/>
          </a:p>
        </p:txBody>
      </p:sp>
      <p:sp>
        <p:nvSpPr>
          <p:cNvPr id="4" name="Retângulo 3">
            <a:extLst>
              <a:ext uri="{FF2B5EF4-FFF2-40B4-BE49-F238E27FC236}">
                <a16:creationId xmlns:a16="http://schemas.microsoft.com/office/drawing/2014/main" id="{5EA34D3A-2F40-45D5-89C6-14AAE8F843A8}"/>
              </a:ext>
            </a:extLst>
          </p:cNvPr>
          <p:cNvSpPr/>
          <p:nvPr/>
        </p:nvSpPr>
        <p:spPr>
          <a:xfrm>
            <a:off x="285349" y="1530978"/>
            <a:ext cx="5955195" cy="3785652"/>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TSP has many proven </a:t>
            </a:r>
            <a:r>
              <a:rPr lang="en-US" sz="2400" b="1" dirty="0">
                <a:latin typeface="Times New Roman" panose="02020603050405020304" pitchFamily="18" charset="0"/>
                <a:cs typeface="Times New Roman" panose="02020603050405020304" pitchFamily="18" charset="0"/>
              </a:rPr>
              <a:t>benefits</a:t>
            </a:r>
            <a:r>
              <a:rPr lang="en-US" sz="2400" dirty="0">
                <a:latin typeface="Times New Roman" panose="02020603050405020304" pitchFamily="18" charset="0"/>
                <a:cs typeface="Times New Roman" panose="02020603050405020304" pitchFamily="18" charset="0"/>
              </a:rPr>
              <a:t>…</a:t>
            </a:r>
          </a:p>
          <a:p>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Improved size, effort and schedule estimation</a:t>
            </a: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Improved productivity</a:t>
            </a: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Better defect detection </a:t>
            </a: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High quality products</a:t>
            </a:r>
          </a:p>
        </p:txBody>
      </p:sp>
      <p:sp>
        <p:nvSpPr>
          <p:cNvPr id="5" name="Retângulo 4">
            <a:extLst>
              <a:ext uri="{FF2B5EF4-FFF2-40B4-BE49-F238E27FC236}">
                <a16:creationId xmlns:a16="http://schemas.microsoft.com/office/drawing/2014/main" id="{78CA1605-43C3-40D1-A74D-927D1B33FDEF}"/>
              </a:ext>
            </a:extLst>
          </p:cNvPr>
          <p:cNvSpPr/>
          <p:nvPr/>
        </p:nvSpPr>
        <p:spPr>
          <a:xfrm>
            <a:off x="6240544" y="1530978"/>
            <a:ext cx="5642805" cy="4154984"/>
          </a:xfrm>
          <a:prstGeom prst="rect">
            <a:avLst/>
          </a:prstGeom>
        </p:spPr>
        <p:txBody>
          <a:bodyPr wrap="square">
            <a:spAutoFit/>
          </a:bodyPr>
          <a:lstStyle/>
          <a:p>
            <a:pPr algn="just"/>
            <a:r>
              <a:rPr lang="en-US" sz="2400" dirty="0">
                <a:latin typeface="Times New Roman" panose="02020603050405020304" pitchFamily="18" charset="0"/>
                <a:cs typeface="Times New Roman" panose="02020603050405020304" pitchFamily="18" charset="0"/>
              </a:rPr>
              <a:t>…but also some </a:t>
            </a:r>
            <a:r>
              <a:rPr lang="en-US" sz="2400" b="1" dirty="0">
                <a:latin typeface="Times New Roman" panose="02020603050405020304" pitchFamily="18" charset="0"/>
                <a:cs typeface="Times New Roman" panose="02020603050405020304" pitchFamily="18" charset="0"/>
              </a:rPr>
              <a:t>cons</a:t>
            </a:r>
            <a:r>
              <a:rPr lang="en-US" sz="2400" dirty="0">
                <a:latin typeface="Times New Roman" panose="02020603050405020304" pitchFamily="18" charset="0"/>
                <a:cs typeface="Times New Roman" panose="02020603050405020304" pitchFamily="18" charset="0"/>
              </a:rPr>
              <a:t>:</a:t>
            </a:r>
          </a:p>
          <a:p>
            <a:pPr algn="just"/>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Need to do a lot of plans that have to be </a:t>
            </a:r>
            <a:r>
              <a:rPr lang="en-US" sz="2400" b="1" dirty="0">
                <a:latin typeface="Times New Roman" panose="02020603050405020304" pitchFamily="18" charset="0"/>
                <a:cs typeface="Times New Roman" panose="02020603050405020304" pitchFamily="18" charset="0"/>
              </a:rPr>
              <a:t>strictly</a:t>
            </a:r>
            <a:r>
              <a:rPr lang="en-US" sz="2400" dirty="0">
                <a:latin typeface="Times New Roman" panose="02020603050405020304" pitchFamily="18" charset="0"/>
                <a:cs typeface="Times New Roman" panose="02020603050405020304" pitchFamily="18" charset="0"/>
              </a:rPr>
              <a:t> followed </a:t>
            </a:r>
          </a:p>
          <a:p>
            <a:pPr marL="342900" indent="-34290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Wastes a lot of time in weekly meetings</a:t>
            </a:r>
          </a:p>
          <a:p>
            <a:pPr marL="342900" indent="-34290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Lot of thinking before the actual work </a:t>
            </a:r>
          </a:p>
          <a:p>
            <a:pPr marL="342900" indent="-34290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Constant management’s pressure to team members</a:t>
            </a:r>
          </a:p>
        </p:txBody>
      </p:sp>
      <p:cxnSp>
        <p:nvCxnSpPr>
          <p:cNvPr id="8" name="Conexão reta 7">
            <a:extLst>
              <a:ext uri="{FF2B5EF4-FFF2-40B4-BE49-F238E27FC236}">
                <a16:creationId xmlns:a16="http://schemas.microsoft.com/office/drawing/2014/main" id="{0FAEB1C7-25F2-4E7D-AEBD-D60616321D77}"/>
              </a:ext>
            </a:extLst>
          </p:cNvPr>
          <p:cNvCxnSpPr/>
          <p:nvPr/>
        </p:nvCxnSpPr>
        <p:spPr>
          <a:xfrm>
            <a:off x="5731497" y="1611983"/>
            <a:ext cx="0" cy="4356783"/>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776287099"/>
      </p:ext>
    </p:extLst>
  </p:cSld>
  <p:clrMapOvr>
    <a:masterClrMapping/>
  </p:clrMapOvr>
  <mc:AlternateContent xmlns:mc="http://schemas.openxmlformats.org/markup-compatibility/2006">
    <mc:Choice xmlns:p15="http://schemas.microsoft.com/office/powerpoint/2012/main" Requires="p15">
      <p:transition spd="slow">
        <p15:prstTrans prst="fallOver"/>
      </p:transition>
    </mc:Choice>
    <mc:Fallback>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o">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o">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o">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Circuito</Template>
  <TotalTime>117</TotalTime>
  <Words>458</Words>
  <Application>Microsoft Office PowerPoint</Application>
  <PresentationFormat>Ecrã Panorâmico</PresentationFormat>
  <Paragraphs>110</Paragraphs>
  <Slides>10</Slides>
  <Notes>0</Notes>
  <HiddenSlides>0</HiddenSlides>
  <MMClips>0</MMClips>
  <ScaleCrop>false</ScaleCrop>
  <HeadingPairs>
    <vt:vector size="6" baseType="variant">
      <vt:variant>
        <vt:lpstr>Tipos de letra usados</vt:lpstr>
      </vt:variant>
      <vt:variant>
        <vt:i4>6</vt:i4>
      </vt:variant>
      <vt:variant>
        <vt:lpstr>Tema</vt:lpstr>
      </vt:variant>
      <vt:variant>
        <vt:i4>1</vt:i4>
      </vt:variant>
      <vt:variant>
        <vt:lpstr>Títulos dos diapositivos</vt:lpstr>
      </vt:variant>
      <vt:variant>
        <vt:i4>10</vt:i4>
      </vt:variant>
    </vt:vector>
  </HeadingPairs>
  <TitlesOfParts>
    <vt:vector size="17" baseType="lpstr">
      <vt:lpstr>Arial</vt:lpstr>
      <vt:lpstr>Consolas</vt:lpstr>
      <vt:lpstr>Times New Roman</vt:lpstr>
      <vt:lpstr>Trebuchet MS</vt:lpstr>
      <vt:lpstr>Tw Cen MT</vt:lpstr>
      <vt:lpstr>Wingdings</vt:lpstr>
      <vt:lpstr>Circuito</vt:lpstr>
      <vt:lpstr>Apresentação do PowerPoint</vt:lpstr>
      <vt:lpstr>Team Software Process </vt:lpstr>
      <vt:lpstr>Team Software Process </vt:lpstr>
      <vt:lpstr>Team Software Process </vt:lpstr>
      <vt:lpstr>Team Software Process </vt:lpstr>
      <vt:lpstr>Team Software Process </vt:lpstr>
      <vt:lpstr>Team Software Process </vt:lpstr>
      <vt:lpstr>Team Software Process </vt:lpstr>
      <vt:lpstr>Team Software Process </vt:lpstr>
      <vt:lpstr>Team Software Process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Pedro Silva</dc:creator>
  <cp:lastModifiedBy>Pedro Silva</cp:lastModifiedBy>
  <cp:revision>21</cp:revision>
  <dcterms:created xsi:type="dcterms:W3CDTF">2017-10-17T18:01:09Z</dcterms:created>
  <dcterms:modified xsi:type="dcterms:W3CDTF">2017-10-18T12:21:11Z</dcterms:modified>
</cp:coreProperties>
</file>