
<file path=[Content_Types].xml><?xml version="1.0" encoding="utf-8"?>
<Types xmlns="http://schemas.openxmlformats.org/package/2006/content-types">
  <Default Extension="xml" ContentType="application/xml"/>
  <Default Extension="jpeg" ContentType="image/jpeg"/>
  <Default Extension="wdp" ContentType="image/vnd.ms-photo"/>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73" r:id="rId2"/>
    <p:sldId id="277" r:id="rId3"/>
    <p:sldId id="275" r:id="rId4"/>
    <p:sldId id="284" r:id="rId5"/>
    <p:sldId id="278" r:id="rId6"/>
    <p:sldId id="279" r:id="rId7"/>
    <p:sldId id="280" r:id="rId8"/>
    <p:sldId id="281" r:id="rId9"/>
    <p:sldId id="282" r:id="rId10"/>
    <p:sldId id="28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407" autoAdjust="0"/>
    <p:restoredTop sz="94660"/>
  </p:normalViewPr>
  <p:slideViewPr>
    <p:cSldViewPr snapToGrid="0">
      <p:cViewPr>
        <p:scale>
          <a:sx n="111" d="100"/>
          <a:sy n="111" d="100"/>
        </p:scale>
        <p:origin x="-168"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F8E934D-6C70-4C5B-BCDF-1A2EB851508D}" type="datetimeFigureOut">
              <a:rPr lang="pt-PT" smtClean="0"/>
              <a:t>19/10/17</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21164997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8E934D-6C70-4C5B-BCDF-1A2EB851508D}" type="datetimeFigureOut">
              <a:rPr lang="pt-PT" smtClean="0"/>
              <a:t>19/10/17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3585812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8E934D-6C70-4C5B-BCDF-1A2EB851508D}" type="datetimeFigureOut">
              <a:rPr lang="pt-PT" smtClean="0"/>
              <a:t>19/10/17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836694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8E934D-6C70-4C5B-BCDF-1A2EB851508D}" type="datetimeFigureOut">
              <a:rPr lang="pt-PT" smtClean="0"/>
              <a:t>19/10/17</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10922197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F8E934D-6C70-4C5B-BCDF-1A2EB851508D}" type="datetimeFigureOut">
              <a:rPr lang="pt-PT" smtClean="0"/>
              <a:t>19/10/17</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2473421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9F8E934D-6C70-4C5B-BCDF-1A2EB851508D}" type="datetimeFigureOut">
              <a:rPr lang="pt-PT" smtClean="0"/>
              <a:t>19/10/17</a:t>
            </a:fld>
            <a:endParaRPr lang="pt-PT"/>
          </a:p>
        </p:txBody>
      </p:sp>
      <p:sp>
        <p:nvSpPr>
          <p:cNvPr id="9" name="Footer Placeholder 8"/>
          <p:cNvSpPr>
            <a:spLocks noGrp="1"/>
          </p:cNvSpPr>
          <p:nvPr>
            <p:ph type="ftr" sz="quarter" idx="11"/>
          </p:nvPr>
        </p:nvSpPr>
        <p:spPr/>
        <p:txBody>
          <a:bodyPr/>
          <a:lstStyle/>
          <a:p>
            <a:endParaRPr lang="pt-PT"/>
          </a:p>
        </p:txBody>
      </p:sp>
      <p:sp>
        <p:nvSpPr>
          <p:cNvPr id="10" name="Slide Number Placeholder 9"/>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16992463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F8E934D-6C70-4C5B-BCDF-1A2EB851508D}" type="datetimeFigureOut">
              <a:rPr lang="pt-PT" smtClean="0"/>
              <a:t>19/10/17</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6C43197D-2D13-4966-AE5E-2E4FE6E6DAB6}" type="slidenum">
              <a:rPr lang="pt-PT" smtClean="0"/>
              <a:t>‹#›</a:t>
            </a:fld>
            <a:endParaRPr lang="pt-PT"/>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9958666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8E934D-6C70-4C5B-BCDF-1A2EB851508D}" type="datetimeFigureOut">
              <a:rPr lang="pt-PT" smtClean="0"/>
              <a:t>19/10/17</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8361195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8E934D-6C70-4C5B-BCDF-1A2EB851508D}" type="datetimeFigureOut">
              <a:rPr lang="pt-PT" smtClean="0"/>
              <a:t>19/10/17</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1676077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9F8E934D-6C70-4C5B-BCDF-1A2EB851508D}" type="datetimeFigureOut">
              <a:rPr lang="pt-PT" smtClean="0"/>
              <a:t>19/10/17</a:t>
            </a:fld>
            <a:endParaRPr lang="pt-PT"/>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pt-PT"/>
          </a:p>
        </p:txBody>
      </p:sp>
      <p:sp>
        <p:nvSpPr>
          <p:cNvPr id="11" name="Slide Number Placeholder 10"/>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12840656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F8E934D-6C70-4C5B-BCDF-1A2EB851508D}" type="datetimeFigureOut">
              <a:rPr lang="pt-PT" smtClean="0"/>
              <a:t>19/10/17</a:t>
            </a:fld>
            <a:endParaRPr lang="pt-PT"/>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6C43197D-2D13-4966-AE5E-2E4FE6E6DAB6}" type="slidenum">
              <a:rPr lang="pt-PT" smtClean="0"/>
              <a:t>‹#›</a:t>
            </a:fld>
            <a:endParaRPr lang="pt-PT"/>
          </a:p>
        </p:txBody>
      </p:sp>
    </p:spTree>
    <p:extLst>
      <p:ext uri="{BB962C8B-B14F-4D97-AF65-F5344CB8AC3E}">
        <p14:creationId xmlns:p14="http://schemas.microsoft.com/office/powerpoint/2010/main" val="12288158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F8E934D-6C70-4C5B-BCDF-1A2EB851508D}" type="datetimeFigureOut">
              <a:rPr lang="pt-PT" smtClean="0"/>
              <a:t>19/10/17</a:t>
            </a:fld>
            <a:endParaRPr lang="pt-PT"/>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pt-PT"/>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C43197D-2D13-4966-AE5E-2E4FE6E6DAB6}" type="slidenum">
              <a:rPr lang="pt-PT" smtClean="0"/>
              <a:t>‹#›</a:t>
            </a:fld>
            <a:endParaRPr lang="pt-PT"/>
          </a:p>
        </p:txBody>
      </p:sp>
    </p:spTree>
    <p:extLst>
      <p:ext uri="{BB962C8B-B14F-4D97-AF65-F5344CB8AC3E}">
        <p14:creationId xmlns:p14="http://schemas.microsoft.com/office/powerpoint/2010/main" val="60692070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eg"/><Relationship Id="rId3"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jpeg"/><Relationship Id="rId3" Type="http://schemas.microsoft.com/office/2007/relationships/hdphoto" Target="../media/hdphoto2.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software Process </a:t>
            </a:r>
            <a:endParaRPr lang="en-US" dirty="0"/>
          </a:p>
        </p:txBody>
      </p:sp>
      <p:sp>
        <p:nvSpPr>
          <p:cNvPr id="3" name="Subtitle 2"/>
          <p:cNvSpPr>
            <a:spLocks noGrp="1"/>
          </p:cNvSpPr>
          <p:nvPr>
            <p:ph type="subTitle" idx="1"/>
          </p:nvPr>
        </p:nvSpPr>
        <p:spPr/>
        <p:txBody>
          <a:bodyPr/>
          <a:lstStyle/>
          <a:p>
            <a:r>
              <a:rPr lang="en-US" dirty="0" smtClean="0"/>
              <a:t>MIEIC: ESOF</a:t>
            </a:r>
          </a:p>
          <a:p>
            <a:r>
              <a:rPr lang="en-US" dirty="0" smtClean="0"/>
              <a:t>Class 1 </a:t>
            </a:r>
            <a:r>
              <a:rPr lang="mr-IN" dirty="0" smtClean="0"/>
              <a:t>–</a:t>
            </a:r>
            <a:r>
              <a:rPr lang="en-US" dirty="0" smtClean="0"/>
              <a:t> Group F</a:t>
            </a:r>
            <a:endParaRPr lang="en-US" dirty="0"/>
          </a:p>
        </p:txBody>
      </p:sp>
      <p:sp>
        <p:nvSpPr>
          <p:cNvPr id="4" name="Subtitle 2"/>
          <p:cNvSpPr txBox="1">
            <a:spLocks/>
          </p:cNvSpPr>
          <p:nvPr/>
        </p:nvSpPr>
        <p:spPr>
          <a:xfrm>
            <a:off x="4710896" y="5592438"/>
            <a:ext cx="7392142" cy="1265561"/>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r"/>
            <a:r>
              <a:rPr lang="pt-PT" dirty="0"/>
              <a:t>Diogo Peixoto Pereira – up201504326 </a:t>
            </a:r>
          </a:p>
          <a:p>
            <a:pPr algn="r"/>
            <a:r>
              <a:rPr lang="pt-PT" dirty="0"/>
              <a:t>Maria Eduarda Santos Cunha – up201506524 </a:t>
            </a:r>
          </a:p>
          <a:p>
            <a:pPr algn="r"/>
            <a:r>
              <a:rPr lang="pt-PT" dirty="0"/>
              <a:t>Pedro Miguel Ferraz Nogueira da Silva – up201505460 </a:t>
            </a:r>
          </a:p>
          <a:p>
            <a:endParaRPr lang="en-US" dirty="0"/>
          </a:p>
        </p:txBody>
      </p:sp>
    </p:spTree>
    <p:extLst>
      <p:ext uri="{BB962C8B-B14F-4D97-AF65-F5344CB8AC3E}">
        <p14:creationId xmlns:p14="http://schemas.microsoft.com/office/powerpoint/2010/main" val="15706215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3" name="Retângulo 1">
            <a:extLst>
              <a:ext uri="{FF2B5EF4-FFF2-40B4-BE49-F238E27FC236}">
                <a16:creationId xmlns="" xmlns:a16="http://schemas.microsoft.com/office/drawing/2014/main" id="{26BBB161-7054-4038-A56F-27C7633C8DB9}"/>
              </a:ext>
            </a:extLst>
          </p:cNvPr>
          <p:cNvSpPr/>
          <p:nvPr/>
        </p:nvSpPr>
        <p:spPr>
          <a:xfrm>
            <a:off x="464916" y="2394294"/>
            <a:ext cx="11262168" cy="2123658"/>
          </a:xfrm>
          <a:prstGeom prst="rect">
            <a:avLst/>
          </a:prstGeom>
        </p:spPr>
        <p:txBody>
          <a:bodyPr wrap="square">
            <a:spAutoFit/>
          </a:bodyPr>
          <a:lstStyle/>
          <a:p>
            <a:pPr indent="226800" algn="just">
              <a:lnSpc>
                <a:spcPct val="150000"/>
              </a:lnSpc>
            </a:pPr>
            <a:r>
              <a:rPr lang="en-US" sz="2800" dirty="0">
                <a:latin typeface="Times New Roman" panose="02020603050405020304" pitchFamily="18" charset="0"/>
                <a:cs typeface="Times New Roman" panose="02020603050405020304" pitchFamily="18" charset="0"/>
              </a:rPr>
              <a:t>   </a:t>
            </a:r>
            <a:r>
              <a:rPr lang="en-US" sz="2000" dirty="0">
                <a:solidFill>
                  <a:schemeClr val="tx2">
                    <a:lumMod val="20000"/>
                    <a:lumOff val="80000"/>
                  </a:schemeClr>
                </a:solidFill>
                <a:cs typeface="Times New Roman" panose="02020603050405020304" pitchFamily="18" charset="0"/>
              </a:rPr>
              <a:t>Without a doubt, TSP is a software development strategy that differentiates from others because of the main role a </a:t>
            </a:r>
            <a:r>
              <a:rPr lang="en-US" sz="2000" b="1" dirty="0">
                <a:solidFill>
                  <a:srgbClr val="0070C0"/>
                </a:solidFill>
                <a:cs typeface="Times New Roman" panose="02020603050405020304" pitchFamily="18" charset="0"/>
              </a:rPr>
              <a:t>team</a:t>
            </a:r>
            <a:r>
              <a:rPr lang="en-US" sz="2000" b="1" dirty="0">
                <a:solidFill>
                  <a:schemeClr val="tx2">
                    <a:lumMod val="20000"/>
                    <a:lumOff val="80000"/>
                  </a:schemeClr>
                </a:solidFill>
                <a:cs typeface="Times New Roman" panose="02020603050405020304" pitchFamily="18" charset="0"/>
              </a:rPr>
              <a:t> </a:t>
            </a:r>
            <a:r>
              <a:rPr lang="en-US" sz="2000" dirty="0">
                <a:solidFill>
                  <a:schemeClr val="tx2">
                    <a:lumMod val="20000"/>
                    <a:lumOff val="80000"/>
                  </a:schemeClr>
                </a:solidFill>
                <a:cs typeface="Times New Roman" panose="02020603050405020304" pitchFamily="18" charset="0"/>
              </a:rPr>
              <a:t>has in the software development. More than focusing on the individual, TSP forms a </a:t>
            </a:r>
            <a:r>
              <a:rPr lang="en-US" sz="2000" b="1" dirty="0">
                <a:solidFill>
                  <a:srgbClr val="0070C0"/>
                </a:solidFill>
                <a:cs typeface="Times New Roman" panose="02020603050405020304" pitchFamily="18" charset="0"/>
              </a:rPr>
              <a:t>strong team</a:t>
            </a:r>
            <a:r>
              <a:rPr lang="en-US" sz="2000" dirty="0">
                <a:solidFill>
                  <a:srgbClr val="0070C0"/>
                </a:solidFill>
                <a:cs typeface="Times New Roman" panose="02020603050405020304" pitchFamily="18" charset="0"/>
              </a:rPr>
              <a:t> </a:t>
            </a:r>
            <a:r>
              <a:rPr lang="en-US" sz="2000" dirty="0">
                <a:solidFill>
                  <a:schemeClr val="tx2">
                    <a:lumMod val="20000"/>
                    <a:lumOff val="80000"/>
                  </a:schemeClr>
                </a:solidFill>
                <a:cs typeface="Times New Roman" panose="02020603050405020304" pitchFamily="18" charset="0"/>
              </a:rPr>
              <a:t>with well defined </a:t>
            </a:r>
            <a:r>
              <a:rPr lang="en-US" sz="2000" b="1" dirty="0">
                <a:solidFill>
                  <a:srgbClr val="0070C0"/>
                </a:solidFill>
                <a:cs typeface="Times New Roman" panose="02020603050405020304" pitchFamily="18" charset="0"/>
              </a:rPr>
              <a:t>roles</a:t>
            </a:r>
            <a:r>
              <a:rPr lang="en-US" sz="2000" dirty="0">
                <a:solidFill>
                  <a:schemeClr val="tx2">
                    <a:lumMod val="20000"/>
                    <a:lumOff val="80000"/>
                  </a:schemeClr>
                </a:solidFill>
                <a:cs typeface="Times New Roman" panose="02020603050405020304" pitchFamily="18" charset="0"/>
              </a:rPr>
              <a:t>, in order to produce the </a:t>
            </a:r>
            <a:r>
              <a:rPr lang="en-US" sz="2000" b="1" dirty="0">
                <a:solidFill>
                  <a:srgbClr val="0070C0"/>
                </a:solidFill>
                <a:cs typeface="Times New Roman" panose="02020603050405020304" pitchFamily="18" charset="0"/>
              </a:rPr>
              <a:t>best software possible</a:t>
            </a:r>
            <a:r>
              <a:rPr lang="en-US" sz="2000" dirty="0">
                <a:solidFill>
                  <a:srgbClr val="0070C0"/>
                </a:solidFill>
                <a:cs typeface="Times New Roman" panose="02020603050405020304" pitchFamily="18" charset="0"/>
              </a:rPr>
              <a:t> </a:t>
            </a:r>
            <a:r>
              <a:rPr lang="en-US" sz="2000" dirty="0">
                <a:solidFill>
                  <a:schemeClr val="tx2">
                    <a:lumMod val="20000"/>
                    <a:lumOff val="80000"/>
                  </a:schemeClr>
                </a:solidFill>
                <a:cs typeface="Times New Roman" panose="02020603050405020304" pitchFamily="18" charset="0"/>
              </a:rPr>
              <a:t>for the clients it attends</a:t>
            </a:r>
            <a:r>
              <a:rPr lang="en-US" sz="2000" dirty="0" smtClean="0">
                <a:solidFill>
                  <a:schemeClr val="tx2">
                    <a:lumMod val="20000"/>
                    <a:lumOff val="80000"/>
                  </a:schemeClr>
                </a:solidFill>
                <a:cs typeface="Times New Roman" panose="02020603050405020304" pitchFamily="18" charset="0"/>
              </a:rPr>
              <a:t>.</a:t>
            </a:r>
            <a:endParaRPr lang="en-US" sz="2000" dirty="0">
              <a:solidFill>
                <a:schemeClr val="tx2">
                  <a:lumMod val="20000"/>
                  <a:lumOff val="80000"/>
                </a:schemeClr>
              </a:solidFill>
              <a:cs typeface="Times New Roman" panose="02020603050405020304" pitchFamily="18" charset="0"/>
            </a:endParaRPr>
          </a:p>
        </p:txBody>
      </p:sp>
    </p:spTree>
    <p:extLst>
      <p:ext uri="{BB962C8B-B14F-4D97-AF65-F5344CB8AC3E}">
        <p14:creationId xmlns:p14="http://schemas.microsoft.com/office/powerpoint/2010/main" val="614180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9171" y="1019696"/>
            <a:ext cx="3363974" cy="4704037"/>
          </a:xfrm>
          <a:noFill/>
          <a:ln>
            <a:solidFill>
              <a:schemeClr val="bg1"/>
            </a:solidFill>
          </a:ln>
        </p:spPr>
        <p:txBody>
          <a:bodyPr vert="horz" wrap="square" lIns="182880" tIns="182880" rIns="182880" bIns="182880" rtlCol="0" anchor="ctr">
            <a:noAutofit/>
          </a:bodyPr>
          <a:lstStyle/>
          <a:p>
            <a:r>
              <a:rPr lang="en-US" sz="2000" b="1" cap="none" dirty="0" smtClean="0">
                <a:solidFill>
                  <a:schemeClr val="tx1"/>
                </a:solidFill>
                <a:latin typeface="Times New Roman" panose="02020603050405020304" pitchFamily="18" charset="0"/>
                <a:cs typeface="Times New Roman" panose="02020603050405020304" pitchFamily="18" charset="0"/>
              </a:rPr>
              <a:t> </a:t>
            </a:r>
            <a:r>
              <a:rPr lang="en-US" sz="2000" b="1" cap="none" dirty="0" smtClean="0">
                <a:solidFill>
                  <a:schemeClr val="tx1"/>
                </a:solidFill>
                <a:latin typeface="+mn-lt"/>
                <a:cs typeface="Times New Roman" panose="02020603050405020304" pitchFamily="18" charset="0"/>
              </a:rPr>
              <a:t>Team software process (TSP)</a:t>
            </a:r>
            <a:r>
              <a:rPr lang="en-US" sz="2000" cap="none" dirty="0" smtClean="0">
                <a:solidFill>
                  <a:schemeClr val="tx1"/>
                </a:solidFill>
                <a:latin typeface="+mn-lt"/>
                <a:cs typeface="Times New Roman" panose="02020603050405020304" pitchFamily="18" charset="0"/>
              </a:rPr>
              <a:t> is a software development strategy developed in </a:t>
            </a:r>
            <a:r>
              <a:rPr lang="en-US" sz="2000" b="1" cap="none" dirty="0" smtClean="0">
                <a:solidFill>
                  <a:schemeClr val="tx1"/>
                </a:solidFill>
                <a:latin typeface="+mn-lt"/>
                <a:cs typeface="Times New Roman" panose="02020603050405020304" pitchFamily="18" charset="0"/>
              </a:rPr>
              <a:t>1996 </a:t>
            </a:r>
            <a:r>
              <a:rPr lang="en-US" sz="2000" cap="none" dirty="0" smtClean="0">
                <a:solidFill>
                  <a:schemeClr val="tx1"/>
                </a:solidFill>
                <a:latin typeface="+mn-lt"/>
                <a:cs typeface="Times New Roman" panose="02020603050405020304" pitchFamily="18" charset="0"/>
              </a:rPr>
              <a:t>by </a:t>
            </a:r>
            <a:r>
              <a:rPr lang="en-US" sz="2000" b="1" cap="none" dirty="0" smtClean="0">
                <a:solidFill>
                  <a:schemeClr val="tx1"/>
                </a:solidFill>
                <a:latin typeface="+mn-lt"/>
                <a:cs typeface="Times New Roman" panose="02020603050405020304" pitchFamily="18" charset="0"/>
              </a:rPr>
              <a:t>Watts </a:t>
            </a:r>
            <a:r>
              <a:rPr lang="en-US" sz="2000" b="1" cap="none" dirty="0">
                <a:solidFill>
                  <a:schemeClr val="tx1"/>
                </a:solidFill>
                <a:latin typeface="+mn-lt"/>
                <a:cs typeface="Times New Roman" panose="02020603050405020304" pitchFamily="18" charset="0"/>
              </a:rPr>
              <a:t>H</a:t>
            </a:r>
            <a:r>
              <a:rPr lang="en-US" sz="2000" b="1" cap="none" dirty="0" smtClean="0">
                <a:solidFill>
                  <a:schemeClr val="tx1"/>
                </a:solidFill>
                <a:latin typeface="+mn-lt"/>
                <a:cs typeface="Times New Roman" panose="02020603050405020304" pitchFamily="18" charset="0"/>
              </a:rPr>
              <a:t>umphrey</a:t>
            </a:r>
            <a:r>
              <a:rPr lang="en-US" sz="2000" cap="none" dirty="0" smtClean="0">
                <a:solidFill>
                  <a:schemeClr val="tx1"/>
                </a:solidFill>
                <a:latin typeface="+mn-lt"/>
                <a:cs typeface="Times New Roman" panose="02020603050405020304" pitchFamily="18" charset="0"/>
              </a:rPr>
              <a:t>.</a:t>
            </a:r>
            <a:endParaRPr lang="en-US" sz="1800" cap="none" dirty="0">
              <a:solidFill>
                <a:schemeClr val="tx1"/>
              </a:solidFill>
              <a:latin typeface="+mn-lt"/>
            </a:endParaRPr>
          </a:p>
        </p:txBody>
      </p:sp>
      <p:pic>
        <p:nvPicPr>
          <p:cNvPr id="7" name="Picture 2" descr="Watts Humphrey.jpg">
            <a:extLst>
              <a:ext uri="{FF2B5EF4-FFF2-40B4-BE49-F238E27FC236}">
                <a16:creationId xmlns="" xmlns:a16="http://schemas.microsoft.com/office/drawing/2014/main" id="{0E4F548F-BDF2-4B4F-ABD6-DCE652594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174" y="1186840"/>
            <a:ext cx="4744211" cy="474421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bwMode="blackWhite">
          <a:xfrm>
            <a:off x="6493397" y="930956"/>
            <a:ext cx="5297784" cy="5215201"/>
          </a:xfrm>
          <a:prstGeom prst="rect">
            <a:avLst/>
          </a:prstGeom>
          <a:noFill/>
          <a:ln w="31750" cap="sq">
            <a:solidFill>
              <a:srgbClr val="00B0F0"/>
            </a:solidFill>
            <a:miter lim="800000"/>
          </a:ln>
        </p:spPr>
        <p:txBody>
          <a:bodyPr vert="horz" wrap="square" lIns="182880" tIns="182880" rIns="182880" bIns="182880" rtlCol="0" anchor="ctr" anchorCtr="1">
            <a:no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US" sz="2000" b="1" cap="none" dirty="0" smtClean="0">
                <a:solidFill>
                  <a:schemeClr val="tx1"/>
                </a:solidFill>
                <a:latin typeface="Times New Roman" panose="02020603050405020304" pitchFamily="18" charset="0"/>
                <a:cs typeface="Times New Roman" panose="02020603050405020304" pitchFamily="18" charset="0"/>
              </a:rPr>
              <a:t> </a:t>
            </a:r>
            <a:endParaRPr lang="en-US" sz="1800" cap="none" dirty="0">
              <a:solidFill>
                <a:schemeClr val="tx1"/>
              </a:solidFill>
              <a:latin typeface="+mn-lt"/>
            </a:endParaRPr>
          </a:p>
        </p:txBody>
      </p:sp>
      <p:sp>
        <p:nvSpPr>
          <p:cNvPr id="8" name="Retângulo 1">
            <a:extLst>
              <a:ext uri="{FF2B5EF4-FFF2-40B4-BE49-F238E27FC236}">
                <a16:creationId xmlns="" xmlns:a16="http://schemas.microsoft.com/office/drawing/2014/main" id="{7583430B-F05F-49A8-8E4D-59900A6DFCD1}"/>
              </a:ext>
            </a:extLst>
          </p:cNvPr>
          <p:cNvSpPr/>
          <p:nvPr/>
        </p:nvSpPr>
        <p:spPr>
          <a:xfrm>
            <a:off x="6784174" y="5931051"/>
            <a:ext cx="4744211" cy="369332"/>
          </a:xfrm>
          <a:prstGeom prst="rect">
            <a:avLst/>
          </a:prstGeom>
        </p:spPr>
        <p:txBody>
          <a:bodyPr wrap="square">
            <a:spAutoFit/>
          </a:bodyPr>
          <a:lstStyle/>
          <a:p>
            <a:pPr algn="r"/>
            <a:r>
              <a:rPr lang="pt-PT" dirty="0" smtClean="0">
                <a:solidFill>
                  <a:schemeClr val="tx2">
                    <a:lumMod val="20000"/>
                    <a:lumOff val="80000"/>
                  </a:schemeClr>
                </a:solidFill>
                <a:effectLst>
                  <a:glow rad="63500">
                    <a:schemeClr val="accent2">
                      <a:satMod val="175000"/>
                      <a:alpha val="40000"/>
                    </a:schemeClr>
                  </a:glow>
                </a:effectLst>
                <a:latin typeface="Times New Roman" panose="02020603050405020304" pitchFamily="18" charset="0"/>
                <a:cs typeface="Times New Roman" panose="02020603050405020304" pitchFamily="18" charset="0"/>
              </a:rPr>
              <a:t>Watts Humphrey</a:t>
            </a:r>
            <a:endParaRPr lang="pt-PT" dirty="0">
              <a:solidFill>
                <a:schemeClr val="tx2">
                  <a:lumMod val="20000"/>
                  <a:lumOff val="80000"/>
                </a:schemeClr>
              </a:solidFill>
              <a:effectLst>
                <a:glow rad="63500">
                  <a:schemeClr val="accent2">
                    <a:satMod val="175000"/>
                    <a:alpha val="40000"/>
                  </a:scheme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97670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Retângulo 3">
            <a:extLst>
              <a:ext uri="{FF2B5EF4-FFF2-40B4-BE49-F238E27FC236}">
                <a16:creationId xmlns="" xmlns:a16="http://schemas.microsoft.com/office/drawing/2014/main" id="{9DD97C2F-5BE3-4D84-ADEF-242D0B018407}"/>
              </a:ext>
            </a:extLst>
          </p:cNvPr>
          <p:cNvSpPr/>
          <p:nvPr/>
        </p:nvSpPr>
        <p:spPr>
          <a:xfrm>
            <a:off x="592575" y="438088"/>
            <a:ext cx="10877937" cy="1307537"/>
          </a:xfrm>
          <a:prstGeom prst="rect">
            <a:avLst/>
          </a:prstGeom>
        </p:spPr>
        <p:txBody>
          <a:bodyPr wrap="square">
            <a:spAutoFit/>
          </a:bodyPr>
          <a:lstStyle/>
          <a:p>
            <a:pPr indent="226800" algn="just">
              <a:lnSpc>
                <a:spcPct val="150000"/>
              </a:lnSpc>
            </a:pPr>
            <a:r>
              <a:rPr lang="pt-PT" sz="2800" dirty="0">
                <a:latin typeface="Times New Roman" panose="02020603050405020304" pitchFamily="18" charset="0"/>
                <a:cs typeface="Times New Roman" panose="02020603050405020304" pitchFamily="18" charset="0"/>
              </a:rPr>
              <a:t>   </a:t>
            </a:r>
            <a:r>
              <a:rPr lang="en-GB" sz="2800" dirty="0" smtClean="0">
                <a:solidFill>
                  <a:schemeClr val="tx2">
                    <a:lumMod val="20000"/>
                    <a:lumOff val="80000"/>
                  </a:schemeClr>
                </a:solidFill>
                <a:latin typeface="Times New Roman" panose="02020603050405020304" pitchFamily="18" charset="0"/>
                <a:cs typeface="Times New Roman" panose="02020603050405020304" pitchFamily="18" charset="0"/>
              </a:rPr>
              <a:t>TSP is a software development strategy that provides a well defined process framework designed to</a:t>
            </a:r>
            <a:r>
              <a:rPr lang="en-GB" sz="2800" dirty="0" smtClean="0">
                <a:solidFill>
                  <a:schemeClr val="tx2">
                    <a:lumMod val="20000"/>
                    <a:lumOff val="80000"/>
                  </a:schemeClr>
                </a:solidFill>
                <a:latin typeface="Times New Roman" panose="02020603050405020304" pitchFamily="18" charset="0"/>
                <a:cs typeface="Times New Roman" panose="02020603050405020304" pitchFamily="18" charset="0"/>
              </a:rPr>
              <a:t>:</a:t>
            </a:r>
            <a:endParaRPr lang="en-GB" sz="3200" dirty="0" smtClean="0">
              <a:solidFill>
                <a:schemeClr val="tx2">
                  <a:lumMod val="20000"/>
                  <a:lumOff val="80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847126" y="2164465"/>
            <a:ext cx="10368833" cy="3944567"/>
          </a:xfrm>
          <a:prstGeom prst="rect">
            <a:avLst/>
          </a:prstGeom>
          <a:solidFill>
            <a:srgbClr val="00B0F0">
              <a:alpha val="5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lnSpc>
                <a:spcPct val="150000"/>
              </a:lnSpc>
              <a:buFont typeface="Wingdings" charset="2"/>
              <a:buChar char="§"/>
            </a:pPr>
            <a:r>
              <a:rPr lang="en-GB" sz="2800" dirty="0">
                <a:solidFill>
                  <a:schemeClr val="tx2">
                    <a:lumMod val="20000"/>
                    <a:lumOff val="80000"/>
                  </a:schemeClr>
                </a:solidFill>
                <a:latin typeface="Times New Roman" panose="02020603050405020304" pitchFamily="18" charset="0"/>
                <a:cs typeface="Times New Roman" panose="02020603050405020304" pitchFamily="18" charset="0"/>
              </a:rPr>
              <a:t>show managers and engineers how to build self-directed teams;</a:t>
            </a:r>
          </a:p>
          <a:p>
            <a:pPr marL="457200" indent="-457200" algn="just">
              <a:lnSpc>
                <a:spcPct val="150000"/>
              </a:lnSpc>
              <a:buFont typeface="Wingdings" charset="2"/>
              <a:buChar char="§"/>
            </a:pPr>
            <a:r>
              <a:rPr lang="en-GB" sz="2800" dirty="0">
                <a:solidFill>
                  <a:schemeClr val="tx2">
                    <a:lumMod val="20000"/>
                    <a:lumOff val="80000"/>
                  </a:schemeClr>
                </a:solidFill>
                <a:latin typeface="Times New Roman" panose="02020603050405020304" pitchFamily="18" charset="0"/>
                <a:cs typeface="Times New Roman" panose="02020603050405020304" pitchFamily="18" charset="0"/>
              </a:rPr>
              <a:t>plan and manage their work;</a:t>
            </a:r>
          </a:p>
          <a:p>
            <a:pPr marL="457200" indent="-457200" algn="just">
              <a:lnSpc>
                <a:spcPct val="150000"/>
              </a:lnSpc>
              <a:buFont typeface="Wingdings" charset="2"/>
              <a:buChar char="§"/>
            </a:pPr>
            <a:r>
              <a:rPr lang="en-GB" sz="2800" dirty="0">
                <a:solidFill>
                  <a:schemeClr val="tx2">
                    <a:lumMod val="20000"/>
                    <a:lumOff val="80000"/>
                  </a:schemeClr>
                </a:solidFill>
                <a:latin typeface="Times New Roman" panose="02020603050405020304" pitchFamily="18" charset="0"/>
                <a:cs typeface="Times New Roman" panose="02020603050405020304" pitchFamily="18" charset="0"/>
              </a:rPr>
              <a:t>coach and motivate their teams;</a:t>
            </a:r>
          </a:p>
          <a:p>
            <a:pPr marL="457200" indent="-457200" algn="just">
              <a:lnSpc>
                <a:spcPct val="150000"/>
              </a:lnSpc>
              <a:buFont typeface="Wingdings" charset="2"/>
              <a:buChar char="§"/>
            </a:pPr>
            <a:r>
              <a:rPr lang="en-GB" sz="2800" dirty="0">
                <a:solidFill>
                  <a:schemeClr val="tx2">
                    <a:lumMod val="20000"/>
                    <a:lumOff val="80000"/>
                  </a:schemeClr>
                </a:solidFill>
                <a:latin typeface="Times New Roman" panose="02020603050405020304" pitchFamily="18" charset="0"/>
                <a:cs typeface="Times New Roman" panose="02020603050405020304" pitchFamily="18" charset="0"/>
              </a:rPr>
              <a:t>sustain peak performance;</a:t>
            </a:r>
          </a:p>
          <a:p>
            <a:pPr marL="457200" indent="-457200" algn="just">
              <a:lnSpc>
                <a:spcPct val="150000"/>
              </a:lnSpc>
              <a:buFont typeface="Wingdings" charset="2"/>
              <a:buChar char="§"/>
            </a:pPr>
            <a:r>
              <a:rPr lang="en-GB" sz="2800" dirty="0" smtClean="0">
                <a:solidFill>
                  <a:schemeClr val="tx2">
                    <a:lumMod val="20000"/>
                    <a:lumOff val="80000"/>
                  </a:schemeClr>
                </a:solidFill>
                <a:latin typeface="Times New Roman" panose="02020603050405020304" pitchFamily="18" charset="0"/>
                <a:cs typeface="Times New Roman" panose="02020603050405020304" pitchFamily="18" charset="0"/>
              </a:rPr>
              <a:t>produce </a:t>
            </a:r>
            <a:r>
              <a:rPr lang="en-GB" sz="2800" dirty="0">
                <a:solidFill>
                  <a:schemeClr val="tx2">
                    <a:lumMod val="20000"/>
                    <a:lumOff val="80000"/>
                  </a:schemeClr>
                </a:solidFill>
                <a:latin typeface="Times New Roman" panose="02020603050405020304" pitchFamily="18" charset="0"/>
                <a:cs typeface="Times New Roman" panose="02020603050405020304" pitchFamily="18" charset="0"/>
              </a:rPr>
              <a:t>software products in a way that improves the quality and productivity of the team.</a:t>
            </a:r>
            <a:endParaRPr lang="en-GB" sz="2800" dirty="0">
              <a:solidFill>
                <a:schemeClr val="tx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1930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1"/>
          <p:cNvSpPr txBox="1">
            <a:spLocks/>
          </p:cNvSpPr>
          <p:nvPr/>
        </p:nvSpPr>
        <p:spPr bwMode="blackWhite">
          <a:xfrm>
            <a:off x="5150734" y="930956"/>
            <a:ext cx="6620720" cy="4810087"/>
          </a:xfrm>
          <a:prstGeom prst="rect">
            <a:avLst/>
          </a:prstGeom>
          <a:noFill/>
          <a:ln w="31750" cap="sq">
            <a:solidFill>
              <a:srgbClr val="00B0F0"/>
            </a:solidFill>
            <a:miter lim="800000"/>
          </a:ln>
        </p:spPr>
        <p:txBody>
          <a:bodyPr vert="horz" wrap="square" lIns="182880" tIns="182880" rIns="182880" bIns="182880" rtlCol="0" anchor="ctr" anchorCtr="1">
            <a:no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US" sz="2000" b="1" cap="none" dirty="0" smtClean="0">
                <a:solidFill>
                  <a:schemeClr val="tx1"/>
                </a:solidFill>
                <a:latin typeface="Times New Roman" panose="02020603050405020304" pitchFamily="18" charset="0"/>
                <a:cs typeface="Times New Roman" panose="02020603050405020304" pitchFamily="18" charset="0"/>
              </a:rPr>
              <a:t> </a:t>
            </a:r>
            <a:endParaRPr lang="en-US" sz="1800" cap="none" dirty="0">
              <a:solidFill>
                <a:schemeClr val="tx1"/>
              </a:solidFill>
              <a:latin typeface="+mn-lt"/>
            </a:endParaRPr>
          </a:p>
        </p:txBody>
      </p:sp>
      <p:sp>
        <p:nvSpPr>
          <p:cNvPr id="2" name="Title 1"/>
          <p:cNvSpPr>
            <a:spLocks noGrp="1"/>
          </p:cNvSpPr>
          <p:nvPr>
            <p:ph type="title"/>
          </p:nvPr>
        </p:nvSpPr>
        <p:spPr>
          <a:xfrm>
            <a:off x="1189171" y="1707240"/>
            <a:ext cx="3363974" cy="3443520"/>
          </a:xfrm>
          <a:noFill/>
          <a:ln>
            <a:solidFill>
              <a:schemeClr val="bg1"/>
            </a:solidFill>
          </a:ln>
        </p:spPr>
        <p:txBody>
          <a:bodyPr vert="horz" wrap="square" lIns="182880" tIns="182880" rIns="182880" bIns="182880" rtlCol="0" anchor="ctr">
            <a:noAutofit/>
          </a:bodyPr>
          <a:lstStyle/>
          <a:p>
            <a:pPr algn="just"/>
            <a:r>
              <a:rPr lang="en-US" sz="2000" cap="none" dirty="0">
                <a:solidFill>
                  <a:schemeClr val="tx1"/>
                </a:solidFill>
              </a:rPr>
              <a:t>To really understand TSP, engineers must be trained in the personal software process (PSP), in which they learn how to gather and use process data, make detailed plans, manage product quality as well as using earned value to find a </a:t>
            </a:r>
            <a:r>
              <a:rPr lang="en-US" sz="2000" cap="none">
                <a:solidFill>
                  <a:schemeClr val="tx1"/>
                </a:solidFill>
              </a:rPr>
              <a:t>project</a:t>
            </a:r>
            <a:r>
              <a:rPr lang="en-US" sz="2000" cap="none" smtClean="0">
                <a:solidFill>
                  <a:schemeClr val="tx1"/>
                </a:solidFill>
              </a:rPr>
              <a:t>.</a:t>
            </a:r>
            <a:endParaRPr lang="en-US" sz="1800" cap="none" dirty="0">
              <a:solidFill>
                <a:schemeClr val="tx1"/>
              </a:solidFill>
            </a:endParaRPr>
          </a:p>
        </p:txBody>
      </p:sp>
      <p:grpSp>
        <p:nvGrpSpPr>
          <p:cNvPr id="3" name="Group 2"/>
          <p:cNvGrpSpPr/>
          <p:nvPr/>
        </p:nvGrpSpPr>
        <p:grpSpPr>
          <a:xfrm>
            <a:off x="5297763" y="1137357"/>
            <a:ext cx="6250770" cy="4813486"/>
            <a:chOff x="5297763" y="1137357"/>
            <a:chExt cx="6250770" cy="4813486"/>
          </a:xfrm>
        </p:grpSpPr>
        <p:pic>
          <p:nvPicPr>
            <p:cNvPr id="6" name="Picture 2" descr="https://lh5.googleusercontent.com/ysH9A8mefCRWuAe_Kie6PaUZtKcVV7zZ7yZ355pqe10Am7URaBBxzmZr7JFXqNMBUYbiujbviGit9ZxH_-Tv8kWkc05mV1E0LsuIBRsP3KyfbIiFMeraF9ZlbmaKuioxIFQ62iwa">
              <a:extLst>
                <a:ext uri="{FF2B5EF4-FFF2-40B4-BE49-F238E27FC236}">
                  <a16:creationId xmlns="" xmlns:a16="http://schemas.microsoft.com/office/drawing/2014/main" id="{E572AA55-79E7-4F0A-86F4-94B5C051CD2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297763" y="1137357"/>
              <a:ext cx="6250769" cy="4422419"/>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1">
              <a:extLst>
                <a:ext uri="{FF2B5EF4-FFF2-40B4-BE49-F238E27FC236}">
                  <a16:creationId xmlns="" xmlns:a16="http://schemas.microsoft.com/office/drawing/2014/main" id="{7583430B-F05F-49A8-8E4D-59900A6DFCD1}"/>
                </a:ext>
              </a:extLst>
            </p:cNvPr>
            <p:cNvSpPr/>
            <p:nvPr/>
          </p:nvSpPr>
          <p:spPr>
            <a:xfrm>
              <a:off x="5297763" y="5581511"/>
              <a:ext cx="6250770" cy="369332"/>
            </a:xfrm>
            <a:prstGeom prst="rect">
              <a:avLst/>
            </a:prstGeom>
          </p:spPr>
          <p:txBody>
            <a:bodyPr wrap="square">
              <a:spAutoFit/>
            </a:bodyPr>
            <a:lstStyle/>
            <a:p>
              <a:pPr algn="r"/>
              <a:r>
                <a:rPr lang="pt-PT" dirty="0">
                  <a:solidFill>
                    <a:schemeClr val="tx2">
                      <a:lumMod val="20000"/>
                      <a:lumOff val="80000"/>
                    </a:schemeClr>
                  </a:solidFill>
                  <a:effectLst>
                    <a:glow rad="63500">
                      <a:schemeClr val="accent2">
                        <a:satMod val="175000"/>
                        <a:alpha val="40000"/>
                      </a:schemeClr>
                    </a:glow>
                  </a:effectLst>
                  <a:latin typeface="Times New Roman" panose="02020603050405020304" pitchFamily="18" charset="0"/>
                  <a:cs typeface="Times New Roman" panose="02020603050405020304" pitchFamily="18" charset="0"/>
                </a:rPr>
                <a:t>TSP </a:t>
              </a:r>
              <a:r>
                <a:rPr lang="pt-PT" dirty="0" err="1">
                  <a:solidFill>
                    <a:schemeClr val="tx2">
                      <a:lumMod val="20000"/>
                      <a:lumOff val="80000"/>
                    </a:schemeClr>
                  </a:solidFill>
                  <a:effectLst>
                    <a:glow rad="63500">
                      <a:schemeClr val="accent2">
                        <a:satMod val="175000"/>
                        <a:alpha val="40000"/>
                      </a:schemeClr>
                    </a:glow>
                  </a:effectLst>
                  <a:latin typeface="Times New Roman" panose="02020603050405020304" pitchFamily="18" charset="0"/>
                  <a:cs typeface="Times New Roman" panose="02020603050405020304" pitchFamily="18" charset="0"/>
                </a:rPr>
                <a:t>M</a:t>
              </a:r>
              <a:r>
                <a:rPr lang="pt-PT" dirty="0" err="1" smtClean="0">
                  <a:solidFill>
                    <a:schemeClr val="tx2">
                      <a:lumMod val="20000"/>
                      <a:lumOff val="80000"/>
                    </a:schemeClr>
                  </a:solidFill>
                  <a:effectLst>
                    <a:glow rad="63500">
                      <a:schemeClr val="accent2">
                        <a:satMod val="175000"/>
                        <a:alpha val="40000"/>
                      </a:schemeClr>
                    </a:glow>
                  </a:effectLst>
                  <a:latin typeface="Times New Roman" panose="02020603050405020304" pitchFamily="18" charset="0"/>
                  <a:cs typeface="Times New Roman" panose="02020603050405020304" pitchFamily="18" charset="0"/>
                </a:rPr>
                <a:t>ain</a:t>
              </a:r>
              <a:r>
                <a:rPr lang="pt-PT" dirty="0" smtClean="0">
                  <a:solidFill>
                    <a:schemeClr val="tx2">
                      <a:lumMod val="20000"/>
                      <a:lumOff val="80000"/>
                    </a:schemeClr>
                  </a:solidFill>
                  <a:effectLst>
                    <a:glow rad="63500">
                      <a:schemeClr val="accent2">
                        <a:satMod val="175000"/>
                        <a:alpha val="40000"/>
                      </a:schemeClr>
                    </a:glow>
                  </a:effectLst>
                  <a:latin typeface="Times New Roman" panose="02020603050405020304" pitchFamily="18" charset="0"/>
                  <a:cs typeface="Times New Roman" panose="02020603050405020304" pitchFamily="18" charset="0"/>
                </a:rPr>
                <a:t> </a:t>
              </a:r>
              <a:r>
                <a:rPr lang="pt-PT" dirty="0" err="1">
                  <a:solidFill>
                    <a:schemeClr val="tx2">
                      <a:lumMod val="20000"/>
                      <a:lumOff val="80000"/>
                    </a:schemeClr>
                  </a:solidFill>
                  <a:effectLst>
                    <a:glow rad="63500">
                      <a:schemeClr val="accent2">
                        <a:satMod val="175000"/>
                        <a:alpha val="40000"/>
                      </a:schemeClr>
                    </a:glow>
                  </a:effectLst>
                  <a:latin typeface="Times New Roman" panose="02020603050405020304" pitchFamily="18" charset="0"/>
                  <a:cs typeface="Times New Roman" panose="02020603050405020304" pitchFamily="18" charset="0"/>
                </a:rPr>
                <a:t>E</a:t>
              </a:r>
              <a:r>
                <a:rPr lang="pt-PT" dirty="0" err="1" smtClean="0">
                  <a:solidFill>
                    <a:schemeClr val="tx2">
                      <a:lumMod val="20000"/>
                      <a:lumOff val="80000"/>
                    </a:schemeClr>
                  </a:solidFill>
                  <a:effectLst>
                    <a:glow rad="63500">
                      <a:schemeClr val="accent2">
                        <a:satMod val="175000"/>
                        <a:alpha val="40000"/>
                      </a:schemeClr>
                    </a:glow>
                  </a:effectLst>
                  <a:latin typeface="Times New Roman" panose="02020603050405020304" pitchFamily="18" charset="0"/>
                  <a:cs typeface="Times New Roman" panose="02020603050405020304" pitchFamily="18" charset="0"/>
                </a:rPr>
                <a:t>lements</a:t>
              </a:r>
              <a:endParaRPr lang="pt-PT" dirty="0">
                <a:solidFill>
                  <a:schemeClr val="tx2">
                    <a:lumMod val="20000"/>
                    <a:lumOff val="80000"/>
                  </a:schemeClr>
                </a:solidFill>
                <a:effectLst>
                  <a:glow rad="63500">
                    <a:schemeClr val="accent2">
                      <a:satMod val="175000"/>
                      <a:alpha val="40000"/>
                    </a:schemeClr>
                  </a:glow>
                </a:effectLst>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4855291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3" name="Retângulo 4">
            <a:extLst>
              <a:ext uri="{FF2B5EF4-FFF2-40B4-BE49-F238E27FC236}">
                <a16:creationId xmlns="" xmlns:a16="http://schemas.microsoft.com/office/drawing/2014/main" id="{DA1D48AE-0441-43D5-99A1-93B32C6D25B9}"/>
              </a:ext>
            </a:extLst>
          </p:cNvPr>
          <p:cNvSpPr/>
          <p:nvPr/>
        </p:nvSpPr>
        <p:spPr>
          <a:xfrm>
            <a:off x="628970" y="814435"/>
            <a:ext cx="10714222" cy="738664"/>
          </a:xfrm>
          <a:prstGeom prst="rect">
            <a:avLst/>
          </a:prstGeom>
        </p:spPr>
        <p:txBody>
          <a:bodyPr wrap="square">
            <a:spAutoFit/>
          </a:bodyPr>
          <a:lstStyle/>
          <a:p>
            <a:pPr indent="226800" algn="just">
              <a:lnSpc>
                <a:spcPct val="150000"/>
              </a:lnSpc>
            </a:pPr>
            <a:r>
              <a:rPr lang="pt-PT" sz="2800" dirty="0">
                <a:latin typeface="Times New Roman" panose="02020603050405020304" pitchFamily="18" charset="0"/>
                <a:cs typeface="Times New Roman" panose="02020603050405020304" pitchFamily="18" charset="0"/>
              </a:rPr>
              <a:t>	</a:t>
            </a:r>
            <a:r>
              <a:rPr lang="en-US" sz="2800" dirty="0" smtClean="0">
                <a:cs typeface="Times New Roman" panose="02020603050405020304" pitchFamily="18" charset="0"/>
              </a:rPr>
              <a:t>TSP </a:t>
            </a:r>
            <a:r>
              <a:rPr lang="en-US" sz="2800" dirty="0">
                <a:cs typeface="Times New Roman" panose="02020603050405020304" pitchFamily="18" charset="0"/>
              </a:rPr>
              <a:t>divides the team in various </a:t>
            </a:r>
            <a:r>
              <a:rPr lang="en-US" sz="2800" b="1" dirty="0">
                <a:solidFill>
                  <a:srgbClr val="0070C0"/>
                </a:solidFill>
                <a:cs typeface="Times New Roman" panose="02020603050405020304" pitchFamily="18" charset="0"/>
              </a:rPr>
              <a:t>roles</a:t>
            </a:r>
            <a:r>
              <a:rPr lang="en-US" sz="2800" b="1" dirty="0">
                <a:cs typeface="Times New Roman" panose="02020603050405020304" pitchFamily="18" charset="0"/>
              </a:rPr>
              <a:t> </a:t>
            </a:r>
            <a:r>
              <a:rPr lang="en-US" sz="2800" dirty="0">
                <a:cs typeface="Times New Roman" panose="02020603050405020304" pitchFamily="18" charset="0"/>
              </a:rPr>
              <a:t>with specific functions</a:t>
            </a:r>
            <a:r>
              <a:rPr lang="en-US" sz="2800" dirty="0" smtClean="0">
                <a:cs typeface="Times New Roman" panose="02020603050405020304" pitchFamily="18" charset="0"/>
              </a:rPr>
              <a:t>:</a:t>
            </a:r>
          </a:p>
        </p:txBody>
      </p:sp>
      <p:sp>
        <p:nvSpPr>
          <p:cNvPr id="2" name="Rectangle 1"/>
          <p:cNvSpPr/>
          <p:nvPr/>
        </p:nvSpPr>
        <p:spPr>
          <a:xfrm>
            <a:off x="1144120" y="1936793"/>
            <a:ext cx="3934799" cy="775503"/>
          </a:xfrm>
          <a:prstGeom prst="rect">
            <a:avLst/>
          </a:prstGeom>
          <a:solidFill>
            <a:srgbClr val="00B0F0">
              <a:alpha val="5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cs typeface="Times New Roman" panose="02020603050405020304" pitchFamily="18" charset="0"/>
              </a:rPr>
              <a:t>Team </a:t>
            </a:r>
            <a:r>
              <a:rPr lang="pt-PT" sz="2800" dirty="0" smtClean="0">
                <a:cs typeface="Times New Roman" panose="02020603050405020304" pitchFamily="18" charset="0"/>
              </a:rPr>
              <a:t>leader</a:t>
            </a:r>
            <a:endParaRPr lang="pt-PT" sz="2800" dirty="0">
              <a:cs typeface="Times New Roman" panose="02020603050405020304" pitchFamily="18" charset="0"/>
            </a:endParaRPr>
          </a:p>
        </p:txBody>
      </p:sp>
      <p:sp>
        <p:nvSpPr>
          <p:cNvPr id="5" name="Rectangle 4"/>
          <p:cNvSpPr/>
          <p:nvPr/>
        </p:nvSpPr>
        <p:spPr>
          <a:xfrm>
            <a:off x="1144120" y="2987036"/>
            <a:ext cx="3934799" cy="775503"/>
          </a:xfrm>
          <a:prstGeom prst="rect">
            <a:avLst/>
          </a:prstGeom>
          <a:solidFill>
            <a:srgbClr val="00B0F0">
              <a:alpha val="5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sz="2800" dirty="0">
                <a:cs typeface="Times New Roman" panose="02020603050405020304" pitchFamily="18" charset="0"/>
              </a:rPr>
              <a:t>Team </a:t>
            </a:r>
            <a:r>
              <a:rPr lang="pt-PT" sz="2800" dirty="0" err="1">
                <a:cs typeface="Times New Roman" panose="02020603050405020304" pitchFamily="18" charset="0"/>
              </a:rPr>
              <a:t>coach</a:t>
            </a:r>
            <a:endParaRPr lang="pt-PT" sz="2800" dirty="0">
              <a:cs typeface="Times New Roman" panose="02020603050405020304" pitchFamily="18" charset="0"/>
            </a:endParaRPr>
          </a:p>
        </p:txBody>
      </p:sp>
      <p:sp>
        <p:nvSpPr>
          <p:cNvPr id="6" name="Rectangle 5"/>
          <p:cNvSpPr/>
          <p:nvPr/>
        </p:nvSpPr>
        <p:spPr>
          <a:xfrm>
            <a:off x="6794341" y="1936792"/>
            <a:ext cx="3933382" cy="775503"/>
          </a:xfrm>
          <a:prstGeom prst="rect">
            <a:avLst/>
          </a:prstGeom>
          <a:solidFill>
            <a:srgbClr val="00B0F0">
              <a:alpha val="5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sz="2800" dirty="0">
                <a:cs typeface="Times New Roman" panose="02020603050405020304" pitchFamily="18" charset="0"/>
              </a:rPr>
              <a:t>Design manager</a:t>
            </a:r>
          </a:p>
        </p:txBody>
      </p:sp>
      <p:sp>
        <p:nvSpPr>
          <p:cNvPr id="7" name="Rectangle 6"/>
          <p:cNvSpPr/>
          <p:nvPr/>
        </p:nvSpPr>
        <p:spPr>
          <a:xfrm>
            <a:off x="1144119" y="5089162"/>
            <a:ext cx="3934800" cy="775503"/>
          </a:xfrm>
          <a:prstGeom prst="rect">
            <a:avLst/>
          </a:prstGeom>
          <a:solidFill>
            <a:srgbClr val="00B0F0">
              <a:alpha val="5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err="1">
                <a:cs typeface="Times New Roman" panose="02020603050405020304" pitchFamily="18" charset="0"/>
              </a:rPr>
              <a:t>Planning</a:t>
            </a:r>
            <a:r>
              <a:rPr lang="pt-PT" sz="2800" dirty="0">
                <a:cs typeface="Times New Roman" panose="02020603050405020304" pitchFamily="18" charset="0"/>
              </a:rPr>
              <a:t> </a:t>
            </a:r>
            <a:r>
              <a:rPr lang="pt-PT" sz="2800" dirty="0" smtClean="0">
                <a:cs typeface="Times New Roman" panose="02020603050405020304" pitchFamily="18" charset="0"/>
              </a:rPr>
              <a:t>manager</a:t>
            </a:r>
            <a:endParaRPr lang="pt-PT" sz="2800" dirty="0">
              <a:cs typeface="Times New Roman" panose="02020603050405020304" pitchFamily="18" charset="0"/>
            </a:endParaRPr>
          </a:p>
        </p:txBody>
      </p:sp>
      <p:sp>
        <p:nvSpPr>
          <p:cNvPr id="8" name="Rectangle 7"/>
          <p:cNvSpPr/>
          <p:nvPr/>
        </p:nvSpPr>
        <p:spPr>
          <a:xfrm>
            <a:off x="6794340" y="5089162"/>
            <a:ext cx="3933381" cy="775503"/>
          </a:xfrm>
          <a:prstGeom prst="rect">
            <a:avLst/>
          </a:prstGeom>
          <a:solidFill>
            <a:srgbClr val="00B0F0">
              <a:alpha val="5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sz="2800" dirty="0" err="1">
                <a:cs typeface="Times New Roman" panose="02020603050405020304" pitchFamily="18" charset="0"/>
              </a:rPr>
              <a:t>Test</a:t>
            </a:r>
            <a:r>
              <a:rPr lang="pt-PT" sz="2800" dirty="0">
                <a:cs typeface="Times New Roman" panose="02020603050405020304" pitchFamily="18" charset="0"/>
              </a:rPr>
              <a:t> manager</a:t>
            </a:r>
          </a:p>
        </p:txBody>
      </p:sp>
      <p:sp>
        <p:nvSpPr>
          <p:cNvPr id="9" name="Rectangle 8"/>
          <p:cNvSpPr/>
          <p:nvPr/>
        </p:nvSpPr>
        <p:spPr>
          <a:xfrm>
            <a:off x="1144119" y="4038919"/>
            <a:ext cx="3934800" cy="775503"/>
          </a:xfrm>
          <a:prstGeom prst="rect">
            <a:avLst/>
          </a:prstGeom>
          <a:solidFill>
            <a:srgbClr val="00B0F0">
              <a:alpha val="5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sz="2800" dirty="0" err="1">
                <a:cs typeface="Times New Roman" panose="02020603050405020304" pitchFamily="18" charset="0"/>
              </a:rPr>
              <a:t>Quality</a:t>
            </a:r>
            <a:r>
              <a:rPr lang="pt-PT" sz="2800" dirty="0">
                <a:cs typeface="Times New Roman" panose="02020603050405020304" pitchFamily="18" charset="0"/>
              </a:rPr>
              <a:t> manager</a:t>
            </a:r>
          </a:p>
        </p:txBody>
      </p:sp>
      <p:sp>
        <p:nvSpPr>
          <p:cNvPr id="10" name="Rectangle 9"/>
          <p:cNvSpPr/>
          <p:nvPr/>
        </p:nvSpPr>
        <p:spPr>
          <a:xfrm>
            <a:off x="6794340" y="2987036"/>
            <a:ext cx="3933381" cy="775503"/>
          </a:xfrm>
          <a:prstGeom prst="rect">
            <a:avLst/>
          </a:prstGeom>
          <a:solidFill>
            <a:srgbClr val="00B0F0">
              <a:alpha val="5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sz="2800" dirty="0" err="1">
                <a:cs typeface="Times New Roman" panose="02020603050405020304" pitchFamily="18" charset="0"/>
              </a:rPr>
              <a:t>Support</a:t>
            </a:r>
            <a:r>
              <a:rPr lang="pt-PT" sz="2800" dirty="0">
                <a:cs typeface="Times New Roman" panose="02020603050405020304" pitchFamily="18" charset="0"/>
              </a:rPr>
              <a:t> manager</a:t>
            </a:r>
          </a:p>
        </p:txBody>
      </p:sp>
      <p:sp>
        <p:nvSpPr>
          <p:cNvPr id="11" name="Rectangle 10"/>
          <p:cNvSpPr/>
          <p:nvPr/>
        </p:nvSpPr>
        <p:spPr>
          <a:xfrm>
            <a:off x="6794340" y="4038919"/>
            <a:ext cx="3933382" cy="775503"/>
          </a:xfrm>
          <a:prstGeom prst="rect">
            <a:avLst/>
          </a:prstGeom>
          <a:solidFill>
            <a:srgbClr val="00B0F0">
              <a:alpha val="5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sz="2800" dirty="0" err="1">
                <a:cs typeface="Times New Roman" panose="02020603050405020304" pitchFamily="18" charset="0"/>
              </a:rPr>
              <a:t>Implementation</a:t>
            </a:r>
            <a:r>
              <a:rPr lang="pt-PT" sz="2800" dirty="0">
                <a:cs typeface="Times New Roman" panose="02020603050405020304" pitchFamily="18" charset="0"/>
              </a:rPr>
              <a:t> manager</a:t>
            </a:r>
          </a:p>
        </p:txBody>
      </p:sp>
    </p:spTree>
    <p:extLst>
      <p:ext uri="{BB962C8B-B14F-4D97-AF65-F5344CB8AC3E}">
        <p14:creationId xmlns:p14="http://schemas.microsoft.com/office/powerpoint/2010/main" val="175397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1"/>
          <p:cNvSpPr txBox="1">
            <a:spLocks/>
          </p:cNvSpPr>
          <p:nvPr/>
        </p:nvSpPr>
        <p:spPr bwMode="blackWhite">
          <a:xfrm>
            <a:off x="4664596" y="1377387"/>
            <a:ext cx="6852213" cy="4074290"/>
          </a:xfrm>
          <a:prstGeom prst="rect">
            <a:avLst/>
          </a:prstGeom>
          <a:noFill/>
          <a:ln w="31750" cap="sq">
            <a:solidFill>
              <a:srgbClr val="00B0F0"/>
            </a:solidFill>
            <a:miter lim="800000"/>
          </a:ln>
        </p:spPr>
        <p:txBody>
          <a:bodyPr vert="horz" wrap="square" lIns="182880" tIns="182880" rIns="182880" bIns="182880" rtlCol="0" anchor="ctr" anchorCtr="1">
            <a:no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US" sz="2000" b="1" cap="none" dirty="0" smtClean="0">
                <a:solidFill>
                  <a:schemeClr val="tx1"/>
                </a:solidFill>
                <a:latin typeface="Times New Roman" panose="02020603050405020304" pitchFamily="18" charset="0"/>
                <a:cs typeface="Times New Roman" panose="02020603050405020304" pitchFamily="18" charset="0"/>
              </a:rPr>
              <a:t> </a:t>
            </a:r>
            <a:endParaRPr lang="en-US" sz="1800" cap="none" dirty="0">
              <a:solidFill>
                <a:schemeClr val="tx1"/>
              </a:solidFill>
              <a:latin typeface="+mn-lt"/>
            </a:endParaRPr>
          </a:p>
        </p:txBody>
      </p:sp>
      <p:sp>
        <p:nvSpPr>
          <p:cNvPr id="2" name="Title 1"/>
          <p:cNvSpPr>
            <a:spLocks noGrp="1"/>
          </p:cNvSpPr>
          <p:nvPr>
            <p:ph type="title"/>
          </p:nvPr>
        </p:nvSpPr>
        <p:spPr>
          <a:xfrm>
            <a:off x="645161" y="1487615"/>
            <a:ext cx="3363974" cy="3882771"/>
          </a:xfrm>
          <a:noFill/>
          <a:ln>
            <a:solidFill>
              <a:schemeClr val="bg1"/>
            </a:solidFill>
          </a:ln>
        </p:spPr>
        <p:txBody>
          <a:bodyPr vert="horz" wrap="square" lIns="182880" tIns="182880" rIns="182880" bIns="182880" rtlCol="0" anchor="ctr">
            <a:noAutofit/>
          </a:bodyPr>
          <a:lstStyle/>
          <a:p>
            <a:pPr indent="226800" algn="l">
              <a:lnSpc>
                <a:spcPct val="150000"/>
              </a:lnSpc>
            </a:pPr>
            <a:r>
              <a:rPr lang="en-US" sz="2000" cap="none" dirty="0" smtClean="0">
                <a:solidFill>
                  <a:schemeClr val="tx1"/>
                </a:solidFill>
                <a:latin typeface="+mn-lt"/>
              </a:rPr>
              <a:t>The TSP </a:t>
            </a:r>
            <a:r>
              <a:rPr lang="en-US" sz="2000" cap="none" dirty="0" smtClean="0">
                <a:solidFill>
                  <a:schemeClr val="tx1"/>
                </a:solidFill>
                <a:latin typeface="+mn-lt"/>
              </a:rPr>
              <a:t>involves</a:t>
            </a:r>
            <a:r>
              <a:rPr lang="en-US" sz="2000" cap="none" dirty="0" smtClean="0">
                <a:solidFill>
                  <a:schemeClr val="tx1"/>
                </a:solidFill>
                <a:latin typeface="+mn-lt"/>
              </a:rPr>
              <a:t> </a:t>
            </a:r>
            <a:r>
              <a:rPr lang="en-US" sz="2000" cap="none" dirty="0" smtClean="0">
                <a:solidFill>
                  <a:schemeClr val="tx1"/>
                </a:solidFill>
                <a:latin typeface="+mn-lt"/>
              </a:rPr>
              <a:t>6 major </a:t>
            </a:r>
            <a:r>
              <a:rPr lang="en-US" sz="2000" b="1" cap="none" dirty="0" smtClean="0">
                <a:solidFill>
                  <a:srgbClr val="0070C0"/>
                </a:solidFill>
                <a:latin typeface="+mn-lt"/>
              </a:rPr>
              <a:t>phases</a:t>
            </a:r>
            <a:r>
              <a:rPr lang="en-US" sz="2000" cap="none" dirty="0" smtClean="0">
                <a:solidFill>
                  <a:schemeClr val="tx1"/>
                </a:solidFill>
                <a:latin typeface="+mn-lt"/>
              </a:rPr>
              <a:t>:</a:t>
            </a:r>
            <a:r>
              <a:rPr lang="en-US" sz="2000" cap="none" dirty="0">
                <a:solidFill>
                  <a:schemeClr val="tx1"/>
                </a:solidFill>
                <a:latin typeface="+mn-lt"/>
              </a:rPr>
              <a:t/>
            </a:r>
            <a:br>
              <a:rPr lang="en-US" sz="2000" cap="none" dirty="0">
                <a:solidFill>
                  <a:schemeClr val="tx1"/>
                </a:solidFill>
                <a:latin typeface="+mn-lt"/>
              </a:rPr>
            </a:br>
            <a:r>
              <a:rPr lang="en-US" sz="2000" b="1" cap="none" dirty="0" smtClean="0">
                <a:solidFill>
                  <a:schemeClr val="tx1"/>
                </a:solidFill>
                <a:latin typeface="+mn-lt"/>
              </a:rPr>
              <a:t>1. </a:t>
            </a:r>
            <a:r>
              <a:rPr lang="en-US" sz="2000" cap="none" dirty="0">
                <a:solidFill>
                  <a:schemeClr val="tx1"/>
                </a:solidFill>
                <a:latin typeface="+mn-lt"/>
              </a:rPr>
              <a:t>L</a:t>
            </a:r>
            <a:r>
              <a:rPr lang="en-US" sz="2000" cap="none" dirty="0" smtClean="0">
                <a:solidFill>
                  <a:schemeClr val="tx1"/>
                </a:solidFill>
                <a:latin typeface="+mn-lt"/>
              </a:rPr>
              <a:t>aunch;</a:t>
            </a:r>
            <a:br>
              <a:rPr lang="en-US" sz="2000" cap="none" dirty="0" smtClean="0">
                <a:solidFill>
                  <a:schemeClr val="tx1"/>
                </a:solidFill>
                <a:latin typeface="+mn-lt"/>
              </a:rPr>
            </a:br>
            <a:r>
              <a:rPr lang="en-US" sz="2000" b="1" cap="none" dirty="0" smtClean="0">
                <a:solidFill>
                  <a:schemeClr val="tx1"/>
                </a:solidFill>
                <a:latin typeface="+mn-lt"/>
              </a:rPr>
              <a:t>2. </a:t>
            </a:r>
            <a:r>
              <a:rPr lang="en-US" sz="2000" cap="none" dirty="0" smtClean="0">
                <a:solidFill>
                  <a:schemeClr val="tx1"/>
                </a:solidFill>
                <a:latin typeface="+mn-lt"/>
              </a:rPr>
              <a:t>Requirements;</a:t>
            </a:r>
            <a:br>
              <a:rPr lang="en-US" sz="2000" cap="none" dirty="0" smtClean="0">
                <a:solidFill>
                  <a:schemeClr val="tx1"/>
                </a:solidFill>
                <a:latin typeface="+mn-lt"/>
              </a:rPr>
            </a:br>
            <a:r>
              <a:rPr lang="en-US" sz="2000" b="1" cap="none" dirty="0" smtClean="0">
                <a:solidFill>
                  <a:schemeClr val="tx1"/>
                </a:solidFill>
                <a:latin typeface="+mn-lt"/>
              </a:rPr>
              <a:t>3.</a:t>
            </a:r>
            <a:r>
              <a:rPr lang="en-US" sz="2000" b="1" cap="none" dirty="0">
                <a:solidFill>
                  <a:schemeClr val="tx1"/>
                </a:solidFill>
                <a:latin typeface="+mn-lt"/>
              </a:rPr>
              <a:t> </a:t>
            </a:r>
            <a:r>
              <a:rPr lang="en-US" sz="2000" cap="none" dirty="0" smtClean="0">
                <a:solidFill>
                  <a:schemeClr val="tx1"/>
                </a:solidFill>
                <a:latin typeface="+mn-lt"/>
              </a:rPr>
              <a:t>High level design;</a:t>
            </a:r>
            <a:br>
              <a:rPr lang="en-US" sz="2000" cap="none" dirty="0" smtClean="0">
                <a:solidFill>
                  <a:schemeClr val="tx1"/>
                </a:solidFill>
                <a:latin typeface="+mn-lt"/>
              </a:rPr>
            </a:br>
            <a:r>
              <a:rPr lang="en-US" sz="2000" b="1" cap="none" dirty="0" smtClean="0">
                <a:solidFill>
                  <a:schemeClr val="tx1"/>
                </a:solidFill>
                <a:latin typeface="+mn-lt"/>
              </a:rPr>
              <a:t>4. </a:t>
            </a:r>
            <a:r>
              <a:rPr lang="en-US" sz="2000" cap="none" dirty="0" smtClean="0">
                <a:solidFill>
                  <a:schemeClr val="tx1"/>
                </a:solidFill>
                <a:latin typeface="+mn-lt"/>
              </a:rPr>
              <a:t>Implementation;</a:t>
            </a:r>
            <a:br>
              <a:rPr lang="en-US" sz="2000" cap="none" dirty="0" smtClean="0">
                <a:solidFill>
                  <a:schemeClr val="tx1"/>
                </a:solidFill>
                <a:latin typeface="+mn-lt"/>
              </a:rPr>
            </a:br>
            <a:r>
              <a:rPr lang="en-US" sz="2000" b="1" cap="none" dirty="0" smtClean="0">
                <a:solidFill>
                  <a:schemeClr val="tx1"/>
                </a:solidFill>
                <a:latin typeface="+mn-lt"/>
              </a:rPr>
              <a:t>5. </a:t>
            </a:r>
            <a:r>
              <a:rPr lang="en-US" sz="2000" cap="none" dirty="0" smtClean="0">
                <a:solidFill>
                  <a:schemeClr val="tx1"/>
                </a:solidFill>
                <a:latin typeface="+mn-lt"/>
              </a:rPr>
              <a:t>Release test;</a:t>
            </a:r>
            <a:br>
              <a:rPr lang="en-US" sz="2000" cap="none" dirty="0" smtClean="0">
                <a:solidFill>
                  <a:schemeClr val="tx1"/>
                </a:solidFill>
                <a:latin typeface="+mn-lt"/>
              </a:rPr>
            </a:br>
            <a:r>
              <a:rPr lang="en-US" sz="2000" b="1" cap="none" dirty="0" smtClean="0">
                <a:solidFill>
                  <a:schemeClr val="tx1"/>
                </a:solidFill>
                <a:latin typeface="+mn-lt"/>
              </a:rPr>
              <a:t>6. </a:t>
            </a:r>
            <a:r>
              <a:rPr lang="en-US" sz="2000" cap="none" dirty="0" smtClean="0">
                <a:solidFill>
                  <a:schemeClr val="tx1"/>
                </a:solidFill>
                <a:latin typeface="+mn-lt"/>
              </a:rPr>
              <a:t>Post mortem.</a:t>
            </a:r>
            <a:endParaRPr lang="en-US" sz="2000" b="1" cap="none" dirty="0">
              <a:latin typeface="+mn-lt"/>
              <a:cs typeface="Times New Roman" panose="02020603050405020304" pitchFamily="18" charset="0"/>
            </a:endParaRPr>
          </a:p>
        </p:txBody>
      </p:sp>
      <p:grpSp>
        <p:nvGrpSpPr>
          <p:cNvPr id="3" name="Group 2"/>
          <p:cNvGrpSpPr/>
          <p:nvPr/>
        </p:nvGrpSpPr>
        <p:grpSpPr>
          <a:xfrm>
            <a:off x="4838587" y="1563519"/>
            <a:ext cx="6468543" cy="4100295"/>
            <a:chOff x="4838587" y="1563519"/>
            <a:chExt cx="6468543" cy="4100295"/>
          </a:xfrm>
        </p:grpSpPr>
        <p:pic>
          <p:nvPicPr>
            <p:cNvPr id="8" name="Imagem 5">
              <a:extLst>
                <a:ext uri="{FF2B5EF4-FFF2-40B4-BE49-F238E27FC236}">
                  <a16:creationId xmlns="" xmlns:a16="http://schemas.microsoft.com/office/drawing/2014/main" id="{720A87A9-AEB3-4ADC-961B-0694090B5823}"/>
                </a:ext>
              </a:extLst>
            </p:cNvPr>
            <p:cNvPicPr>
              <a:picLocks noChangeAspect="1"/>
            </p:cNvPicPr>
            <p:nvPr/>
          </p:nvPicPr>
          <p:blipFill rotWithShape="1">
            <a:blip r:embed="rId2"/>
            <a:srcRect l="23584" t="24445" r="29750" b="27703"/>
            <a:stretch/>
          </p:blipFill>
          <p:spPr>
            <a:xfrm>
              <a:off x="4838587" y="1563519"/>
              <a:ext cx="6468543" cy="3730963"/>
            </a:xfrm>
            <a:prstGeom prst="rect">
              <a:avLst/>
            </a:prstGeom>
          </p:spPr>
        </p:pic>
        <p:sp>
          <p:nvSpPr>
            <p:cNvPr id="10" name="Retângulo 7">
              <a:extLst>
                <a:ext uri="{FF2B5EF4-FFF2-40B4-BE49-F238E27FC236}">
                  <a16:creationId xmlns="" xmlns:a16="http://schemas.microsoft.com/office/drawing/2014/main" id="{6D11BDA4-931D-4079-8CB8-02746C4B51EA}"/>
                </a:ext>
              </a:extLst>
            </p:cNvPr>
            <p:cNvSpPr/>
            <p:nvPr/>
          </p:nvSpPr>
          <p:spPr>
            <a:xfrm>
              <a:off x="4838587" y="5294482"/>
              <a:ext cx="6468543" cy="369332"/>
            </a:xfrm>
            <a:prstGeom prst="rect">
              <a:avLst/>
            </a:prstGeom>
          </p:spPr>
          <p:txBody>
            <a:bodyPr wrap="square">
              <a:spAutoFit/>
            </a:bodyPr>
            <a:lstStyle/>
            <a:p>
              <a:pPr algn="r"/>
              <a:r>
                <a:rPr lang="pt-PT" dirty="0">
                  <a:solidFill>
                    <a:schemeClr val="tx2">
                      <a:lumMod val="20000"/>
                      <a:lumOff val="80000"/>
                    </a:schemeClr>
                  </a:solidFill>
                  <a:effectLst>
                    <a:glow rad="63500">
                      <a:schemeClr val="accent2">
                        <a:satMod val="175000"/>
                        <a:alpha val="40000"/>
                      </a:schemeClr>
                    </a:glow>
                  </a:effectLst>
                  <a:latin typeface="Times New Roman" panose="02020603050405020304" pitchFamily="18" charset="0"/>
                  <a:cs typeface="Times New Roman" panose="02020603050405020304" pitchFamily="18" charset="0"/>
                </a:rPr>
                <a:t>TSP </a:t>
              </a:r>
              <a:r>
                <a:rPr lang="pt-PT" dirty="0" err="1">
                  <a:solidFill>
                    <a:schemeClr val="tx2">
                      <a:lumMod val="20000"/>
                      <a:lumOff val="80000"/>
                    </a:schemeClr>
                  </a:solidFill>
                  <a:effectLst>
                    <a:glow rad="63500">
                      <a:schemeClr val="accent2">
                        <a:satMod val="175000"/>
                        <a:alpha val="40000"/>
                      </a:schemeClr>
                    </a:glow>
                  </a:effectLst>
                  <a:latin typeface="Times New Roman" panose="02020603050405020304" pitchFamily="18" charset="0"/>
                  <a:cs typeface="Times New Roman" panose="02020603050405020304" pitchFamily="18" charset="0"/>
                </a:rPr>
                <a:t>Process</a:t>
              </a:r>
              <a:r>
                <a:rPr lang="pt-PT" dirty="0">
                  <a:solidFill>
                    <a:schemeClr val="tx2">
                      <a:lumMod val="20000"/>
                      <a:lumOff val="80000"/>
                    </a:schemeClr>
                  </a:solidFill>
                  <a:effectLst>
                    <a:glow rad="63500">
                      <a:schemeClr val="accent2">
                        <a:satMod val="175000"/>
                        <a:alpha val="40000"/>
                      </a:schemeClr>
                    </a:glow>
                  </a:effectLst>
                  <a:latin typeface="Times New Roman" panose="02020603050405020304" pitchFamily="18" charset="0"/>
                  <a:cs typeface="Times New Roman" panose="02020603050405020304" pitchFamily="18" charset="0"/>
                </a:rPr>
                <a:t> </a:t>
              </a:r>
              <a:r>
                <a:rPr lang="pt-PT" dirty="0" err="1">
                  <a:solidFill>
                    <a:schemeClr val="tx2">
                      <a:lumMod val="20000"/>
                      <a:lumOff val="80000"/>
                    </a:schemeClr>
                  </a:solidFill>
                  <a:effectLst>
                    <a:glow rad="63500">
                      <a:schemeClr val="accent2">
                        <a:satMod val="175000"/>
                        <a:alpha val="40000"/>
                      </a:schemeClr>
                    </a:glow>
                  </a:effectLst>
                  <a:latin typeface="Times New Roman" panose="02020603050405020304" pitchFamily="18" charset="0"/>
                  <a:cs typeface="Times New Roman" panose="02020603050405020304" pitchFamily="18" charset="0"/>
                </a:rPr>
                <a:t>Flow</a:t>
              </a:r>
              <a:endParaRPr lang="pt-PT" dirty="0">
                <a:solidFill>
                  <a:schemeClr val="tx2">
                    <a:lumMod val="20000"/>
                    <a:lumOff val="80000"/>
                  </a:schemeClr>
                </a:solidFill>
                <a:effectLst>
                  <a:glow rad="63500">
                    <a:schemeClr val="accent2">
                      <a:satMod val="175000"/>
                      <a:alpha val="40000"/>
                    </a:schemeClr>
                  </a:glow>
                </a:effectLst>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42994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1"/>
          <p:cNvSpPr txBox="1">
            <a:spLocks/>
          </p:cNvSpPr>
          <p:nvPr/>
        </p:nvSpPr>
        <p:spPr bwMode="blackWhite">
          <a:xfrm>
            <a:off x="6690167" y="1296365"/>
            <a:ext cx="5101014" cy="3889094"/>
          </a:xfrm>
          <a:prstGeom prst="rect">
            <a:avLst/>
          </a:prstGeom>
          <a:noFill/>
          <a:ln w="31750" cap="sq">
            <a:solidFill>
              <a:srgbClr val="00B0F0"/>
            </a:solidFill>
            <a:miter lim="800000"/>
          </a:ln>
        </p:spPr>
        <p:txBody>
          <a:bodyPr vert="horz" wrap="square" lIns="182880" tIns="182880" rIns="182880" bIns="182880" rtlCol="0" anchor="ctr" anchorCtr="1">
            <a:no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US" sz="2000" b="1" cap="none" dirty="0" smtClean="0">
                <a:solidFill>
                  <a:schemeClr val="tx1"/>
                </a:solidFill>
                <a:latin typeface="Times New Roman" panose="02020603050405020304" pitchFamily="18" charset="0"/>
                <a:cs typeface="Times New Roman" panose="02020603050405020304" pitchFamily="18" charset="0"/>
              </a:rPr>
              <a:t> </a:t>
            </a:r>
            <a:endParaRPr lang="en-US" sz="1800" cap="none" dirty="0">
              <a:solidFill>
                <a:schemeClr val="tx1"/>
              </a:solidFill>
              <a:latin typeface="+mn-lt"/>
            </a:endParaRPr>
          </a:p>
        </p:txBody>
      </p:sp>
      <p:sp>
        <p:nvSpPr>
          <p:cNvPr id="2" name="Title 1"/>
          <p:cNvSpPr>
            <a:spLocks noGrp="1"/>
          </p:cNvSpPr>
          <p:nvPr>
            <p:ph type="title"/>
          </p:nvPr>
        </p:nvSpPr>
        <p:spPr>
          <a:xfrm>
            <a:off x="911379" y="1780170"/>
            <a:ext cx="3961564" cy="3297660"/>
          </a:xfrm>
          <a:noFill/>
          <a:ln>
            <a:solidFill>
              <a:schemeClr val="bg1"/>
            </a:solidFill>
          </a:ln>
        </p:spPr>
        <p:txBody>
          <a:bodyPr vert="horz" wrap="square" lIns="182880" tIns="182880" rIns="182880" bIns="182880" rtlCol="0" anchor="ctr">
            <a:noAutofit/>
          </a:bodyPr>
          <a:lstStyle/>
          <a:p>
            <a:pPr algn="l"/>
            <a:r>
              <a:rPr lang="en-US" sz="2000" dirty="0">
                <a:latin typeface="+mn-lt"/>
                <a:cs typeface="Times New Roman" panose="02020603050405020304" pitchFamily="18" charset="0"/>
              </a:rPr>
              <a:t> </a:t>
            </a:r>
            <a:r>
              <a:rPr lang="en-GB" sz="2000" cap="none" dirty="0" smtClean="0">
                <a:latin typeface="+mn-lt"/>
                <a:cs typeface="Times New Roman" panose="02020603050405020304" pitchFamily="18" charset="0"/>
              </a:rPr>
              <a:t>The quality of a project is an essential </a:t>
            </a:r>
            <a:r>
              <a:rPr lang="en-GB" sz="2000" cap="none" dirty="0" smtClean="0">
                <a:latin typeface="+mn-lt"/>
                <a:cs typeface="Times New Roman" panose="02020603050405020304" pitchFamily="18" charset="0"/>
              </a:rPr>
              <a:t>part. </a:t>
            </a:r>
            <a:r>
              <a:rPr lang="en-GB" sz="2000" cap="none" dirty="0" smtClean="0">
                <a:latin typeface="+mn-lt"/>
                <a:cs typeface="Times New Roman" panose="02020603050405020304" pitchFamily="18" charset="0"/>
              </a:rPr>
              <a:t>The TSP shows teams how to manage quality, by:</a:t>
            </a:r>
            <a:br>
              <a:rPr lang="en-GB" sz="2000" cap="none" dirty="0" smtClean="0">
                <a:latin typeface="+mn-lt"/>
                <a:cs typeface="Times New Roman" panose="02020603050405020304" pitchFamily="18" charset="0"/>
              </a:rPr>
            </a:br>
            <a:r>
              <a:rPr lang="en-GB" sz="2000" b="1" cap="none" dirty="0" smtClean="0">
                <a:latin typeface="+mn-lt"/>
                <a:cs typeface="Times New Roman" panose="02020603050405020304" pitchFamily="18" charset="0"/>
              </a:rPr>
              <a:t>1. </a:t>
            </a:r>
            <a:r>
              <a:rPr lang="en-GB" sz="2000" cap="none" dirty="0" smtClean="0">
                <a:latin typeface="+mn-lt"/>
                <a:cs typeface="Times New Roman" panose="02020603050405020304" pitchFamily="18" charset="0"/>
              </a:rPr>
              <a:t>Making a quality plan;</a:t>
            </a:r>
            <a:br>
              <a:rPr lang="en-GB" sz="2000" cap="none" dirty="0" smtClean="0">
                <a:latin typeface="+mn-lt"/>
                <a:cs typeface="Times New Roman" panose="02020603050405020304" pitchFamily="18" charset="0"/>
              </a:rPr>
            </a:br>
            <a:r>
              <a:rPr lang="en-GB" sz="2000" b="1" cap="none" dirty="0" smtClean="0">
                <a:latin typeface="+mn-lt"/>
                <a:cs typeface="Times New Roman" panose="02020603050405020304" pitchFamily="18" charset="0"/>
              </a:rPr>
              <a:t>2. </a:t>
            </a:r>
            <a:r>
              <a:rPr lang="en-GB" sz="2000" cap="none" dirty="0" smtClean="0">
                <a:latin typeface="+mn-lt"/>
                <a:cs typeface="Times New Roman" panose="02020603050405020304" pitchFamily="18" charset="0"/>
              </a:rPr>
              <a:t>Identifying quality problems;</a:t>
            </a:r>
            <a:br>
              <a:rPr lang="en-GB" sz="2000" cap="none" dirty="0" smtClean="0">
                <a:latin typeface="+mn-lt"/>
                <a:cs typeface="Times New Roman" panose="02020603050405020304" pitchFamily="18" charset="0"/>
              </a:rPr>
            </a:br>
            <a:r>
              <a:rPr lang="en-GB" sz="2000" b="1" cap="none" dirty="0" smtClean="0">
                <a:latin typeface="+mn-lt"/>
                <a:cs typeface="Times New Roman" panose="02020603050405020304" pitchFamily="18" charset="0"/>
              </a:rPr>
              <a:t>3. </a:t>
            </a:r>
            <a:r>
              <a:rPr lang="en-GB" sz="2000" cap="none" dirty="0" smtClean="0">
                <a:latin typeface="+mn-lt"/>
                <a:cs typeface="Times New Roman" panose="02020603050405020304" pitchFamily="18" charset="0"/>
              </a:rPr>
              <a:t>Preventing quality problems.</a:t>
            </a:r>
            <a:endParaRPr lang="en-GB" sz="2000" b="1" cap="none" dirty="0">
              <a:latin typeface="+mn-lt"/>
              <a:cs typeface="Times New Roman" panose="02020603050405020304" pitchFamily="18" charset="0"/>
            </a:endParaRPr>
          </a:p>
        </p:txBody>
      </p:sp>
      <p:grpSp>
        <p:nvGrpSpPr>
          <p:cNvPr id="3" name="Group 2"/>
          <p:cNvGrpSpPr/>
          <p:nvPr/>
        </p:nvGrpSpPr>
        <p:grpSpPr>
          <a:xfrm>
            <a:off x="6911603" y="1488958"/>
            <a:ext cx="4698734" cy="3880084"/>
            <a:chOff x="6911603" y="1613420"/>
            <a:chExt cx="4698734" cy="3880084"/>
          </a:xfrm>
        </p:grpSpPr>
        <p:pic>
          <p:nvPicPr>
            <p:cNvPr id="5" name="Imagem 6">
              <a:extLst>
                <a:ext uri="{FF2B5EF4-FFF2-40B4-BE49-F238E27FC236}">
                  <a16:creationId xmlns="" xmlns:a16="http://schemas.microsoft.com/office/drawing/2014/main" id="{8A6A3E3D-66C5-4965-B0BD-FCE001DDD342}"/>
                </a:ext>
              </a:extLst>
            </p:cNvPr>
            <p:cNvPicPr>
              <a:picLocks noChangeAspect="1"/>
            </p:cNvPicPr>
            <p:nvPr/>
          </p:nvPicPr>
          <p:blipFill rotWithShape="1">
            <a:blip r:embed="rId2"/>
            <a:srcRect l="25416" t="24889" r="30417" b="16444"/>
            <a:stretch/>
          </p:blipFill>
          <p:spPr>
            <a:xfrm>
              <a:off x="6911603" y="1613420"/>
              <a:ext cx="4698734" cy="3510752"/>
            </a:xfrm>
            <a:prstGeom prst="rect">
              <a:avLst/>
            </a:prstGeom>
          </p:spPr>
        </p:pic>
        <p:sp>
          <p:nvSpPr>
            <p:cNvPr id="6" name="Retângulo 8">
              <a:extLst>
                <a:ext uri="{FF2B5EF4-FFF2-40B4-BE49-F238E27FC236}">
                  <a16:creationId xmlns="" xmlns:a16="http://schemas.microsoft.com/office/drawing/2014/main" id="{DF896C1B-5591-4490-91B3-5EAB94EA146D}"/>
                </a:ext>
              </a:extLst>
            </p:cNvPr>
            <p:cNvSpPr/>
            <p:nvPr/>
          </p:nvSpPr>
          <p:spPr>
            <a:xfrm>
              <a:off x="6911603" y="5124172"/>
              <a:ext cx="4698734" cy="369332"/>
            </a:xfrm>
            <a:prstGeom prst="rect">
              <a:avLst/>
            </a:prstGeom>
          </p:spPr>
          <p:txBody>
            <a:bodyPr wrap="square">
              <a:spAutoFit/>
            </a:bodyPr>
            <a:lstStyle/>
            <a:p>
              <a:pPr algn="r"/>
              <a:r>
                <a:rPr lang="en-US" dirty="0">
                  <a:solidFill>
                    <a:schemeClr val="tx2">
                      <a:lumMod val="20000"/>
                      <a:lumOff val="80000"/>
                    </a:schemeClr>
                  </a:solidFill>
                  <a:effectLst>
                    <a:glow rad="63500">
                      <a:schemeClr val="accent2">
                        <a:satMod val="175000"/>
                        <a:alpha val="40000"/>
                      </a:schemeClr>
                    </a:glow>
                  </a:effectLst>
                  <a:latin typeface="Times New Roman" panose="02020603050405020304" pitchFamily="18" charset="0"/>
                  <a:cs typeface="Times New Roman" panose="02020603050405020304" pitchFamily="18" charset="0"/>
                </a:rPr>
                <a:t>PDF plot</a:t>
              </a:r>
              <a:endParaRPr lang="pt-PT" dirty="0">
                <a:solidFill>
                  <a:schemeClr val="tx2">
                    <a:lumMod val="20000"/>
                    <a:lumOff val="80000"/>
                  </a:schemeClr>
                </a:solidFill>
                <a:effectLst>
                  <a:glow rad="63500">
                    <a:schemeClr val="accent2">
                      <a:satMod val="175000"/>
                      <a:alpha val="40000"/>
                    </a:schemeClr>
                  </a:glow>
                </a:effectLst>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71630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1"/>
          <p:cNvSpPr txBox="1">
            <a:spLocks/>
          </p:cNvSpPr>
          <p:nvPr/>
        </p:nvSpPr>
        <p:spPr bwMode="blackWhite">
          <a:xfrm>
            <a:off x="5382228" y="1296365"/>
            <a:ext cx="6053559" cy="4247908"/>
          </a:xfrm>
          <a:prstGeom prst="rect">
            <a:avLst/>
          </a:prstGeom>
          <a:noFill/>
          <a:ln w="31750" cap="sq">
            <a:solidFill>
              <a:srgbClr val="00B0F0"/>
            </a:solidFill>
            <a:miter lim="800000"/>
          </a:ln>
        </p:spPr>
        <p:txBody>
          <a:bodyPr vert="horz" wrap="square" lIns="182880" tIns="182880" rIns="182880" bIns="182880" rtlCol="0" anchor="ctr" anchorCtr="1">
            <a:no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US" sz="2000" b="1" cap="none" dirty="0" smtClean="0">
                <a:solidFill>
                  <a:schemeClr val="tx1"/>
                </a:solidFill>
                <a:latin typeface="Times New Roman" panose="02020603050405020304" pitchFamily="18" charset="0"/>
                <a:cs typeface="Times New Roman" panose="02020603050405020304" pitchFamily="18" charset="0"/>
              </a:rPr>
              <a:t> </a:t>
            </a:r>
            <a:endParaRPr lang="en-US" sz="1800" cap="none" dirty="0">
              <a:solidFill>
                <a:schemeClr val="tx1"/>
              </a:solidFill>
              <a:latin typeface="+mn-lt"/>
            </a:endParaRPr>
          </a:p>
        </p:txBody>
      </p:sp>
      <p:sp>
        <p:nvSpPr>
          <p:cNvPr id="2" name="Title 1"/>
          <p:cNvSpPr>
            <a:spLocks noGrp="1"/>
          </p:cNvSpPr>
          <p:nvPr>
            <p:ph type="title"/>
          </p:nvPr>
        </p:nvSpPr>
        <p:spPr>
          <a:xfrm>
            <a:off x="645160" y="905719"/>
            <a:ext cx="4355103" cy="5046562"/>
          </a:xfrm>
          <a:noFill/>
          <a:ln>
            <a:solidFill>
              <a:schemeClr val="bg1"/>
            </a:solidFill>
          </a:ln>
        </p:spPr>
        <p:txBody>
          <a:bodyPr vert="horz" wrap="square" lIns="182880" tIns="182880" rIns="182880" bIns="182880" rtlCol="0" anchor="ctr">
            <a:noAutofit/>
          </a:bodyPr>
          <a:lstStyle/>
          <a:p>
            <a:pPr indent="226800" algn="l">
              <a:lnSpc>
                <a:spcPct val="150000"/>
              </a:lnSpc>
            </a:pPr>
            <a:r>
              <a:rPr lang="en-GB" sz="2000" cap="none" dirty="0" smtClean="0">
                <a:latin typeface="+mn-lt"/>
                <a:cs typeface="Times New Roman" panose="02020603050405020304" pitchFamily="18" charset="0"/>
              </a:rPr>
              <a:t>TSP is being introduced into both industrial and academic environments. Some examples of projects where TSP was successfully  used are:</a:t>
            </a:r>
            <a:br>
              <a:rPr lang="en-GB" sz="2000" cap="none" dirty="0" smtClean="0">
                <a:latin typeface="+mn-lt"/>
                <a:cs typeface="Times New Roman" panose="02020603050405020304" pitchFamily="18" charset="0"/>
              </a:rPr>
            </a:br>
            <a:r>
              <a:rPr lang="en-GB" sz="2000" b="1" cap="none" dirty="0" smtClean="0">
                <a:latin typeface="+mn-lt"/>
                <a:cs typeface="Times New Roman" panose="02020603050405020304" pitchFamily="18" charset="0"/>
              </a:rPr>
              <a:t>1. </a:t>
            </a:r>
            <a:r>
              <a:rPr lang="en-GB" sz="2000" cap="none" dirty="0" smtClean="0">
                <a:latin typeface="+mn-lt"/>
                <a:cs typeface="Times New Roman" panose="02020603050405020304" pitchFamily="18" charset="0"/>
              </a:rPr>
              <a:t>Teradyne;</a:t>
            </a:r>
            <a:br>
              <a:rPr lang="en-GB" sz="2000" cap="none" dirty="0" smtClean="0">
                <a:latin typeface="+mn-lt"/>
                <a:cs typeface="Times New Roman" panose="02020603050405020304" pitchFamily="18" charset="0"/>
              </a:rPr>
            </a:br>
            <a:r>
              <a:rPr lang="en-GB" sz="2000" b="1" cap="none" dirty="0" smtClean="0">
                <a:latin typeface="+mn-lt"/>
                <a:cs typeface="Times New Roman" panose="02020603050405020304" pitchFamily="18" charset="0"/>
              </a:rPr>
              <a:t>2. </a:t>
            </a:r>
            <a:r>
              <a:rPr lang="en-GB" sz="2000" cap="none" dirty="0" smtClean="0">
                <a:latin typeface="+mn-lt"/>
                <a:cs typeface="Times New Roman" panose="02020603050405020304" pitchFamily="18" charset="0"/>
              </a:rPr>
              <a:t>Hill air force base;</a:t>
            </a:r>
            <a:br>
              <a:rPr lang="en-GB" sz="2000" cap="none" dirty="0" smtClean="0">
                <a:latin typeface="+mn-lt"/>
                <a:cs typeface="Times New Roman" panose="02020603050405020304" pitchFamily="18" charset="0"/>
              </a:rPr>
            </a:br>
            <a:r>
              <a:rPr lang="en-GB" sz="2000" b="1" cap="none" dirty="0" smtClean="0">
                <a:latin typeface="+mn-lt"/>
                <a:cs typeface="Times New Roman" panose="02020603050405020304" pitchFamily="18" charset="0"/>
              </a:rPr>
              <a:t>3. </a:t>
            </a:r>
            <a:r>
              <a:rPr lang="en-GB" sz="2000" cap="none" dirty="0" smtClean="0">
                <a:latin typeface="+mn-lt"/>
                <a:cs typeface="Times New Roman" panose="02020603050405020304" pitchFamily="18" charset="0"/>
              </a:rPr>
              <a:t>Nedbank;</a:t>
            </a:r>
            <a:br>
              <a:rPr lang="en-GB" sz="2000" cap="none" dirty="0" smtClean="0">
                <a:latin typeface="+mn-lt"/>
                <a:cs typeface="Times New Roman" panose="02020603050405020304" pitchFamily="18" charset="0"/>
              </a:rPr>
            </a:br>
            <a:r>
              <a:rPr lang="en-GB" sz="2000" b="1" cap="none" dirty="0" smtClean="0">
                <a:latin typeface="+mn-lt"/>
                <a:cs typeface="Times New Roman" panose="02020603050405020304" pitchFamily="18" charset="0"/>
              </a:rPr>
              <a:t>4. </a:t>
            </a:r>
            <a:r>
              <a:rPr lang="en-GB" sz="2000" cap="none" dirty="0">
                <a:latin typeface="+mn-lt"/>
                <a:cs typeface="Times New Roman" panose="02020603050405020304" pitchFamily="18" charset="0"/>
              </a:rPr>
              <a:t>B</a:t>
            </a:r>
            <a:r>
              <a:rPr lang="en-GB" sz="2000" cap="none" dirty="0" smtClean="0">
                <a:latin typeface="+mn-lt"/>
                <a:cs typeface="Times New Roman" panose="02020603050405020304" pitchFamily="18" charset="0"/>
              </a:rPr>
              <a:t>eckman coulter;</a:t>
            </a:r>
            <a:br>
              <a:rPr lang="en-GB" sz="2000" cap="none" dirty="0" smtClean="0">
                <a:latin typeface="+mn-lt"/>
                <a:cs typeface="Times New Roman" panose="02020603050405020304" pitchFamily="18" charset="0"/>
              </a:rPr>
            </a:br>
            <a:r>
              <a:rPr lang="en-GB" sz="2000" b="1" cap="none" dirty="0" smtClean="0">
                <a:latin typeface="+mn-lt"/>
                <a:cs typeface="Times New Roman" panose="02020603050405020304" pitchFamily="18" charset="0"/>
              </a:rPr>
              <a:t>5. </a:t>
            </a:r>
            <a:r>
              <a:rPr lang="en-GB" sz="2000" cap="none" dirty="0" smtClean="0">
                <a:latin typeface="+mn-lt"/>
                <a:cs typeface="Times New Roman" panose="02020603050405020304" pitchFamily="18" charset="0"/>
              </a:rPr>
              <a:t>Boeing.</a:t>
            </a:r>
            <a:endParaRPr lang="en-GB" sz="2000" cap="none" dirty="0">
              <a:latin typeface="+mn-lt"/>
              <a:cs typeface="Times New Roman" panose="02020603050405020304" pitchFamily="18" charset="0"/>
            </a:endParaRPr>
          </a:p>
        </p:txBody>
      </p:sp>
      <p:pic>
        <p:nvPicPr>
          <p:cNvPr id="7" name="Imagem 4">
            <a:extLst>
              <a:ext uri="{FF2B5EF4-FFF2-40B4-BE49-F238E27FC236}">
                <a16:creationId xmlns="" xmlns:a16="http://schemas.microsoft.com/office/drawing/2014/main" id="{6C3B0C3F-962E-4CBD-BE37-01E6DE2DACF3}"/>
              </a:ext>
            </a:extLst>
          </p:cNvPr>
          <p:cNvPicPr>
            <a:picLocks noChangeAspect="1"/>
          </p:cNvPicPr>
          <p:nvPr/>
        </p:nvPicPr>
        <p:blipFill rotWithShape="1">
          <a:blip r:embed="rId2">
            <a:grayscl/>
            <a:extLst>
              <a:ext uri="{BEBA8EAE-BF5A-486C-A8C5-ECC9F3942E4B}">
                <a14:imgProps xmlns:a14="http://schemas.microsoft.com/office/drawing/2010/main">
                  <a14:imgLayer r:embed="rId3">
                    <a14:imgEffect>
                      <a14:colorTemperature colorTemp="5300"/>
                    </a14:imgEffect>
                  </a14:imgLayer>
                </a14:imgProps>
              </a:ext>
            </a:extLst>
          </a:blip>
          <a:srcRect l="25667" t="28445" r="30416" b="18074"/>
          <a:stretch/>
        </p:blipFill>
        <p:spPr>
          <a:xfrm>
            <a:off x="5559223" y="1482026"/>
            <a:ext cx="5684519" cy="3893949"/>
          </a:xfrm>
          <a:prstGeom prst="rect">
            <a:avLst/>
          </a:prstGeom>
        </p:spPr>
      </p:pic>
      <p:sp>
        <p:nvSpPr>
          <p:cNvPr id="8" name="Retângulo 5">
            <a:extLst>
              <a:ext uri="{FF2B5EF4-FFF2-40B4-BE49-F238E27FC236}">
                <a16:creationId xmlns="" xmlns:a16="http://schemas.microsoft.com/office/drawing/2014/main" id="{6198E3B8-AFB8-4310-B801-526FEF172B7C}"/>
              </a:ext>
            </a:extLst>
          </p:cNvPr>
          <p:cNvSpPr/>
          <p:nvPr/>
        </p:nvSpPr>
        <p:spPr>
          <a:xfrm>
            <a:off x="5559223" y="5375975"/>
            <a:ext cx="5684519" cy="369332"/>
          </a:xfrm>
          <a:prstGeom prst="rect">
            <a:avLst/>
          </a:prstGeom>
        </p:spPr>
        <p:txBody>
          <a:bodyPr wrap="square">
            <a:spAutoFit/>
          </a:bodyPr>
          <a:lstStyle/>
          <a:p>
            <a:pPr algn="r"/>
            <a:r>
              <a:rPr lang="pt-PT" dirty="0">
                <a:solidFill>
                  <a:schemeClr val="tx2">
                    <a:lumMod val="20000"/>
                    <a:lumOff val="80000"/>
                  </a:schemeClr>
                </a:solidFill>
                <a:effectLst>
                  <a:glow rad="63500">
                    <a:schemeClr val="accent2">
                      <a:satMod val="175000"/>
                      <a:alpha val="40000"/>
                    </a:schemeClr>
                  </a:glow>
                </a:effectLst>
                <a:latin typeface="Times New Roman" panose="02020603050405020304" pitchFamily="18" charset="0"/>
                <a:cs typeface="Times New Roman" panose="02020603050405020304" pitchFamily="18" charset="0"/>
              </a:rPr>
              <a:t>TSP </a:t>
            </a:r>
            <a:r>
              <a:rPr lang="pt-PT" dirty="0" err="1">
                <a:solidFill>
                  <a:schemeClr val="tx2">
                    <a:lumMod val="20000"/>
                    <a:lumOff val="80000"/>
                  </a:schemeClr>
                </a:solidFill>
                <a:effectLst>
                  <a:glow rad="63500">
                    <a:schemeClr val="accent2">
                      <a:satMod val="175000"/>
                      <a:alpha val="40000"/>
                    </a:schemeClr>
                  </a:glow>
                </a:effectLst>
                <a:latin typeface="Times New Roman" panose="02020603050405020304" pitchFamily="18" charset="0"/>
                <a:cs typeface="Times New Roman" panose="02020603050405020304" pitchFamily="18" charset="0"/>
              </a:rPr>
              <a:t>Test</a:t>
            </a:r>
            <a:r>
              <a:rPr lang="pt-PT" dirty="0">
                <a:solidFill>
                  <a:schemeClr val="tx2">
                    <a:lumMod val="20000"/>
                    <a:lumOff val="80000"/>
                  </a:schemeClr>
                </a:solidFill>
                <a:effectLst>
                  <a:glow rad="63500">
                    <a:schemeClr val="accent2">
                      <a:satMod val="175000"/>
                      <a:alpha val="40000"/>
                    </a:schemeClr>
                  </a:glow>
                </a:effectLst>
                <a:latin typeface="Times New Roman" panose="02020603050405020304" pitchFamily="18" charset="0"/>
                <a:cs typeface="Times New Roman" panose="02020603050405020304" pitchFamily="18" charset="0"/>
              </a:rPr>
              <a:t> </a:t>
            </a:r>
            <a:r>
              <a:rPr lang="pt-PT" dirty="0" err="1">
                <a:solidFill>
                  <a:schemeClr val="tx2">
                    <a:lumMod val="20000"/>
                    <a:lumOff val="80000"/>
                  </a:schemeClr>
                </a:solidFill>
                <a:effectLst>
                  <a:glow rad="63500">
                    <a:schemeClr val="accent2">
                      <a:satMod val="175000"/>
                      <a:alpha val="40000"/>
                    </a:schemeClr>
                  </a:glow>
                </a:effectLst>
                <a:latin typeface="Times New Roman" panose="02020603050405020304" pitchFamily="18" charset="0"/>
                <a:cs typeface="Times New Roman" panose="02020603050405020304" pitchFamily="18" charset="0"/>
              </a:rPr>
              <a:t>Defects</a:t>
            </a:r>
            <a:endParaRPr lang="pt-PT" dirty="0">
              <a:solidFill>
                <a:schemeClr val="tx2">
                  <a:lumMod val="20000"/>
                  <a:lumOff val="80000"/>
                </a:schemeClr>
              </a:solidFill>
              <a:effectLst>
                <a:glow rad="63500">
                  <a:schemeClr val="accent2">
                    <a:satMod val="175000"/>
                    <a:alpha val="40000"/>
                  </a:scheme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0562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6" name="Retângulo 3">
            <a:extLst>
              <a:ext uri="{FF2B5EF4-FFF2-40B4-BE49-F238E27FC236}">
                <a16:creationId xmlns="" xmlns:a16="http://schemas.microsoft.com/office/drawing/2014/main" id="{5EA34D3A-2F40-45D5-89C6-14AAE8F843A8}"/>
              </a:ext>
            </a:extLst>
          </p:cNvPr>
          <p:cNvSpPr/>
          <p:nvPr/>
        </p:nvSpPr>
        <p:spPr>
          <a:xfrm>
            <a:off x="408804" y="1552437"/>
            <a:ext cx="5955195" cy="961417"/>
          </a:xfrm>
          <a:prstGeom prst="rect">
            <a:avLst/>
          </a:prstGeom>
        </p:spPr>
        <p:txBody>
          <a:bodyPr wrap="square">
            <a:spAutoFit/>
          </a:bodyPr>
          <a:lstStyle/>
          <a:p>
            <a:pPr indent="226800">
              <a:lnSpc>
                <a:spcPct val="150000"/>
              </a:lnSpc>
            </a:pPr>
            <a:r>
              <a:rPr lang="en-US" sz="2000" dirty="0">
                <a:solidFill>
                  <a:schemeClr val="tx2">
                    <a:lumMod val="20000"/>
                    <a:lumOff val="80000"/>
                  </a:schemeClr>
                </a:solidFill>
                <a:cs typeface="Times New Roman" panose="02020603050405020304" pitchFamily="18" charset="0"/>
              </a:rPr>
              <a:t>TSP has many proven</a:t>
            </a:r>
            <a:r>
              <a:rPr lang="en-US" sz="2000" dirty="0">
                <a:cs typeface="Times New Roman" panose="02020603050405020304" pitchFamily="18" charset="0"/>
              </a:rPr>
              <a:t> </a:t>
            </a:r>
            <a:r>
              <a:rPr lang="en-US" sz="2000" b="1" dirty="0" smtClean="0">
                <a:solidFill>
                  <a:srgbClr val="0070C0"/>
                </a:solidFill>
                <a:cs typeface="Times New Roman" panose="02020603050405020304" pitchFamily="18" charset="0"/>
              </a:rPr>
              <a:t>benefits</a:t>
            </a:r>
            <a:r>
              <a:rPr lang="en-US" sz="2000" dirty="0" smtClean="0">
                <a:solidFill>
                  <a:schemeClr val="tx2">
                    <a:lumMod val="20000"/>
                    <a:lumOff val="80000"/>
                  </a:schemeClr>
                </a:solidFill>
                <a:cs typeface="Times New Roman" panose="02020603050405020304" pitchFamily="18" charset="0"/>
              </a:rPr>
              <a:t>…</a:t>
            </a:r>
          </a:p>
          <a:p>
            <a:pPr marL="342900" indent="226800">
              <a:lnSpc>
                <a:spcPct val="150000"/>
              </a:lnSpc>
              <a:buFont typeface="Courier New" charset="0"/>
              <a:buChar char="o"/>
            </a:pPr>
            <a:endParaRPr lang="en-US" sz="2000" dirty="0" smtClean="0">
              <a:cs typeface="Times New Roman" panose="02020603050405020304" pitchFamily="18" charset="0"/>
            </a:endParaRPr>
          </a:p>
        </p:txBody>
      </p:sp>
      <p:sp>
        <p:nvSpPr>
          <p:cNvPr id="7" name="Retângulo 4">
            <a:extLst>
              <a:ext uri="{FF2B5EF4-FFF2-40B4-BE49-F238E27FC236}">
                <a16:creationId xmlns="" xmlns:a16="http://schemas.microsoft.com/office/drawing/2014/main" id="{78CA1605-43C3-40D1-A74D-927D1B33FDEF}"/>
              </a:ext>
            </a:extLst>
          </p:cNvPr>
          <p:cNvSpPr/>
          <p:nvPr/>
        </p:nvSpPr>
        <p:spPr>
          <a:xfrm>
            <a:off x="6592637" y="1552437"/>
            <a:ext cx="5642805" cy="1015663"/>
          </a:xfrm>
          <a:prstGeom prst="rect">
            <a:avLst/>
          </a:prstGeom>
        </p:spPr>
        <p:txBody>
          <a:bodyPr wrap="square">
            <a:spAutoFit/>
          </a:bodyPr>
          <a:lstStyle/>
          <a:p>
            <a:pPr indent="226800" algn="just">
              <a:lnSpc>
                <a:spcPct val="150000"/>
              </a:lnSpc>
            </a:pPr>
            <a:r>
              <a:rPr lang="en-US" sz="2000" dirty="0">
                <a:solidFill>
                  <a:schemeClr val="tx2">
                    <a:lumMod val="20000"/>
                    <a:lumOff val="80000"/>
                  </a:schemeClr>
                </a:solidFill>
                <a:cs typeface="Times New Roman" panose="02020603050405020304" pitchFamily="18" charset="0"/>
              </a:rPr>
              <a:t>…but also some </a:t>
            </a:r>
            <a:r>
              <a:rPr lang="en-US" sz="2000" b="1" dirty="0">
                <a:solidFill>
                  <a:srgbClr val="0070C0"/>
                </a:solidFill>
                <a:cs typeface="Times New Roman" panose="02020603050405020304" pitchFamily="18" charset="0"/>
              </a:rPr>
              <a:t>cons</a:t>
            </a:r>
            <a:r>
              <a:rPr lang="en-US" sz="2000" dirty="0">
                <a:solidFill>
                  <a:schemeClr val="tx2">
                    <a:lumMod val="20000"/>
                    <a:lumOff val="80000"/>
                  </a:schemeClr>
                </a:solidFill>
                <a:cs typeface="Times New Roman" panose="02020603050405020304" pitchFamily="18" charset="0"/>
              </a:rPr>
              <a:t>:</a:t>
            </a:r>
          </a:p>
          <a:p>
            <a:pPr indent="226800" algn="just">
              <a:lnSpc>
                <a:spcPct val="150000"/>
              </a:lnSpc>
            </a:pPr>
            <a:endParaRPr lang="en-US" sz="2000" dirty="0">
              <a:cs typeface="Times New Roman" panose="02020603050405020304" pitchFamily="18" charset="0"/>
            </a:endParaRPr>
          </a:p>
        </p:txBody>
      </p:sp>
      <p:cxnSp>
        <p:nvCxnSpPr>
          <p:cNvPr id="8" name="Conexão reta 7">
            <a:extLst>
              <a:ext uri="{FF2B5EF4-FFF2-40B4-BE49-F238E27FC236}">
                <a16:creationId xmlns="" xmlns:a16="http://schemas.microsoft.com/office/drawing/2014/main" id="{0FAEB1C7-25F2-4E7D-AEBD-D60616321D77}"/>
              </a:ext>
            </a:extLst>
          </p:cNvPr>
          <p:cNvCxnSpPr/>
          <p:nvPr/>
        </p:nvCxnSpPr>
        <p:spPr>
          <a:xfrm>
            <a:off x="6076709" y="347241"/>
            <a:ext cx="34724" cy="5937067"/>
          </a:xfrm>
          <a:prstGeom prst="line">
            <a:avLst/>
          </a:prstGeom>
          <a:ln>
            <a:solidFill>
              <a:schemeClr val="tx2">
                <a:lumMod val="20000"/>
                <a:lumOff val="80000"/>
              </a:schemeClr>
            </a:solidFill>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637441" y="2252944"/>
            <a:ext cx="4705200" cy="2855126"/>
          </a:xfrm>
          <a:prstGeom prst="rect">
            <a:avLst/>
          </a:prstGeom>
          <a:solidFill>
            <a:srgbClr val="00B0F0">
              <a:alpha val="5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5800" indent="-342900" algn="just">
              <a:lnSpc>
                <a:spcPct val="150000"/>
              </a:lnSpc>
              <a:buFont typeface="Wingdings" charset="2"/>
              <a:buChar char="§"/>
            </a:pPr>
            <a:r>
              <a:rPr lang="en-US" sz="2000" dirty="0">
                <a:cs typeface="Times New Roman" panose="02020603050405020304" pitchFamily="18" charset="0"/>
              </a:rPr>
              <a:t>Improved size, effort and schedule estimation;</a:t>
            </a:r>
          </a:p>
          <a:p>
            <a:pPr marL="685800" indent="-342900" algn="just">
              <a:lnSpc>
                <a:spcPct val="150000"/>
              </a:lnSpc>
              <a:buFont typeface="Wingdings" charset="2"/>
              <a:buChar char="§"/>
            </a:pPr>
            <a:r>
              <a:rPr lang="en-US" sz="2000" dirty="0">
                <a:cs typeface="Times New Roman" panose="02020603050405020304" pitchFamily="18" charset="0"/>
              </a:rPr>
              <a:t>Improved productivity;</a:t>
            </a:r>
          </a:p>
          <a:p>
            <a:pPr marL="685800" indent="-342900" algn="just">
              <a:lnSpc>
                <a:spcPct val="150000"/>
              </a:lnSpc>
              <a:buFont typeface="Wingdings" charset="2"/>
              <a:buChar char="§"/>
            </a:pPr>
            <a:r>
              <a:rPr lang="en-US" sz="2000" dirty="0">
                <a:cs typeface="Times New Roman" panose="02020603050405020304" pitchFamily="18" charset="0"/>
              </a:rPr>
              <a:t>Better defect detection;</a:t>
            </a:r>
          </a:p>
          <a:p>
            <a:pPr marL="685800" indent="-342900" algn="just">
              <a:lnSpc>
                <a:spcPct val="150000"/>
              </a:lnSpc>
              <a:buFont typeface="Wingdings" charset="2"/>
              <a:buChar char="§"/>
            </a:pPr>
            <a:r>
              <a:rPr lang="en-US" sz="2000" dirty="0">
                <a:cs typeface="Times New Roman" panose="02020603050405020304" pitchFamily="18" charset="0"/>
              </a:rPr>
              <a:t>High quality products.</a:t>
            </a:r>
          </a:p>
        </p:txBody>
      </p:sp>
      <p:sp>
        <p:nvSpPr>
          <p:cNvPr id="9" name="Rectangle 8"/>
          <p:cNvSpPr/>
          <p:nvPr/>
        </p:nvSpPr>
        <p:spPr>
          <a:xfrm>
            <a:off x="6832406" y="2252944"/>
            <a:ext cx="4705992" cy="3187157"/>
          </a:xfrm>
          <a:prstGeom prst="rect">
            <a:avLst/>
          </a:prstGeom>
          <a:solidFill>
            <a:srgbClr val="00B0F0">
              <a:alpha val="5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5800" indent="-342900" algn="just">
              <a:lnSpc>
                <a:spcPct val="150000"/>
              </a:lnSpc>
              <a:buFont typeface="Wingdings" charset="2"/>
              <a:buChar char="§"/>
            </a:pPr>
            <a:r>
              <a:rPr lang="en-US" sz="2000" dirty="0" smtClean="0">
                <a:cs typeface="Times New Roman" panose="02020603050405020304" pitchFamily="18" charset="0"/>
              </a:rPr>
              <a:t>A lot </a:t>
            </a:r>
            <a:r>
              <a:rPr lang="en-US" sz="2000" dirty="0">
                <a:cs typeface="Times New Roman" panose="02020603050405020304" pitchFamily="18" charset="0"/>
              </a:rPr>
              <a:t>of </a:t>
            </a:r>
            <a:r>
              <a:rPr lang="en-US" sz="2000" dirty="0" smtClean="0">
                <a:cs typeface="Times New Roman" panose="02020603050405020304" pitchFamily="18" charset="0"/>
              </a:rPr>
              <a:t>planning is needed and has to </a:t>
            </a:r>
            <a:r>
              <a:rPr lang="en-US" sz="2000" dirty="0">
                <a:cs typeface="Times New Roman" panose="02020603050405020304" pitchFamily="18" charset="0"/>
              </a:rPr>
              <a:t>be </a:t>
            </a:r>
            <a:r>
              <a:rPr lang="en-US" sz="2000" b="1" dirty="0">
                <a:cs typeface="Times New Roman" panose="02020603050405020304" pitchFamily="18" charset="0"/>
              </a:rPr>
              <a:t>strictly</a:t>
            </a:r>
            <a:r>
              <a:rPr lang="en-US" sz="2000" dirty="0">
                <a:cs typeface="Times New Roman" panose="02020603050405020304" pitchFamily="18" charset="0"/>
              </a:rPr>
              <a:t> followed;</a:t>
            </a:r>
          </a:p>
          <a:p>
            <a:pPr marL="685800" indent="-342900" algn="just">
              <a:lnSpc>
                <a:spcPct val="150000"/>
              </a:lnSpc>
              <a:buFont typeface="Wingdings" charset="2"/>
              <a:buChar char="§"/>
            </a:pPr>
            <a:r>
              <a:rPr lang="en-US" sz="2000" dirty="0" smtClean="0">
                <a:cs typeface="Times New Roman" panose="02020603050405020304" pitchFamily="18" charset="0"/>
              </a:rPr>
              <a:t>Is very time consuming as there are </a:t>
            </a:r>
            <a:r>
              <a:rPr lang="en-US" sz="2000" dirty="0">
                <a:cs typeface="Times New Roman" panose="02020603050405020304" pitchFamily="18" charset="0"/>
              </a:rPr>
              <a:t>weekly meetings;</a:t>
            </a:r>
          </a:p>
          <a:p>
            <a:pPr marL="685800" indent="-342900" algn="just">
              <a:lnSpc>
                <a:spcPct val="150000"/>
              </a:lnSpc>
              <a:buFont typeface="Wingdings" charset="2"/>
              <a:buChar char="§"/>
            </a:pPr>
            <a:r>
              <a:rPr lang="en-US" sz="2000" dirty="0" smtClean="0">
                <a:cs typeface="Times New Roman" panose="02020603050405020304" pitchFamily="18" charset="0"/>
              </a:rPr>
              <a:t>There is c</a:t>
            </a:r>
            <a:r>
              <a:rPr lang="en-US" sz="2000" dirty="0" smtClean="0">
                <a:cs typeface="Times New Roman" panose="02020603050405020304" pitchFamily="18" charset="0"/>
              </a:rPr>
              <a:t>onstant </a:t>
            </a:r>
            <a:r>
              <a:rPr lang="en-US" sz="2000" dirty="0">
                <a:cs typeface="Times New Roman" panose="02020603050405020304" pitchFamily="18" charset="0"/>
              </a:rPr>
              <a:t>management’s pressure </a:t>
            </a:r>
            <a:r>
              <a:rPr lang="en-US" sz="2000" dirty="0" smtClean="0">
                <a:cs typeface="Times New Roman" panose="02020603050405020304" pitchFamily="18" charset="0"/>
              </a:rPr>
              <a:t>on </a:t>
            </a:r>
            <a:r>
              <a:rPr lang="en-US" sz="2000" dirty="0">
                <a:cs typeface="Times New Roman" panose="02020603050405020304" pitchFamily="18" charset="0"/>
              </a:rPr>
              <a:t>team members.</a:t>
            </a:r>
          </a:p>
        </p:txBody>
      </p:sp>
    </p:spTree>
    <p:extLst>
      <p:ext uri="{BB962C8B-B14F-4D97-AF65-F5344CB8AC3E}">
        <p14:creationId xmlns:p14="http://schemas.microsoft.com/office/powerpoint/2010/main" val="11047092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186</TotalTime>
  <Words>362</Words>
  <Application>Microsoft Macintosh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Courier New</vt:lpstr>
      <vt:lpstr>Gill Sans MT</vt:lpstr>
      <vt:lpstr>Mangal</vt:lpstr>
      <vt:lpstr>Times New Roman</vt:lpstr>
      <vt:lpstr>Wingdings</vt:lpstr>
      <vt:lpstr>Arial</vt:lpstr>
      <vt:lpstr>Parcel</vt:lpstr>
      <vt:lpstr>Team software Process </vt:lpstr>
      <vt:lpstr> Team software process (TSP) is a software development strategy developed in 1996 by Watts Humphrey.</vt:lpstr>
      <vt:lpstr>PowerPoint Presentation</vt:lpstr>
      <vt:lpstr>To really understand TSP, engineers must be trained in the personal software process (PSP), in which they learn how to gather and use process data, make detailed plans, manage product quality as well as using earned value to find a project.</vt:lpstr>
      <vt:lpstr>PowerPoint Presentation</vt:lpstr>
      <vt:lpstr>The TSP involves 6 major phases: 1. Launch; 2. Requirements; 3. High level design; 4. Implementation; 5. Release test; 6. Post mortem.</vt:lpstr>
      <vt:lpstr> The quality of a project is an essential part. The TSP shows teams how to manage quality, by: 1. Making a quality plan; 2. Identifying quality problems; 3. Preventing quality problems.</vt:lpstr>
      <vt:lpstr>TSP is being introduced into both industrial and academic environments. Some examples of projects where TSP was successfully  used are: 1. Teradyne; 2. Hill air force base; 3. Nedbank; 4. Beckman coulter; 5. Boeing.</vt:lpstr>
      <vt:lpstr>PowerPoint Presentation</vt:lpstr>
      <vt:lpstr>PowerPoint Presentation</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Pedro Silva</dc:creator>
  <cp:lastModifiedBy>Maria Eduarda Santos Cunha</cp:lastModifiedBy>
  <cp:revision>48</cp:revision>
  <dcterms:created xsi:type="dcterms:W3CDTF">2017-10-17T18:01:09Z</dcterms:created>
  <dcterms:modified xsi:type="dcterms:W3CDTF">2017-10-19T21:40:54Z</dcterms:modified>
</cp:coreProperties>
</file>