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3" r:id="rId5"/>
    <p:sldId id="272" r:id="rId6"/>
    <p:sldId id="261" r:id="rId7"/>
    <p:sldId id="271" r:id="rId8"/>
    <p:sldId id="262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57BD7-3BA9-7CC6-AC14-EC33B2BDF71D}" v="36" dt="2024-09-21T15:28:33.760"/>
    <p1510:client id="{1F6927E0-D665-BA22-13F5-D751A630C613}" v="500" dt="2024-09-22T13:12:06.966"/>
    <p1510:client id="{2CD38713-C95C-2295-D458-1512E6E06843}" v="46" dt="2024-09-22T16:49:49.441"/>
    <p1510:client id="{2D463D1E-F78B-4078-1A7E-D72882037C60}" v="5" dt="2024-09-22T16:50:17.254"/>
    <p1510:client id="{347D3573-AA57-1CE0-2058-ADBE387E2ACD}" v="11" dt="2024-09-23T14:55:11.471"/>
    <p1510:client id="{46F41AE1-BDD5-8BE6-FD70-260F9FA3FFDC}" v="55" dt="2024-09-23T13:13:47.400"/>
    <p1510:client id="{55A503C8-B909-2243-E94B-EEF1B9170FB2}" v="7" dt="2024-09-22T21:05:31.670"/>
    <p1510:client id="{72876B85-DD72-4E8C-6A89-61745BB93A1D}" v="132" dt="2024-09-22T14:13:40.999"/>
    <p1510:client id="{8F3E451A-C024-E862-9B14-5FF1EA7B6595}" v="455" dt="2024-09-22T19:24:47.534"/>
    <p1510:client id="{F1CBB5DB-A16E-EA2C-B412-EAFBAF228E60}" v="52" dt="2024-09-21T23:26:09.913"/>
    <p1510:client id="{F708D9D6-89B1-7321-95E3-7A26A42CF046}" v="100" dt="2024-09-22T12:37:0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bes connected with a red line">
            <a:extLst>
              <a:ext uri="{FF2B5EF4-FFF2-40B4-BE49-F238E27FC236}">
                <a16:creationId xmlns:a16="http://schemas.microsoft.com/office/drawing/2014/main" id="{E82A67B5-CA34-7582-CA55-223FD8FB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28" b="9079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17C16-97C0-BB1C-6271-AA47E17A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34" y="525195"/>
            <a:ext cx="9682808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Tango: Distributed Data Structures over a Shared Log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F6A0F-CCF8-5F17-3A0E-93D079826A73}"/>
              </a:ext>
            </a:extLst>
          </p:cNvPr>
          <p:cNvSpPr txBox="1"/>
          <p:nvPr/>
        </p:nvSpPr>
        <p:spPr>
          <a:xfrm>
            <a:off x="838200" y="4857260"/>
            <a:ext cx="10165218" cy="25884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Group 10</a:t>
            </a:r>
            <a:endParaRPr lang="pt-PT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André Matos 92420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Diogo Ribeiro 102484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Luís Calado 103883</a:t>
            </a:r>
          </a:p>
        </p:txBody>
      </p:sp>
    </p:spTree>
    <p:extLst>
      <p:ext uri="{BB962C8B-B14F-4D97-AF65-F5344CB8AC3E}">
        <p14:creationId xmlns:p14="http://schemas.microsoft.com/office/powerpoint/2010/main" val="29959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243A-3174-803C-6E45-50160CEF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Evaluation</a:t>
            </a:r>
          </a:p>
        </p:txBody>
      </p:sp>
      <p:pic>
        <p:nvPicPr>
          <p:cNvPr id="4" name="Marcador de Posição de Conteúdo 3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16661983-9B05-ED10-965B-D29A813EA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909" y="1604843"/>
            <a:ext cx="3076183" cy="3659296"/>
          </a:xfrm>
        </p:spPr>
      </p:pic>
    </p:spTree>
    <p:extLst>
      <p:ext uri="{BB962C8B-B14F-4D97-AF65-F5344CB8AC3E}">
        <p14:creationId xmlns:p14="http://schemas.microsoft.com/office/powerpoint/2010/main" val="40622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E049-6F2D-651B-418B-4B5DBE9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Evaluation</a:t>
            </a:r>
          </a:p>
        </p:txBody>
      </p:sp>
      <p:pic>
        <p:nvPicPr>
          <p:cNvPr id="4" name="Marcador de Posição de Conteúdo 3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02F12504-18E3-59A8-106B-3A39B2EB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210" y="1602103"/>
            <a:ext cx="3480017" cy="3654337"/>
          </a:xfrm>
        </p:spPr>
      </p:pic>
    </p:spTree>
    <p:extLst>
      <p:ext uri="{BB962C8B-B14F-4D97-AF65-F5344CB8AC3E}">
        <p14:creationId xmlns:p14="http://schemas.microsoft.com/office/powerpoint/2010/main" val="346666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174A-5DFE-C782-9C75-01A61356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Evaluation</a:t>
            </a:r>
          </a:p>
        </p:txBody>
      </p:sp>
      <p:pic>
        <p:nvPicPr>
          <p:cNvPr id="4" name="Marcador de Posição de Conteúdo 3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A8F63D0B-10A3-D109-0A63-632A890C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78" y="1605952"/>
            <a:ext cx="3171042" cy="3657079"/>
          </a:xfrm>
        </p:spPr>
      </p:pic>
      <p:pic>
        <p:nvPicPr>
          <p:cNvPr id="3" name="Imagem 2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C8AFF4C9-72B7-C270-7C83-A7F5A3FE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42" y="1603136"/>
            <a:ext cx="3289778" cy="36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D434-50D2-4FC2-AB01-F6B35206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Conclusion</a:t>
            </a:r>
            <a:endParaRPr lang="en-US" err="1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2F1FAC5-D176-9A5B-60AC-C40F5DF7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Contributions</a:t>
            </a:r>
            <a:r>
              <a:rPr lang="pt-PT" dirty="0"/>
              <a:t>:</a:t>
            </a:r>
            <a:endParaRPr lang="en-US" dirty="0"/>
          </a:p>
          <a:p>
            <a:r>
              <a:rPr lang="pt-PT" err="1"/>
              <a:t>Different</a:t>
            </a:r>
            <a:r>
              <a:rPr lang="pt-PT" dirty="0"/>
              <a:t>  </a:t>
            </a:r>
            <a:r>
              <a:rPr lang="pt-PT" err="1"/>
              <a:t>structures</a:t>
            </a:r>
            <a:r>
              <a:rPr lang="pt-PT"/>
              <a:t>, </a:t>
            </a:r>
            <a:r>
              <a:rPr lang="pt-PT" err="1"/>
              <a:t>same</a:t>
            </a:r>
            <a:r>
              <a:rPr lang="pt-PT"/>
              <a:t> log</a:t>
            </a:r>
          </a:p>
          <a:p>
            <a:r>
              <a:rPr lang="pt-PT" err="1"/>
              <a:t>Clients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different</a:t>
            </a:r>
            <a:r>
              <a:rPr lang="pt-PT"/>
              <a:t> </a:t>
            </a:r>
            <a:r>
              <a:rPr lang="pt-PT" err="1"/>
              <a:t>views</a:t>
            </a:r>
            <a:endParaRPr lang="pt-PT" dirty="0" err="1"/>
          </a:p>
          <a:p>
            <a:r>
              <a:rPr lang="pt-PT" dirty="0" err="1"/>
              <a:t>Clients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views</a:t>
            </a:r>
          </a:p>
        </p:txBody>
      </p:sp>
      <p:pic>
        <p:nvPicPr>
          <p:cNvPr id="4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BFA0B00D-C387-8D59-B65F-D134FB51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27" y="1027866"/>
            <a:ext cx="3905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926-4DC1-91A6-2040-EFC6955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Index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5F13-3CE5-54B0-8F3B-759FBB55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ea typeface="Calibri Light"/>
                <a:cs typeface="Calibri Light"/>
              </a:rPr>
              <a:t>Introduction</a:t>
            </a:r>
            <a:endParaRPr lang="en-US"/>
          </a:p>
          <a:p>
            <a:pPr algn="ctr"/>
            <a:r>
              <a:rPr lang="en-US" sz="2400">
                <a:ea typeface="Calibri Light"/>
                <a:cs typeface="Calibri Light"/>
              </a:rPr>
              <a:t>Shared Log</a:t>
            </a:r>
          </a:p>
          <a:p>
            <a:pPr algn="ctr"/>
            <a:r>
              <a:rPr lang="en-US" sz="2400">
                <a:ea typeface="Calibri Light"/>
                <a:cs typeface="Calibri Light"/>
              </a:rPr>
              <a:t>Tango objects</a:t>
            </a:r>
          </a:p>
          <a:p>
            <a:pPr algn="ctr"/>
            <a:r>
              <a:rPr lang="en-US" sz="2400">
                <a:ea typeface="Calibri Light"/>
                <a:cs typeface="Calibri Light"/>
              </a:rPr>
              <a:t>Transactions</a:t>
            </a:r>
          </a:p>
          <a:p>
            <a:pPr algn="ctr"/>
            <a:r>
              <a:rPr lang="en-US" sz="2400">
                <a:ea typeface="Calibri Light"/>
                <a:cs typeface="Calibri Light"/>
              </a:rPr>
              <a:t>Layered partitions</a:t>
            </a:r>
          </a:p>
          <a:p>
            <a:pPr algn="ctr"/>
            <a:r>
              <a:rPr lang="en-US" sz="2400">
                <a:ea typeface="Calibri Light"/>
                <a:cs typeface="Calibri Light"/>
              </a:rPr>
              <a:t>Transactions over streams</a:t>
            </a:r>
            <a:endParaRPr lang="en-US" sz="2400"/>
          </a:p>
          <a:p>
            <a:pPr algn="ctr"/>
            <a:r>
              <a:rPr lang="en-US" sz="2400">
                <a:ea typeface="Calibri Light"/>
                <a:cs typeface="Calibri Light"/>
              </a:rPr>
              <a:t>Evaluation</a:t>
            </a:r>
            <a:endParaRPr lang="en-US" sz="2400"/>
          </a:p>
          <a:p>
            <a:pPr algn="ctr"/>
            <a:r>
              <a:rPr lang="en-US" sz="2400">
                <a:ea typeface="Calibri Light"/>
                <a:cs typeface="Calibri Light"/>
              </a:rPr>
              <a:t>Conclusion</a:t>
            </a:r>
          </a:p>
          <a:p>
            <a:pPr algn="ctr"/>
            <a:endParaRPr lang="en-US" sz="24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87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C84B-70D8-660F-062B-0024A4B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21AC-3A60-91A5-E5AC-0FCDEB953F4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838200" y="1459286"/>
            <a:ext cx="10515600" cy="392980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ea typeface="+mn-lt"/>
                <a:cs typeface="+mn-lt"/>
              </a:rPr>
              <a:t>Tango builds on the CORFU shared log abstraction</a:t>
            </a:r>
            <a:endParaRPr lang="en-US" sz="2400" dirty="0">
              <a:ea typeface="+mn-lt"/>
              <a:cs typeface="+mn-lt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ea typeface="+mn-lt"/>
                <a:cs typeface="+mn-lt"/>
              </a:rPr>
              <a:t>Log uses chain replication ​</a:t>
            </a:r>
            <a:endParaRPr lang="en-US" sz="2400" dirty="0">
              <a:ea typeface="+mn-lt"/>
              <a:cs typeface="+mn-lt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CORFU operations:</a:t>
            </a:r>
            <a:endParaRPr lang="en-US" dirty="0"/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append(b)</a:t>
            </a:r>
            <a:r>
              <a:rPr lang="en-US" sz="2000" dirty="0">
                <a:ea typeface="+mn-lt"/>
                <a:cs typeface="+mn-lt"/>
              </a:rPr>
              <a:t> -&gt; append entry b to the shared log, obtaining an offset/position l  in return</a:t>
            </a:r>
            <a:endParaRPr lang="en-US" sz="2000" dirty="0"/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check()</a:t>
            </a:r>
            <a:r>
              <a:rPr lang="en-US" sz="2000" dirty="0">
                <a:ea typeface="+mn-lt"/>
                <a:cs typeface="+mn-lt"/>
              </a:rPr>
              <a:t> -&gt; check the current tail of the log</a:t>
            </a: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read(l)</a:t>
            </a:r>
            <a:r>
              <a:rPr lang="en-US" sz="2000" dirty="0">
                <a:ea typeface="+mn-lt"/>
                <a:cs typeface="+mn-lt"/>
              </a:rPr>
              <a:t> -&gt; read the entry at log position l</a:t>
            </a:r>
            <a:endParaRPr lang="en-US" sz="2000" dirty="0"/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ea typeface="+mn-lt"/>
                <a:cs typeface="+mn-lt"/>
              </a:rPr>
              <a:t>trim(l)</a:t>
            </a:r>
            <a:r>
              <a:rPr lang="en-US" sz="2000" dirty="0">
                <a:ea typeface="+mn-lt"/>
                <a:cs typeface="+mn-lt"/>
              </a:rPr>
              <a:t> -&gt; trim a particular offset in the log for garbage collection</a:t>
            </a: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No communication between clients.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CORFU Sequencer is used.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0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70E8-F580-9DDA-8C26-AD908279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The</a:t>
            </a:r>
            <a:r>
              <a:rPr lang="pt-PT"/>
              <a:t> Tango </a:t>
            </a:r>
            <a:r>
              <a:rPr lang="pt-PT" err="1"/>
              <a:t>Object</a:t>
            </a:r>
            <a:r>
              <a:rPr lang="pt-PT"/>
              <a:t> = </a:t>
            </a:r>
            <a:r>
              <a:rPr lang="pt-PT" err="1"/>
              <a:t>View</a:t>
            </a:r>
            <a:r>
              <a:rPr lang="pt-PT"/>
              <a:t> + </a:t>
            </a:r>
            <a:r>
              <a:rPr lang="pt-PT" err="1"/>
              <a:t>History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E26E769-88A2-F6B5-5BE0-DED36C44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714" y="1872965"/>
            <a:ext cx="3895725" cy="31051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D8FB5-F9B5-1516-D704-CBE516DBEBA2}"/>
              </a:ext>
            </a:extLst>
          </p:cNvPr>
          <p:cNvSpPr txBox="1"/>
          <p:nvPr/>
        </p:nvSpPr>
        <p:spPr>
          <a:xfrm>
            <a:off x="715617" y="1930399"/>
            <a:ext cx="6739281" cy="3539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>
                <a:ea typeface="+mn-lt"/>
                <a:cs typeface="+mn-lt"/>
              </a:rPr>
              <a:t>Structure:</a:t>
            </a:r>
            <a:r>
              <a:rPr lang="en-US" sz="2200">
                <a:ea typeface="+mn-lt"/>
                <a:cs typeface="+mn-lt"/>
              </a:rPr>
              <a:t> Historical log of updates + multiple views (tree, map).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>
                <a:ea typeface="+mn-lt"/>
                <a:cs typeface="+mn-lt"/>
              </a:rPr>
              <a:t>Client Interaction:</a:t>
            </a:r>
            <a:r>
              <a:rPr lang="en-US" sz="2200">
                <a:ea typeface="+mn-lt"/>
                <a:cs typeface="+mn-lt"/>
              </a:rPr>
              <a:t> Append updates to log, sync views with apply upcall.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>
                <a:ea typeface="+mn-lt"/>
                <a:cs typeface="+mn-lt"/>
              </a:rPr>
              <a:t>Custom Views: </a:t>
            </a:r>
            <a:r>
              <a:rPr lang="en-US" sz="2200">
                <a:ea typeface="+mn-lt"/>
                <a:cs typeface="+mn-lt"/>
              </a:rPr>
              <a:t>Different views (tree, set) from same log.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>
                <a:ea typeface="+mn-lt"/>
                <a:cs typeface="+mn-lt"/>
              </a:rPr>
              <a:t>Consistency &amp; Durability:</a:t>
            </a:r>
            <a:r>
              <a:rPr lang="en-US" sz="2200">
                <a:ea typeface="+mn-lt"/>
                <a:cs typeface="+mn-lt"/>
              </a:rPr>
              <a:t> Linearizability, recovery via log history, checkpoints.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59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7286-60E7-71F3-12E8-219E860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TangoRegister</a:t>
            </a:r>
          </a:p>
        </p:txBody>
      </p:sp>
      <p:pic>
        <p:nvPicPr>
          <p:cNvPr id="4" name="Content Placeholder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39FFC981-F338-D247-6EE6-1289E3AB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09" r="-73"/>
          <a:stretch/>
        </p:blipFill>
        <p:spPr>
          <a:xfrm>
            <a:off x="6785429" y="2014198"/>
            <a:ext cx="4575328" cy="41465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613A6-C940-BCF5-0198-497ADF78605D}"/>
              </a:ext>
            </a:extLst>
          </p:cNvPr>
          <p:cNvSpPr txBox="1"/>
          <p:nvPr/>
        </p:nvSpPr>
        <p:spPr>
          <a:xfrm>
            <a:off x="1075377" y="2685143"/>
            <a:ext cx="483919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update helper</a:t>
            </a:r>
            <a:r>
              <a:rPr lang="en-US" sz="2200" dirty="0">
                <a:ea typeface="+mn-lt"/>
                <a:cs typeface="+mn-lt"/>
              </a:rPr>
              <a:t>: this accepts an opaque buffer from the object and appends it to the shared log.</a:t>
            </a:r>
            <a:endParaRPr lang="en-US" sz="2200"/>
          </a:p>
          <a:p>
            <a:endParaRPr lang="en-US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query helper</a:t>
            </a:r>
            <a:r>
              <a:rPr lang="en-US" sz="2200" dirty="0">
                <a:ea typeface="+mn-lt"/>
                <a:cs typeface="+mn-lt"/>
              </a:rPr>
              <a:t>: this reads new entries from the shared log and provides them to the object via an apply upcall.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008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6D162-3EA0-AFE2-C454-E4978E89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Transactions</a:t>
            </a:r>
            <a:endParaRPr lang="pt-PT" sz="240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E1AC87-7521-C40B-4FDA-FD55175D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1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200" b="1" err="1">
                <a:ea typeface="+mn-lt"/>
                <a:cs typeface="+mn-lt"/>
              </a:rPr>
              <a:t>Concurrency</a:t>
            </a:r>
            <a:r>
              <a:rPr lang="pt-PT" sz="2200" b="1">
                <a:ea typeface="+mn-lt"/>
                <a:cs typeface="+mn-lt"/>
              </a:rPr>
              <a:t>: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Speculative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commit</a:t>
            </a:r>
            <a:r>
              <a:rPr lang="pt-PT" sz="2200">
                <a:ea typeface="+mn-lt"/>
                <a:cs typeface="+mn-lt"/>
              </a:rPr>
              <a:t>, </a:t>
            </a:r>
            <a:r>
              <a:rPr lang="pt-PT" sz="2200" err="1">
                <a:ea typeface="+mn-lt"/>
                <a:cs typeface="+mn-lt"/>
              </a:rPr>
              <a:t>decision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after</a:t>
            </a:r>
            <a:r>
              <a:rPr lang="pt-PT" sz="2200">
                <a:ea typeface="+mn-lt"/>
                <a:cs typeface="+mn-lt"/>
              </a:rPr>
              <a:t> log </a:t>
            </a:r>
            <a:r>
              <a:rPr lang="pt-PT" sz="2200" err="1">
                <a:ea typeface="+mn-lt"/>
                <a:cs typeface="+mn-lt"/>
              </a:rPr>
              <a:t>check</a:t>
            </a:r>
            <a:r>
              <a:rPr lang="pt-PT" sz="2200">
                <a:ea typeface="+mn-lt"/>
                <a:cs typeface="+mn-lt"/>
              </a:rPr>
              <a:t>.</a:t>
            </a:r>
            <a:endParaRPr lang="pt-PT" sz="2200">
              <a:latin typeface="Aptos"/>
              <a:ea typeface="Calibri"/>
              <a:cs typeface="Calibri"/>
            </a:endParaRPr>
          </a:p>
          <a:p>
            <a:r>
              <a:rPr lang="pt-PT" sz="2200" b="1" err="1">
                <a:ea typeface="+mn-lt"/>
                <a:cs typeface="+mn-lt"/>
              </a:rPr>
              <a:t>Commit</a:t>
            </a:r>
            <a:r>
              <a:rPr lang="pt-PT" sz="2200" b="1">
                <a:ea typeface="+mn-lt"/>
                <a:cs typeface="+mn-lt"/>
              </a:rPr>
              <a:t> Record: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Tracks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readset</a:t>
            </a:r>
            <a:r>
              <a:rPr lang="pt-PT" sz="2200">
                <a:ea typeface="+mn-lt"/>
                <a:cs typeface="+mn-lt"/>
              </a:rPr>
              <a:t> (</a:t>
            </a:r>
            <a:r>
              <a:rPr lang="pt-PT" sz="2200" err="1">
                <a:ea typeface="+mn-lt"/>
                <a:cs typeface="+mn-lt"/>
              </a:rPr>
              <a:t>objects</a:t>
            </a:r>
            <a:r>
              <a:rPr lang="pt-PT" sz="2200">
                <a:ea typeface="+mn-lt"/>
                <a:cs typeface="+mn-lt"/>
              </a:rPr>
              <a:t>/</a:t>
            </a:r>
            <a:r>
              <a:rPr lang="pt-PT" sz="2200" err="1">
                <a:ea typeface="+mn-lt"/>
                <a:cs typeface="+mn-lt"/>
              </a:rPr>
              <a:t>versions</a:t>
            </a:r>
            <a:r>
              <a:rPr lang="pt-PT" sz="2200">
                <a:ea typeface="+mn-lt"/>
                <a:cs typeface="+mn-lt"/>
              </a:rPr>
              <a:t>), </a:t>
            </a:r>
            <a:r>
              <a:rPr lang="pt-PT" sz="2200" err="1">
                <a:ea typeface="+mn-lt"/>
                <a:cs typeface="+mn-lt"/>
              </a:rPr>
              <a:t>checks</a:t>
            </a:r>
            <a:r>
              <a:rPr lang="pt-PT" sz="2200">
                <a:ea typeface="+mn-lt"/>
                <a:cs typeface="+mn-lt"/>
              </a:rPr>
              <a:t> for </a:t>
            </a:r>
            <a:r>
              <a:rPr lang="pt-PT" sz="2200" err="1">
                <a:ea typeface="+mn-lt"/>
                <a:cs typeface="+mn-lt"/>
              </a:rPr>
              <a:t>changes</a:t>
            </a:r>
            <a:r>
              <a:rPr lang="pt-PT" sz="2200">
                <a:ea typeface="+mn-lt"/>
                <a:cs typeface="+mn-lt"/>
              </a:rPr>
              <a:t>.</a:t>
            </a:r>
            <a:endParaRPr lang="pt-PT" sz="2200"/>
          </a:p>
          <a:p>
            <a:r>
              <a:rPr lang="pt-PT" sz="2200" b="1" err="1">
                <a:ea typeface="+mn-lt"/>
                <a:cs typeface="+mn-lt"/>
              </a:rPr>
              <a:t>Atomicity</a:t>
            </a:r>
            <a:r>
              <a:rPr lang="pt-PT" sz="2200" b="1">
                <a:ea typeface="+mn-lt"/>
                <a:cs typeface="+mn-lt"/>
              </a:rPr>
              <a:t>/</a:t>
            </a:r>
            <a:r>
              <a:rPr lang="pt-PT" sz="2200" b="1" err="1">
                <a:ea typeface="+mn-lt"/>
                <a:cs typeface="+mn-lt"/>
              </a:rPr>
              <a:t>Isolation</a:t>
            </a:r>
            <a:r>
              <a:rPr lang="pt-PT" sz="2200" b="1">
                <a:ea typeface="+mn-lt"/>
                <a:cs typeface="+mn-lt"/>
              </a:rPr>
              <a:t>:</a:t>
            </a:r>
            <a:r>
              <a:rPr lang="pt-PT" sz="2200">
                <a:ea typeface="+mn-lt"/>
                <a:cs typeface="+mn-lt"/>
              </a:rPr>
              <a:t> Single log </a:t>
            </a:r>
            <a:r>
              <a:rPr lang="pt-PT" sz="2200" err="1">
                <a:ea typeface="+mn-lt"/>
                <a:cs typeface="+mn-lt"/>
              </a:rPr>
              <a:t>ensures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multi-object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transactions</a:t>
            </a:r>
            <a:r>
              <a:rPr lang="pt-PT" sz="2200">
                <a:ea typeface="+mn-lt"/>
                <a:cs typeface="+mn-lt"/>
              </a:rPr>
              <a:t>.</a:t>
            </a:r>
            <a:endParaRPr lang="pt-PT" sz="2200"/>
          </a:p>
          <a:p>
            <a:r>
              <a:rPr lang="pt-PT" sz="2200" b="1" err="1">
                <a:ea typeface="+mn-lt"/>
                <a:cs typeface="+mn-lt"/>
              </a:rPr>
              <a:t>Transaction</a:t>
            </a:r>
            <a:r>
              <a:rPr lang="pt-PT" sz="2200" b="1">
                <a:ea typeface="+mn-lt"/>
                <a:cs typeface="+mn-lt"/>
              </a:rPr>
              <a:t> </a:t>
            </a:r>
            <a:r>
              <a:rPr lang="pt-PT" sz="2200" b="1" err="1">
                <a:ea typeface="+mn-lt"/>
                <a:cs typeface="+mn-lt"/>
              </a:rPr>
              <a:t>Flow</a:t>
            </a:r>
            <a:r>
              <a:rPr lang="pt-PT" sz="2200" b="1">
                <a:ea typeface="+mn-lt"/>
                <a:cs typeface="+mn-lt"/>
              </a:rPr>
              <a:t>: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u="sng" err="1">
                <a:ea typeface="+mn-lt"/>
                <a:cs typeface="+mn-lt"/>
              </a:rPr>
              <a:t>BeginTX</a:t>
            </a:r>
            <a:r>
              <a:rPr lang="pt-PT" sz="2200" u="sng">
                <a:ea typeface="+mn-lt"/>
                <a:cs typeface="+mn-lt"/>
              </a:rPr>
              <a:t> </a:t>
            </a:r>
            <a:r>
              <a:rPr lang="pt-PT" sz="2200">
                <a:ea typeface="+mn-lt"/>
                <a:cs typeface="+mn-lt"/>
              </a:rPr>
              <a:t>sets </a:t>
            </a:r>
            <a:r>
              <a:rPr lang="pt-PT" sz="2200" err="1">
                <a:ea typeface="+mn-lt"/>
                <a:cs typeface="+mn-lt"/>
              </a:rPr>
              <a:t>context</a:t>
            </a:r>
            <a:r>
              <a:rPr lang="pt-PT" sz="2200">
                <a:ea typeface="+mn-lt"/>
                <a:cs typeface="+mn-lt"/>
              </a:rPr>
              <a:t>, </a:t>
            </a:r>
            <a:r>
              <a:rPr lang="pt-PT" sz="2200" u="sng" err="1">
                <a:ea typeface="+mn-lt"/>
                <a:cs typeface="+mn-lt"/>
              </a:rPr>
              <a:t>EndTX</a:t>
            </a:r>
            <a:r>
              <a:rPr lang="pt-PT" sz="2200" u="sng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commits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or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aborts</a:t>
            </a:r>
            <a:r>
              <a:rPr lang="pt-PT" sz="2200">
                <a:ea typeface="+mn-lt"/>
                <a:cs typeface="+mn-lt"/>
              </a:rPr>
              <a:t>.</a:t>
            </a:r>
            <a:endParaRPr lang="pt-PT" sz="2200"/>
          </a:p>
          <a:p>
            <a:endParaRPr lang="pt-PT" sz="2200"/>
          </a:p>
          <a:p>
            <a:endParaRPr lang="pt-PT" sz="2200">
              <a:latin typeface="Aptos"/>
              <a:ea typeface="Calibri"/>
              <a:cs typeface="Calibri"/>
            </a:endParaRPr>
          </a:p>
          <a:p>
            <a:endParaRPr lang="pt-PT" sz="2200">
              <a:latin typeface="Aptos"/>
              <a:ea typeface="Calibri"/>
              <a:cs typeface="Calibri"/>
            </a:endParaRPr>
          </a:p>
        </p:txBody>
      </p:sp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AF8CABC-D60B-57B0-5321-1DB90614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033" y="2692134"/>
            <a:ext cx="4112997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D960E-FB9A-B16A-B838-EBC9BBC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Transactions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98A317-D313-BA4D-9A8E-6C2572F3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37686" cy="60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200" b="1" dirty="0" err="1"/>
              <a:t>Read</a:t>
            </a:r>
            <a:r>
              <a:rPr lang="pt-PT" sz="2200" b="1" dirty="0"/>
              <a:t>/</a:t>
            </a:r>
            <a:r>
              <a:rPr lang="pt-PT" sz="2200" b="1" dirty="0" err="1"/>
              <a:t>Write</a:t>
            </a:r>
            <a:r>
              <a:rPr lang="pt-PT" sz="2200" b="1" dirty="0"/>
              <a:t>:</a:t>
            </a:r>
            <a:r>
              <a:rPr lang="pt-PT" sz="2200" dirty="0"/>
              <a:t> </a:t>
            </a:r>
            <a:r>
              <a:rPr lang="pt-PT" sz="2200" dirty="0" err="1"/>
              <a:t>Read-only</a:t>
            </a:r>
            <a:r>
              <a:rPr lang="pt-PT" sz="2200" dirty="0"/>
              <a:t> </a:t>
            </a:r>
            <a:r>
              <a:rPr lang="pt-PT" sz="2200" dirty="0" err="1"/>
              <a:t>skips</a:t>
            </a:r>
            <a:r>
              <a:rPr lang="pt-PT" sz="2200" dirty="0"/>
              <a:t> </a:t>
            </a:r>
            <a:r>
              <a:rPr lang="pt-PT" sz="2200" dirty="0" err="1"/>
              <a:t>commit</a:t>
            </a:r>
            <a:r>
              <a:rPr lang="pt-PT" sz="2200" dirty="0"/>
              <a:t>; </a:t>
            </a:r>
            <a:r>
              <a:rPr lang="pt-PT" sz="2200" dirty="0" err="1"/>
              <a:t>write-only</a:t>
            </a:r>
            <a:r>
              <a:rPr lang="pt-PT" sz="2200" dirty="0"/>
              <a:t> </a:t>
            </a:r>
            <a:r>
              <a:rPr lang="pt-PT" sz="2200" dirty="0" err="1"/>
              <a:t>skips</a:t>
            </a:r>
            <a:r>
              <a:rPr lang="pt-PT" sz="2200" dirty="0"/>
              <a:t> log </a:t>
            </a:r>
            <a:r>
              <a:rPr lang="pt-PT" sz="2200" dirty="0" err="1"/>
              <a:t>traversal</a:t>
            </a:r>
            <a:r>
              <a:rPr lang="pt-PT" sz="2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7A182-CD4E-0D64-69FB-C3B24D9E4A4B}"/>
              </a:ext>
            </a:extLst>
          </p:cNvPr>
          <p:cNvSpPr txBox="1"/>
          <p:nvPr/>
        </p:nvSpPr>
        <p:spPr>
          <a:xfrm>
            <a:off x="2215525" y="2653620"/>
            <a:ext cx="16866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/>
              <a:t>BeginTX</a:t>
            </a:r>
            <a:endParaRPr lang="en-US" b="1"/>
          </a:p>
          <a:p>
            <a:r>
              <a:rPr lang="en-US"/>
              <a:t>Read(x)</a:t>
            </a:r>
          </a:p>
          <a:p>
            <a:r>
              <a:rPr lang="en-US"/>
              <a:t>Write(x + 100)</a:t>
            </a:r>
          </a:p>
          <a:p>
            <a:r>
              <a:rPr lang="en-US" b="1" err="1"/>
              <a:t>EndTX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46A0B68-6FA6-BC20-6B56-DC545700A0E6}"/>
              </a:ext>
            </a:extLst>
          </p:cNvPr>
          <p:cNvSpPr/>
          <p:nvPr/>
        </p:nvSpPr>
        <p:spPr>
          <a:xfrm>
            <a:off x="3376156" y="5236250"/>
            <a:ext cx="4011855" cy="9601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1434C7-2041-52E4-9F9B-2E31B3096906}"/>
              </a:ext>
            </a:extLst>
          </p:cNvPr>
          <p:cNvSpPr/>
          <p:nvPr/>
        </p:nvSpPr>
        <p:spPr>
          <a:xfrm>
            <a:off x="3446596" y="5488600"/>
            <a:ext cx="453888" cy="449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208D742-620E-2396-758B-33F951381FE9}"/>
              </a:ext>
            </a:extLst>
          </p:cNvPr>
          <p:cNvSpPr/>
          <p:nvPr/>
        </p:nvSpPr>
        <p:spPr>
          <a:xfrm>
            <a:off x="3933958" y="5488598"/>
            <a:ext cx="453888" cy="449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D6ACB0-D81C-7E31-88C4-D2D74057A5FA}"/>
              </a:ext>
            </a:extLst>
          </p:cNvPr>
          <p:cNvSpPr/>
          <p:nvPr/>
        </p:nvSpPr>
        <p:spPr>
          <a:xfrm>
            <a:off x="4416645" y="5489486"/>
            <a:ext cx="453888" cy="449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7">
            <a:extLst>
              <a:ext uri="{FF2B5EF4-FFF2-40B4-BE49-F238E27FC236}">
                <a16:creationId xmlns:a16="http://schemas.microsoft.com/office/drawing/2014/main" id="{E3E6C141-E737-5882-8A4E-460331E09373}"/>
              </a:ext>
            </a:extLst>
          </p:cNvPr>
          <p:cNvSpPr/>
          <p:nvPr/>
        </p:nvSpPr>
        <p:spPr>
          <a:xfrm>
            <a:off x="4901142" y="5487533"/>
            <a:ext cx="453888" cy="449731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7">
            <a:extLst>
              <a:ext uri="{FF2B5EF4-FFF2-40B4-BE49-F238E27FC236}">
                <a16:creationId xmlns:a16="http://schemas.microsoft.com/office/drawing/2014/main" id="{7F2A03C8-4EA0-FD73-F4D9-7757C213E46E}"/>
              </a:ext>
            </a:extLst>
          </p:cNvPr>
          <p:cNvSpPr/>
          <p:nvPr/>
        </p:nvSpPr>
        <p:spPr>
          <a:xfrm>
            <a:off x="5386588" y="5487532"/>
            <a:ext cx="453888" cy="449731"/>
          </a:xfrm>
          <a:prstGeom prst="round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7">
            <a:extLst>
              <a:ext uri="{FF2B5EF4-FFF2-40B4-BE49-F238E27FC236}">
                <a16:creationId xmlns:a16="http://schemas.microsoft.com/office/drawing/2014/main" id="{7ACF34A0-98A1-E96B-B67C-8E313301818F}"/>
              </a:ext>
            </a:extLst>
          </p:cNvPr>
          <p:cNvSpPr/>
          <p:nvPr/>
        </p:nvSpPr>
        <p:spPr>
          <a:xfrm>
            <a:off x="5874867" y="5490137"/>
            <a:ext cx="453888" cy="449731"/>
          </a:xfrm>
          <a:prstGeom prst="round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7">
            <a:extLst>
              <a:ext uri="{FF2B5EF4-FFF2-40B4-BE49-F238E27FC236}">
                <a16:creationId xmlns:a16="http://schemas.microsoft.com/office/drawing/2014/main" id="{6A8CFFB8-D6DD-9475-0788-AC4CE41482B9}"/>
              </a:ext>
            </a:extLst>
          </p:cNvPr>
          <p:cNvSpPr/>
          <p:nvPr/>
        </p:nvSpPr>
        <p:spPr>
          <a:xfrm>
            <a:off x="6363537" y="5494252"/>
            <a:ext cx="453888" cy="449731"/>
          </a:xfrm>
          <a:prstGeom prst="round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E0729-D67A-6F6E-9691-F5EE9716CEB5}"/>
              </a:ext>
            </a:extLst>
          </p:cNvPr>
          <p:cNvCxnSpPr/>
          <p:nvPr/>
        </p:nvCxnSpPr>
        <p:spPr>
          <a:xfrm flipH="1">
            <a:off x="5601739" y="3311775"/>
            <a:ext cx="22655" cy="216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446FB9-7B94-CF8C-48EB-6E85A881A23F}"/>
              </a:ext>
            </a:extLst>
          </p:cNvPr>
          <p:cNvCxnSpPr>
            <a:cxnSpLocks/>
          </p:cNvCxnSpPr>
          <p:nvPr/>
        </p:nvCxnSpPr>
        <p:spPr>
          <a:xfrm flipH="1">
            <a:off x="5138654" y="4753396"/>
            <a:ext cx="2061" cy="71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83EAC5-F73C-67B7-1845-9054197BF42B}"/>
              </a:ext>
            </a:extLst>
          </p:cNvPr>
          <p:cNvCxnSpPr/>
          <p:nvPr/>
        </p:nvCxnSpPr>
        <p:spPr>
          <a:xfrm flipH="1">
            <a:off x="3824143" y="3317675"/>
            <a:ext cx="1801881" cy="10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D3941-76A5-338B-DE7B-9FD6A68D4D3A}"/>
              </a:ext>
            </a:extLst>
          </p:cNvPr>
          <p:cNvCxnSpPr/>
          <p:nvPr/>
        </p:nvCxnSpPr>
        <p:spPr>
          <a:xfrm flipH="1" flipV="1">
            <a:off x="3831323" y="4738464"/>
            <a:ext cx="1303807" cy="226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F613EA-6AE2-8C66-B061-F845010CF3FE}"/>
              </a:ext>
            </a:extLst>
          </p:cNvPr>
          <p:cNvCxnSpPr/>
          <p:nvPr/>
        </p:nvCxnSpPr>
        <p:spPr>
          <a:xfrm>
            <a:off x="6073944" y="3658022"/>
            <a:ext cx="8238" cy="181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9BBC3E-F09B-D686-6B58-8EFBFFC2543A}"/>
              </a:ext>
            </a:extLst>
          </p:cNvPr>
          <p:cNvCxnSpPr/>
          <p:nvPr/>
        </p:nvCxnSpPr>
        <p:spPr>
          <a:xfrm flipV="1">
            <a:off x="3130440" y="3654674"/>
            <a:ext cx="2949474" cy="205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702E89-BA2C-58D9-FE32-A5DE092B9072}"/>
              </a:ext>
            </a:extLst>
          </p:cNvPr>
          <p:cNvCxnSpPr/>
          <p:nvPr/>
        </p:nvCxnSpPr>
        <p:spPr>
          <a:xfrm>
            <a:off x="3129153" y="4972527"/>
            <a:ext cx="3458802" cy="195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356112-44B1-6CD9-76A9-10F7B7483656}"/>
              </a:ext>
            </a:extLst>
          </p:cNvPr>
          <p:cNvCxnSpPr/>
          <p:nvPr/>
        </p:nvCxnSpPr>
        <p:spPr>
          <a:xfrm>
            <a:off x="6576172" y="4991521"/>
            <a:ext cx="18535" cy="481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35441E-1C7B-DE02-CC46-B4DA7FE6C570}"/>
              </a:ext>
            </a:extLst>
          </p:cNvPr>
          <p:cNvSpPr txBox="1"/>
          <p:nvPr/>
        </p:nvSpPr>
        <p:spPr>
          <a:xfrm>
            <a:off x="3900793" y="3006767"/>
            <a:ext cx="16832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speculative update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3C6AF-AFD6-BB88-295A-BF2CE6916373}"/>
              </a:ext>
            </a:extLst>
          </p:cNvPr>
          <p:cNvSpPr txBox="1"/>
          <p:nvPr/>
        </p:nvSpPr>
        <p:spPr>
          <a:xfrm>
            <a:off x="6046118" y="3318468"/>
            <a:ext cx="156518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commits if read set has not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changed in conflict window</a:t>
            </a:r>
            <a:endParaRPr 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70FA4-29B7-16C2-A34B-991BEBC419D8}"/>
              </a:ext>
            </a:extLst>
          </p:cNvPr>
          <p:cNvSpPr txBox="1"/>
          <p:nvPr/>
        </p:nvSpPr>
        <p:spPr>
          <a:xfrm>
            <a:off x="6581579" y="4564441"/>
            <a:ext cx="126656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can't commit, read set isn't updated</a:t>
            </a:r>
          </a:p>
        </p:txBody>
      </p:sp>
      <p:pic>
        <p:nvPicPr>
          <p:cNvPr id="1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636D14-20A1-796E-DC31-86CE19E2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9" t="64872" r="58479" b="2629"/>
          <a:stretch/>
        </p:blipFill>
        <p:spPr>
          <a:xfrm>
            <a:off x="8303427" y="2892633"/>
            <a:ext cx="1783648" cy="879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EBE92F-B45C-8647-8E30-034A3090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42" t="66446" r="7606" b="2449"/>
          <a:stretch/>
        </p:blipFill>
        <p:spPr>
          <a:xfrm>
            <a:off x="8346949" y="4779308"/>
            <a:ext cx="1699766" cy="842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C99CD864-52D0-76ED-7EA5-FD2C2CA3B6AD}"/>
              </a:ext>
            </a:extLst>
          </p:cNvPr>
          <p:cNvSpPr txBox="1"/>
          <p:nvPr/>
        </p:nvSpPr>
        <p:spPr>
          <a:xfrm>
            <a:off x="2215525" y="4023011"/>
            <a:ext cx="1686668" cy="1211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BeginTX</a:t>
            </a:r>
          </a:p>
          <a:p>
            <a:r>
              <a:rPr lang="en-US"/>
              <a:t>Read(x)</a:t>
            </a:r>
          </a:p>
          <a:p>
            <a:r>
              <a:rPr lang="en-US"/>
              <a:t>Write(x - 500)</a:t>
            </a:r>
          </a:p>
          <a:p>
            <a:r>
              <a:rPr lang="en-US" b="1" err="1"/>
              <a:t>EndTX</a:t>
            </a:r>
            <a:endParaRPr lang="en-US" b="1"/>
          </a:p>
        </p:txBody>
      </p:sp>
      <p:pic>
        <p:nvPicPr>
          <p:cNvPr id="28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60BFF1-E38D-5A4A-E627-44C98AA0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52" t="-284" r="52833" b="70354"/>
          <a:stretch/>
        </p:blipFill>
        <p:spPr>
          <a:xfrm>
            <a:off x="1294220" y="2782717"/>
            <a:ext cx="475212" cy="913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98EAB1-CD59-11AA-5BB2-094CEE7F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7" t="35476" r="52766" b="35398"/>
          <a:stretch/>
        </p:blipFill>
        <p:spPr>
          <a:xfrm>
            <a:off x="1294220" y="4208164"/>
            <a:ext cx="468818" cy="91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24">
            <a:extLst>
              <a:ext uri="{FF2B5EF4-FFF2-40B4-BE49-F238E27FC236}">
                <a16:creationId xmlns:a16="http://schemas.microsoft.com/office/drawing/2014/main" id="{54E29255-AE70-5544-FA50-F820F734D981}"/>
              </a:ext>
            </a:extLst>
          </p:cNvPr>
          <p:cNvSpPr txBox="1"/>
          <p:nvPr/>
        </p:nvSpPr>
        <p:spPr>
          <a:xfrm>
            <a:off x="3897197" y="4442554"/>
            <a:ext cx="16832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speculative update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0C09CBD-7DAA-A6BC-6F1E-ADAA7A14482B}"/>
              </a:ext>
            </a:extLst>
          </p:cNvPr>
          <p:cNvSpPr/>
          <p:nvPr/>
        </p:nvSpPr>
        <p:spPr>
          <a:xfrm>
            <a:off x="3965864" y="3004704"/>
            <a:ext cx="1610590" cy="259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115C053-4BC0-8050-97BF-80DC41D456F6}"/>
              </a:ext>
            </a:extLst>
          </p:cNvPr>
          <p:cNvSpPr/>
          <p:nvPr/>
        </p:nvSpPr>
        <p:spPr>
          <a:xfrm>
            <a:off x="3938154" y="4417867"/>
            <a:ext cx="1610590" cy="259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9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/>
      <p:bldP spid="27" grpId="0"/>
      <p:bldP spid="23" grpId="0" animBg="1"/>
      <p:bldP spid="3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DD18E-2AFA-94AB-39DD-DB699803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Layered</a:t>
            </a:r>
            <a:r>
              <a:rPr lang="pt-PT"/>
              <a:t> </a:t>
            </a:r>
            <a:r>
              <a:rPr lang="pt-PT" err="1"/>
              <a:t>Partitions</a:t>
            </a:r>
          </a:p>
        </p:txBody>
      </p:sp>
      <p:pic>
        <p:nvPicPr>
          <p:cNvPr id="4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AA9A4424-AE7D-5DE2-C0CA-EC7BF816F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1524" r="51605"/>
          <a:stretch/>
        </p:blipFill>
        <p:spPr>
          <a:xfrm>
            <a:off x="5014841" y="4798516"/>
            <a:ext cx="1889951" cy="1537574"/>
          </a:xfrm>
        </p:spPr>
      </p:pic>
      <p:pic>
        <p:nvPicPr>
          <p:cNvPr id="7" name="Imagem 6" descr="Uma imagem com Tipo de letra, diagrama, branco, design&#10;&#10;Descrição gerada automaticamente">
            <a:extLst>
              <a:ext uri="{FF2B5EF4-FFF2-40B4-BE49-F238E27FC236}">
                <a16:creationId xmlns:a16="http://schemas.microsoft.com/office/drawing/2014/main" id="{DD41686C-F69F-86C3-FD02-2B78E793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121" y="2170852"/>
            <a:ext cx="3200400" cy="2276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D299B-7E2A-57F8-84D8-2852AD10389B}"/>
              </a:ext>
            </a:extLst>
          </p:cNvPr>
          <p:cNvSpPr txBox="1"/>
          <p:nvPr/>
        </p:nvSpPr>
        <p:spPr>
          <a:xfrm>
            <a:off x="939800" y="1734671"/>
            <a:ext cx="5957795" cy="3568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Partitioning:</a:t>
            </a:r>
            <a:r>
              <a:rPr lang="en-US" sz="2200" dirty="0">
                <a:ea typeface="+mn-lt"/>
                <a:cs typeface="+mn-lt"/>
              </a:rPr>
              <a:t> Objects mapped to streams; clients read relevant streams.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Streams:</a:t>
            </a:r>
            <a:r>
              <a:rPr lang="en-US" sz="2200" dirty="0">
                <a:ea typeface="+mn-lt"/>
                <a:cs typeface="+mn-lt"/>
              </a:rPr>
              <a:t> Linked lists built through </a:t>
            </a:r>
            <a:r>
              <a:rPr lang="en-US" sz="2200" dirty="0" err="1">
                <a:ea typeface="+mn-lt"/>
                <a:cs typeface="+mn-lt"/>
              </a:rPr>
              <a:t>backpointers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Append:</a:t>
            </a:r>
            <a:r>
              <a:rPr lang="en-US" sz="2200" dirty="0">
                <a:ea typeface="+mn-lt"/>
                <a:cs typeface="+mn-lt"/>
              </a:rPr>
              <a:t> Stream IDs sent to sequencer, respond with </a:t>
            </a:r>
            <a:r>
              <a:rPr lang="en-US" sz="2200" dirty="0" err="1">
                <a:ea typeface="+mn-lt"/>
                <a:cs typeface="+mn-lt"/>
              </a:rPr>
              <a:t>backpointers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Failure Handling:</a:t>
            </a:r>
            <a:r>
              <a:rPr lang="en-US" sz="2200" dirty="0">
                <a:ea typeface="+mn-lt"/>
                <a:cs typeface="+mn-lt"/>
              </a:rPr>
              <a:t> Reverse log traversal, junk values fill gaps.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b="1">
              <a:ea typeface="+mn-lt"/>
              <a:cs typeface="+mn-lt"/>
            </a:endParaRPr>
          </a:p>
        </p:txBody>
      </p:sp>
      <p:pic>
        <p:nvPicPr>
          <p:cNvPr id="6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F5983639-1AA0-2DE0-C16F-EC341E89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74" t="51466"/>
          <a:stretch/>
        </p:blipFill>
        <p:spPr>
          <a:xfrm>
            <a:off x="1832913" y="4805017"/>
            <a:ext cx="1973179" cy="1539431"/>
          </a:xfrm>
          <a:prstGeom prst="rect">
            <a:avLst/>
          </a:prstGeom>
        </p:spPr>
      </p:pic>
      <p:pic>
        <p:nvPicPr>
          <p:cNvPr id="17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19A3EBED-29F2-013E-7AD9-097F7DE5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4" t="77713" r="89630" b="17714"/>
          <a:stretch/>
        </p:blipFill>
        <p:spPr>
          <a:xfrm>
            <a:off x="5416641" y="5558517"/>
            <a:ext cx="260341" cy="145072"/>
          </a:xfrm>
          <a:prstGeom prst="rect">
            <a:avLst/>
          </a:prstGeom>
        </p:spPr>
      </p:pic>
      <p:pic>
        <p:nvPicPr>
          <p:cNvPr id="5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3BBB78FF-1091-3327-4244-DA9F8A1E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4" t="77713" r="89630" b="17714"/>
          <a:stretch/>
        </p:blipFill>
        <p:spPr>
          <a:xfrm>
            <a:off x="5416640" y="5635681"/>
            <a:ext cx="260341" cy="145072"/>
          </a:xfrm>
          <a:prstGeom prst="rect">
            <a:avLst/>
          </a:prstGeom>
        </p:spPr>
      </p:pic>
      <p:pic>
        <p:nvPicPr>
          <p:cNvPr id="8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818C4B56-8EC7-A3F3-4822-ED28C234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4" t="77713" r="89630" b="17714"/>
          <a:stretch/>
        </p:blipFill>
        <p:spPr>
          <a:xfrm>
            <a:off x="2108209" y="5568160"/>
            <a:ext cx="260341" cy="145072"/>
          </a:xfrm>
          <a:prstGeom prst="rect">
            <a:avLst/>
          </a:prstGeom>
        </p:spPr>
      </p:pic>
      <p:pic>
        <p:nvPicPr>
          <p:cNvPr id="9" name="Marcador de Posição de Conteúdo 3" descr="Uma imagem com texto, diagrama, captura de ecrã, design&#10;&#10;Descrição gerada automaticamente">
            <a:extLst>
              <a:ext uri="{FF2B5EF4-FFF2-40B4-BE49-F238E27FC236}">
                <a16:creationId xmlns:a16="http://schemas.microsoft.com/office/drawing/2014/main" id="{C1BD08CB-376C-6FDE-34DC-0AA7BBB5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4" t="77713" r="89630" b="17714"/>
          <a:stretch/>
        </p:blipFill>
        <p:spPr>
          <a:xfrm>
            <a:off x="2108208" y="5645325"/>
            <a:ext cx="260341" cy="1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948C-5A3B-1A43-144D-CC12D3E1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Transactions</a:t>
            </a:r>
            <a:r>
              <a:rPr lang="pt-PT"/>
              <a:t> </a:t>
            </a:r>
            <a:r>
              <a:rPr lang="pt-PT" err="1"/>
              <a:t>Over</a:t>
            </a:r>
            <a:r>
              <a:rPr lang="pt-PT"/>
              <a:t> </a:t>
            </a:r>
            <a:r>
              <a:rPr lang="pt-PT" err="1"/>
              <a:t>Streams</a:t>
            </a:r>
            <a:endParaRPr lang="pt-PT"/>
          </a:p>
        </p:txBody>
      </p:sp>
      <p:pic>
        <p:nvPicPr>
          <p:cNvPr id="4" name="Marcador de Posição de Conteúdo 3" descr="A diagram of a computer&#10;&#10;Description automatically generated">
            <a:extLst>
              <a:ext uri="{FF2B5EF4-FFF2-40B4-BE49-F238E27FC236}">
                <a16:creationId xmlns:a16="http://schemas.microsoft.com/office/drawing/2014/main" id="{157E92CA-2903-F8EC-E61A-AAEAD49C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828" y="4181719"/>
            <a:ext cx="3505200" cy="2038350"/>
          </a:xfrm>
        </p:spPr>
      </p:pic>
      <p:pic>
        <p:nvPicPr>
          <p:cNvPr id="3" name="Imagem 2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B00127D5-1943-81FE-FE61-C289AAD4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2" t="65854" r="39084" b="-203"/>
          <a:stretch/>
        </p:blipFill>
        <p:spPr>
          <a:xfrm>
            <a:off x="1661995" y="4317635"/>
            <a:ext cx="3363417" cy="176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52D17-2105-C496-9F69-1F156F8FF809}"/>
              </a:ext>
            </a:extLst>
          </p:cNvPr>
          <p:cNvSpPr txBox="1"/>
          <p:nvPr/>
        </p:nvSpPr>
        <p:spPr>
          <a:xfrm>
            <a:off x="965200" y="1691362"/>
            <a:ext cx="10111807" cy="2811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err="1">
                <a:ea typeface="+mn-lt"/>
                <a:cs typeface="+mn-lt"/>
              </a:rPr>
              <a:t>Multiappend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Transactions affect multiple streams, single commit in shared log.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Limitation:</a:t>
            </a:r>
            <a:r>
              <a:rPr lang="en-US" sz="2200" dirty="0">
                <a:ea typeface="+mn-lt"/>
                <a:cs typeface="+mn-lt"/>
              </a:rPr>
              <a:t> Can't involve reads from objects without local copies.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Commit Decision:</a:t>
            </a:r>
            <a:r>
              <a:rPr lang="en-US" sz="2200" dirty="0">
                <a:ea typeface="+mn-lt"/>
                <a:cs typeface="+mn-lt"/>
              </a:rPr>
              <a:t> Client adds commit decision to log; other clients can add if needed.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Failure Handling:</a:t>
            </a:r>
            <a:r>
              <a:rPr lang="en-US" sz="2200" dirty="0">
                <a:ea typeface="+mn-lt"/>
                <a:cs typeface="+mn-lt"/>
              </a:rPr>
              <a:t> If commit fails, any client can reconstruct objects from the log after a timeout.</a:t>
            </a:r>
          </a:p>
        </p:txBody>
      </p:sp>
    </p:spTree>
    <p:extLst>
      <p:ext uri="{BB962C8B-B14F-4D97-AF65-F5344CB8AC3E}">
        <p14:creationId xmlns:p14="http://schemas.microsoft.com/office/powerpoint/2010/main" val="249698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Office Theme</vt:lpstr>
      <vt:lpstr>Tango: Distributed Data Structures over a Shared Log</vt:lpstr>
      <vt:lpstr>Index</vt:lpstr>
      <vt:lpstr>Shared Log</vt:lpstr>
      <vt:lpstr>The Tango Object = View + History</vt:lpstr>
      <vt:lpstr>TangoRegister</vt:lpstr>
      <vt:lpstr>Transactions</vt:lpstr>
      <vt:lpstr>Transactions</vt:lpstr>
      <vt:lpstr>Layered Partitions</vt:lpstr>
      <vt:lpstr>Transactions Over Streams</vt:lpstr>
      <vt:lpstr>Evaluation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55</cp:revision>
  <dcterms:created xsi:type="dcterms:W3CDTF">2024-09-19T14:52:12Z</dcterms:created>
  <dcterms:modified xsi:type="dcterms:W3CDTF">2024-09-23T21:08:10Z</dcterms:modified>
</cp:coreProperties>
</file>