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95" r:id="rId5"/>
    <p:sldId id="409" r:id="rId6"/>
    <p:sldId id="404" r:id="rId7"/>
    <p:sldId id="397" r:id="rId8"/>
    <p:sldId id="406" r:id="rId9"/>
    <p:sldId id="407" r:id="rId10"/>
    <p:sldId id="408" r:id="rId11"/>
    <p:sldId id="396" r:id="rId12"/>
    <p:sldId id="398" r:id="rId13"/>
    <p:sldId id="405" r:id="rId14"/>
    <p:sldId id="402" r:id="rId15"/>
    <p:sldId id="387" r:id="rId16"/>
  </p:sldIdLst>
  <p:sldSz cx="9906000" cy="6858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32"/>
    <a:srgbClr val="404040"/>
    <a:srgbClr val="7F7F7F"/>
    <a:srgbClr val="FF8600"/>
    <a:srgbClr val="FF6600"/>
    <a:srgbClr val="5B5B5B"/>
    <a:srgbClr val="7F7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com Tema 2 - Destaqu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4737" autoAdjust="0"/>
  </p:normalViewPr>
  <p:slideViewPr>
    <p:cSldViewPr>
      <p:cViewPr varScale="1">
        <p:scale>
          <a:sx n="108" d="100"/>
          <a:sy n="108" d="100"/>
        </p:scale>
        <p:origin x="696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Hours</a:t>
            </a:r>
            <a:r>
              <a:rPr lang="pt-PT" dirty="0"/>
              <a:t> / n. </a:t>
            </a:r>
            <a:r>
              <a:rPr lang="pt-PT" dirty="0" err="1"/>
              <a:t>tasks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Horas / tarefas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Folha1!$A$2:$A$5</c:f>
              <c:strCache>
                <c:ptCount val="4"/>
                <c:pt idx="0">
                  <c:v>Diogo Dias - 1161605</c:v>
                </c:pt>
                <c:pt idx="1">
                  <c:v>Aluno 2</c:v>
                </c:pt>
                <c:pt idx="2">
                  <c:v>Aluno 3</c:v>
                </c:pt>
                <c:pt idx="3">
                  <c:v>Aluno 4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6-4A64-B307-80E9A3590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1907944"/>
        <c:axId val="691902368"/>
      </c:barChart>
      <c:catAx>
        <c:axId val="691907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902368"/>
        <c:crosses val="autoZero"/>
        <c:auto val="1"/>
        <c:lblAlgn val="ctr"/>
        <c:lblOffset val="100"/>
        <c:noMultiLvlLbl val="0"/>
      </c:catAx>
      <c:valAx>
        <c:axId val="69190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907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/>
              <a:t>Componente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Componente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5E-44D3-AE05-D0CC3596364F}"/>
              </c:ext>
            </c:extLst>
          </c:dPt>
          <c:dPt>
            <c:idx val="1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5E-44D3-AE05-D0CC3596364F}"/>
              </c:ext>
            </c:extLst>
          </c:dPt>
          <c:dPt>
            <c:idx val="2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5E-44D3-AE05-D0CC3596364F}"/>
              </c:ext>
            </c:extLst>
          </c:dPt>
          <c:dPt>
            <c:idx val="3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5E-44D3-AE05-D0CC3596364F}"/>
              </c:ext>
            </c:extLst>
          </c:dPt>
          <c:dPt>
            <c:idx val="4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Folha1!$A$2:$A$6</c:f>
              <c:strCache>
                <c:ptCount val="5"/>
                <c:pt idx="0">
                  <c:v>ESINF</c:v>
                </c:pt>
                <c:pt idx="1">
                  <c:v>ARQC</c:v>
                </c:pt>
                <c:pt idx="2">
                  <c:v>BDAD</c:v>
                </c:pt>
                <c:pt idx="3">
                  <c:v>FSIAP</c:v>
                </c:pt>
                <c:pt idx="4">
                  <c:v>LAPR3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40</c:v>
                </c:pt>
                <c:pt idx="1">
                  <c:v>0</c:v>
                </c:pt>
                <c:pt idx="2">
                  <c:v>40</c:v>
                </c:pt>
                <c:pt idx="3">
                  <c:v>0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C6-47B5-9769-0633602DA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Sprint </a:t>
            </a:r>
            <a:r>
              <a:rPr lang="en-US" dirty="0" err="1"/>
              <a:t>BurnDown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Line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Folha1!$A$2:$A$5</c:f>
              <c:strCache>
                <c:ptCount val="4"/>
                <c:pt idx="0">
                  <c:v>dia 1</c:v>
                </c:pt>
                <c:pt idx="1">
                  <c:v>dia 5</c:v>
                </c:pt>
                <c:pt idx="2">
                  <c:v>dia 10</c:v>
                </c:pt>
                <c:pt idx="3">
                  <c:v>dia 15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36</c:v>
                </c:pt>
                <c:pt idx="1">
                  <c:v>32</c:v>
                </c:pt>
                <c:pt idx="2">
                  <c:v>22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3F-4131-925C-6F2D23AB8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089088"/>
        <c:axId val="634090072"/>
      </c:lineChart>
      <c:catAx>
        <c:axId val="63408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090072"/>
        <c:crosses val="autoZero"/>
        <c:auto val="1"/>
        <c:lblAlgn val="ctr"/>
        <c:lblOffset val="100"/>
        <c:noMultiLvlLbl val="0"/>
      </c:catAx>
      <c:valAx>
        <c:axId val="634090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08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Métrica 1</c:v>
                </c:pt>
              </c:strCache>
            </c:strRef>
          </c:tx>
          <c:spPr>
            <a:ln w="28575" cap="rnd">
              <a:solidFill>
                <a:schemeClr val="accent6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1D-4F49-985A-20E8E23B8B12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Métrica 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Folha1!$A$2:$A$5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Folha1!$C$2:$C$5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1D-4F49-985A-20E8E23B8B12}"/>
            </c:ext>
          </c:extLst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Métrica 3</c:v>
                </c:pt>
              </c:strCache>
            </c:strRef>
          </c:tx>
          <c:spPr>
            <a:ln w="28575" cap="rnd">
              <a:solidFill>
                <a:schemeClr val="accent6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Folha1!$D$2:$D$5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1D-4F49-985A-20E8E23B8B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3871784"/>
        <c:axId val="583872112"/>
      </c:lineChart>
      <c:catAx>
        <c:axId val="583871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872112"/>
        <c:crosses val="autoZero"/>
        <c:auto val="1"/>
        <c:lblAlgn val="ctr"/>
        <c:lblOffset val="100"/>
        <c:noMultiLvlLbl val="0"/>
      </c:catAx>
      <c:valAx>
        <c:axId val="58387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871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AA918-AAAF-A948-AD9D-7282A6CA6554}" type="datetimeFigureOut">
              <a:rPr lang="en-US" smtClean="0"/>
              <a:pPr/>
              <a:t>11/16/2021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B708B-99F0-4F4A-8995-6044E0FFF0C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42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4000504"/>
            <a:ext cx="8182338" cy="571504"/>
          </a:xfrm>
        </p:spPr>
        <p:txBody>
          <a:bodyPr>
            <a:noAutofit/>
          </a:bodyPr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16/11/2021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968" y="4000504"/>
            <a:ext cx="8215370" cy="571504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90552" y="4808553"/>
            <a:ext cx="6848464" cy="4063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2406" y="6492899"/>
            <a:ext cx="1028676" cy="365125"/>
          </a:xfrm>
        </p:spPr>
        <p:txBody>
          <a:bodyPr/>
          <a:lstStyle/>
          <a:p>
            <a:fld id="{44B11A7A-C2E1-40A3-A304-BADFC0305F97}" type="datetimeFigureOut">
              <a:rPr lang="pt-PT" smtClean="0"/>
              <a:pPr/>
              <a:t>16/11/2021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1000108"/>
            <a:ext cx="9043200" cy="571504"/>
          </a:xfrm>
        </p:spPr>
        <p:txBody>
          <a:bodyPr/>
          <a:lstStyle>
            <a:lvl1pPr algn="l">
              <a:defRPr sz="4000" b="1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14000" y="1714487"/>
            <a:ext cx="9043200" cy="459000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16/11/2021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 cap="all" baseline="0"/>
            </a:lvl1pPr>
          </a:lstStyle>
          <a:p>
            <a:r>
              <a:rPr lang="pt-PT" dirty="0"/>
              <a:t>Clique para editar o estilo »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14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16/11/2021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968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14000" y="1004400"/>
            <a:ext cx="9043200" cy="53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844" y="5505468"/>
            <a:ext cx="5943600" cy="352424"/>
          </a:xfrm>
          <a:solidFill>
            <a:schemeClr val="bg1"/>
          </a:solidFill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23844" y="5929330"/>
            <a:ext cx="8858312" cy="27624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16/11/2021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16/11/2021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6106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610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534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/>
          </p:nvPr>
        </p:nvSpPr>
        <p:spPr>
          <a:xfrm>
            <a:off x="685800" y="1714488"/>
            <a:ext cx="8534400" cy="43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rgbClr val="D9D9D9"/>
                </a:solidFill>
              </a:defRPr>
            </a:lvl1pPr>
            <a:lvl2pPr>
              <a:defRPr sz="1800">
                <a:solidFill>
                  <a:srgbClr val="D9D9D9"/>
                </a:solidFill>
              </a:defRPr>
            </a:lvl2pPr>
            <a:lvl3pPr>
              <a:defRPr sz="1800">
                <a:solidFill>
                  <a:srgbClr val="D9D9D9"/>
                </a:solidFill>
              </a:defRPr>
            </a:lvl3pPr>
            <a:lvl4pPr>
              <a:defRPr sz="1800">
                <a:solidFill>
                  <a:srgbClr val="D9D9D9"/>
                </a:solidFill>
              </a:defRPr>
            </a:lvl4pPr>
            <a:lvl5pPr>
              <a:defRPr sz="1800">
                <a:solidFill>
                  <a:srgbClr val="D9D9D9"/>
                </a:solidFill>
              </a:defRPr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16/11/2021</a:t>
            </a:fld>
            <a:endParaRPr lang="pt-PT"/>
          </a:p>
        </p:txBody>
      </p:sp>
      <p:sp>
        <p:nvSpPr>
          <p:cNvPr id="4" name="TextBox 3"/>
          <p:cNvSpPr txBox="1"/>
          <p:nvPr userDrawn="1"/>
        </p:nvSpPr>
        <p:spPr>
          <a:xfrm flipH="1">
            <a:off x="6764159" y="4953000"/>
            <a:ext cx="182741" cy="3747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00CAE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16/11/2021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95300" y="6492899"/>
            <a:ext cx="1028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1A7A-C2E1-40A3-A304-BADFC0305F97}" type="datetimeFigureOut">
              <a:rPr lang="pt-PT" smtClean="0"/>
              <a:pPr/>
              <a:t>16/11/2021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666852" y="6492899"/>
            <a:ext cx="57864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7596206" y="6492899"/>
            <a:ext cx="857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771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50" r:id="rId3"/>
    <p:sldLayoutId id="2147483652" r:id="rId4"/>
    <p:sldLayoutId id="2147483657" r:id="rId5"/>
    <p:sldLayoutId id="2147483655" r:id="rId6"/>
    <p:sldLayoutId id="2147483661" r:id="rId7"/>
    <p:sldLayoutId id="2147483659" r:id="rId8"/>
    <p:sldLayoutId id="2147483660" r:id="rId9"/>
    <p:sldLayoutId id="2147483658" r:id="rId10"/>
  </p:sldLayoutIdLst>
  <p:transition spd="med">
    <p:fade/>
  </p:transition>
  <p:txStyles>
    <p:titleStyle>
      <a:lvl1pPr algn="l" defTabSz="914400" rtl="0" eaLnBrk="1" latinLnBrk="0" hangingPunct="1">
        <a:spcBef>
          <a:spcPct val="0"/>
        </a:spcBef>
        <a:buNone/>
        <a:defRPr sz="3200" b="1" i="0" kern="1200" cap="all" baseline="0">
          <a:solidFill>
            <a:schemeClr val="bg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None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»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6CE6F5-8CA7-4383-A151-C2832D6337AE}"/>
              </a:ext>
            </a:extLst>
          </p:cNvPr>
          <p:cNvSpPr txBox="1"/>
          <p:nvPr/>
        </p:nvSpPr>
        <p:spPr>
          <a:xfrm>
            <a:off x="3962890" y="4824155"/>
            <a:ext cx="5310590" cy="18589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400" dirty="0" err="1">
                <a:solidFill>
                  <a:schemeClr val="bg1"/>
                </a:solidFill>
              </a:rPr>
              <a:t>Group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members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sz="1400" dirty="0">
                <a:solidFill>
                  <a:schemeClr val="bg1"/>
                </a:solidFill>
              </a:rPr>
              <a:t>Diogo Sá Dias (1161605)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lang="pt-PT" sz="1400" dirty="0">
                <a:solidFill>
                  <a:schemeClr val="bg1"/>
                </a:solidFill>
              </a:rPr>
              <a:t>bbb (0000000)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lang="pt-PT" sz="1400" dirty="0">
                <a:solidFill>
                  <a:schemeClr val="bg1"/>
                </a:solidFill>
              </a:rPr>
              <a:t>bbb (0000000)</a:t>
            </a:r>
            <a:endParaRPr lang="pt-PT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lang="pt-PT" sz="1400" dirty="0">
                <a:solidFill>
                  <a:schemeClr val="bg1"/>
                </a:solidFill>
              </a:rPr>
              <a:t>bbb (0000000)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lang="pt-PT" sz="1400" dirty="0">
                <a:solidFill>
                  <a:schemeClr val="bg1"/>
                </a:solidFill>
              </a:rPr>
              <a:t>bbb (0000000)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lang="pt-PT" sz="1400" dirty="0">
                <a:solidFill>
                  <a:schemeClr val="bg1"/>
                </a:solidFill>
              </a:rPr>
              <a:t>bbb (0000000)</a:t>
            </a:r>
            <a:endParaRPr kumimoji="0" lang="pt-PT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20BB2CE-AD20-4EB4-9198-1AB0990B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2DD Group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031 SPRINT 1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Date: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448801" y="2393885"/>
            <a:ext cx="9008400" cy="3555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>
                <a:solidFill>
                  <a:schemeClr val="tx1"/>
                </a:solidFill>
              </a:rPr>
              <a:t>Action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538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>
                <a:solidFill>
                  <a:schemeClr val="tx1"/>
                </a:solidFill>
              </a:rPr>
              <a:t>Team performance metrics</a:t>
            </a:r>
            <a:endParaRPr lang="pt-PT" sz="3200" cap="none" dirty="0"/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CB7CDD24-3FFC-49F5-964C-9FC47B993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813611"/>
              </p:ext>
            </p:extLst>
          </p:nvPr>
        </p:nvGraphicFramePr>
        <p:xfrm>
          <a:off x="414338" y="1719263"/>
          <a:ext cx="9042400" cy="458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2352359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 – Sprint 1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68239"/>
              </p:ext>
            </p:extLst>
          </p:nvPr>
        </p:nvGraphicFramePr>
        <p:xfrm>
          <a:off x="1020165" y="2618910"/>
          <a:ext cx="7830870" cy="286511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3870430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noProof="0" dirty="0"/>
                        <a:t>10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noProof="0" dirty="0"/>
                        <a:t>0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noProof="0" dirty="0"/>
                        <a:t>36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Management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noProof="0" dirty="0"/>
                        <a:t>3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Planned:     7          Actual:   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Total planned estimation vs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 hours: 48</a:t>
                      </a:r>
                    </a:p>
                    <a:p>
                      <a:pPr lvl="0" algn="ctr">
                        <a:buNone/>
                      </a:pPr>
                      <a:r>
                        <a:rPr lang="en-US" noProof="0" dirty="0"/>
                        <a:t>Executed hours: 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6F8BAF59-30E8-4D49-87D9-D5A1CD648639}"/>
              </a:ext>
            </a:extLst>
          </p:cNvPr>
          <p:cNvSpPr txBox="1">
            <a:spLocks/>
          </p:cNvSpPr>
          <p:nvPr/>
        </p:nvSpPr>
        <p:spPr>
          <a:xfrm>
            <a:off x="448800" y="1626520"/>
            <a:ext cx="9043200" cy="7106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8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16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4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»"/>
              <a:defRPr sz="12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Start Date:		25Oct2021           Real Start Date:	31Oct2021 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Finished Date:	12Oct2021           Real Finish Date:	14Oct2021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794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759261"/>
              </p:ext>
            </p:extLst>
          </p:nvPr>
        </p:nvGraphicFramePr>
        <p:xfrm>
          <a:off x="448800" y="1891728"/>
          <a:ext cx="8941737" cy="445006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49222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82241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92931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94399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405178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Assignment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Commited?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 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 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103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106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109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2281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US 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Kozuka Gothic Pro R"/>
                          <a:ea typeface="+mn-ea"/>
                          <a:cs typeface="+mn-cs"/>
                        </a:rPr>
                        <a:t>Yes</a:t>
                      </a:r>
                      <a:endParaRPr kumimoji="0" lang="pt-PT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zuka Gothic Pro R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8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7576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Sprint </a:t>
            </a:r>
            <a:r>
              <a:rPr lang="pt-PT" sz="3200" cap="none" dirty="0" err="1">
                <a:solidFill>
                  <a:schemeClr val="tx1"/>
                </a:solidFill>
              </a:rPr>
              <a:t>Execution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9BF71B3-7B38-49E6-9E10-815F6880C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13163"/>
              </p:ext>
            </p:extLst>
          </p:nvPr>
        </p:nvGraphicFramePr>
        <p:xfrm>
          <a:off x="433677" y="2303875"/>
          <a:ext cx="9038646" cy="26517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39003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832336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1305145">
                  <a:extLst>
                    <a:ext uri="{9D8B030D-6E8A-4147-A177-3AD203B41FA5}">
                      <a16:colId xmlns:a16="http://schemas.microsoft.com/office/drawing/2014/main" val="2308422037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32876831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3423338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52049955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1275079753"/>
                    </a:ext>
                  </a:extLst>
                </a:gridCol>
                <a:gridCol w="1121702">
                  <a:extLst>
                    <a:ext uri="{9D8B030D-6E8A-4147-A177-3AD203B41FA5}">
                      <a16:colId xmlns:a16="http://schemas.microsoft.com/office/drawing/2014/main" val="321140837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Issues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Sprint </a:t>
                      </a:r>
                      <a:r>
                        <a:rPr lang="pt-PT" sz="1100" dirty="0" err="1"/>
                        <a:t>Backlog</a:t>
                      </a:r>
                      <a:endParaRPr lang="pt-PT" sz="1100" dirty="0"/>
                    </a:p>
                    <a:p>
                      <a:pPr algn="ctr"/>
                      <a:r>
                        <a:rPr lang="pt-PT" sz="1100" dirty="0"/>
                        <a:t>(a)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Added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during</a:t>
                      </a:r>
                      <a:r>
                        <a:rPr lang="pt-PT" sz="1100" dirty="0"/>
                        <a:t> sprint (b)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Closed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from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initial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planning</a:t>
                      </a:r>
                      <a:endParaRPr lang="pt-PT" sz="1100" dirty="0"/>
                    </a:p>
                    <a:p>
                      <a:pPr lvl="0" algn="ctr">
                        <a:buNone/>
                      </a:pPr>
                      <a:r>
                        <a:rPr lang="pt-PT" sz="1100" dirty="0"/>
                        <a:t>(c)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Closed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from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added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ones</a:t>
                      </a:r>
                      <a:r>
                        <a:rPr lang="pt-PT" sz="1100" dirty="0"/>
                        <a:t> (d)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/>
                        <a:t>Issues </a:t>
                      </a:r>
                      <a:r>
                        <a:rPr lang="pt-PT" sz="1100" dirty="0" err="1"/>
                        <a:t>not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closed</a:t>
                      </a:r>
                      <a:endParaRPr lang="pt-PT" sz="1100" dirty="0"/>
                    </a:p>
                    <a:p>
                      <a:pPr lvl="0" algn="ctr">
                        <a:buNone/>
                      </a:pPr>
                      <a:r>
                        <a:rPr lang="pt-PT" sz="1100" dirty="0"/>
                        <a:t>(e)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400" dirty="0"/>
                        <a:t>% </a:t>
                      </a:r>
                      <a:r>
                        <a:rPr lang="pt-PT" sz="1400" dirty="0" err="1"/>
                        <a:t>Execution</a:t>
                      </a:r>
                      <a:endParaRPr lang="pt-PT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Planned</a:t>
                      </a:r>
                      <a:endParaRPr lang="pt-PT" sz="1100" dirty="0">
                        <a:solidFill>
                          <a:schemeClr val="bg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(c/a)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c+d</a:t>
                      </a: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)/(</a:t>
                      </a: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a+b</a:t>
                      </a: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stories</a:t>
                      </a:r>
                      <a:r>
                        <a:rPr lang="pt-PT" sz="1200" dirty="0"/>
                        <a:t>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90,9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90,9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bugs (II)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tasks</a:t>
                      </a:r>
                      <a:r>
                        <a:rPr lang="pt-PT" sz="1200" dirty="0"/>
                        <a:t> (III)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88,8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87,2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TOTAL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87194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Total </a:t>
                      </a:r>
                      <a:r>
                        <a:rPr lang="pt-PT" sz="1200" dirty="0" err="1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48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83,3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88,2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80800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team </a:t>
            </a:r>
            <a:r>
              <a:rPr lang="pt-PT" sz="3200" cap="none" dirty="0" err="1">
                <a:solidFill>
                  <a:schemeClr val="tx1"/>
                </a:solidFill>
              </a:rPr>
              <a:t>member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C0ADD5B-A00D-489E-9390-B75485840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1401797"/>
              </p:ext>
            </p:extLst>
          </p:nvPr>
        </p:nvGraphicFramePr>
        <p:xfrm>
          <a:off x="1622630" y="167380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257647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type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0ED7699-5188-411A-AA61-860BAD3DF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117679"/>
              </p:ext>
            </p:extLst>
          </p:nvPr>
        </p:nvGraphicFramePr>
        <p:xfrm>
          <a:off x="1487615" y="1898830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29226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Sprint </a:t>
            </a:r>
            <a:r>
              <a:rPr lang="pt-PT" sz="3200" cap="none" dirty="0" err="1">
                <a:solidFill>
                  <a:schemeClr val="tx1"/>
                </a:solidFill>
              </a:rPr>
              <a:t>Burndown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Chart</a:t>
            </a:r>
            <a:endParaRPr lang="pt-PT" sz="3200" cap="none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8F17832-B664-4F80-AA37-08A8F821BD59}"/>
              </a:ext>
            </a:extLst>
          </p:cNvPr>
          <p:cNvSpPr txBox="1"/>
          <p:nvPr/>
        </p:nvSpPr>
        <p:spPr>
          <a:xfrm>
            <a:off x="7268457" y="6055922"/>
            <a:ext cx="2252647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000" dirty="0"/>
              <a:t>Print do JIRA após fecho da sprint</a:t>
            </a:r>
            <a:endParaRPr lang="pt-PT" sz="100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2BF887C0-5DF2-4D41-801D-7439CE2C6E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836741"/>
              </p:ext>
            </p:extLst>
          </p:nvPr>
        </p:nvGraphicFramePr>
        <p:xfrm>
          <a:off x="1651000" y="145522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533615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Review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Date: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Main conclusions: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Xxx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Yyy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Zzz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1669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15Nov2021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250869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Program could Run the Minimum Functionalities Requested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9FD58-6876-4E87-998E-ACA36985B86E}"/>
              </a:ext>
            </a:extLst>
          </p:cNvPr>
          <p:cNvSpPr/>
          <p:nvPr/>
        </p:nvSpPr>
        <p:spPr>
          <a:xfrm>
            <a:off x="3480763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wrong?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Team Communication and Equal Efforts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Team and Individual Compromise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8E455-F8DD-4DEF-9E49-A26421870FC1}"/>
              </a:ext>
            </a:extLst>
          </p:cNvPr>
          <p:cNvSpPr/>
          <p:nvPr/>
        </p:nvSpPr>
        <p:spPr>
          <a:xfrm>
            <a:off x="6708195" y="2528900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we’ve learned?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Need to Communicate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Need to be True about Time capacity and Skill Level</a:t>
            </a:r>
          </a:p>
        </p:txBody>
      </p:sp>
    </p:spTree>
    <p:extLst>
      <p:ext uri="{BB962C8B-B14F-4D97-AF65-F5344CB8AC3E}">
        <p14:creationId xmlns:p14="http://schemas.microsoft.com/office/powerpoint/2010/main" val="325025488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ISE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EP_Kozuka">
      <a:majorFont>
        <a:latin typeface="Kozuka Gothic Pro M"/>
        <a:ea typeface=""/>
        <a:cs typeface=""/>
      </a:majorFont>
      <a:minorFont>
        <a:latin typeface="Kozuka Gothic Pro R"/>
        <a:ea typeface=""/>
        <a:cs typeface=""/>
      </a:minorFont>
    </a:fontScheme>
    <a:fmtScheme name="Energia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alpha val="70000"/>
          </a:schemeClr>
        </a:solidFill>
      </a:spPr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Char char="•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CAEF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6243B3C47804EAF5FFDD9F066FCC7" ma:contentTypeVersion="2" ma:contentTypeDescription="Create a new document." ma:contentTypeScope="" ma:versionID="0469372245184f18195408053fbf9b6d">
  <xsd:schema xmlns:xsd="http://www.w3.org/2001/XMLSchema" xmlns:xs="http://www.w3.org/2001/XMLSchema" xmlns:p="http://schemas.microsoft.com/office/2006/metadata/properties" xmlns:ns2="a1e3ca88-8ae5-4fd0-ba37-40ce669fcbb0" targetNamespace="http://schemas.microsoft.com/office/2006/metadata/properties" ma:root="true" ma:fieldsID="15cd5fdf54d7c5df31b4840e959455b1" ns2:_="">
    <xsd:import namespace="a1e3ca88-8ae5-4fd0-ba37-40ce669fcb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3ca88-8ae5-4fd0-ba37-40ce669fcb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B87164-EF5F-43C8-917E-48B38ACAFD1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a1e3ca88-8ae5-4fd0-ba37-40ce669fcbb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F984168-AABC-4753-B4EC-59CA9D0883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92E48C-C6FF-44AE-8C78-D9681B66D3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e3ca88-8ae5-4fd0-ba37-40ce669fcb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3456</TotalTime>
  <Words>362</Words>
  <Application>Microsoft Office PowerPoint</Application>
  <PresentationFormat>Papel A4 (210x297 mm)</PresentationFormat>
  <Paragraphs>147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Kozuka Gothic Pro R</vt:lpstr>
      <vt:lpstr>ISEP</vt:lpstr>
      <vt:lpstr>Class 2DD Group 031 SPRINT 1</vt:lpstr>
      <vt:lpstr>Sprint planning – Sprint 1</vt:lpstr>
      <vt:lpstr>Sprint planning</vt:lpstr>
      <vt:lpstr>Sprint Execution</vt:lpstr>
      <vt:lpstr>Work by team member</vt:lpstr>
      <vt:lpstr>Work by type</vt:lpstr>
      <vt:lpstr>Sprint Burndown Chart</vt:lpstr>
      <vt:lpstr>Sprint Review</vt:lpstr>
      <vt:lpstr>Sprint Retrospective</vt:lpstr>
      <vt:lpstr>Sprint Retrospective</vt:lpstr>
      <vt:lpstr>Team performance metrics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FlavioRamos</dc:creator>
  <cp:lastModifiedBy>Diogo Dias (1161605)</cp:lastModifiedBy>
  <cp:revision>455</cp:revision>
  <dcterms:created xsi:type="dcterms:W3CDTF">2010-10-20T15:48:12Z</dcterms:created>
  <dcterms:modified xsi:type="dcterms:W3CDTF">2021-11-16T17:17:50Z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0x0101005836243B3C47804EAF5FFDD9F066FCC7</vt:lpwstr>
  </property>
</Properties>
</file>