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95" r:id="rId5"/>
    <p:sldId id="409" r:id="rId6"/>
    <p:sldId id="404" r:id="rId7"/>
    <p:sldId id="410" r:id="rId8"/>
    <p:sldId id="397" r:id="rId9"/>
    <p:sldId id="406" r:id="rId10"/>
    <p:sldId id="407" r:id="rId11"/>
    <p:sldId id="408" r:id="rId12"/>
    <p:sldId id="396" r:id="rId13"/>
    <p:sldId id="398" r:id="rId14"/>
    <p:sldId id="405" r:id="rId15"/>
    <p:sldId id="402" r:id="rId16"/>
    <p:sldId id="387" r:id="rId17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737" autoAdjust="0"/>
  </p:normalViewPr>
  <p:slideViewPr>
    <p:cSldViewPr>
      <p:cViewPr varScale="1">
        <p:scale>
          <a:sx n="108" d="100"/>
          <a:sy n="108" d="100"/>
        </p:scale>
        <p:origin x="1584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/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Folha1!$A$2:$A$3</c:f>
              <c:strCache>
                <c:ptCount val="2"/>
                <c:pt idx="0">
                  <c:v>Diogo Dias - 1161605</c:v>
                </c:pt>
                <c:pt idx="1">
                  <c:v>Duarte Dias - 1190539</c:v>
                </c:pt>
              </c:strCache>
            </c:strRef>
          </c:cat>
          <c:val>
            <c:numRef>
              <c:f>Folha1!$B$2:$B$3</c:f>
              <c:numCache>
                <c:formatCode>General</c:formatCode>
                <c:ptCount val="2"/>
                <c:pt idx="0">
                  <c:v>2.5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Componente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EFD-4C88-80A4-D82E2A37D3A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tint val="5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D5E-44D3-AE05-D0CC359636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tint val="77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D5E-44D3-AE05-D0CC359636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D5E-44D3-AE05-D0CC359636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shade val="7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D5E-44D3-AE05-D0CC359636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EFD-4C88-80A4-D82E2A37D3A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Folha1!$A$2:$A$6</c:f>
              <c:strCache>
                <c:ptCount val="5"/>
                <c:pt idx="0">
                  <c:v>ESINF</c:v>
                </c:pt>
                <c:pt idx="1">
                  <c:v>ARQC</c:v>
                </c:pt>
                <c:pt idx="2">
                  <c:v>BDAD</c:v>
                </c:pt>
                <c:pt idx="3">
                  <c:v>FSIAP</c:v>
                </c:pt>
                <c:pt idx="4">
                  <c:v>LAPR3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Sprint 3</a:t>
            </a:r>
            <a:r>
              <a:rPr lang="en-US" baseline="0" dirty="0"/>
              <a:t> -</a:t>
            </a:r>
            <a:r>
              <a:rPr lang="en-US" dirty="0"/>
              <a:t> Burndown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Line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m/d/yyyy</c:formatCode>
                <c:ptCount val="5"/>
                <c:pt idx="0">
                  <c:v>44564</c:v>
                </c:pt>
                <c:pt idx="1">
                  <c:v>44571</c:v>
                </c:pt>
                <c:pt idx="2">
                  <c:v>44576</c:v>
                </c:pt>
                <c:pt idx="3">
                  <c:v>44582</c:v>
                </c:pt>
                <c:pt idx="4">
                  <c:v>44584</c:v>
                </c:pt>
              </c:numCache>
            </c:numRef>
          </c:cat>
          <c:val>
            <c:numRef>
              <c:f>Folha1!$B$2:$B$6</c:f>
              <c:numCache>
                <c:formatCode>General</c:formatCode>
                <c:ptCount val="5"/>
                <c:pt idx="0">
                  <c:v>48</c:v>
                </c:pt>
                <c:pt idx="1">
                  <c:v>42</c:v>
                </c:pt>
                <c:pt idx="2">
                  <c:v>40</c:v>
                </c:pt>
                <c:pt idx="3">
                  <c:v>34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3F-4131-925C-6F2D23AB8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089088"/>
        <c:axId val="634090072"/>
      </c:lineChart>
      <c:dateAx>
        <c:axId val="63408908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90072"/>
        <c:crosses val="autoZero"/>
        <c:auto val="1"/>
        <c:lblOffset val="100"/>
        <c:baseTimeUnit val="days"/>
      </c:dateAx>
      <c:valAx>
        <c:axId val="63409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8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Velocidade</c:v>
                </c:pt>
              </c:strCache>
            </c:strRef>
          </c:tx>
          <c:spPr>
            <a:ln w="2857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</c:v>
                </c:pt>
                <c:pt idx="1">
                  <c:v>2.8</c:v>
                </c:pt>
                <c:pt idx="2">
                  <c:v>2</c:v>
                </c:pt>
                <c:pt idx="3">
                  <c:v>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D-4F49-985A-20E8E23B8B12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Controle (máximo desvio padrão)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Folha1!$C$2:$C$5</c:f>
              <c:numCache>
                <c:formatCode>General</c:formatCode>
                <c:ptCount val="4"/>
                <c:pt idx="0">
                  <c:v>2.6</c:v>
                </c:pt>
                <c:pt idx="1">
                  <c:v>4.5</c:v>
                </c:pt>
                <c:pt idx="2">
                  <c:v>2.4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D-4F49-985A-20E8E23B8B12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Burnup</c:v>
                </c:pt>
              </c:strCache>
            </c:strRef>
          </c:tx>
          <c:spPr>
            <a:ln w="2857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Folha1!$D$2:$D$5</c:f>
              <c:numCache>
                <c:formatCode>General</c:formatCode>
                <c:ptCount val="4"/>
                <c:pt idx="0">
                  <c:v>1</c:v>
                </c:pt>
                <c:pt idx="1">
                  <c:v>0.61</c:v>
                </c:pt>
                <c:pt idx="2">
                  <c:v>0.3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1D-4F49-985A-20E8E23B8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871784"/>
        <c:axId val="583872112"/>
      </c:lineChart>
      <c:catAx>
        <c:axId val="58387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72112"/>
        <c:crosses val="autoZero"/>
        <c:auto val="1"/>
        <c:lblAlgn val="ctr"/>
        <c:lblOffset val="100"/>
        <c:noMultiLvlLbl val="0"/>
      </c:catAx>
      <c:valAx>
        <c:axId val="5838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7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1/23/2022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23/01/2022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23/01/2022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23/01/2022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23/01/2022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23/01/2022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23/01/2022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23/01/2022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23/01/2022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23/01/2022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962890" y="4824155"/>
            <a:ext cx="5310590" cy="8248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</a:rPr>
              <a:t>Group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Diogo Sá Dias (1161605)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Duarte Dias</a:t>
            </a:r>
            <a:r>
              <a:rPr lang="pt-PT" sz="1400" dirty="0">
                <a:solidFill>
                  <a:schemeClr val="bg1"/>
                </a:solidFill>
              </a:rPr>
              <a:t> (1190539)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2DD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031 SPRINT 4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4Jan2022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Better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Great Commitment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work could be done earlier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That organized we can work better and Support each others.</a:t>
            </a: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24Jan2022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Team performance metrics</a:t>
            </a:r>
            <a:endParaRPr lang="pt-PT" sz="3200" cap="none" dirty="0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CB7CDD24-3FFC-49F5-964C-9FC47B993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502651"/>
              </p:ext>
            </p:extLst>
          </p:nvPr>
        </p:nvGraphicFramePr>
        <p:xfrm>
          <a:off x="414338" y="1719263"/>
          <a:ext cx="9042400" cy="45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235235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3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12064"/>
              </p:ext>
            </p:extLst>
          </p:nvPr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13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1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52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    5         Actual:   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102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 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		03Jan2022           Real Start Date:	03Jan2022 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	23Jan2022           Real Finish Date:	 23Jan2022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25905"/>
              </p:ext>
            </p:extLst>
          </p:nvPr>
        </p:nvGraphicFramePr>
        <p:xfrm>
          <a:off x="448800" y="1891728"/>
          <a:ext cx="8783999" cy="4389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20128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57857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78944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73328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380390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6300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Todo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pt-PT" dirty="0"/>
                        <a:t>US 401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pt-PT" dirty="0"/>
                        <a:t>US 402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403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404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405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406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407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409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410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411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29614"/>
              </p:ext>
            </p:extLst>
          </p:nvPr>
        </p:nvGraphicFramePr>
        <p:xfrm>
          <a:off x="448800" y="1891728"/>
          <a:ext cx="8783999" cy="402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20128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57857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78944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73328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380390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32046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Todo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r>
                        <a:rPr lang="pt-PT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r>
                        <a:rPr lang="pt-PT" dirty="0"/>
                        <a:t>US 417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420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9484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Execution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BF71B3-7B38-49E6-9E10-815F6880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77881"/>
              </p:ext>
            </p:extLst>
          </p:nvPr>
        </p:nvGraphicFramePr>
        <p:xfrm>
          <a:off x="433677" y="2303875"/>
          <a:ext cx="9038646" cy="26517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39003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832336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305145">
                  <a:extLst>
                    <a:ext uri="{9D8B030D-6E8A-4147-A177-3AD203B41FA5}">
                      <a16:colId xmlns:a16="http://schemas.microsoft.com/office/drawing/2014/main" val="2308422037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3287683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423338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5204995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275079753"/>
                    </a:ext>
                  </a:extLst>
                </a:gridCol>
                <a:gridCol w="1121702">
                  <a:extLst>
                    <a:ext uri="{9D8B030D-6E8A-4147-A177-3AD203B41FA5}">
                      <a16:colId xmlns:a16="http://schemas.microsoft.com/office/drawing/2014/main" val="32114083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Issues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Sprint </a:t>
                      </a:r>
                      <a:r>
                        <a:rPr lang="pt-PT" sz="1100" dirty="0" err="1"/>
                        <a:t>Backlog</a:t>
                      </a:r>
                      <a:endParaRPr lang="pt-PT" sz="1100" dirty="0"/>
                    </a:p>
                    <a:p>
                      <a:pPr algn="ctr"/>
                      <a:r>
                        <a:rPr lang="pt-PT" sz="1100" dirty="0"/>
                        <a:t>(a)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during</a:t>
                      </a:r>
                      <a:r>
                        <a:rPr lang="pt-PT" sz="1100" dirty="0"/>
                        <a:t> sprint (b)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initial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planning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(c)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ones</a:t>
                      </a:r>
                      <a:r>
                        <a:rPr lang="pt-PT" sz="1100" dirty="0"/>
                        <a:t> (d)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/>
                        <a:t>Issues </a:t>
                      </a:r>
                      <a:r>
                        <a:rPr lang="pt-PT" sz="1100" dirty="0" err="1"/>
                        <a:t>not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closed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(e)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dirty="0"/>
                        <a:t>% </a:t>
                      </a:r>
                      <a:r>
                        <a:rPr lang="pt-PT" sz="1400" dirty="0" err="1"/>
                        <a:t>Execution</a:t>
                      </a:r>
                      <a:endParaRPr lang="pt-PT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pt-PT" sz="11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(c/a)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c+d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)/(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a+b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stories</a:t>
                      </a:r>
                      <a:r>
                        <a:rPr lang="pt-PT" sz="1200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bugs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tasks</a:t>
                      </a:r>
                      <a:r>
                        <a:rPr lang="pt-PT" sz="1200" dirty="0"/>
                        <a:t> (III)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719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 </a:t>
                      </a:r>
                      <a:r>
                        <a:rPr lang="pt-PT" sz="1200" dirty="0" err="1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99,1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0800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436204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60364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3 - Burndown Chart</a:t>
            </a:r>
            <a:endParaRPr lang="pt-PT" sz="3200" cap="none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F17832-B664-4F80-AA37-08A8F821BD59}"/>
              </a:ext>
            </a:extLst>
          </p:cNvPr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 dirty="0"/>
              <a:t>Print do JIRA após fecho da sprint</a:t>
            </a:r>
            <a:endParaRPr lang="pt-PT" sz="100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BF887C0-5DF2-4D41-801D-7439CE2C6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475241"/>
              </p:ext>
            </p:extLst>
          </p:nvPr>
        </p:nvGraphicFramePr>
        <p:xfrm>
          <a:off x="1651000" y="145522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24Jan2022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should work faster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should Communicate better.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374</Words>
  <Application>Microsoft Office PowerPoint</Application>
  <PresentationFormat>Papel A4 (210x297 mm)</PresentationFormat>
  <Paragraphs>157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Kozuka Gothic Pro R</vt:lpstr>
      <vt:lpstr>ISEP</vt:lpstr>
      <vt:lpstr>Class 2DD Group 031 SPRINT 4</vt:lpstr>
      <vt:lpstr>Sprint planning – Sprint 3</vt:lpstr>
      <vt:lpstr>Sprint planning</vt:lpstr>
      <vt:lpstr>Sprint planning</vt:lpstr>
      <vt:lpstr>Sprint Execution</vt:lpstr>
      <vt:lpstr>Work by team member</vt:lpstr>
      <vt:lpstr>Work by type</vt:lpstr>
      <vt:lpstr>Sprint 3 - Burndown Chart</vt:lpstr>
      <vt:lpstr>Sprint Review</vt:lpstr>
      <vt:lpstr>Sprint Retrospective</vt:lpstr>
      <vt:lpstr>Sprint Retrospective</vt:lpstr>
      <vt:lpstr>Team performance metrics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diogo dias</cp:lastModifiedBy>
  <cp:revision>464</cp:revision>
  <dcterms:created xsi:type="dcterms:W3CDTF">2010-10-20T15:48:12Z</dcterms:created>
  <dcterms:modified xsi:type="dcterms:W3CDTF">2022-01-23T22:54:19Z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