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95" r:id="rId5"/>
    <p:sldId id="409" r:id="rId6"/>
    <p:sldId id="404" r:id="rId7"/>
    <p:sldId id="410" r:id="rId8"/>
    <p:sldId id="397" r:id="rId9"/>
    <p:sldId id="406" r:id="rId10"/>
    <p:sldId id="407" r:id="rId11"/>
    <p:sldId id="408" r:id="rId12"/>
    <p:sldId id="396" r:id="rId13"/>
    <p:sldId id="398" r:id="rId14"/>
    <p:sldId id="405" r:id="rId15"/>
    <p:sldId id="402" r:id="rId16"/>
    <p:sldId id="387" r:id="rId17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737" autoAdjust="0"/>
  </p:normalViewPr>
  <p:slideViewPr>
    <p:cSldViewPr>
      <p:cViewPr varScale="1">
        <p:scale>
          <a:sx n="93" d="100"/>
          <a:sy n="93" d="100"/>
        </p:scale>
        <p:origin x="1046" y="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Folha1!$A$2:$A$3</c:f>
              <c:strCache>
                <c:ptCount val="2"/>
                <c:pt idx="0">
                  <c:v>Diogo Dias - 1161605</c:v>
                </c:pt>
                <c:pt idx="1">
                  <c:v>Duarte Dias - 1190539</c:v>
                </c:pt>
              </c:strCache>
            </c:strRef>
          </c:cat>
          <c:val>
            <c:numRef>
              <c:f>Folha1!$B$2:$B$3</c:f>
              <c:numCache>
                <c:formatCode>General</c:formatCode>
                <c:ptCount val="2"/>
                <c:pt idx="0">
                  <c:v>2.5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4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FD-4C88-80A4-D82E2A37D3A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tint val="5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D5E-44D3-AE05-D0CC359636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D5E-44D3-AE05-D0CC359636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D5E-44D3-AE05-D0CC359636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D5E-44D3-AE05-D0CC359636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FD-4C88-80A4-D82E2A37D3A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ARQC</c:v>
                </c:pt>
                <c:pt idx="2">
                  <c:v>BDAD</c:v>
                </c:pt>
                <c:pt idx="3">
                  <c:v>FSIAP</c:v>
                </c:pt>
                <c:pt idx="4">
                  <c:v>LAPR3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9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Sprint 3</a:t>
            </a:r>
            <a:r>
              <a:rPr lang="en-US" baseline="0" dirty="0"/>
              <a:t> -</a:t>
            </a:r>
            <a:r>
              <a:rPr lang="en-US" dirty="0"/>
              <a:t> </a:t>
            </a:r>
            <a:r>
              <a:rPr lang="en-US" dirty="0" err="1"/>
              <a:t>BurnDown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Line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d\-mmm</c:formatCode>
                <c:ptCount val="5"/>
                <c:pt idx="0" formatCode="m/d/yyyy">
                  <c:v>44539</c:v>
                </c:pt>
                <c:pt idx="1">
                  <c:v>44545</c:v>
                </c:pt>
                <c:pt idx="2">
                  <c:v>44547</c:v>
                </c:pt>
                <c:pt idx="3">
                  <c:v>44552</c:v>
                </c:pt>
                <c:pt idx="4">
                  <c:v>44564</c:v>
                </c:pt>
              </c:numCache>
            </c:numRef>
          </c:cat>
          <c:val>
            <c:numRef>
              <c:f>Folha1!$B$2:$B$6</c:f>
              <c:numCache>
                <c:formatCode>General</c:formatCode>
                <c:ptCount val="5"/>
                <c:pt idx="0">
                  <c:v>86</c:v>
                </c:pt>
                <c:pt idx="1">
                  <c:v>79</c:v>
                </c:pt>
                <c:pt idx="2">
                  <c:v>72</c:v>
                </c:pt>
                <c:pt idx="3">
                  <c:v>67</c:v>
                </c:pt>
                <c:pt idx="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F-4131-925C-6F2D23AB8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089088"/>
        <c:axId val="634090072"/>
      </c:lineChart>
      <c:dateAx>
        <c:axId val="6340890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4090072"/>
        <c:crosses val="autoZero"/>
        <c:auto val="1"/>
        <c:lblOffset val="100"/>
        <c:baseTimeUnit val="days"/>
      </c:date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Velocidade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Folha1!$B$2:$B$4</c:f>
              <c:numCache>
                <c:formatCode>General</c:formatCode>
                <c:ptCount val="3"/>
                <c:pt idx="0">
                  <c:v>4</c:v>
                </c:pt>
                <c:pt idx="1">
                  <c:v>2.8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4F49-985A-20E8E23B8B12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Controle (máximo desvio padrão)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Folha1!$C$2:$C$4</c:f>
              <c:numCache>
                <c:formatCode>General</c:formatCode>
                <c:ptCount val="3"/>
                <c:pt idx="0">
                  <c:v>2.6</c:v>
                </c:pt>
                <c:pt idx="1">
                  <c:v>4.5</c:v>
                </c:pt>
                <c:pt idx="2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4F49-985A-20E8E23B8B12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Burnup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Folha1!$D$2:$D$4</c:f>
              <c:numCache>
                <c:formatCode>General</c:formatCode>
                <c:ptCount val="3"/>
                <c:pt idx="0">
                  <c:v>1</c:v>
                </c:pt>
                <c:pt idx="1">
                  <c:v>0.61</c:v>
                </c:pt>
                <c:pt idx="2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D-4F49-985A-20E8E23B8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71784"/>
        <c:axId val="583872112"/>
      </c:lineChart>
      <c:catAx>
        <c:axId val="5838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3872112"/>
        <c:crosses val="autoZero"/>
        <c:auto val="1"/>
        <c:lblAlgn val="ctr"/>
        <c:lblOffset val="100"/>
        <c:noMultiLvlLbl val="0"/>
      </c:catAx>
      <c:valAx>
        <c:axId val="5838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38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1/14/2022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14/01/2022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14/01/2022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14/01/2022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14/01/2022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14/01/2022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14/01/2022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14/01/2022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14/01/2022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8248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Diogo Sá Dias (1161605)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Duarte Dias</a:t>
            </a:r>
            <a:r>
              <a:rPr lang="pt-PT" sz="1400" dirty="0">
                <a:solidFill>
                  <a:schemeClr val="bg1"/>
                </a:solidFill>
              </a:rPr>
              <a:t> (1190539)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2DD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031 SPRINT 3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4Jan2022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Most of the US’s were done and are functional and totally tested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 the day before that the sprint would end, one member of the team quit the project and the course, so the all the issues from that member were not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Some US’s were not completed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 should have communicate more with each other to avoid not knowing what a member is doing at that moment</a:t>
            </a: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4Jan2022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Lato" panose="020B0604020202020204" pitchFamily="34" charset="0"/>
              </a:rPr>
              <a:t>Try timeboxing of 2 minutes per person in the daily meeting until the next sprint retrospective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Lato" panose="020B0604020202020204" pitchFamily="34" charset="0"/>
              </a:rPr>
              <a:t>Find more accurate ways to estimate the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Lato" panose="020B0604020202020204" pitchFamily="34" charset="0"/>
              </a:rPr>
              <a:t>Try to avoid </a:t>
            </a:r>
            <a:r>
              <a:rPr lang="en-US" sz="1400">
                <a:solidFill>
                  <a:srgbClr val="171717"/>
                </a:solidFill>
                <a:latin typeface="Lato" panose="020B0604020202020204" pitchFamily="34" charset="0"/>
              </a:rPr>
              <a:t>unnecessary meetings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B7CDD24-3FFC-49F5-964C-9FC47B993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672089"/>
              </p:ext>
            </p:extLst>
          </p:nvPr>
        </p:nvGraphicFramePr>
        <p:xfrm>
          <a:off x="414338" y="1719263"/>
          <a:ext cx="90424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3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74234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20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5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51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   6         Actual:  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102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		06Dec2021           Real Start Date:	06Dec2021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	22Dec2021           Real Finish Date:	03Jan2022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18515"/>
              </p:ext>
            </p:extLst>
          </p:nvPr>
        </p:nvGraphicFramePr>
        <p:xfrm>
          <a:off x="448800" y="1891728"/>
          <a:ext cx="8783999" cy="4389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012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57857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78944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73328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380390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6300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Todo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301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r>
                        <a:rPr lang="pt-PT" dirty="0"/>
                        <a:t>US 302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     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6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1751"/>
              </p:ext>
            </p:extLst>
          </p:nvPr>
        </p:nvGraphicFramePr>
        <p:xfrm>
          <a:off x="448800" y="1891728"/>
          <a:ext cx="8783999" cy="4297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012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57857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78944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73328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380390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36676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32046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Todo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r>
                        <a:rPr lang="pt-PT" dirty="0"/>
                        <a:t>US 311 (OPTIONAL)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r>
                        <a:rPr lang="pt-PT" dirty="0"/>
                        <a:t>US 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3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320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9484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92112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/>
                        <a:t>0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393360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261421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3 - Burndown 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BF887C0-5DF2-4D41-801D-7439CE2C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211633"/>
              </p:ext>
            </p:extLst>
          </p:nvPr>
        </p:nvGraphicFramePr>
        <p:xfrm>
          <a:off x="1651000" y="145522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4Jan2022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should communicate more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should give more opinions about the team’s work and each member’s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We should try to not finish some issues on the last days to the delivery of the project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496</Words>
  <Application>Microsoft Office PowerPoint</Application>
  <PresentationFormat>A4 Paper (210x297 mm)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Kozuka Gothic Pro R</vt:lpstr>
      <vt:lpstr>Lato</vt:lpstr>
      <vt:lpstr>ISEP</vt:lpstr>
      <vt:lpstr>Class 2DD Group 031 SPRINT 3</vt:lpstr>
      <vt:lpstr>Sprint planning – Sprint 3</vt:lpstr>
      <vt:lpstr>Sprint planning</vt:lpstr>
      <vt:lpstr>Sprint planning</vt:lpstr>
      <vt:lpstr>Sprint Execution</vt:lpstr>
      <vt:lpstr>Work by team member</vt:lpstr>
      <vt:lpstr>Work by type</vt:lpstr>
      <vt:lpstr>Sprint 3 - Burndown Chart</vt:lpstr>
      <vt:lpstr>Sprint Review</vt:lpstr>
      <vt:lpstr>Sprint Retrospective</vt:lpstr>
      <vt:lpstr>Sprint Retrospective</vt:lpstr>
      <vt:lpstr>Team performance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Duarte Dias</cp:lastModifiedBy>
  <cp:revision>463</cp:revision>
  <dcterms:created xsi:type="dcterms:W3CDTF">2010-10-20T15:48:12Z</dcterms:created>
  <dcterms:modified xsi:type="dcterms:W3CDTF">2022-01-14T13:44:20Z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