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handoutMasterIdLst>
    <p:handoutMasterId r:id="rId47"/>
  </p:handoutMasterIdLst>
  <p:sldIdLst>
    <p:sldId id="257" r:id="rId5"/>
    <p:sldId id="330" r:id="rId6"/>
    <p:sldId id="369" r:id="rId7"/>
    <p:sldId id="370" r:id="rId8"/>
    <p:sldId id="368" r:id="rId9"/>
    <p:sldId id="371" r:id="rId10"/>
    <p:sldId id="334" r:id="rId11"/>
    <p:sldId id="373" r:id="rId12"/>
    <p:sldId id="372" r:id="rId13"/>
    <p:sldId id="374" r:id="rId14"/>
    <p:sldId id="377" r:id="rId15"/>
    <p:sldId id="376" r:id="rId16"/>
    <p:sldId id="333" r:id="rId17"/>
    <p:sldId id="332" r:id="rId18"/>
    <p:sldId id="335" r:id="rId19"/>
    <p:sldId id="336" r:id="rId20"/>
    <p:sldId id="338" r:id="rId21"/>
    <p:sldId id="337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50" r:id="rId33"/>
    <p:sldId id="349" r:id="rId34"/>
    <p:sldId id="351" r:id="rId35"/>
    <p:sldId id="352" r:id="rId36"/>
    <p:sldId id="353" r:id="rId37"/>
    <p:sldId id="354" r:id="rId38"/>
    <p:sldId id="356" r:id="rId39"/>
    <p:sldId id="355" r:id="rId40"/>
    <p:sldId id="357" r:id="rId41"/>
    <p:sldId id="358" r:id="rId42"/>
    <p:sldId id="359" r:id="rId43"/>
    <p:sldId id="360" r:id="rId44"/>
    <p:sldId id="378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Brandão" initials="PB" lastIdx="1" clrIdx="0">
    <p:extLst>
      <p:ext uri="{19B8F6BF-5375-455C-9EA6-DF929625EA0E}">
        <p15:presenceInfo xmlns:p15="http://schemas.microsoft.com/office/powerpoint/2012/main" userId="c9a1087500e448fe" providerId="Windows Live"/>
      </p:ext>
    </p:extLst>
  </p:cmAuthor>
  <p:cmAuthor id="2" name="Fabiano Oliveira Dos Santos" initials="FODS" lastIdx="2" clrIdx="1">
    <p:extLst>
      <p:ext uri="{19B8F6BF-5375-455C-9EA6-DF929625EA0E}">
        <p15:presenceInfo xmlns:p15="http://schemas.microsoft.com/office/powerpoint/2012/main" userId="S-1-5-21-3467313907-1213806960-2174068774-5688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04040"/>
    <a:srgbClr val="00AAFF"/>
    <a:srgbClr val="FFFF00"/>
    <a:srgbClr val="0000FF"/>
    <a:srgbClr val="00FF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 Oliveira Dos Santos" userId="372af16e-786b-4a15-9d04-5f2fbba612fa" providerId="ADAL" clId="{742B499C-C066-43B2-8EE8-9353C1E7CB8D}"/>
    <pc:docChg chg="custSel addSld modSld">
      <pc:chgData name="Fabiano Oliveira Dos Santos" userId="372af16e-786b-4a15-9d04-5f2fbba612fa" providerId="ADAL" clId="{742B499C-C066-43B2-8EE8-9353C1E7CB8D}" dt="2023-07-19T14:16:59.795" v="13" actId="1076"/>
      <pc:docMkLst>
        <pc:docMk/>
      </pc:docMkLst>
      <pc:sldChg chg="delSp modSp add">
        <pc:chgData name="Fabiano Oliveira Dos Santos" userId="372af16e-786b-4a15-9d04-5f2fbba612fa" providerId="ADAL" clId="{742B499C-C066-43B2-8EE8-9353C1E7CB8D}" dt="2023-07-19T14:16:59.795" v="13" actId="1076"/>
        <pc:sldMkLst>
          <pc:docMk/>
          <pc:sldMk cId="567156740" sldId="378"/>
        </pc:sldMkLst>
        <pc:spChg chg="mod">
          <ac:chgData name="Fabiano Oliveira Dos Santos" userId="372af16e-786b-4a15-9d04-5f2fbba612fa" providerId="ADAL" clId="{742B499C-C066-43B2-8EE8-9353C1E7CB8D}" dt="2023-07-19T14:16:52.947" v="12" actId="20577"/>
          <ac:spMkLst>
            <pc:docMk/>
            <pc:sldMk cId="567156740" sldId="378"/>
            <ac:spMk id="4" creationId="{1CCB6BD1-AA9F-47D2-8985-F3DC7542750A}"/>
          </ac:spMkLst>
        </pc:spChg>
        <pc:spChg chg="mod">
          <ac:chgData name="Fabiano Oliveira Dos Santos" userId="372af16e-786b-4a15-9d04-5f2fbba612fa" providerId="ADAL" clId="{742B499C-C066-43B2-8EE8-9353C1E7CB8D}" dt="2023-07-19T14:16:59.795" v="13" actId="1076"/>
          <ac:spMkLst>
            <pc:docMk/>
            <pc:sldMk cId="567156740" sldId="378"/>
            <ac:spMk id="6" creationId="{95C3B1A0-B906-4CA9-B180-1B8DE6EE6848}"/>
          </ac:spMkLst>
        </pc:spChg>
        <pc:picChg chg="del">
          <ac:chgData name="Fabiano Oliveira Dos Santos" userId="372af16e-786b-4a15-9d04-5f2fbba612fa" providerId="ADAL" clId="{742B499C-C066-43B2-8EE8-9353C1E7CB8D}" dt="2023-07-19T14:16:47.208" v="2" actId="478"/>
          <ac:picMkLst>
            <pc:docMk/>
            <pc:sldMk cId="567156740" sldId="378"/>
            <ac:picMk id="3" creationId="{0C5982C9-9E7C-4479-8FE0-2A788C84276C}"/>
          </ac:picMkLst>
        </pc:picChg>
      </pc:sldChg>
    </pc:docChg>
  </pc:docChgLst>
  <pc:docChgLst>
    <pc:chgData name="Fabiano Oliveira Dos Santos" userId="372af16e-786b-4a15-9d04-5f2fbba612fa" providerId="ADAL" clId="{E57738AE-11CE-4FFE-B52A-4928D9D498A1}"/>
    <pc:docChg chg="undo custSel addSld delSld modSld sldOrd">
      <pc:chgData name="Fabiano Oliveira Dos Santos" userId="372af16e-786b-4a15-9d04-5f2fbba612fa" providerId="ADAL" clId="{E57738AE-11CE-4FFE-B52A-4928D9D498A1}" dt="2023-07-01T00:39:51.444" v="1164" actId="2696"/>
      <pc:docMkLst>
        <pc:docMk/>
      </pc:docMkLst>
      <pc:sldChg chg="modSp">
        <pc:chgData name="Fabiano Oliveira Dos Santos" userId="372af16e-786b-4a15-9d04-5f2fbba612fa" providerId="ADAL" clId="{E57738AE-11CE-4FFE-B52A-4928D9D498A1}" dt="2023-06-28T11:17:16.856" v="7" actId="1076"/>
        <pc:sldMkLst>
          <pc:docMk/>
          <pc:sldMk cId="2854475303" sldId="330"/>
        </pc:sldMkLst>
        <pc:spChg chg="mod">
          <ac:chgData name="Fabiano Oliveira Dos Santos" userId="372af16e-786b-4a15-9d04-5f2fbba612fa" providerId="ADAL" clId="{E57738AE-11CE-4FFE-B52A-4928D9D498A1}" dt="2023-06-28T11:16:35.082" v="0" actId="1076"/>
          <ac:spMkLst>
            <pc:docMk/>
            <pc:sldMk cId="2854475303" sldId="330"/>
            <ac:spMk id="3" creationId="{C0230D3E-694B-4B81-876E-D70CE1AD4758}"/>
          </ac:spMkLst>
        </pc:spChg>
        <pc:spChg chg="mod">
          <ac:chgData name="Fabiano Oliveira Dos Santos" userId="372af16e-786b-4a15-9d04-5f2fbba612fa" providerId="ADAL" clId="{E57738AE-11CE-4FFE-B52A-4928D9D498A1}" dt="2023-06-28T11:17:16.856" v="7" actId="1076"/>
          <ac:spMkLst>
            <pc:docMk/>
            <pc:sldMk cId="2854475303" sldId="330"/>
            <ac:spMk id="9" creationId="{7C0A401B-1E43-4168-9BF4-CBBFCA19BC36}"/>
          </ac:spMkLst>
        </pc:spChg>
        <pc:picChg chg="mod">
          <ac:chgData name="Fabiano Oliveira Dos Santos" userId="372af16e-786b-4a15-9d04-5f2fbba612fa" providerId="ADAL" clId="{E57738AE-11CE-4FFE-B52A-4928D9D498A1}" dt="2023-06-28T11:17:13.775" v="6" actId="1076"/>
          <ac:picMkLst>
            <pc:docMk/>
            <pc:sldMk cId="2854475303" sldId="330"/>
            <ac:picMk id="5" creationId="{37AAA6BF-A849-408D-A77B-18814AC329B9}"/>
          </ac:picMkLst>
        </pc:picChg>
      </pc:sldChg>
      <pc:sldChg chg="ord">
        <pc:chgData name="Fabiano Oliveira Dos Santos" userId="372af16e-786b-4a15-9d04-5f2fbba612fa" providerId="ADAL" clId="{E57738AE-11CE-4FFE-B52A-4928D9D498A1}" dt="2023-06-28T12:30:50.690" v="253"/>
        <pc:sldMkLst>
          <pc:docMk/>
          <pc:sldMk cId="2041829910" sldId="333"/>
        </pc:sldMkLst>
      </pc:sldChg>
      <pc:sldChg chg="addSp delSp modSp">
        <pc:chgData name="Fabiano Oliveira Dos Santos" userId="372af16e-786b-4a15-9d04-5f2fbba612fa" providerId="ADAL" clId="{E57738AE-11CE-4FFE-B52A-4928D9D498A1}" dt="2023-06-28T11:57:52.471" v="70" actId="14100"/>
        <pc:sldMkLst>
          <pc:docMk/>
          <pc:sldMk cId="2094721135" sldId="368"/>
        </pc:sldMkLst>
        <pc:spChg chg="mod">
          <ac:chgData name="Fabiano Oliveira Dos Santos" userId="372af16e-786b-4a15-9d04-5f2fbba612fa" providerId="ADAL" clId="{E57738AE-11CE-4FFE-B52A-4928D9D498A1}" dt="2023-06-28T11:57:36.649" v="66"/>
          <ac:spMkLst>
            <pc:docMk/>
            <pc:sldMk cId="2094721135" sldId="368"/>
            <ac:spMk id="3" creationId="{C0230D3E-694B-4B81-876E-D70CE1AD4758}"/>
          </ac:spMkLst>
        </pc:spChg>
        <pc:spChg chg="mod">
          <ac:chgData name="Fabiano Oliveira Dos Santos" userId="372af16e-786b-4a15-9d04-5f2fbba612fa" providerId="ADAL" clId="{E57738AE-11CE-4FFE-B52A-4928D9D498A1}" dt="2023-06-28T11:57:24.967" v="65"/>
          <ac:spMkLst>
            <pc:docMk/>
            <pc:sldMk cId="2094721135" sldId="368"/>
            <ac:spMk id="4" creationId="{1CCB6BD1-AA9F-47D2-8985-F3DC7542750A}"/>
          </ac:spMkLst>
        </pc:spChg>
        <pc:spChg chg="add mod">
          <ac:chgData name="Fabiano Oliveira Dos Santos" userId="372af16e-786b-4a15-9d04-5f2fbba612fa" providerId="ADAL" clId="{E57738AE-11CE-4FFE-B52A-4928D9D498A1}" dt="2023-06-28T11:57:52.471" v="70" actId="14100"/>
          <ac:spMkLst>
            <pc:docMk/>
            <pc:sldMk cId="2094721135" sldId="368"/>
            <ac:spMk id="7" creationId="{EDC7AEF8-AA89-4F24-973D-A66CD3BCD3F9}"/>
          </ac:spMkLst>
        </pc:spChg>
        <pc:picChg chg="del">
          <ac:chgData name="Fabiano Oliveira Dos Santos" userId="372af16e-786b-4a15-9d04-5f2fbba612fa" providerId="ADAL" clId="{E57738AE-11CE-4FFE-B52A-4928D9D498A1}" dt="2023-06-28T11:57:38.584" v="67" actId="478"/>
          <ac:picMkLst>
            <pc:docMk/>
            <pc:sldMk cId="2094721135" sldId="368"/>
            <ac:picMk id="2" creationId="{6C0017AA-507C-4FDD-8BF9-9C71AE23ABCA}"/>
          </ac:picMkLst>
        </pc:picChg>
        <pc:picChg chg="add del">
          <ac:chgData name="Fabiano Oliveira Dos Santos" userId="372af16e-786b-4a15-9d04-5f2fbba612fa" providerId="ADAL" clId="{E57738AE-11CE-4FFE-B52A-4928D9D498A1}" dt="2023-06-28T11:57:13.832" v="64" actId="478"/>
          <ac:picMkLst>
            <pc:docMk/>
            <pc:sldMk cId="2094721135" sldId="368"/>
            <ac:picMk id="5" creationId="{03DE5C08-D1C5-4521-97BE-E7F28E5970AF}"/>
          </ac:picMkLst>
        </pc:picChg>
        <pc:picChg chg="add">
          <ac:chgData name="Fabiano Oliveira Dos Santos" userId="372af16e-786b-4a15-9d04-5f2fbba612fa" providerId="ADAL" clId="{E57738AE-11CE-4FFE-B52A-4928D9D498A1}" dt="2023-06-28T11:57:42.877" v="68"/>
          <ac:picMkLst>
            <pc:docMk/>
            <pc:sldMk cId="2094721135" sldId="368"/>
            <ac:picMk id="6" creationId="{9FA28AD4-456B-4EE8-BF40-8C4C0C204A2D}"/>
          </ac:picMkLst>
        </pc:picChg>
      </pc:sldChg>
      <pc:sldChg chg="modSp">
        <pc:chgData name="Fabiano Oliveira Dos Santos" userId="372af16e-786b-4a15-9d04-5f2fbba612fa" providerId="ADAL" clId="{E57738AE-11CE-4FFE-B52A-4928D9D498A1}" dt="2023-06-28T11:29:33.902" v="12" actId="1076"/>
        <pc:sldMkLst>
          <pc:docMk/>
          <pc:sldMk cId="282008807" sldId="369"/>
        </pc:sldMkLst>
        <pc:spChg chg="mod">
          <ac:chgData name="Fabiano Oliveira Dos Santos" userId="372af16e-786b-4a15-9d04-5f2fbba612fa" providerId="ADAL" clId="{E57738AE-11CE-4FFE-B52A-4928D9D498A1}" dt="2023-06-28T11:29:33.902" v="12" actId="1076"/>
          <ac:spMkLst>
            <pc:docMk/>
            <pc:sldMk cId="282008807" sldId="369"/>
            <ac:spMk id="9" creationId="{7C0A401B-1E43-4168-9BF4-CBBFCA19BC36}"/>
          </ac:spMkLst>
        </pc:spChg>
      </pc:sldChg>
      <pc:sldChg chg="addSp delSp modSp add">
        <pc:chgData name="Fabiano Oliveira Dos Santos" userId="372af16e-786b-4a15-9d04-5f2fbba612fa" providerId="ADAL" clId="{E57738AE-11CE-4FFE-B52A-4928D9D498A1}" dt="2023-06-28T11:43:54.214" v="61" actId="14100"/>
        <pc:sldMkLst>
          <pc:docMk/>
          <pc:sldMk cId="3787336351" sldId="370"/>
        </pc:sldMkLst>
        <pc:spChg chg="add mod">
          <ac:chgData name="Fabiano Oliveira Dos Santos" userId="372af16e-786b-4a15-9d04-5f2fbba612fa" providerId="ADAL" clId="{E57738AE-11CE-4FFE-B52A-4928D9D498A1}" dt="2023-06-28T11:30:50.619" v="29" actId="403"/>
          <ac:spMkLst>
            <pc:docMk/>
            <pc:sldMk cId="3787336351" sldId="370"/>
            <ac:spMk id="2" creationId="{2DCECDC1-15E6-4AB4-9070-238BEF291D04}"/>
          </ac:spMkLst>
        </pc:spChg>
        <pc:spChg chg="add del mod">
          <ac:chgData name="Fabiano Oliveira Dos Santos" userId="372af16e-786b-4a15-9d04-5f2fbba612fa" providerId="ADAL" clId="{E57738AE-11CE-4FFE-B52A-4928D9D498A1}" dt="2023-06-28T11:42:59.923" v="39" actId="478"/>
          <ac:spMkLst>
            <pc:docMk/>
            <pc:sldMk cId="3787336351" sldId="370"/>
            <ac:spMk id="4" creationId="{828B090C-DEA3-4F7E-A1D9-3E1ACD8778AC}"/>
          </ac:spMkLst>
        </pc:spChg>
        <pc:spChg chg="add del mod">
          <ac:chgData name="Fabiano Oliveira Dos Santos" userId="372af16e-786b-4a15-9d04-5f2fbba612fa" providerId="ADAL" clId="{E57738AE-11CE-4FFE-B52A-4928D9D498A1}" dt="2023-06-28T11:29:49.538" v="15"/>
          <ac:spMkLst>
            <pc:docMk/>
            <pc:sldMk cId="3787336351" sldId="370"/>
            <ac:spMk id="6" creationId="{B81B5DEC-105B-4967-8614-494C555F2689}"/>
          </ac:spMkLst>
        </pc:spChg>
        <pc:spChg chg="del">
          <ac:chgData name="Fabiano Oliveira Dos Santos" userId="372af16e-786b-4a15-9d04-5f2fbba612fa" providerId="ADAL" clId="{E57738AE-11CE-4FFE-B52A-4928D9D498A1}" dt="2023-06-28T11:25:57.604" v="9" actId="478"/>
          <ac:spMkLst>
            <pc:docMk/>
            <pc:sldMk cId="3787336351" sldId="370"/>
            <ac:spMk id="9" creationId="{7C0A401B-1E43-4168-9BF4-CBBFCA19BC36}"/>
          </ac:spMkLst>
        </pc:spChg>
        <pc:spChg chg="add mod">
          <ac:chgData name="Fabiano Oliveira Dos Santos" userId="372af16e-786b-4a15-9d04-5f2fbba612fa" providerId="ADAL" clId="{E57738AE-11CE-4FFE-B52A-4928D9D498A1}" dt="2023-06-28T11:43:54.214" v="61" actId="14100"/>
          <ac:spMkLst>
            <pc:docMk/>
            <pc:sldMk cId="3787336351" sldId="370"/>
            <ac:spMk id="10" creationId="{8E9D0A93-F43F-4CA7-864A-63C5BE84EFA1}"/>
          </ac:spMkLst>
        </pc:spChg>
        <pc:picChg chg="mod">
          <ac:chgData name="Fabiano Oliveira Dos Santos" userId="372af16e-786b-4a15-9d04-5f2fbba612fa" providerId="ADAL" clId="{E57738AE-11CE-4FFE-B52A-4928D9D498A1}" dt="2023-06-28T11:30:33.533" v="25" actId="1076"/>
          <ac:picMkLst>
            <pc:docMk/>
            <pc:sldMk cId="3787336351" sldId="370"/>
            <ac:picMk id="5" creationId="{37AAA6BF-A849-408D-A77B-18814AC329B9}"/>
          </ac:picMkLst>
        </pc:picChg>
        <pc:picChg chg="add mod">
          <ac:chgData name="Fabiano Oliveira Dos Santos" userId="372af16e-786b-4a15-9d04-5f2fbba612fa" providerId="ADAL" clId="{E57738AE-11CE-4FFE-B52A-4928D9D498A1}" dt="2023-06-28T11:43:27.728" v="40" actId="1076"/>
          <ac:picMkLst>
            <pc:docMk/>
            <pc:sldMk cId="3787336351" sldId="370"/>
            <ac:picMk id="8" creationId="{490271AE-5A33-4525-8224-94B41A12DE2E}"/>
          </ac:picMkLst>
        </pc:picChg>
      </pc:sldChg>
      <pc:sldChg chg="add">
        <pc:chgData name="Fabiano Oliveira Dos Santos" userId="372af16e-786b-4a15-9d04-5f2fbba612fa" providerId="ADAL" clId="{E57738AE-11CE-4FFE-B52A-4928D9D498A1}" dt="2023-06-28T11:56:47.319" v="62"/>
        <pc:sldMkLst>
          <pc:docMk/>
          <pc:sldMk cId="1621581930" sldId="371"/>
        </pc:sldMkLst>
      </pc:sldChg>
      <pc:sldChg chg="modSp add">
        <pc:chgData name="Fabiano Oliveira Dos Santos" userId="372af16e-786b-4a15-9d04-5f2fbba612fa" providerId="ADAL" clId="{E57738AE-11CE-4FFE-B52A-4928D9D498A1}" dt="2023-06-28T12:08:45.938" v="175" actId="20577"/>
        <pc:sldMkLst>
          <pc:docMk/>
          <pc:sldMk cId="2126592583" sldId="372"/>
        </pc:sldMkLst>
        <pc:spChg chg="mod">
          <ac:chgData name="Fabiano Oliveira Dos Santos" userId="372af16e-786b-4a15-9d04-5f2fbba612fa" providerId="ADAL" clId="{E57738AE-11CE-4FFE-B52A-4928D9D498A1}" dt="2023-06-28T12:08:14.927" v="168" actId="20577"/>
          <ac:spMkLst>
            <pc:docMk/>
            <pc:sldMk cId="2126592583" sldId="372"/>
            <ac:spMk id="3" creationId="{C0230D3E-694B-4B81-876E-D70CE1AD4758}"/>
          </ac:spMkLst>
        </pc:spChg>
        <pc:spChg chg="mod">
          <ac:chgData name="Fabiano Oliveira Dos Santos" userId="372af16e-786b-4a15-9d04-5f2fbba612fa" providerId="ADAL" clId="{E57738AE-11CE-4FFE-B52A-4928D9D498A1}" dt="2023-06-28T12:08:45.938" v="175" actId="20577"/>
          <ac:spMkLst>
            <pc:docMk/>
            <pc:sldMk cId="2126592583" sldId="372"/>
            <ac:spMk id="4" creationId="{1CCB6BD1-AA9F-47D2-8985-F3DC7542750A}"/>
          </ac:spMkLst>
        </pc:spChg>
      </pc:sldChg>
      <pc:sldChg chg="modSp add ord">
        <pc:chgData name="Fabiano Oliveira Dos Santos" userId="372af16e-786b-4a15-9d04-5f2fbba612fa" providerId="ADAL" clId="{E57738AE-11CE-4FFE-B52A-4928D9D498A1}" dt="2023-06-28T12:09:03.931" v="177" actId="113"/>
        <pc:sldMkLst>
          <pc:docMk/>
          <pc:sldMk cId="3845069304" sldId="373"/>
        </pc:sldMkLst>
        <pc:spChg chg="mod">
          <ac:chgData name="Fabiano Oliveira Dos Santos" userId="372af16e-786b-4a15-9d04-5f2fbba612fa" providerId="ADAL" clId="{E57738AE-11CE-4FFE-B52A-4928D9D498A1}" dt="2023-06-28T12:09:03.931" v="177" actId="113"/>
          <ac:spMkLst>
            <pc:docMk/>
            <pc:sldMk cId="3845069304" sldId="373"/>
            <ac:spMk id="3" creationId="{C0230D3E-694B-4B81-876E-D70CE1AD4758}"/>
          </ac:spMkLst>
        </pc:spChg>
      </pc:sldChg>
      <pc:sldChg chg="addSp delSp modSp add">
        <pc:chgData name="Fabiano Oliveira Dos Santos" userId="372af16e-786b-4a15-9d04-5f2fbba612fa" providerId="ADAL" clId="{E57738AE-11CE-4FFE-B52A-4928D9D498A1}" dt="2023-06-28T12:17:11.404" v="223" actId="478"/>
        <pc:sldMkLst>
          <pc:docMk/>
          <pc:sldMk cId="2275124701" sldId="374"/>
        </pc:sldMkLst>
        <pc:spChg chg="mod">
          <ac:chgData name="Fabiano Oliveira Dos Santos" userId="372af16e-786b-4a15-9d04-5f2fbba612fa" providerId="ADAL" clId="{E57738AE-11CE-4FFE-B52A-4928D9D498A1}" dt="2023-06-28T12:14:59.501" v="217" actId="20577"/>
          <ac:spMkLst>
            <pc:docMk/>
            <pc:sldMk cId="2275124701" sldId="374"/>
            <ac:spMk id="3" creationId="{C0230D3E-694B-4B81-876E-D70CE1AD4758}"/>
          </ac:spMkLst>
        </pc:spChg>
        <pc:spChg chg="mod">
          <ac:chgData name="Fabiano Oliveira Dos Santos" userId="372af16e-786b-4a15-9d04-5f2fbba612fa" providerId="ADAL" clId="{E57738AE-11CE-4FFE-B52A-4928D9D498A1}" dt="2023-06-28T12:10:00.586" v="179"/>
          <ac:spMkLst>
            <pc:docMk/>
            <pc:sldMk cId="2275124701" sldId="374"/>
            <ac:spMk id="4" creationId="{1CCB6BD1-AA9F-47D2-8985-F3DC7542750A}"/>
          </ac:spMkLst>
        </pc:spChg>
        <pc:spChg chg="del mod">
          <ac:chgData name="Fabiano Oliveira Dos Santos" userId="372af16e-786b-4a15-9d04-5f2fbba612fa" providerId="ADAL" clId="{E57738AE-11CE-4FFE-B52A-4928D9D498A1}" dt="2023-06-28T12:17:11.404" v="223" actId="478"/>
          <ac:spMkLst>
            <pc:docMk/>
            <pc:sldMk cId="2275124701" sldId="374"/>
            <ac:spMk id="6" creationId="{3FA53AAC-1DA8-4E08-8EAE-4DE808B0D8EF}"/>
          </ac:spMkLst>
        </pc:spChg>
        <pc:spChg chg="del">
          <ac:chgData name="Fabiano Oliveira Dos Santos" userId="372af16e-786b-4a15-9d04-5f2fbba612fa" providerId="ADAL" clId="{E57738AE-11CE-4FFE-B52A-4928D9D498A1}" dt="2023-06-28T12:15:46.169" v="220" actId="478"/>
          <ac:spMkLst>
            <pc:docMk/>
            <pc:sldMk cId="2275124701" sldId="374"/>
            <ac:spMk id="7" creationId="{A07F1BD5-194E-4894-A3CB-D28BC06AE852}"/>
          </ac:spMkLst>
        </pc:spChg>
        <pc:picChg chg="add mod">
          <ac:chgData name="Fabiano Oliveira Dos Santos" userId="372af16e-786b-4a15-9d04-5f2fbba612fa" providerId="ADAL" clId="{E57738AE-11CE-4FFE-B52A-4928D9D498A1}" dt="2023-06-28T12:15:44.406" v="219" actId="1076"/>
          <ac:picMkLst>
            <pc:docMk/>
            <pc:sldMk cId="2275124701" sldId="374"/>
            <ac:picMk id="2" creationId="{14C76F9A-2625-488E-AB2C-16A4778C415A}"/>
          </ac:picMkLst>
        </pc:picChg>
        <pc:picChg chg="del mod">
          <ac:chgData name="Fabiano Oliveira Dos Santos" userId="372af16e-786b-4a15-9d04-5f2fbba612fa" providerId="ADAL" clId="{E57738AE-11CE-4FFE-B52A-4928D9D498A1}" dt="2023-06-28T12:14:52.486" v="214" actId="478"/>
          <ac:picMkLst>
            <pc:docMk/>
            <pc:sldMk cId="2275124701" sldId="374"/>
            <ac:picMk id="5" creationId="{0FA5676D-B83A-47FD-9F1F-122F689A4647}"/>
          </ac:picMkLst>
        </pc:picChg>
      </pc:sldChg>
      <pc:sldChg chg="addSp delSp modSp add">
        <pc:chgData name="Fabiano Oliveira Dos Santos" userId="372af16e-786b-4a15-9d04-5f2fbba612fa" providerId="ADAL" clId="{E57738AE-11CE-4FFE-B52A-4928D9D498A1}" dt="2023-06-28T12:30:28.204" v="252" actId="14100"/>
        <pc:sldMkLst>
          <pc:docMk/>
          <pc:sldMk cId="2548860671" sldId="376"/>
        </pc:sldMkLst>
        <pc:spChg chg="mod">
          <ac:chgData name="Fabiano Oliveira Dos Santos" userId="372af16e-786b-4a15-9d04-5f2fbba612fa" providerId="ADAL" clId="{E57738AE-11CE-4FFE-B52A-4928D9D498A1}" dt="2023-06-28T12:30:02.720" v="247" actId="113"/>
          <ac:spMkLst>
            <pc:docMk/>
            <pc:sldMk cId="2548860671" sldId="376"/>
            <ac:spMk id="3" creationId="{C0230D3E-694B-4B81-876E-D70CE1AD4758}"/>
          </ac:spMkLst>
        </pc:spChg>
        <pc:spChg chg="del">
          <ac:chgData name="Fabiano Oliveira Dos Santos" userId="372af16e-786b-4a15-9d04-5f2fbba612fa" providerId="ADAL" clId="{E57738AE-11CE-4FFE-B52A-4928D9D498A1}" dt="2023-06-28T12:18:05.507" v="228" actId="478"/>
          <ac:spMkLst>
            <pc:docMk/>
            <pc:sldMk cId="2548860671" sldId="376"/>
            <ac:spMk id="6" creationId="{3FA53AAC-1DA8-4E08-8EAE-4DE808B0D8EF}"/>
          </ac:spMkLst>
        </pc:spChg>
        <pc:picChg chg="del">
          <ac:chgData name="Fabiano Oliveira Dos Santos" userId="372af16e-786b-4a15-9d04-5f2fbba612fa" providerId="ADAL" clId="{E57738AE-11CE-4FFE-B52A-4928D9D498A1}" dt="2023-06-28T12:18:28.198" v="242" actId="478"/>
          <ac:picMkLst>
            <pc:docMk/>
            <pc:sldMk cId="2548860671" sldId="376"/>
            <ac:picMk id="2" creationId="{14C76F9A-2625-488E-AB2C-16A4778C415A}"/>
          </ac:picMkLst>
        </pc:picChg>
        <pc:picChg chg="add mod">
          <ac:chgData name="Fabiano Oliveira Dos Santos" userId="372af16e-786b-4a15-9d04-5f2fbba612fa" providerId="ADAL" clId="{E57738AE-11CE-4FFE-B52A-4928D9D498A1}" dt="2023-06-28T12:30:28.204" v="252" actId="14100"/>
          <ac:picMkLst>
            <pc:docMk/>
            <pc:sldMk cId="2548860671" sldId="376"/>
            <ac:picMk id="5" creationId="{D81EDF9F-0313-4BBE-B5A5-B4AB6CC19AF8}"/>
          </ac:picMkLst>
        </pc:picChg>
      </pc:sldChg>
      <pc:sldChg chg="add">
        <pc:chgData name="Fabiano Oliveira Dos Santos" userId="372af16e-786b-4a15-9d04-5f2fbba612fa" providerId="ADAL" clId="{E57738AE-11CE-4FFE-B52A-4928D9D498A1}" dt="2023-06-28T12:19:16.940" v="243"/>
        <pc:sldMkLst>
          <pc:docMk/>
          <pc:sldMk cId="1541621324" sldId="3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43736-03B8-417E-B435-F3333985AABB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9A89B-3608-4218-9F87-AAB520EA5B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9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Loren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Daef</a:t>
            </a:r>
            <a:endParaRPr lang="pt-BR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>
                <a:latin typeface="Montserrat" panose="00000500000000000000" pitchFamily="2" charset="0"/>
              </a:rPr>
              <a:t>Et vero et </a:t>
            </a:r>
            <a:r>
              <a:rPr lang="pt-BR" err="1">
                <a:latin typeface="Montserrat" panose="00000500000000000000" pitchFamily="2" charset="0"/>
              </a:rPr>
              <a:t>iusto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efsd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apae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microsoft.com/pt-br/certifications/exams/pl-30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microsoft.com/pt-br/certifications/exams/pl-3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pt-br/certifications/resources/study-guides/PL-300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microsoft.com/pt-br/certifications/exams/pl-30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go.microsoft.com/fwlink/?linkid=2226877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 BI Premium (per user) | Integral Solutions">
            <a:extLst>
              <a:ext uri="{FF2B5EF4-FFF2-40B4-BE49-F238E27FC236}">
                <a16:creationId xmlns:a16="http://schemas.microsoft.com/office/drawing/2014/main" id="{79B91023-A57A-4E1C-A4BF-43AFBF3D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41" y="1117600"/>
            <a:ext cx="6881704" cy="387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756530" y="191949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Formatações de Números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formatações de números, também temos as opções tanto na guia </a:t>
            </a:r>
            <a:r>
              <a:rPr lang="pt-BR" sz="2000" b="1" dirty="0"/>
              <a:t>Transformar</a:t>
            </a:r>
            <a:r>
              <a:rPr lang="pt-BR" sz="2000" dirty="0"/>
              <a:t> quanto na </a:t>
            </a:r>
            <a:r>
              <a:rPr lang="pt-BR" sz="2000" b="1" dirty="0"/>
              <a:t>Adicionar Coluna.</a:t>
            </a:r>
          </a:p>
          <a:p>
            <a:r>
              <a:rPr lang="pt-BR" sz="2000" dirty="0"/>
              <a:t>Quando selecionamos uma coluna de números na nossa tabela, automaticamente são habilitadas as opções de ferramentas de número.</a:t>
            </a:r>
          </a:p>
          <a:p>
            <a:r>
              <a:rPr lang="pt-BR" sz="2000" dirty="0"/>
              <a:t>Em geral, elas são menos utilizadas que as de texto pois a parte de cálculos e arredondamentos fazemos de fato nos nossos relatórios do Power BI, e não aqui</a:t>
            </a: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C76F9A-2625-488E-AB2C-16A4778C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6" y="3010017"/>
            <a:ext cx="3971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2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756530" y="191949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Formatações de Números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formatações de números, também temos as opções tanto na guia </a:t>
            </a:r>
            <a:r>
              <a:rPr lang="pt-BR" sz="2000" b="1" dirty="0"/>
              <a:t>Transformar</a:t>
            </a:r>
            <a:r>
              <a:rPr lang="pt-BR" sz="2000" dirty="0"/>
              <a:t> quanto na </a:t>
            </a:r>
            <a:r>
              <a:rPr lang="pt-BR" sz="2000" b="1" dirty="0"/>
              <a:t>Adicionar Coluna.</a:t>
            </a:r>
          </a:p>
          <a:p>
            <a:r>
              <a:rPr lang="pt-BR" sz="2000" dirty="0"/>
              <a:t>Quando selecionamos uma coluna de números na nossa tabela, automaticamente são habilitadas as opções de ferramentas de número.</a:t>
            </a:r>
          </a:p>
          <a:p>
            <a:r>
              <a:rPr lang="pt-BR" sz="2000" dirty="0"/>
              <a:t>Em geral, elas são menos utilizadas que as de texto pois a parte de cálculos e arredondamentos fazemos de fato nos nossos relatórios do Power BI, e não aqui</a:t>
            </a: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C76F9A-2625-488E-AB2C-16A4778C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6" y="3010017"/>
            <a:ext cx="3971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2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756530" y="191949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Formatações de Números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parte de formatação de data também é muito simples </a:t>
            </a:r>
          </a:p>
          <a:p>
            <a:r>
              <a:rPr lang="pt-BR" sz="2000" dirty="0"/>
              <a:t>Para opções de edição de data, ao clicarmos em uma coluna de Data, como por exemplo, a </a:t>
            </a:r>
            <a:r>
              <a:rPr lang="pt-BR" sz="2000" b="1" dirty="0"/>
              <a:t>Data de Nascimento</a:t>
            </a:r>
            <a:r>
              <a:rPr lang="pt-BR" sz="2000" dirty="0"/>
              <a:t>, será habilitada uma opção de Data à direita</a:t>
            </a:r>
          </a:p>
          <a:p>
            <a:r>
              <a:rPr lang="pt-BR" sz="2000" dirty="0"/>
              <a:t>Um detalhe importante é que para ferramentas de data, sempre usaremos a opção na guia </a:t>
            </a:r>
            <a:r>
              <a:rPr lang="pt-BR" sz="2000" b="1" dirty="0"/>
              <a:t>Adicionar Colunas </a:t>
            </a:r>
            <a:r>
              <a:rPr lang="pt-BR" sz="2000" dirty="0"/>
              <a:t>pois nunca vamos querer perder as informações da nossa coluna de </a:t>
            </a:r>
            <a:r>
              <a:rPr lang="pt-BR" sz="2000" b="1" dirty="0"/>
              <a:t>Data original</a:t>
            </a:r>
            <a:r>
              <a:rPr lang="pt-BR" sz="2000" dirty="0"/>
              <a:t>, o que aconteceria se a gente</a:t>
            </a:r>
          </a:p>
          <a:p>
            <a:r>
              <a:rPr lang="pt-BR" sz="2000" dirty="0"/>
              <a:t>usasse a opção na guia </a:t>
            </a:r>
            <a:r>
              <a:rPr lang="pt-BR" sz="2000" b="1" dirty="0"/>
              <a:t>Transformar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1EDF9F-0313-4BBE-B5A5-B4AB6CC1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8" y="3561491"/>
            <a:ext cx="5088089" cy="32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756530" y="191949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Substituir Valores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Outra ferramenta que podemos usar é a de Substituir Valores na coluna de Estado Civil, e trocar a letra C por Casado e a letra S por Solteiro Para isso, é só clicar com o </a:t>
            </a:r>
            <a:r>
              <a:rPr lang="pt-BR" sz="2000" dirty="0">
                <a:highlight>
                  <a:srgbClr val="FFFF00"/>
                </a:highlight>
              </a:rPr>
              <a:t>botão direito em cima do nome da coluna </a:t>
            </a:r>
            <a:r>
              <a:rPr lang="pt-BR" sz="2000" dirty="0"/>
              <a:t>e escolher a opção</a:t>
            </a:r>
          </a:p>
          <a:p>
            <a:r>
              <a:rPr lang="pt-BR" sz="2000" b="1" dirty="0"/>
              <a:t>Substituir valores</a:t>
            </a:r>
          </a:p>
          <a:p>
            <a:r>
              <a:rPr lang="pt-BR" sz="2000" b="1" dirty="0"/>
              <a:t>Ou</a:t>
            </a:r>
          </a:p>
          <a:p>
            <a:r>
              <a:rPr lang="pt-BR" sz="2000" b="1" dirty="0"/>
              <a:t>Aba transformar &gt;&gt; botão substituir valores</a:t>
            </a:r>
          </a:p>
          <a:p>
            <a:endParaRPr lang="pt-BR" sz="20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5676D-B83A-47FD-9F1F-122F689A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14" y="2560319"/>
            <a:ext cx="7958786" cy="41057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FA53AAC-1DA8-4E08-8EAE-4DE808B0D8EF}"/>
              </a:ext>
            </a:extLst>
          </p:cNvPr>
          <p:cNvSpPr/>
          <p:nvPr/>
        </p:nvSpPr>
        <p:spPr>
          <a:xfrm>
            <a:off x="3078480" y="2824480"/>
            <a:ext cx="4572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07F1BD5-194E-4894-A3CB-D28BC06AE852}"/>
              </a:ext>
            </a:extLst>
          </p:cNvPr>
          <p:cNvSpPr/>
          <p:nvPr/>
        </p:nvSpPr>
        <p:spPr>
          <a:xfrm>
            <a:off x="4335584" y="6391730"/>
            <a:ext cx="4026096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82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Colunas Condicionais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Uma opção interessante que temos no </a:t>
            </a:r>
            <a:r>
              <a:rPr lang="pt-BR" sz="2000" b="1" dirty="0"/>
              <a:t>Power Query </a:t>
            </a:r>
            <a:r>
              <a:rPr lang="pt-BR" sz="2000" dirty="0"/>
              <a:t>é a de tratar condições por meio da opção de </a:t>
            </a:r>
            <a:r>
              <a:rPr lang="pt-BR" sz="2000" b="1" dirty="0"/>
              <a:t>Coluna Condicional </a:t>
            </a:r>
            <a:r>
              <a:rPr lang="pt-BR" sz="2000" dirty="0"/>
              <a:t>Imagine, por exemplo, que queremos criar 3 categorias para os Salários</a:t>
            </a:r>
          </a:p>
          <a:p>
            <a:r>
              <a:rPr lang="pt-BR" sz="2000" dirty="0"/>
              <a:t>-</a:t>
            </a:r>
          </a:p>
          <a:p>
            <a:r>
              <a:rPr lang="pt-BR" sz="2000" dirty="0"/>
              <a:t>Categoria A Salário acima de 20 mil-</a:t>
            </a:r>
          </a:p>
          <a:p>
            <a:r>
              <a:rPr lang="pt-BR" sz="2000" dirty="0"/>
              <a:t>Categoria B Salário entre 10 e 20 mil-</a:t>
            </a:r>
          </a:p>
          <a:p>
            <a:r>
              <a:rPr lang="pt-BR" sz="2000" dirty="0"/>
              <a:t>Categoria C Salário abaixo de 10 mil</a:t>
            </a:r>
          </a:p>
          <a:p>
            <a:r>
              <a:rPr lang="pt-BR" sz="2000" dirty="0"/>
              <a:t>Seção 4: Formatação de Consulta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C9CF10-C3F8-438F-BAE5-3E59BA76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3257077"/>
            <a:ext cx="6637986" cy="3600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E27077-18EA-41E2-A085-C81243EC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64" y="3302540"/>
            <a:ext cx="1758950" cy="23972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58C9EE-1B37-41EF-B137-5853BC1A9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242" y="1478277"/>
            <a:ext cx="2333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9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Colunas Condicionais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575614" y="1809972"/>
            <a:ext cx="8195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Uma opção interessante que temos no </a:t>
            </a:r>
            <a:r>
              <a:rPr lang="pt-BR" sz="2000" b="1" dirty="0"/>
              <a:t>Power Query </a:t>
            </a:r>
            <a:r>
              <a:rPr lang="pt-BR" sz="2000" dirty="0"/>
              <a:t>é a de tratar condições por meio da opção de </a:t>
            </a:r>
            <a:r>
              <a:rPr lang="pt-BR" sz="2000" b="1" dirty="0"/>
              <a:t>Coluna Condicional.</a:t>
            </a:r>
          </a:p>
          <a:p>
            <a:endParaRPr lang="pt-BR" sz="2000" b="1" dirty="0"/>
          </a:p>
          <a:p>
            <a:r>
              <a:rPr lang="pt-BR" sz="2000" b="1" dirty="0"/>
              <a:t>Você é da área de TI e precisa excluir usuário demitidos de seu sistema, como realizar um filtro no Power Query?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7264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Colunas Condicionais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94334" y="560292"/>
            <a:ext cx="81959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Uma opção interessante que temos no </a:t>
            </a:r>
            <a:r>
              <a:rPr lang="pt-BR" sz="1600" b="1" dirty="0"/>
              <a:t>Power Query </a:t>
            </a:r>
            <a:r>
              <a:rPr lang="pt-BR" sz="1600" dirty="0"/>
              <a:t>é a de tratar condições por meio da opção de </a:t>
            </a:r>
            <a:r>
              <a:rPr lang="pt-BR" sz="1600" b="1" dirty="0"/>
              <a:t>Coluna Condicional.</a:t>
            </a:r>
          </a:p>
          <a:p>
            <a:endParaRPr lang="pt-BR" sz="1600" b="1" dirty="0"/>
          </a:p>
          <a:p>
            <a:r>
              <a:rPr lang="pt-BR" sz="1600" b="1" dirty="0"/>
              <a:t>Você é da área de TI e precisa excluir usuário demitidos de seu sistema, como realizar um filtro no Power Query?</a:t>
            </a:r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5B3F34-EFD8-4A35-A816-E3BF4C29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95" y="1795566"/>
            <a:ext cx="8344865" cy="38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Colunas Condicionais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94334" y="560292"/>
            <a:ext cx="81959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Uma opção interessante que temos no </a:t>
            </a:r>
            <a:r>
              <a:rPr lang="pt-BR" sz="1600" b="1" dirty="0"/>
              <a:t>Power Query </a:t>
            </a:r>
            <a:r>
              <a:rPr lang="pt-BR" sz="1600" dirty="0"/>
              <a:t>é a de tratar condições por meio da opção de </a:t>
            </a:r>
            <a:r>
              <a:rPr lang="pt-BR" sz="1600" b="1" dirty="0"/>
              <a:t>Coluna Condicional.</a:t>
            </a:r>
          </a:p>
          <a:p>
            <a:endParaRPr lang="pt-BR" sz="1600" b="1" dirty="0"/>
          </a:p>
          <a:p>
            <a:r>
              <a:rPr lang="pt-BR" sz="1600" b="1" dirty="0"/>
              <a:t>Você é da área de TI e precisa excluir usuário demitidos de seu sistema, como realizar um filtro no Power Query?</a:t>
            </a:r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5B3F34-EFD8-4A35-A816-E3BF4C29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95" y="1795566"/>
            <a:ext cx="8344865" cy="38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Tratando erros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97F1E51-4268-46BC-B904-AA3509FE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27" y="1036320"/>
            <a:ext cx="2952433" cy="51596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FFFF3A-7FEE-4257-8656-3EA534AD7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45" y="893232"/>
            <a:ext cx="5099064" cy="36480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3809364" y="620821"/>
            <a:ext cx="5124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Clicar botão direito na coluna&gt;&gt; SUBSTIRUIR ERROS...&gt;&gt;</a:t>
            </a:r>
            <a:endParaRPr lang="pt-BR" sz="1600" b="1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2A244A-4C6D-485F-843F-A7B0C8444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446" y="4897120"/>
            <a:ext cx="5099064" cy="17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4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Colunas de Índice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57070"/>
            <a:ext cx="81553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coluna de Índice basicamente é uma coluna que numera cada linha da nossa tabela sem repetir nenhum número, assim como a coluna de ID RH</a:t>
            </a:r>
          </a:p>
          <a:p>
            <a:r>
              <a:rPr lang="pt-BR" sz="2000" dirty="0"/>
              <a:t>Veremos mais para frente a importância de ter uma coluna deste tipo, com números que não se repetem. </a:t>
            </a:r>
          </a:p>
          <a:p>
            <a:r>
              <a:rPr lang="pt-BR" sz="2000" dirty="0"/>
              <a:t>Se não tivéssemos uma coluna deste tipo, poderíamos cria-la na guia </a:t>
            </a:r>
            <a:r>
              <a:rPr lang="pt-BR" sz="2000" b="1" dirty="0"/>
              <a:t>Adicionar Coluna&gt;&gt;</a:t>
            </a:r>
            <a:r>
              <a:rPr lang="pt-BR" sz="2000" dirty="0"/>
              <a:t> </a:t>
            </a:r>
            <a:r>
              <a:rPr lang="pt-BR" sz="2000" b="1" dirty="0"/>
              <a:t>Coluna de Índice.</a:t>
            </a:r>
          </a:p>
          <a:p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5FCE02-2D92-4953-83E4-9F1A15BA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787349"/>
            <a:ext cx="7991475" cy="26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0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hlinkClick r:id="rId2"/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180040"/>
            <a:ext cx="8195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Certificação PL 300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37AAA6BF-A849-408D-A77B-18814AC3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7" y="3798332"/>
            <a:ext cx="8517586" cy="193899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C0A401B-1E43-4168-9BF4-CBBFCA19BC36}"/>
              </a:ext>
            </a:extLst>
          </p:cNvPr>
          <p:cNvSpPr/>
          <p:nvPr/>
        </p:nvSpPr>
        <p:spPr>
          <a:xfrm>
            <a:off x="531646" y="1119562"/>
            <a:ext cx="80807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analista de dados do Power BI trabalha em estreita colaboração com os stakeholders de negócios para identificar os requisitos de negócios. </a:t>
            </a:r>
          </a:p>
          <a:p>
            <a:r>
              <a:rPr lang="pt-BR" sz="2400" dirty="0"/>
              <a:t>Ele colabora com analistas de dados corporativos e engenheiros de dados para identificar e adquirir dados. Também transforma os dados, cria modelos de dados, visualiza dados e compartilha ativos usando o Power BI.</a:t>
            </a:r>
          </a:p>
        </p:txBody>
      </p:sp>
    </p:spTree>
    <p:extLst>
      <p:ext uri="{BB962C8B-B14F-4D97-AF65-F5344CB8AC3E}">
        <p14:creationId xmlns:p14="http://schemas.microsoft.com/office/powerpoint/2010/main" val="285447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Ferramentas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57070"/>
            <a:ext cx="81553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ferramenta de Agrupar da </a:t>
            </a:r>
            <a:r>
              <a:rPr lang="pt-BR" sz="2000" b="1" dirty="0"/>
              <a:t>guia Transformar </a:t>
            </a:r>
            <a:r>
              <a:rPr lang="pt-BR" sz="2000" dirty="0"/>
              <a:t>permite a criação de tabelas resumo a partir da nossa tabela principal Como assim? </a:t>
            </a:r>
          </a:p>
          <a:p>
            <a:r>
              <a:rPr lang="pt-BR" sz="2000" dirty="0"/>
              <a:t>Na nossa </a:t>
            </a:r>
            <a:r>
              <a:rPr lang="pt-BR" sz="2000" b="1" dirty="0"/>
              <a:t>Base Funcionários</a:t>
            </a:r>
            <a:r>
              <a:rPr lang="pt-BR" sz="2000" dirty="0"/>
              <a:t>, temos várias pessoas da mesma área, por exemplo:</a:t>
            </a:r>
          </a:p>
          <a:p>
            <a:r>
              <a:rPr lang="pt-BR" sz="2000" dirty="0"/>
              <a:t>Poderíamos querer saber o total de funcionários para cada área, ou o total de gasto salarial por área Algo bem semelhante a Tabela Dinâmica do Excel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063761-C62F-4997-9EE1-F30AD587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7" y="2915920"/>
            <a:ext cx="5682933" cy="32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2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Ferramentas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57070"/>
            <a:ext cx="81553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criar essa tabela resumida, precisamos duplicar a nossa base </a:t>
            </a:r>
            <a:r>
              <a:rPr lang="pt-BR" sz="2000" b="1" dirty="0"/>
              <a:t>Funcionários</a:t>
            </a:r>
            <a:r>
              <a:rPr lang="pt-BR" sz="2000" dirty="0"/>
              <a:t> para não alterar a base original.</a:t>
            </a:r>
          </a:p>
          <a:p>
            <a:r>
              <a:rPr lang="pt-BR" sz="2000" b="1" dirty="0"/>
              <a:t>Basta clicar com o botão direito em cima da </a:t>
            </a:r>
            <a:r>
              <a:rPr lang="pt-BR" sz="2000" b="1" dirty="0" err="1"/>
              <a:t>BaseFuncionarios</a:t>
            </a:r>
            <a:r>
              <a:rPr lang="pt-BR" sz="2000" b="1" dirty="0"/>
              <a:t> </a:t>
            </a:r>
            <a:r>
              <a:rPr lang="pt-BR" sz="2000" dirty="0"/>
              <a:t>e clicar na </a:t>
            </a:r>
            <a:r>
              <a:rPr lang="pt-BR" sz="2000" b="1" dirty="0"/>
              <a:t>opção Duplicar </a:t>
            </a:r>
          </a:p>
          <a:p>
            <a:r>
              <a:rPr lang="pt-BR" sz="2000" dirty="0"/>
              <a:t>Uma nova Consulta será criada, e vamos chama-la de </a:t>
            </a:r>
            <a:r>
              <a:rPr lang="pt-BR" sz="2000" dirty="0" err="1">
                <a:highlight>
                  <a:srgbClr val="FFFF00"/>
                </a:highlight>
              </a:rPr>
              <a:t>ResumoPorArea</a:t>
            </a:r>
            <a:r>
              <a:rPr lang="pt-BR" sz="2000" dirty="0"/>
              <a:t> Para mudar o nome da Consulta, é só ir em PROPRIEDADES no canto direito da tela.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23A50E-4813-4534-9186-650B508B3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824479"/>
            <a:ext cx="4886960" cy="39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Ferramenta Agrupar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05522"/>
            <a:ext cx="73695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 a coluna de </a:t>
            </a:r>
            <a:r>
              <a:rPr lang="pt-BR" b="1" dirty="0"/>
              <a:t>ID da área</a:t>
            </a:r>
            <a:r>
              <a:rPr lang="pt-BR" dirty="0"/>
              <a:t> selecionada, vá na guia </a:t>
            </a:r>
            <a:r>
              <a:rPr lang="pt-BR" dirty="0">
                <a:highlight>
                  <a:srgbClr val="FFFF00"/>
                </a:highlight>
              </a:rPr>
              <a:t>Transformar &gt;Agrupar por </a:t>
            </a:r>
          </a:p>
          <a:p>
            <a:endParaRPr lang="pt-BR" dirty="0"/>
          </a:p>
          <a:p>
            <a:r>
              <a:rPr lang="pt-BR" dirty="0"/>
              <a:t>Temos duas possibilidades de fazer um agrupamento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Básico: </a:t>
            </a:r>
            <a:r>
              <a:rPr lang="pt-BR" dirty="0"/>
              <a:t>onde podemos agrupar apenas por uma coluna</a:t>
            </a:r>
          </a:p>
          <a:p>
            <a:r>
              <a:rPr lang="pt-BR" dirty="0"/>
              <a:t>	Exemplo: </a:t>
            </a:r>
            <a:r>
              <a:rPr lang="pt-BR" b="1" dirty="0"/>
              <a:t>total de funcionários por área</a:t>
            </a:r>
          </a:p>
          <a:p>
            <a:pPr marL="342900" indent="-342900">
              <a:buFontTx/>
              <a:buChar char="-"/>
            </a:pPr>
            <a:r>
              <a:rPr lang="pt-BR" b="1" dirty="0"/>
              <a:t>Avançado: </a:t>
            </a:r>
            <a:r>
              <a:rPr lang="pt-BR" dirty="0"/>
              <a:t>onde podemos agrupar por mais de uma coluna </a:t>
            </a:r>
          </a:p>
          <a:p>
            <a:pPr marL="342900" indent="-342900">
              <a:buFontTx/>
              <a:buChar char="-"/>
            </a:pPr>
            <a:r>
              <a:rPr lang="pt-BR" b="1" dirty="0"/>
              <a:t>Total de funcionários </a:t>
            </a:r>
            <a:r>
              <a:rPr lang="pt-BR" dirty="0"/>
              <a:t>E total de gasto salarial por área</a:t>
            </a:r>
          </a:p>
          <a:p>
            <a:r>
              <a:rPr lang="pt-BR" dirty="0"/>
              <a:t>Vamos entender na prática a diferença, começando pelo Básico Vamos criar um agrupamento de </a:t>
            </a:r>
            <a:r>
              <a:rPr lang="pt-BR" b="1" dirty="0"/>
              <a:t>Quantidade de Funcionários </a:t>
            </a:r>
            <a:r>
              <a:rPr lang="pt-BR" dirty="0"/>
              <a:t>por </a:t>
            </a:r>
            <a:r>
              <a:rPr lang="pt-BR" b="1" dirty="0"/>
              <a:t>Área</a:t>
            </a:r>
            <a:r>
              <a:rPr lang="pt-BR" dirty="0"/>
              <a:t> </a:t>
            </a:r>
          </a:p>
          <a:p>
            <a:r>
              <a:rPr lang="pt-BR" dirty="0"/>
              <a:t>Como escolhemos como Operação uma contagem de linhas da tabela, não é</a:t>
            </a:r>
          </a:p>
          <a:p>
            <a:r>
              <a:rPr lang="pt-BR" dirty="0"/>
              <a:t>necessário selecionar uma Coluna na terceira caixa de opções à direita Se quiséssemos fazer uma Operação de Soma, seria necessário informar a coluna de Soma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606B22-8ACA-4670-888B-A6994450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0" y="4724400"/>
            <a:ext cx="671576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7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Ferramenta Agrupar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05522"/>
            <a:ext cx="7369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Temos uma tabela resumida que é criada.</a:t>
            </a:r>
          </a:p>
          <a:p>
            <a:r>
              <a:rPr lang="pt-BR" sz="2000" dirty="0"/>
              <a:t>Assim, podemos ver, por exemplo, que temos um total de 119 funcionários na Área 10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8C14B6-FE7A-4EE8-A83D-2F47C9F1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1606550"/>
            <a:ext cx="5229225" cy="20193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92D5E9D-D9DC-4AAE-A60A-2613D94B56B7}"/>
              </a:ext>
            </a:extLst>
          </p:cNvPr>
          <p:cNvSpPr/>
          <p:nvPr/>
        </p:nvSpPr>
        <p:spPr>
          <a:xfrm>
            <a:off x="494334" y="3711215"/>
            <a:ext cx="73695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Agora que já vimos como funciona o agrupamento básico, vamos ver o avançado.</a:t>
            </a:r>
          </a:p>
          <a:p>
            <a:r>
              <a:rPr lang="pt-BR" sz="2000" dirty="0"/>
              <a:t>Para </a:t>
            </a:r>
            <a:r>
              <a:rPr lang="pt-BR" sz="2000" b="1" dirty="0"/>
              <a:t>desfazer</a:t>
            </a:r>
            <a:r>
              <a:rPr lang="pt-BR" sz="2000" dirty="0"/>
              <a:t> esse agrupamento, podemos clicar no X das Etapas Aplicadas e refazer o processo, </a:t>
            </a:r>
            <a:r>
              <a:rPr lang="pt-BR" sz="2000" b="1" dirty="0"/>
              <a:t>ou</a:t>
            </a:r>
            <a:r>
              <a:rPr lang="pt-BR" sz="2000" dirty="0"/>
              <a:t> o que seria melhor editar esse agrupamento feito na </a:t>
            </a:r>
            <a:r>
              <a:rPr lang="pt-BR" sz="2000" b="1" dirty="0"/>
              <a:t>engrenagem que aparece no lado direito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68B0E2-8747-4C37-9FD0-FF2FA399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88" y="5448935"/>
            <a:ext cx="3429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5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Ferramenta Agrupar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505522"/>
            <a:ext cx="7369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Nas opções Avançadas, vamos criar um agrupamento por </a:t>
            </a:r>
            <a:r>
              <a:rPr lang="pt-BR" sz="2000" b="1" dirty="0">
                <a:highlight>
                  <a:srgbClr val="FFFF00"/>
                </a:highlight>
              </a:rPr>
              <a:t>ID da </a:t>
            </a:r>
            <a:r>
              <a:rPr lang="pt-BR" sz="2000" b="1" dirty="0" err="1">
                <a:highlight>
                  <a:srgbClr val="FFFF00"/>
                </a:highlight>
              </a:rPr>
              <a:t>Area</a:t>
            </a:r>
            <a:r>
              <a:rPr lang="pt-BR" sz="2000" b="1" dirty="0">
                <a:highlight>
                  <a:srgbClr val="FFFF00"/>
                </a:highlight>
              </a:rPr>
              <a:t> </a:t>
            </a:r>
            <a:r>
              <a:rPr lang="pt-BR" sz="2000" dirty="0">
                <a:highlight>
                  <a:srgbClr val="FFFF00"/>
                </a:highlight>
              </a:rPr>
              <a:t>e </a:t>
            </a:r>
            <a:r>
              <a:rPr lang="pt-BR" sz="2000" b="1" dirty="0">
                <a:highlight>
                  <a:srgbClr val="FFFF00"/>
                </a:highlight>
              </a:rPr>
              <a:t>Cargo</a:t>
            </a:r>
            <a:r>
              <a:rPr lang="pt-BR" sz="2000" dirty="0"/>
              <a:t>, e queremos saber a </a:t>
            </a:r>
            <a:r>
              <a:rPr lang="pt-BR" sz="2000" b="1" dirty="0">
                <a:solidFill>
                  <a:srgbClr val="FF0000"/>
                </a:solidFill>
              </a:rPr>
              <a:t>Quantidade de Funcionários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b="1" dirty="0">
                <a:solidFill>
                  <a:srgbClr val="FF0000"/>
                </a:solidFill>
              </a:rPr>
              <a:t>Total de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Impostos e Total de Salario Base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45A0F8-3195-469E-8DA9-CBA273F9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1620520"/>
            <a:ext cx="8527746" cy="3616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6D1441-77C3-4893-B576-2847E7E3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4" y="5466080"/>
            <a:ext cx="8527746" cy="12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5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Mesclar Consultas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98562"/>
            <a:ext cx="7369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Este é o momento da gente descobrir o que significam os códigos de </a:t>
            </a:r>
            <a:r>
              <a:rPr lang="pt-BR" sz="2000" dirty="0" err="1"/>
              <a:t>IDs</a:t>
            </a:r>
            <a:r>
              <a:rPr lang="pt-BR" sz="2000" dirty="0"/>
              <a:t> que vimos até agora </a:t>
            </a:r>
            <a:r>
              <a:rPr lang="pt-BR" sz="2000" b="1" dirty="0">
                <a:highlight>
                  <a:srgbClr val="FFFF00"/>
                </a:highlight>
              </a:rPr>
              <a:t>O cargo OPV </a:t>
            </a:r>
            <a:r>
              <a:rPr lang="pt-BR" sz="2000" dirty="0"/>
              <a:t>representa qual cargo? </a:t>
            </a:r>
          </a:p>
          <a:p>
            <a:r>
              <a:rPr lang="pt-BR" sz="2000" dirty="0"/>
              <a:t>A </a:t>
            </a:r>
            <a:r>
              <a:rPr lang="pt-BR" sz="2000" b="1" dirty="0"/>
              <a:t>área 10 </a:t>
            </a:r>
            <a:r>
              <a:rPr lang="pt-BR" sz="2000" dirty="0"/>
              <a:t>representa qual área?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E56DC7-81D3-42A4-B644-759D56F7F529}"/>
              </a:ext>
            </a:extLst>
          </p:cNvPr>
          <p:cNvSpPr/>
          <p:nvPr/>
        </p:nvSpPr>
        <p:spPr>
          <a:xfrm>
            <a:off x="494334" y="2761042"/>
            <a:ext cx="7369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 descobrir essas informações, precisaremos importar um novo arquivo </a:t>
            </a:r>
            <a:r>
              <a:rPr lang="pt-BR" dirty="0" err="1"/>
              <a:t>Excel:a</a:t>
            </a:r>
            <a:r>
              <a:rPr lang="pt-BR" dirty="0"/>
              <a:t> </a:t>
            </a:r>
            <a:r>
              <a:rPr lang="pt-BR" dirty="0" err="1">
                <a:highlight>
                  <a:srgbClr val="FFFF00"/>
                </a:highlight>
              </a:rPr>
              <a:t>BaseCargos</a:t>
            </a:r>
            <a:r>
              <a:rPr lang="pt-BR" dirty="0">
                <a:highlight>
                  <a:srgbClr val="FFFF00"/>
                </a:highlight>
              </a:rPr>
              <a:t> </a:t>
            </a:r>
            <a:endParaRPr lang="pt-BR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B9D072-5C28-4020-8F26-40011324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42" y="3657282"/>
            <a:ext cx="3175635" cy="11179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B601722-5525-486F-89E1-4447729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3558904"/>
            <a:ext cx="2898140" cy="28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0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Mesclar Consultas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98562"/>
            <a:ext cx="73695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Antes de mais nada, vamos fazer dois ajustes nessa base.</a:t>
            </a:r>
          </a:p>
          <a:p>
            <a:pPr marL="457200" indent="-457200">
              <a:buAutoNum type="arabicPeriod"/>
            </a:pPr>
            <a:r>
              <a:rPr lang="pt-BR" sz="2000" b="1" dirty="0"/>
              <a:t>Configurar a primeira linha como cabeçalho </a:t>
            </a:r>
            <a:r>
              <a:rPr lang="pt-BR" sz="2000" dirty="0"/>
              <a:t>indo em </a:t>
            </a:r>
          </a:p>
          <a:p>
            <a:r>
              <a:rPr lang="pt-BR" sz="2000" b="1" dirty="0"/>
              <a:t>	Página Inicial </a:t>
            </a:r>
            <a:r>
              <a:rPr lang="pt-BR" sz="2000" b="1" dirty="0">
                <a:highlight>
                  <a:srgbClr val="FFFF00"/>
                </a:highlight>
              </a:rPr>
              <a:t>&gt;&gt; </a:t>
            </a:r>
            <a:r>
              <a:rPr lang="pt-BR" sz="2000" dirty="0">
                <a:highlight>
                  <a:srgbClr val="FFFF00"/>
                </a:highlight>
              </a:rPr>
              <a:t>Usar a Primeira Linha como Cabeçalho.</a:t>
            </a:r>
          </a:p>
          <a:p>
            <a:r>
              <a:rPr lang="pt-BR" sz="2000" dirty="0"/>
              <a:t>2. Mudar o nome da tabela para </a:t>
            </a:r>
            <a:r>
              <a:rPr lang="pt-BR" sz="2000" b="1" dirty="0" err="1"/>
              <a:t>BaseCargos</a:t>
            </a:r>
            <a:r>
              <a:rPr lang="pt-BR" sz="2000" dirty="0"/>
              <a:t> em </a:t>
            </a:r>
            <a:r>
              <a:rPr lang="pt-BR" sz="2000" b="1" dirty="0"/>
              <a:t>PROPRIEDADES</a:t>
            </a:r>
            <a:r>
              <a:rPr lang="pt-BR" sz="2000" dirty="0"/>
              <a:t>, do lado direito da tela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4A269E-F00E-4924-888D-09AD13AD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3134202"/>
            <a:ext cx="8453120" cy="24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8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Mesclar Consultas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98562"/>
            <a:ext cx="73695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ferramenta de </a:t>
            </a:r>
            <a:r>
              <a:rPr lang="pt-BR" sz="2000" b="1" dirty="0"/>
              <a:t>Mesclar Consultas </a:t>
            </a:r>
            <a:r>
              <a:rPr lang="pt-BR" sz="2000" dirty="0"/>
              <a:t>está na guia </a:t>
            </a:r>
            <a:r>
              <a:rPr lang="pt-BR" sz="2000" b="1" dirty="0"/>
              <a:t>Página Inicial</a:t>
            </a:r>
            <a:r>
              <a:rPr lang="pt-BR" sz="2000" dirty="0"/>
              <a:t>, no canto </a:t>
            </a:r>
            <a:r>
              <a:rPr lang="pt-BR" sz="2000" b="1" dirty="0"/>
              <a:t>superior direito da guia </a:t>
            </a:r>
          </a:p>
          <a:p>
            <a:r>
              <a:rPr lang="pt-BR" sz="2000" dirty="0"/>
              <a:t>Esta opção permite que a gente puxe informações de uma tabela (por exemplo, o nome do cargo da </a:t>
            </a:r>
            <a:r>
              <a:rPr lang="pt-BR" sz="2000" b="1" dirty="0" err="1"/>
              <a:t>BaseCargos</a:t>
            </a:r>
            <a:r>
              <a:rPr lang="pt-BR" sz="2000" dirty="0"/>
              <a:t> para uma outra tabela, onde essa informação não existe (por exemplo, a </a:t>
            </a:r>
            <a:r>
              <a:rPr lang="pt-BR" sz="2000" dirty="0" err="1"/>
              <a:t>BaseFuncionarios</a:t>
            </a:r>
            <a:r>
              <a:rPr lang="pt-BR" sz="2000" dirty="0"/>
              <a:t> de acordo com alguma chave.</a:t>
            </a:r>
          </a:p>
          <a:p>
            <a:r>
              <a:rPr lang="pt-BR" sz="2000" dirty="0"/>
              <a:t>Essa chave será sempre uma coluna que as duas tabelas possuem em comum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A2C2E98-ADA8-418F-B443-A5A883F0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3912670"/>
            <a:ext cx="8548066" cy="26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5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Mesclar Consultas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98562"/>
            <a:ext cx="82229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Por exemplo, se quisermos puxar o nome do </a:t>
            </a:r>
            <a:r>
              <a:rPr lang="pt-BR" sz="2000" b="1" dirty="0"/>
              <a:t>Cargo</a:t>
            </a:r>
            <a:r>
              <a:rPr lang="pt-BR" sz="2000" dirty="0"/>
              <a:t> da </a:t>
            </a:r>
            <a:r>
              <a:rPr lang="pt-BR" sz="2000" b="1" dirty="0" err="1"/>
              <a:t>BaseCargos</a:t>
            </a:r>
            <a:r>
              <a:rPr lang="pt-BR" sz="2000" b="1" dirty="0"/>
              <a:t> </a:t>
            </a:r>
            <a:r>
              <a:rPr lang="pt-BR" sz="2000" dirty="0"/>
              <a:t>para a base </a:t>
            </a:r>
            <a:r>
              <a:rPr lang="pt-BR" sz="2000" b="1" dirty="0" err="1"/>
              <a:t>Funcionarios</a:t>
            </a:r>
            <a:r>
              <a:rPr lang="pt-BR" sz="2000" dirty="0"/>
              <a:t> </a:t>
            </a:r>
            <a:r>
              <a:rPr lang="pt-BR" sz="2000" dirty="0">
                <a:highlight>
                  <a:srgbClr val="FFFF00"/>
                </a:highlight>
              </a:rPr>
              <a:t>conseguimos</a:t>
            </a:r>
            <a:r>
              <a:rPr lang="pt-BR" sz="2000" dirty="0"/>
              <a:t> fazer isso pois ambas as tabelas possuem uma coluna de </a:t>
            </a:r>
            <a:r>
              <a:rPr lang="pt-BR" sz="2000" b="1" dirty="0"/>
              <a:t>ID do cargo.</a:t>
            </a:r>
          </a:p>
          <a:p>
            <a:r>
              <a:rPr lang="pt-BR" sz="2000" dirty="0"/>
              <a:t>Na base </a:t>
            </a:r>
            <a:r>
              <a:rPr lang="pt-BR" sz="2000" dirty="0" err="1"/>
              <a:t>Funcionarios</a:t>
            </a:r>
            <a:r>
              <a:rPr lang="pt-BR" sz="2000" dirty="0"/>
              <a:t> não sabemos o que é o cargo </a:t>
            </a:r>
            <a:r>
              <a:rPr lang="pt-BR" sz="2000" b="1" dirty="0"/>
              <a:t>OPV</a:t>
            </a:r>
            <a:r>
              <a:rPr lang="pt-BR" sz="2000" dirty="0"/>
              <a:t>, mas na base </a:t>
            </a:r>
            <a:r>
              <a:rPr lang="pt-BR" sz="2000" b="1" dirty="0"/>
              <a:t>Cargos</a:t>
            </a:r>
            <a:r>
              <a:rPr lang="pt-BR" sz="2000" dirty="0"/>
              <a:t> sabemos que esse cargo é o Nível Diretor, Área de Operações, etc.</a:t>
            </a:r>
          </a:p>
          <a:p>
            <a:r>
              <a:rPr lang="pt-BR" sz="2000" dirty="0"/>
              <a:t>O que vamos fazer então é puxar essas informações adicionais da base Cargos para a base </a:t>
            </a:r>
            <a:r>
              <a:rPr lang="pt-BR" sz="2000" dirty="0" err="1"/>
              <a:t>Funcionarios</a:t>
            </a:r>
            <a:r>
              <a:rPr lang="pt-BR" sz="2000" dirty="0"/>
              <a:t> por meio do </a:t>
            </a:r>
            <a:r>
              <a:rPr lang="pt-BR" sz="2000" b="1" dirty="0"/>
              <a:t>Mesclar Consultas </a:t>
            </a:r>
            <a:r>
              <a:rPr lang="pt-BR" sz="2000" dirty="0"/>
              <a:t>Para quem vem do Excel, esse processo é semelhante com o PROCV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146D15-BC9F-4F48-BA22-D4029FF8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3604894"/>
            <a:ext cx="8331200" cy="29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9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Mesclar Consultas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DC5B721-A2EF-40C2-8B8F-F9E0667A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615158"/>
            <a:ext cx="4916457" cy="436129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52BE1D6-4FD0-4C42-9360-826808A2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137" y="2994342"/>
            <a:ext cx="3133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hlinkClick r:id="rId2"/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661585" y="180040"/>
            <a:ext cx="8195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Certificação PL 300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37AAA6BF-A849-408D-A77B-18814AC3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70" y="3600924"/>
            <a:ext cx="8517586" cy="2121408"/>
          </a:xfrm>
          <a:prstGeom prst="rect">
            <a:avLst/>
          </a:prstGeom>
        </p:spPr>
      </p:pic>
      <p:sp>
        <p:nvSpPr>
          <p:cNvPr id="9" name="Retângulo 8">
            <a:hlinkClick r:id="rId4"/>
            <a:extLst>
              <a:ext uri="{FF2B5EF4-FFF2-40B4-BE49-F238E27FC236}">
                <a16:creationId xmlns:a16="http://schemas.microsoft.com/office/drawing/2014/main" id="{7C0A401B-1E43-4168-9BF4-CBBFCA19BC36}"/>
              </a:ext>
            </a:extLst>
          </p:cNvPr>
          <p:cNvSpPr/>
          <p:nvPr/>
        </p:nvSpPr>
        <p:spPr>
          <a:xfrm>
            <a:off x="661585" y="921972"/>
            <a:ext cx="8080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Guia de estudo para o Exame PL-300: Analista de Dados do Microsoft Power BI</a:t>
            </a:r>
          </a:p>
        </p:txBody>
      </p:sp>
    </p:spTree>
    <p:extLst>
      <p:ext uri="{BB962C8B-B14F-4D97-AF65-F5344CB8AC3E}">
        <p14:creationId xmlns:p14="http://schemas.microsoft.com/office/powerpoint/2010/main" val="282008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Mesclar Consultas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98562"/>
            <a:ext cx="82229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Uma nova coluna será criada no final da tabela.</a:t>
            </a:r>
          </a:p>
          <a:p>
            <a:r>
              <a:rPr lang="pt-BR" sz="2000" dirty="0"/>
              <a:t>Essa coluna vai mostrar apenas a opção </a:t>
            </a:r>
            <a:r>
              <a:rPr lang="pt-BR" sz="2000" b="1" dirty="0" err="1"/>
              <a:t>Table</a:t>
            </a:r>
            <a:r>
              <a:rPr lang="pt-BR" sz="2000" dirty="0"/>
              <a:t> </a:t>
            </a:r>
          </a:p>
          <a:p>
            <a:r>
              <a:rPr lang="pt-BR" sz="2000" dirty="0"/>
              <a:t>Isso porque ainda não informamos quais colunas da tabela de </a:t>
            </a:r>
            <a:r>
              <a:rPr lang="pt-BR" sz="2000" b="1" dirty="0"/>
              <a:t>Cargos </a:t>
            </a:r>
            <a:r>
              <a:rPr lang="pt-BR" sz="2000" dirty="0"/>
              <a:t>queremos trazer.</a:t>
            </a:r>
          </a:p>
          <a:p>
            <a:r>
              <a:rPr lang="pt-BR" sz="2000" dirty="0"/>
              <a:t>Para fazer isso, clicamos no filtro da coluna </a:t>
            </a:r>
            <a:r>
              <a:rPr lang="pt-BR" sz="2000" b="1" dirty="0" err="1"/>
              <a:t>BaseCargos</a:t>
            </a:r>
            <a:r>
              <a:rPr lang="pt-BR" sz="2000" dirty="0"/>
              <a:t> e marcamos apenas aquelas que queremos trazer, por exemplo </a:t>
            </a:r>
            <a:r>
              <a:rPr lang="pt-BR" sz="2000" b="1" dirty="0">
                <a:highlight>
                  <a:srgbClr val="FFFF00"/>
                </a:highlight>
              </a:rPr>
              <a:t>Nível, Área, Quadro, Bônus e Contratação</a:t>
            </a:r>
          </a:p>
          <a:p>
            <a:r>
              <a:rPr lang="pt-BR" sz="2000" dirty="0"/>
              <a:t>Além disso, podemos desmarcar a opção de Usar o nome da coluna como prefixo.</a:t>
            </a:r>
          </a:p>
          <a:p>
            <a:r>
              <a:rPr lang="pt-BR" sz="2000" dirty="0"/>
              <a:t>Isso fará com que cada coluna apareça com o nome da base </a:t>
            </a:r>
            <a:r>
              <a:rPr lang="pt-BR" sz="2000" b="1" dirty="0"/>
              <a:t>Cargos</a:t>
            </a:r>
            <a:r>
              <a:rPr lang="pt-BR" sz="2000" dirty="0"/>
              <a:t> antes.</a:t>
            </a:r>
          </a:p>
          <a:p>
            <a:r>
              <a:rPr lang="pt-BR" sz="2000" dirty="0"/>
              <a:t>Isso pode ser ruim para a visualização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8F425B-99D9-406D-9FC0-FECE52FE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77" y="4062967"/>
            <a:ext cx="2681923" cy="24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8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Mesclar Consultas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98562"/>
            <a:ext cx="8222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darmos prosseguimento com uma lista de tabelas mais organizado, </a:t>
            </a:r>
            <a:r>
              <a:rPr lang="pt-BR" sz="2000" dirty="0">
                <a:solidFill>
                  <a:srgbClr val="FF0000"/>
                </a:solidFill>
              </a:rPr>
              <a:t>exclua </a:t>
            </a:r>
            <a:r>
              <a:rPr lang="pt-BR" sz="2000" dirty="0"/>
              <a:t>a tabela </a:t>
            </a:r>
            <a:r>
              <a:rPr lang="pt-BR" sz="2000" b="1" dirty="0" err="1">
                <a:solidFill>
                  <a:srgbClr val="FF0000"/>
                </a:solidFill>
              </a:rPr>
              <a:t>ResumoPorArea</a:t>
            </a:r>
            <a:r>
              <a:rPr lang="pt-BR" sz="2000" dirty="0"/>
              <a:t> que criamos anteriormente.</a:t>
            </a:r>
          </a:p>
          <a:p>
            <a:r>
              <a:rPr lang="pt-BR" sz="2000" dirty="0"/>
              <a:t> Para isso, basta clicar com o botão direito em cima dessa tabela, no lado</a:t>
            </a:r>
          </a:p>
          <a:p>
            <a:r>
              <a:rPr lang="pt-BR" sz="2000" dirty="0"/>
              <a:t>esquerdo da tela, e depois na opção de excluir.</a:t>
            </a:r>
          </a:p>
          <a:p>
            <a:r>
              <a:rPr lang="pt-BR" sz="2000" dirty="0"/>
              <a:t>Vamos manter apenas as tabelas de </a:t>
            </a:r>
            <a:r>
              <a:rPr lang="pt-BR" sz="2000" b="1" dirty="0"/>
              <a:t>Funcionários</a:t>
            </a:r>
            <a:r>
              <a:rPr lang="pt-BR" sz="2000" dirty="0"/>
              <a:t> e </a:t>
            </a:r>
            <a:r>
              <a:rPr lang="pt-BR" dirty="0"/>
              <a:t>Cargos.</a:t>
            </a:r>
            <a:r>
              <a:rPr lang="pt-BR" sz="2000" dirty="0"/>
              <a:t>	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0FB210A-A388-4E84-9126-6474B4D916FF}"/>
              </a:ext>
            </a:extLst>
          </p:cNvPr>
          <p:cNvSpPr/>
          <p:nvPr/>
        </p:nvSpPr>
        <p:spPr>
          <a:xfrm>
            <a:off x="494334" y="2489400"/>
            <a:ext cx="8222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Além da opção de Mesclar Consultas, temos também a de </a:t>
            </a:r>
            <a:r>
              <a:rPr lang="pt-BR" sz="2000" b="1" dirty="0">
                <a:highlight>
                  <a:srgbClr val="FFFF00"/>
                </a:highlight>
              </a:rPr>
              <a:t>Acrescentar</a:t>
            </a:r>
          </a:p>
          <a:p>
            <a:r>
              <a:rPr lang="pt-BR" sz="2000" b="1" dirty="0">
                <a:highlight>
                  <a:srgbClr val="FFFF00"/>
                </a:highlight>
              </a:rPr>
              <a:t>Consultas </a:t>
            </a:r>
          </a:p>
          <a:p>
            <a:r>
              <a:rPr lang="pt-BR" sz="2000" dirty="0"/>
              <a:t>A diferença é que essa opção é capaz de juntar duas tabelas em uma só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A61458-FC43-4C62-8DF6-C36D78AD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67" y="3738880"/>
            <a:ext cx="4242753" cy="297967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2BE5BD0-2178-4976-B40B-003DB1EBC7A6}"/>
              </a:ext>
            </a:extLst>
          </p:cNvPr>
          <p:cNvSpPr/>
          <p:nvPr/>
        </p:nvSpPr>
        <p:spPr>
          <a:xfrm>
            <a:off x="2529840" y="5852160"/>
            <a:ext cx="3840480" cy="55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110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Importar Base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98562"/>
            <a:ext cx="8222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Vamos importar duas bases, que está disponível no </a:t>
            </a:r>
            <a:r>
              <a:rPr lang="pt-BR" sz="2000" dirty="0" err="1"/>
              <a:t>classroom</a:t>
            </a:r>
            <a:r>
              <a:rPr lang="pt-BR" sz="2000" dirty="0"/>
              <a:t> e que estão dentro de uma pasta chamada Bases Divididas.</a:t>
            </a:r>
          </a:p>
          <a:p>
            <a:r>
              <a:rPr lang="pt-BR" sz="2000" dirty="0"/>
              <a:t> São os arquivos </a:t>
            </a:r>
            <a:r>
              <a:rPr lang="pt-BR" sz="2000" b="1" dirty="0"/>
              <a:t>Funcionários Atuais </a:t>
            </a:r>
            <a:r>
              <a:rPr lang="pt-BR" sz="2000" dirty="0"/>
              <a:t>e </a:t>
            </a:r>
            <a:r>
              <a:rPr lang="pt-BR" sz="2000" b="1" dirty="0"/>
              <a:t>Funcionários Antigos</a:t>
            </a:r>
            <a:r>
              <a:rPr lang="pt-BR" sz="2000" dirty="0"/>
              <a:t>	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EC01FBA-E1B3-4B67-B740-8FF58333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2647240"/>
            <a:ext cx="3895725" cy="18669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2BE5BD0-2178-4976-B40B-003DB1EBC7A6}"/>
              </a:ext>
            </a:extLst>
          </p:cNvPr>
          <p:cNvSpPr/>
          <p:nvPr/>
        </p:nvSpPr>
        <p:spPr>
          <a:xfrm>
            <a:off x="2685567" y="3667760"/>
            <a:ext cx="3176753" cy="55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409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Acrescentar Consultas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698562"/>
            <a:ext cx="8222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Agora vá na guia Página Inicial e em Acrescentar Consultas, clique na setinha para baixo e escolha a opção de </a:t>
            </a:r>
            <a:r>
              <a:rPr lang="pt-BR" sz="2000" b="1" dirty="0"/>
              <a:t>Acrescentar Consultas como Novas.</a:t>
            </a:r>
          </a:p>
          <a:p>
            <a:r>
              <a:rPr lang="pt-BR" sz="2000" dirty="0"/>
              <a:t>Esta opção vai criar uma </a:t>
            </a:r>
            <a:r>
              <a:rPr lang="pt-BR" sz="2000" dirty="0">
                <a:highlight>
                  <a:srgbClr val="FFFF00"/>
                </a:highlight>
              </a:rPr>
              <a:t>nova tabela</a:t>
            </a:r>
            <a:r>
              <a:rPr lang="pt-BR" sz="2000" dirty="0"/>
              <a:t>, juntando as duas de funcionários atuais e antigos.</a:t>
            </a:r>
          </a:p>
          <a:p>
            <a:r>
              <a:rPr lang="pt-BR" sz="2000" dirty="0"/>
              <a:t>Feito isso, será aberta uma janela de </a:t>
            </a:r>
            <a:r>
              <a:rPr lang="pt-BR" sz="2000" b="1" dirty="0"/>
              <a:t>Acrescentar</a:t>
            </a:r>
            <a:r>
              <a:rPr lang="pt-BR" sz="2000" dirty="0"/>
              <a:t>, onde você vai escolher as duas tabelas que quer juntar, no caso, </a:t>
            </a:r>
            <a:r>
              <a:rPr lang="pt-BR" sz="2000" b="1" dirty="0" err="1"/>
              <a:t>FuncionariosAtuais</a:t>
            </a:r>
            <a:r>
              <a:rPr lang="pt-BR" sz="2000" dirty="0"/>
              <a:t> com</a:t>
            </a:r>
          </a:p>
          <a:p>
            <a:r>
              <a:rPr lang="pt-BR" sz="2000" b="1" dirty="0" err="1"/>
              <a:t>FuncionariosAntigos</a:t>
            </a:r>
            <a:endParaRPr lang="pt-BR" sz="2000" b="1" dirty="0"/>
          </a:p>
          <a:p>
            <a:r>
              <a:rPr lang="pt-BR" sz="2000" dirty="0"/>
              <a:t>Nesse processo você poderia juntar 3 ou mais tabelas se quisesse Por fim, clique em OK	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CFDEA2-3897-44CA-B8FD-4C70B370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3654366"/>
            <a:ext cx="6516066" cy="27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01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Importante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595934" y="1612962"/>
            <a:ext cx="82229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 detalhe importante sobre essa ferramenta é que, para funcionar</a:t>
            </a:r>
          </a:p>
          <a:p>
            <a:r>
              <a:rPr lang="pt-BR" sz="2000" dirty="0"/>
              <a:t>corretamente, os nomes das colunas em ambas as tabelas devem ser exatamente os mesmos.</a:t>
            </a:r>
          </a:p>
          <a:p>
            <a:r>
              <a:rPr lang="pt-BR" sz="2000" dirty="0"/>
              <a:t>Se na tabela de funcionários atuais, por exemplo, estivesse escrito</a:t>
            </a:r>
          </a:p>
          <a:p>
            <a:r>
              <a:rPr lang="pt-BR" sz="2000" b="1" dirty="0"/>
              <a:t>Nome Completo</a:t>
            </a:r>
            <a:r>
              <a:rPr lang="pt-BR" sz="2000" dirty="0"/>
              <a:t>, e em funcionários antigos estivesse </a:t>
            </a:r>
            <a:r>
              <a:rPr lang="pt-BR" sz="2000" b="1" dirty="0">
                <a:highlight>
                  <a:srgbClr val="FFFF00"/>
                </a:highlight>
              </a:rPr>
              <a:t>Nome do Funcionário</a:t>
            </a:r>
            <a:r>
              <a:rPr lang="pt-BR" sz="2000" dirty="0"/>
              <a:t>, o Power BI não conseguiria juntar as duas colunas, pois possuem nomes diferentes </a:t>
            </a:r>
          </a:p>
          <a:p>
            <a:r>
              <a:rPr lang="pt-BR" sz="2000" dirty="0"/>
              <a:t>Por isso, para usar essa ferramenta, é muito importante manter um padrão nos nomes das colunas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7588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Excluindo tabelas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606094" y="1287842"/>
            <a:ext cx="82229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Por fim, como já temos todas essas informações na nossa </a:t>
            </a:r>
            <a:r>
              <a:rPr lang="pt-BR" sz="2000" dirty="0" err="1"/>
              <a:t>BaseFuncionarios</a:t>
            </a:r>
            <a:endParaRPr lang="pt-BR" sz="2000" dirty="0"/>
          </a:p>
          <a:p>
            <a:r>
              <a:rPr lang="pt-BR" sz="2000" dirty="0"/>
              <a:t>importada anteriormente, não precisamos dessas tabelas criadas</a:t>
            </a:r>
          </a:p>
          <a:p>
            <a:r>
              <a:rPr lang="pt-BR" sz="2000" dirty="0"/>
              <a:t>anteriormente, portanto, você pode excluir as 3 tabelas e manter apenas as</a:t>
            </a:r>
          </a:p>
          <a:p>
            <a:r>
              <a:rPr lang="pt-BR" sz="2000" dirty="0"/>
              <a:t>tabelas de </a:t>
            </a:r>
            <a:r>
              <a:rPr lang="pt-BR" sz="2000" dirty="0" err="1"/>
              <a:t>BaseFuncionarios</a:t>
            </a:r>
            <a:r>
              <a:rPr lang="pt-BR" sz="2000" dirty="0"/>
              <a:t> e </a:t>
            </a:r>
            <a:r>
              <a:rPr lang="pt-BR" sz="2000" dirty="0" err="1"/>
              <a:t>BaseCargos</a:t>
            </a:r>
            <a:endParaRPr lang="pt-BR" sz="2000" dirty="0"/>
          </a:p>
          <a:p>
            <a:r>
              <a:rPr lang="pt-BR" sz="2000" dirty="0"/>
              <a:t>Para excluir uma tabela, basta clicar nela com o botão direito e depois ir na opção Excluir </a:t>
            </a:r>
          </a:p>
          <a:p>
            <a:r>
              <a:rPr lang="pt-BR" sz="2000" dirty="0"/>
              <a:t>OBS</a:t>
            </a:r>
          </a:p>
          <a:p>
            <a:r>
              <a:rPr lang="pt-BR" sz="2000" dirty="0"/>
              <a:t>Se você tentar excluir a tabela de </a:t>
            </a:r>
            <a:r>
              <a:rPr lang="pt-BR" sz="2000" dirty="0" err="1"/>
              <a:t>FuncionariosAntigos</a:t>
            </a:r>
            <a:r>
              <a:rPr lang="pt-BR" sz="2000" dirty="0"/>
              <a:t> (ou Atuais) antes de</a:t>
            </a:r>
          </a:p>
          <a:p>
            <a:r>
              <a:rPr lang="pt-BR" sz="2000" dirty="0"/>
              <a:t>excluir a de </a:t>
            </a:r>
            <a:r>
              <a:rPr lang="pt-BR" sz="2000" dirty="0" err="1"/>
              <a:t>FuncionariosTotais</a:t>
            </a:r>
            <a:r>
              <a:rPr lang="pt-BR" sz="2000" dirty="0"/>
              <a:t> o Power BI não vai deixar, pois a base de</a:t>
            </a:r>
          </a:p>
          <a:p>
            <a:r>
              <a:rPr lang="pt-BR" sz="2000" dirty="0" err="1"/>
              <a:t>FuncionariosAtuais</a:t>
            </a:r>
            <a:r>
              <a:rPr lang="pt-BR" sz="2000" dirty="0"/>
              <a:t> está puxando informações dessas duas bases Portanto,</a:t>
            </a:r>
          </a:p>
          <a:p>
            <a:r>
              <a:rPr lang="pt-BR" sz="2000" dirty="0"/>
              <a:t>você deve primeiro excluir a tabela de </a:t>
            </a:r>
            <a:r>
              <a:rPr lang="pt-BR" sz="2000" dirty="0" err="1"/>
              <a:t>FuncionariosTotais</a:t>
            </a:r>
            <a:r>
              <a:rPr lang="pt-BR" sz="2000" dirty="0"/>
              <a:t> e somente depois as duas de Atuais e Antigos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08523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Importar pasta com vários arquivos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9113" y="603965"/>
            <a:ext cx="8222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Além de importar arquivos Excel, também é possível importar uma </a:t>
            </a:r>
            <a:r>
              <a:rPr lang="pt-BR" sz="2000" b="1" dirty="0"/>
              <a:t>pasta com vários arquivos</a:t>
            </a:r>
            <a:r>
              <a:rPr lang="pt-BR" sz="2000" dirty="0"/>
              <a:t> Indo na opção de Nova Fonte, você pode escolher a opção Pasta </a:t>
            </a:r>
          </a:p>
          <a:p>
            <a:r>
              <a:rPr lang="pt-BR" sz="2000" dirty="0"/>
              <a:t>Vamos importar a pasta </a:t>
            </a:r>
            <a:r>
              <a:rPr lang="pt-BR" sz="2000" b="1" dirty="0"/>
              <a:t>Bases Divididas </a:t>
            </a:r>
            <a:r>
              <a:rPr lang="pt-BR" sz="2000" dirty="0"/>
              <a:t>de uma única vez </a:t>
            </a:r>
          </a:p>
          <a:p>
            <a:r>
              <a:rPr lang="pt-BR" sz="2000" dirty="0"/>
              <a:t>Feito isso, clique na opção de Transformar Dados</a:t>
            </a:r>
          </a:p>
          <a:p>
            <a:endParaRPr lang="pt-BR"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A6A8FD-FD96-459D-9B04-D09625F0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7" y="2449464"/>
            <a:ext cx="8138160" cy="255941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EAA9736-62BA-43D5-8690-7E6A0A3E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5120640"/>
            <a:ext cx="8625840" cy="14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62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Importar pasta com vários arquivos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9113" y="603965"/>
            <a:ext cx="8222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Feito isso, vai aparecer uma tabela com uma coluna de </a:t>
            </a:r>
            <a:r>
              <a:rPr lang="pt-BR" sz="2000" dirty="0" err="1"/>
              <a:t>Content</a:t>
            </a:r>
            <a:r>
              <a:rPr lang="pt-BR" sz="2000" dirty="0"/>
              <a:t> com o texto </a:t>
            </a:r>
            <a:r>
              <a:rPr lang="pt-BR" sz="2000" dirty="0" err="1"/>
              <a:t>Binary</a:t>
            </a:r>
            <a:r>
              <a:rPr lang="pt-BR" sz="2000" dirty="0"/>
              <a:t> Para expandir essas tabelas, é só clicar no botão de filtro da coluna de</a:t>
            </a:r>
          </a:p>
          <a:p>
            <a:r>
              <a:rPr lang="pt-BR" sz="2000" dirty="0" err="1"/>
              <a:t>Content</a:t>
            </a:r>
            <a:r>
              <a:rPr lang="pt-BR" sz="2000" dirty="0"/>
              <a:t> e a tela abaixo vai aparecer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E69BFC-D61D-4A55-808A-E1A2C310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375788"/>
            <a:ext cx="4094797" cy="182914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D29DFC5-54EA-4425-B1FA-B31F33FD8D6B}"/>
              </a:ext>
            </a:extLst>
          </p:cNvPr>
          <p:cNvSpPr/>
          <p:nvPr/>
        </p:nvSpPr>
        <p:spPr>
          <a:xfrm>
            <a:off x="596251" y="3429000"/>
            <a:ext cx="82229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Aqui você irá basicamente selecionar a opção </a:t>
            </a:r>
            <a:r>
              <a:rPr lang="pt-BR" sz="2000" b="1" dirty="0" err="1"/>
              <a:t>Plan</a:t>
            </a:r>
            <a:r>
              <a:rPr lang="pt-BR" sz="2000" b="1" dirty="0"/>
              <a:t> 1 </a:t>
            </a:r>
            <a:r>
              <a:rPr lang="pt-BR" sz="2000" dirty="0"/>
              <a:t>do lado esquerdo, e clicar em Ok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AF4E20-C207-437C-ADB6-C7DBC2164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58" y="4072834"/>
            <a:ext cx="4832302" cy="27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99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Importar pasta com vários arquivos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9113" y="603965"/>
            <a:ext cx="82229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 tabela criada será </a:t>
            </a:r>
            <a:r>
              <a:rPr lang="pt-BR" sz="2000" u="sng" dirty="0"/>
              <a:t>exatamente a mesma </a:t>
            </a:r>
            <a:r>
              <a:rPr lang="pt-BR" sz="2000" dirty="0"/>
              <a:t>da </a:t>
            </a:r>
            <a:r>
              <a:rPr lang="pt-BR" sz="2000" dirty="0" err="1"/>
              <a:t>BaseFuncionarios</a:t>
            </a:r>
            <a:r>
              <a:rPr lang="pt-BR" sz="2000" dirty="0"/>
              <a:t> que já tínhamos.</a:t>
            </a:r>
          </a:p>
          <a:p>
            <a:r>
              <a:rPr lang="pt-BR" sz="2000" dirty="0"/>
              <a:t>Uma coisa a mais é que a visualização do lado esquerdo vai ficar um pouco diferente.</a:t>
            </a:r>
          </a:p>
          <a:p>
            <a:r>
              <a:rPr lang="pt-BR" sz="2000" dirty="0"/>
              <a:t>Você pode minimizar a pasta de </a:t>
            </a:r>
            <a:r>
              <a:rPr lang="pt-BR" sz="2000" b="1" dirty="0"/>
              <a:t>Transformar Arquivos </a:t>
            </a:r>
            <a:r>
              <a:rPr lang="pt-BR" sz="2000" dirty="0"/>
              <a:t>para visualizar apenas as 3 tabelas de </a:t>
            </a:r>
            <a:r>
              <a:rPr lang="pt-BR" sz="2000" dirty="0" err="1">
                <a:highlight>
                  <a:srgbClr val="FFFF00"/>
                </a:highlight>
              </a:rPr>
              <a:t>Funcionarios</a:t>
            </a:r>
            <a:r>
              <a:rPr lang="pt-BR" sz="2000" dirty="0">
                <a:highlight>
                  <a:srgbClr val="FFFF00"/>
                </a:highlight>
              </a:rPr>
              <a:t>, Cargos e Bases Divididas</a:t>
            </a:r>
          </a:p>
          <a:p>
            <a:r>
              <a:rPr lang="pt-BR" sz="2000" dirty="0"/>
              <a:t>Mais uma vez, como já temos a base </a:t>
            </a:r>
            <a:r>
              <a:rPr lang="pt-BR" sz="2000" b="1" dirty="0"/>
              <a:t>Funcionários com os dados completos</a:t>
            </a:r>
            <a:r>
              <a:rPr lang="pt-BR" sz="2000" dirty="0"/>
              <a:t>,</a:t>
            </a:r>
          </a:p>
          <a:p>
            <a:r>
              <a:rPr lang="pt-BR" sz="2000" dirty="0"/>
              <a:t>podemos </a:t>
            </a:r>
            <a:r>
              <a:rPr lang="pt-BR" sz="2000" dirty="0">
                <a:solidFill>
                  <a:srgbClr val="FF0000"/>
                </a:solidFill>
              </a:rPr>
              <a:t>excluir</a:t>
            </a:r>
            <a:r>
              <a:rPr lang="pt-BR" sz="2000" dirty="0"/>
              <a:t> esta tabela </a:t>
            </a:r>
            <a:r>
              <a:rPr lang="pt-BR" sz="2000" dirty="0">
                <a:solidFill>
                  <a:srgbClr val="FF0000"/>
                </a:solidFill>
              </a:rPr>
              <a:t>Bases Divididas </a:t>
            </a:r>
            <a:r>
              <a:rPr lang="pt-BR" sz="2000" dirty="0"/>
              <a:t>e depois a pasta </a:t>
            </a:r>
            <a:r>
              <a:rPr lang="pt-BR" sz="2000" dirty="0">
                <a:solidFill>
                  <a:srgbClr val="FF0000"/>
                </a:solidFill>
              </a:rPr>
              <a:t>Transformar</a:t>
            </a:r>
          </a:p>
          <a:p>
            <a:r>
              <a:rPr lang="pt-BR" sz="2000" dirty="0">
                <a:solidFill>
                  <a:srgbClr val="FF0000"/>
                </a:solidFill>
              </a:rPr>
              <a:t>Arquivos</a:t>
            </a:r>
            <a:r>
              <a:rPr lang="pt-BR" sz="2000" dirty="0"/>
              <a:t> </a:t>
            </a:r>
          </a:p>
          <a:p>
            <a:r>
              <a:rPr lang="pt-BR" sz="2000" dirty="0"/>
              <a:t>A vantagem é que agora você sabe como importar uma pasta com vários arquivos de uma vez, em vez de importar um por um </a:t>
            </a:r>
          </a:p>
          <a:p>
            <a:r>
              <a:rPr lang="pt-BR" sz="2000" dirty="0"/>
              <a:t>Feito isso, você pode ir na guia Página Inicial e clicar na opção Fechar e Aplicar</a:t>
            </a:r>
          </a:p>
        </p:txBody>
      </p:sp>
    </p:spTree>
    <p:extLst>
      <p:ext uri="{BB962C8B-B14F-4D97-AF65-F5344CB8AC3E}">
        <p14:creationId xmlns:p14="http://schemas.microsoft.com/office/powerpoint/2010/main" val="46725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Atualização das Bases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9113" y="603965"/>
            <a:ext cx="8222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Uma dúvida que você deve estar tendo nesse ponto é e se eu adicionar/excluir informações nas minhas tabelas do Excel, vou precisar</a:t>
            </a:r>
          </a:p>
          <a:p>
            <a:r>
              <a:rPr lang="pt-BR" sz="2000" dirty="0"/>
              <a:t>fazer todo esse passo a passo de edição das tabelas?</a:t>
            </a:r>
          </a:p>
          <a:p>
            <a:r>
              <a:rPr lang="pt-BR" sz="2000" dirty="0"/>
              <a:t>A resposta obviamente é que não </a:t>
            </a:r>
          </a:p>
          <a:p>
            <a:r>
              <a:rPr lang="pt-BR" sz="2000" dirty="0"/>
              <a:t>Tudo o que fizemos de edições foi gravado na lista de ETAPAS APLICADAS do Power Query Tudo o que precisamos fazer para incluir novas informações dos nossos arquivos Excel é simplesmente ir na guia Página Inicial Atualizar, e todas as etapas que aplicamos no Power Query serão automaticamente</a:t>
            </a:r>
          </a:p>
          <a:p>
            <a:r>
              <a:rPr lang="pt-BR" sz="2000" dirty="0"/>
              <a:t>aplicadas nas nossas tabelas do Power Bi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8E7AD3-4F07-4D55-AB28-1AE59069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3651885"/>
            <a:ext cx="78867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9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hlinkClick r:id="rId2"/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661585" y="180040"/>
            <a:ext cx="8195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Certificação PL 300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37AAA6BF-A849-408D-A77B-18814AC3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65" y="5042983"/>
            <a:ext cx="6287073" cy="15658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DCECDC1-15E6-4AB4-9070-238BEF291D04}"/>
              </a:ext>
            </a:extLst>
          </p:cNvPr>
          <p:cNvSpPr/>
          <p:nvPr/>
        </p:nvSpPr>
        <p:spPr>
          <a:xfrm>
            <a:off x="526346" y="901215"/>
            <a:ext cx="85175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Habilidades medidas</a:t>
            </a:r>
          </a:p>
          <a:p>
            <a:r>
              <a:rPr lang="pt-BR" dirty="0"/>
              <a:t>A versão em inglês deste exame foi atualizada em 31 de janeiro de 2023. </a:t>
            </a:r>
          </a:p>
          <a:p>
            <a:r>
              <a:rPr lang="pt-BR" dirty="0"/>
              <a:t>Examine o guia de estudo vinculado na caixa “Dica” anterior para obter detalhes sobre as habilidades avaliadas e as alterações mais recentes.</a:t>
            </a:r>
          </a:p>
          <a:p>
            <a:endParaRPr lang="pt-BR" dirty="0"/>
          </a:p>
          <a:p>
            <a:r>
              <a:rPr lang="pt-BR" dirty="0"/>
              <a:t>Preparar os dados (25 a 30%)</a:t>
            </a:r>
          </a:p>
          <a:p>
            <a:r>
              <a:rPr lang="pt-BR" dirty="0"/>
              <a:t>Modelar os dados (25 a 30%)</a:t>
            </a:r>
          </a:p>
          <a:p>
            <a:r>
              <a:rPr lang="pt-BR" dirty="0"/>
              <a:t>Visualizar e analisar os dados (25 a 30%)</a:t>
            </a:r>
          </a:p>
          <a:p>
            <a:r>
              <a:rPr lang="pt-BR" dirty="0"/>
              <a:t>Implantar e manter ativos (15 a 20%)</a:t>
            </a:r>
          </a:p>
        </p:txBody>
      </p:sp>
      <p:pic>
        <p:nvPicPr>
          <p:cNvPr id="8" name="Gráfico 7" descr="Livro aberto">
            <a:hlinkClick r:id="rId4"/>
            <a:extLst>
              <a:ext uri="{FF2B5EF4-FFF2-40B4-BE49-F238E27FC236}">
                <a16:creationId xmlns:a16="http://schemas.microsoft.com/office/drawing/2014/main" id="{490271AE-5A33-4525-8224-94B41A12D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159" y="3853727"/>
            <a:ext cx="914400" cy="914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E9D0A93-F43F-4CA7-864A-63C5BE84EFA1}"/>
              </a:ext>
            </a:extLst>
          </p:cNvPr>
          <p:cNvSpPr/>
          <p:nvPr/>
        </p:nvSpPr>
        <p:spPr>
          <a:xfrm>
            <a:off x="1894803" y="4080094"/>
            <a:ext cx="3035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SIMULADO DE PROVA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336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Atualização das Bases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69113" y="603965"/>
            <a:ext cx="82229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Nessa opção de </a:t>
            </a:r>
            <a:r>
              <a:rPr lang="pt-BR" sz="2000" b="1" dirty="0"/>
              <a:t>Atualizar</a:t>
            </a:r>
            <a:r>
              <a:rPr lang="pt-BR" sz="2000" dirty="0"/>
              <a:t>, devemos tomar um cuidado se os arquivos Excel tiverem mudado de pasta, então o Power BI não vai conseguir encontra-los</a:t>
            </a:r>
          </a:p>
          <a:p>
            <a:r>
              <a:rPr lang="pt-BR" sz="2000" dirty="0"/>
              <a:t> A solução é simplesmente atualizar os caminhos desses arquivos, indo na opção </a:t>
            </a:r>
            <a:r>
              <a:rPr lang="pt-BR" sz="2000" b="1" dirty="0"/>
              <a:t>Transformar Dados &gt;&gt; Configurações da fonte de dados</a:t>
            </a:r>
          </a:p>
          <a:p>
            <a:r>
              <a:rPr lang="pt-BR" sz="2000" dirty="0"/>
              <a:t>Ali você poderá modificar cada caminho dos arquivos para aquele mais atualizado, no caso de você ter mudado os arquivos de pasta</a:t>
            </a:r>
          </a:p>
          <a:p>
            <a:r>
              <a:rPr lang="pt-BR" sz="2000" dirty="0"/>
              <a:t>O mais recomendável é que você mantenha sempre os arquivos no mesmo local para evitar qualquer problema, mas se por algum motivo você precisar mudar de lugar, é só seguir este procedimento para a atualização</a:t>
            </a:r>
          </a:p>
          <a:p>
            <a:r>
              <a:rPr lang="pt-BR" sz="2000" dirty="0"/>
              <a:t>do novo local.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5982C9-9E7C-4479-8FE0-2A788C84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97" y="3542760"/>
            <a:ext cx="6142190" cy="31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22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494334" y="72295"/>
            <a:ext cx="725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err="1"/>
              <a:t>Exercicios</a:t>
            </a:r>
            <a:endParaRPr lang="pt-BR" sz="24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3B1A0-B906-4CA9-B180-1B8DE6EE6848}"/>
              </a:ext>
            </a:extLst>
          </p:cNvPr>
          <p:cNvSpPr/>
          <p:nvPr/>
        </p:nvSpPr>
        <p:spPr>
          <a:xfrm>
            <a:off x="494334" y="1688047"/>
            <a:ext cx="82229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Inserir titulo: Funcionários</a:t>
            </a:r>
          </a:p>
          <a:p>
            <a:r>
              <a:rPr lang="pt-BR" sz="2000" dirty="0"/>
              <a:t>Inserir Cartão: Dados, quanto estou pagando por benefícios</a:t>
            </a:r>
          </a:p>
          <a:p>
            <a:r>
              <a:rPr lang="pt-BR" sz="2000" dirty="0"/>
              <a:t>Inserir Cartão: Soma das horas extras</a:t>
            </a:r>
          </a:p>
          <a:p>
            <a:r>
              <a:rPr lang="pt-BR" sz="2000" dirty="0"/>
              <a:t>Inserir Cartão: Soma de Impostos</a:t>
            </a:r>
          </a:p>
          <a:p>
            <a:r>
              <a:rPr lang="pt-BR" sz="2000" dirty="0"/>
              <a:t>Inserir Cartão: Soma de VR</a:t>
            </a:r>
          </a:p>
          <a:p>
            <a:r>
              <a:rPr lang="pt-BR" sz="2000" dirty="0"/>
              <a:t>Inserir Cartão: soma de VT</a:t>
            </a:r>
          </a:p>
          <a:p>
            <a:r>
              <a:rPr lang="pt-BR" sz="2000" dirty="0"/>
              <a:t>Inserir segmentação de dados: Data de contratação</a:t>
            </a:r>
          </a:p>
          <a:p>
            <a:r>
              <a:rPr lang="pt-BR" sz="2000" dirty="0"/>
              <a:t>Inserir gráfico de colunas: férias acumuladas, horas extras e nome completo</a:t>
            </a:r>
          </a:p>
        </p:txBody>
      </p:sp>
    </p:spTree>
    <p:extLst>
      <p:ext uri="{BB962C8B-B14F-4D97-AF65-F5344CB8AC3E}">
        <p14:creationId xmlns:p14="http://schemas.microsoft.com/office/powerpoint/2010/main" val="56715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756530" y="191949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Formatações de Texto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Quando clicamos em uma coluna da nossa tabela, na guia Transformar e</a:t>
            </a:r>
          </a:p>
          <a:p>
            <a:r>
              <a:rPr lang="pt-BR" sz="2000" dirty="0"/>
              <a:t>Adicionar Coluna teremos habilitadas as ferramentas de edição de texto</a:t>
            </a:r>
          </a:p>
          <a:p>
            <a:r>
              <a:rPr lang="pt-BR" sz="2000" dirty="0"/>
              <a:t>A diferença entre as duas é a seguinte qualquer ferramenta que usarmos na</a:t>
            </a:r>
          </a:p>
          <a:p>
            <a:r>
              <a:rPr lang="pt-BR" sz="2000" dirty="0"/>
              <a:t>guia Transformar será aplicada à própria coluna selecionada da tabela Já se</a:t>
            </a:r>
          </a:p>
          <a:p>
            <a:r>
              <a:rPr lang="pt-BR" sz="2000" dirty="0"/>
              <a:t>usarmos uma ferramenta na guia Adicionar Coluna, será criada uma nova</a:t>
            </a:r>
          </a:p>
          <a:p>
            <a:r>
              <a:rPr lang="pt-BR" sz="2000" dirty="0"/>
              <a:t>coluna no final da tabela onde de fato essa edição será aplicada, mantendo a</a:t>
            </a:r>
          </a:p>
          <a:p>
            <a:r>
              <a:rPr lang="pt-BR" sz="2000" dirty="0"/>
              <a:t>coluna original inalterada Isso vale para qualquer ferramenta, seja de texto, de número ou de data</a:t>
            </a:r>
          </a:p>
          <a:p>
            <a:endParaRPr lang="pt-BR" sz="2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A28AD4-456B-4EE8-BF40-8C4C0C20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0" y="3665731"/>
            <a:ext cx="8669986" cy="233007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DC7AEF8-AA89-4F24-973D-A66CD3BCD3F9}"/>
              </a:ext>
            </a:extLst>
          </p:cNvPr>
          <p:cNvSpPr/>
          <p:nvPr/>
        </p:nvSpPr>
        <p:spPr>
          <a:xfrm>
            <a:off x="3595816" y="3718559"/>
            <a:ext cx="1463864" cy="92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72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756530" y="191949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Dividir Coluna: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Uma das opções que podemos aplicar na coluna de </a:t>
            </a:r>
            <a:r>
              <a:rPr lang="pt-BR" sz="2000" b="1" dirty="0"/>
              <a:t>Nome Completo </a:t>
            </a:r>
            <a:r>
              <a:rPr lang="pt-BR" sz="2000" dirty="0"/>
              <a:t>é a</a:t>
            </a:r>
          </a:p>
          <a:p>
            <a:r>
              <a:rPr lang="pt-BR" sz="2000" dirty="0"/>
              <a:t>de Extrair </a:t>
            </a:r>
            <a:r>
              <a:rPr lang="pt-BR" sz="2000" b="1" dirty="0"/>
              <a:t>Texto Antes do Delimitador </a:t>
            </a:r>
            <a:r>
              <a:rPr lang="pt-BR" sz="2000" dirty="0"/>
              <a:t>e </a:t>
            </a:r>
            <a:r>
              <a:rPr lang="pt-BR" sz="2000" b="1" dirty="0"/>
              <a:t>Após o Delimitador.</a:t>
            </a:r>
          </a:p>
          <a:p>
            <a:r>
              <a:rPr lang="pt-BR" sz="2000" dirty="0">
                <a:highlight>
                  <a:srgbClr val="FFFF00"/>
                </a:highlight>
              </a:rPr>
              <a:t>Como não queremos alterar a coluna origina</a:t>
            </a:r>
            <a:r>
              <a:rPr lang="pt-BR" sz="2000" dirty="0"/>
              <a:t>l.</a:t>
            </a:r>
          </a:p>
          <a:p>
            <a:r>
              <a:rPr lang="pt-BR" sz="2000" dirty="0"/>
              <a:t>Na guia </a:t>
            </a:r>
            <a:r>
              <a:rPr lang="pt-BR" sz="2000" b="1" dirty="0"/>
              <a:t>Adicionar Coluna </a:t>
            </a:r>
            <a:r>
              <a:rPr lang="pt-BR" sz="2000" dirty="0"/>
              <a:t>&gt;&gt; </a:t>
            </a:r>
            <a:r>
              <a:rPr lang="pt-BR" sz="2000" b="1" dirty="0"/>
              <a:t>Extrair</a:t>
            </a:r>
            <a:r>
              <a:rPr lang="pt-BR" sz="2000" dirty="0"/>
              <a:t>, uma de cada vez, para criar</a:t>
            </a:r>
          </a:p>
          <a:p>
            <a:r>
              <a:rPr lang="pt-BR" sz="2000" dirty="0"/>
              <a:t>duas novas colunas Na caixinha que abrir, você vai apertar a barra de</a:t>
            </a:r>
          </a:p>
          <a:p>
            <a:r>
              <a:rPr lang="pt-BR" sz="2000" dirty="0"/>
              <a:t>espaço, pois o espaço será o seu delimitador Não há necessidade de</a:t>
            </a:r>
          </a:p>
          <a:p>
            <a:r>
              <a:rPr lang="pt-BR" sz="2000" dirty="0"/>
              <a:t>colocar aspas</a:t>
            </a:r>
            <a:endParaRPr lang="pt-BR" sz="2000" b="1" dirty="0"/>
          </a:p>
          <a:p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0017AA-507C-4FDD-8BF9-9C71AE23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30" y="3352800"/>
            <a:ext cx="7781925" cy="33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604130" y="15790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Dividir Coluna por delimitador: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Vamos dividir a coluna de Login em duas, de acordo com o delimitador </a:t>
            </a:r>
            <a:r>
              <a:rPr lang="pt-BR" sz="2000" dirty="0">
                <a:highlight>
                  <a:srgbClr val="FFFF00"/>
                </a:highlight>
              </a:rPr>
              <a:t>ponto</a:t>
            </a:r>
            <a:r>
              <a:rPr lang="pt-BR" sz="2000" dirty="0"/>
              <a:t>. Primeiro, selecionamos a coluna de Login.</a:t>
            </a:r>
          </a:p>
          <a:p>
            <a:r>
              <a:rPr lang="pt-BR" sz="2000" dirty="0"/>
              <a:t> Feito isso, podemos usar a opção </a:t>
            </a:r>
            <a:r>
              <a:rPr lang="pt-BR" sz="2000" dirty="0">
                <a:highlight>
                  <a:srgbClr val="FFFF00"/>
                </a:highlight>
              </a:rPr>
              <a:t>Dividir Coluna </a:t>
            </a:r>
            <a:r>
              <a:rPr lang="pt-BR" sz="2000" b="1" dirty="0"/>
              <a:t>Por delimitador </a:t>
            </a:r>
            <a:r>
              <a:rPr lang="pt-BR" sz="2000" dirty="0"/>
              <a:t>da guia </a:t>
            </a:r>
            <a:r>
              <a:rPr lang="pt-BR" sz="2000" b="1" dirty="0"/>
              <a:t>Transformar, OU botão direito com a coluna selecionada&gt;Dividir Coluna&gt;Por Delimitador.</a:t>
            </a:r>
          </a:p>
          <a:p>
            <a:r>
              <a:rPr lang="pt-BR" sz="2000" dirty="0"/>
              <a:t> Assim, em apenas um passo ele dividiria a coluna em duas, Seria uma</a:t>
            </a:r>
          </a:p>
          <a:p>
            <a:r>
              <a:rPr lang="pt-BR" sz="2000" dirty="0"/>
              <a:t>alternativa à opção de Extrair texto antes e após delimitador, que fizemos anteriormente.</a:t>
            </a: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004591-B536-4208-856D-F7E0C714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3243940"/>
            <a:ext cx="8605520" cy="358513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07F1BD5-194E-4894-A3CB-D28BC06AE852}"/>
              </a:ext>
            </a:extLst>
          </p:cNvPr>
          <p:cNvSpPr/>
          <p:nvPr/>
        </p:nvSpPr>
        <p:spPr>
          <a:xfrm>
            <a:off x="3859816" y="6563360"/>
            <a:ext cx="5121624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A53AAC-1DA8-4E08-8EAE-4DE808B0D8EF}"/>
              </a:ext>
            </a:extLst>
          </p:cNvPr>
          <p:cNvSpPr/>
          <p:nvPr/>
        </p:nvSpPr>
        <p:spPr>
          <a:xfrm>
            <a:off x="3136112" y="3429000"/>
            <a:ext cx="457200" cy="759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87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604130" y="15790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Dividir Coluna por delimitador: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mudar o nome das colunas criadas, basta dar um duplo clique em cada nome e renomear para o texto que quiser </a:t>
            </a:r>
          </a:p>
          <a:p>
            <a:r>
              <a:rPr lang="pt-BR" sz="2000" dirty="0"/>
              <a:t>ATENÇÃO :</a:t>
            </a:r>
          </a:p>
          <a:p>
            <a:r>
              <a:rPr lang="pt-BR" sz="2000" dirty="0"/>
              <a:t>As colunas criadas por meio da guia </a:t>
            </a:r>
            <a:r>
              <a:rPr lang="pt-BR" sz="2000" b="1" dirty="0"/>
              <a:t>Pagina Inicial&gt;&gt;Adicionar Coluna </a:t>
            </a:r>
            <a:r>
              <a:rPr lang="pt-BR" sz="2000" dirty="0"/>
              <a:t>serão sempre criadas no local selecionado</a:t>
            </a: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004591-B536-4208-856D-F7E0C714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3243940"/>
            <a:ext cx="8605520" cy="358513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07F1BD5-194E-4894-A3CB-D28BC06AE852}"/>
              </a:ext>
            </a:extLst>
          </p:cNvPr>
          <p:cNvSpPr/>
          <p:nvPr/>
        </p:nvSpPr>
        <p:spPr>
          <a:xfrm>
            <a:off x="3859816" y="6563360"/>
            <a:ext cx="5121624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A53AAC-1DA8-4E08-8EAE-4DE808B0D8EF}"/>
              </a:ext>
            </a:extLst>
          </p:cNvPr>
          <p:cNvSpPr/>
          <p:nvPr/>
        </p:nvSpPr>
        <p:spPr>
          <a:xfrm>
            <a:off x="3136112" y="3429000"/>
            <a:ext cx="457200" cy="759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CB6BD1-AA9F-47D2-8985-F3DC7542750A}"/>
              </a:ext>
            </a:extLst>
          </p:cNvPr>
          <p:cNvSpPr/>
          <p:nvPr/>
        </p:nvSpPr>
        <p:spPr>
          <a:xfrm>
            <a:off x="604130" y="15790"/>
            <a:ext cx="7259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Extrair Coluna por delimitador: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230D3E-694B-4B81-876E-D70CE1AD4758}"/>
              </a:ext>
            </a:extLst>
          </p:cNvPr>
          <p:cNvSpPr/>
          <p:nvPr/>
        </p:nvSpPr>
        <p:spPr>
          <a:xfrm>
            <a:off x="474014" y="702532"/>
            <a:ext cx="8195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Uma das opções que podemos aplicar na coluna de </a:t>
            </a:r>
            <a:r>
              <a:rPr lang="pt-BR" sz="2000" b="1" dirty="0"/>
              <a:t>Nome Completo </a:t>
            </a:r>
            <a:r>
              <a:rPr lang="pt-BR" sz="2000" dirty="0"/>
              <a:t>é a</a:t>
            </a:r>
          </a:p>
          <a:p>
            <a:r>
              <a:rPr lang="pt-BR" sz="2000" dirty="0"/>
              <a:t>de Extrair Texto </a:t>
            </a:r>
            <a:r>
              <a:rPr lang="pt-BR" sz="2000" dirty="0">
                <a:highlight>
                  <a:srgbClr val="FFFF00"/>
                </a:highlight>
              </a:rPr>
              <a:t>Antes do Delimitador </a:t>
            </a:r>
            <a:r>
              <a:rPr lang="pt-BR" sz="2000" dirty="0"/>
              <a:t>e </a:t>
            </a:r>
            <a:r>
              <a:rPr lang="pt-BR" sz="2000" dirty="0">
                <a:highlight>
                  <a:srgbClr val="FFFF00"/>
                </a:highlight>
              </a:rPr>
              <a:t>Após o Delimitador </a:t>
            </a:r>
            <a:r>
              <a:rPr lang="pt-BR" sz="2000" dirty="0"/>
              <a:t>Como</a:t>
            </a:r>
          </a:p>
          <a:p>
            <a:r>
              <a:rPr lang="pt-BR" sz="2000" dirty="0"/>
              <a:t>não queremos alterar a coluna original, vamos na </a:t>
            </a:r>
            <a:r>
              <a:rPr lang="pt-BR" sz="2000" b="1" dirty="0"/>
              <a:t>guia Adicionar</a:t>
            </a:r>
          </a:p>
          <a:p>
            <a:r>
              <a:rPr lang="pt-BR" sz="2000" b="1" dirty="0"/>
              <a:t>Coluna</a:t>
            </a:r>
            <a:r>
              <a:rPr lang="pt-BR" sz="2000" dirty="0"/>
              <a:t> e usar essas duas opções de </a:t>
            </a:r>
            <a:r>
              <a:rPr lang="pt-BR" sz="2000" b="1" dirty="0"/>
              <a:t>Extrair</a:t>
            </a:r>
            <a:r>
              <a:rPr lang="pt-BR" sz="2000" dirty="0"/>
              <a:t>, uma de cada vez, para criar</a:t>
            </a:r>
          </a:p>
          <a:p>
            <a:r>
              <a:rPr lang="pt-BR" sz="2000" dirty="0"/>
              <a:t>duas novas colunas no final da tabela</a:t>
            </a:r>
          </a:p>
          <a:p>
            <a:r>
              <a:rPr lang="pt-BR" sz="2000" dirty="0"/>
              <a:t> Na caixinha que abrir, você vai apertar a </a:t>
            </a:r>
            <a:r>
              <a:rPr lang="pt-BR" sz="2000" b="1" dirty="0"/>
              <a:t>barra de espaço</a:t>
            </a:r>
            <a:r>
              <a:rPr lang="pt-BR" sz="2000" dirty="0"/>
              <a:t>, pois o espaço será o seu delimitador Não há necessidade de colocar aspas</a:t>
            </a: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004591-B536-4208-856D-F7E0C714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3243940"/>
            <a:ext cx="8605520" cy="358513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07F1BD5-194E-4894-A3CB-D28BC06AE852}"/>
              </a:ext>
            </a:extLst>
          </p:cNvPr>
          <p:cNvSpPr/>
          <p:nvPr/>
        </p:nvSpPr>
        <p:spPr>
          <a:xfrm>
            <a:off x="3859816" y="6563360"/>
            <a:ext cx="5121624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A53AAC-1DA8-4E08-8EAE-4DE808B0D8EF}"/>
              </a:ext>
            </a:extLst>
          </p:cNvPr>
          <p:cNvSpPr/>
          <p:nvPr/>
        </p:nvSpPr>
        <p:spPr>
          <a:xfrm>
            <a:off x="3136112" y="3429000"/>
            <a:ext cx="457200" cy="759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59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2EAC8981D9D54D88FF55BF2C134120" ma:contentTypeVersion="13" ma:contentTypeDescription="Crie um novo documento." ma:contentTypeScope="" ma:versionID="bfa646544e2c604c17c44e1245e2679b">
  <xsd:schema xmlns:xsd="http://www.w3.org/2001/XMLSchema" xmlns:xs="http://www.w3.org/2001/XMLSchema" xmlns:p="http://schemas.microsoft.com/office/2006/metadata/properties" xmlns:ns3="9eaecc3d-c23a-49e2-aa57-7358be5fbe14" xmlns:ns4="331703e4-be04-4673-9524-3b21ada1db25" targetNamespace="http://schemas.microsoft.com/office/2006/metadata/properties" ma:root="true" ma:fieldsID="db8f71f2be5d3f1aa95c548d094a5229" ns3:_="" ns4:_="">
    <xsd:import namespace="9eaecc3d-c23a-49e2-aa57-7358be5fbe14"/>
    <xsd:import namespace="331703e4-be04-4673-9524-3b21ada1db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ecc3d-c23a-49e2-aa57-7358be5fb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703e4-be04-4673-9524-3b21ada1db2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aecc3d-c23a-49e2-aa57-7358be5fbe14" xsi:nil="true"/>
  </documentManagement>
</p:properties>
</file>

<file path=customXml/itemProps1.xml><?xml version="1.0" encoding="utf-8"?>
<ds:datastoreItem xmlns:ds="http://schemas.openxmlformats.org/officeDocument/2006/customXml" ds:itemID="{BA8D6930-F305-4670-B71E-73F4316A45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aecc3d-c23a-49e2-aa57-7358be5fbe14"/>
    <ds:schemaRef ds:uri="331703e4-be04-4673-9524-3b21ada1d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76878C-45CB-4451-942A-3B441F4AA8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A47050-C277-4C5A-8FB6-D3DAD1BB29C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31703e4-be04-4673-9524-3b21ada1db25"/>
    <ds:schemaRef ds:uri="http://purl.org/dc/elements/1.1/"/>
    <ds:schemaRef ds:uri="http://schemas.microsoft.com/office/2006/metadata/properties"/>
    <ds:schemaRef ds:uri="http://schemas.microsoft.com/office/2006/documentManagement/types"/>
    <ds:schemaRef ds:uri="9eaecc3d-c23a-49e2-aa57-7358be5fbe1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4300</TotalTime>
  <Words>2805</Words>
  <Application>Microsoft Office PowerPoint</Application>
  <PresentationFormat>Apresentação na tela (4:3)</PresentationFormat>
  <Paragraphs>215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Oliveira</dc:creator>
  <cp:lastModifiedBy>Fabiano Oliveira Dos Santos</cp:lastModifiedBy>
  <cp:revision>542</cp:revision>
  <dcterms:created xsi:type="dcterms:W3CDTF">2019-02-19T13:22:14Z</dcterms:created>
  <dcterms:modified xsi:type="dcterms:W3CDTF">2023-07-19T14:17:08Z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0x0101003A2EAC8981D9D54D88FF55BF2C134120</vt:lpwstr>
  </property>
</Properties>
</file>