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7"/>
  </p:notesMasterIdLst>
  <p:handoutMasterIdLst>
    <p:handoutMasterId r:id="rId48"/>
  </p:handoutMasterIdLst>
  <p:sldIdLst>
    <p:sldId id="257" r:id="rId5"/>
    <p:sldId id="361" r:id="rId6"/>
    <p:sldId id="380" r:id="rId7"/>
    <p:sldId id="364" r:id="rId8"/>
    <p:sldId id="363" r:id="rId9"/>
    <p:sldId id="378" r:id="rId10"/>
    <p:sldId id="365" r:id="rId11"/>
    <p:sldId id="366" r:id="rId12"/>
    <p:sldId id="367" r:id="rId13"/>
    <p:sldId id="384" r:id="rId14"/>
    <p:sldId id="379" r:id="rId15"/>
    <p:sldId id="382" r:id="rId16"/>
    <p:sldId id="383" r:id="rId17"/>
    <p:sldId id="385" r:id="rId18"/>
    <p:sldId id="386" r:id="rId19"/>
    <p:sldId id="388" r:id="rId20"/>
    <p:sldId id="387" r:id="rId21"/>
    <p:sldId id="389" r:id="rId22"/>
    <p:sldId id="391" r:id="rId23"/>
    <p:sldId id="390" r:id="rId24"/>
    <p:sldId id="392" r:id="rId25"/>
    <p:sldId id="393" r:id="rId26"/>
    <p:sldId id="394" r:id="rId27"/>
    <p:sldId id="395" r:id="rId28"/>
    <p:sldId id="396" r:id="rId29"/>
    <p:sldId id="397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Brandão" initials="PB" lastIdx="1" clrIdx="0">
    <p:extLst>
      <p:ext uri="{19B8F6BF-5375-455C-9EA6-DF929625EA0E}">
        <p15:presenceInfo xmlns:p15="http://schemas.microsoft.com/office/powerpoint/2012/main" userId="c9a1087500e448fe" providerId="Windows Live"/>
      </p:ext>
    </p:extLst>
  </p:cmAuthor>
  <p:cmAuthor id="2" name="Fabiano Oliveira Dos Santos" initials="FODS" lastIdx="2" clrIdx="1">
    <p:extLst>
      <p:ext uri="{19B8F6BF-5375-455C-9EA6-DF929625EA0E}">
        <p15:presenceInfo xmlns:p15="http://schemas.microsoft.com/office/powerpoint/2012/main" userId="S-1-5-21-3467313907-1213806960-2174068774-5688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04040"/>
    <a:srgbClr val="00AAFF"/>
    <a:srgbClr val="FFFF00"/>
    <a:srgbClr val="0000FF"/>
    <a:srgbClr val="00FF00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o Oliveira Dos Santos" userId="372af16e-786b-4a15-9d04-5f2fbba612fa" providerId="ADAL" clId="{2198A80B-6A22-4EAA-925D-726F68539747}"/>
    <pc:docChg chg="delSld">
      <pc:chgData name="Fabiano Oliveira Dos Santos" userId="372af16e-786b-4a15-9d04-5f2fbba612fa" providerId="ADAL" clId="{2198A80B-6A22-4EAA-925D-726F68539747}" dt="2023-07-20T14:52:53.007" v="0" actId="2696"/>
      <pc:docMkLst>
        <pc:docMk/>
      </pc:docMkLst>
      <pc:sldChg chg="del">
        <pc:chgData name="Fabiano Oliveira Dos Santos" userId="372af16e-786b-4a15-9d04-5f2fbba612fa" providerId="ADAL" clId="{2198A80B-6A22-4EAA-925D-726F68539747}" dt="2023-07-20T14:52:53.007" v="0" actId="2696"/>
        <pc:sldMkLst>
          <pc:docMk/>
          <pc:sldMk cId="918515321" sldId="398"/>
        </pc:sldMkLst>
      </pc:sldChg>
    </pc:docChg>
  </pc:docChgLst>
  <pc:docChgLst>
    <pc:chgData name="Fabiano Oliveira Dos Santos" userId="372af16e-786b-4a15-9d04-5f2fbba612fa" providerId="ADAL" clId="{E57738AE-11CE-4FFE-B52A-4928D9D498A1}"/>
    <pc:docChg chg="undo custSel addSld delSld modSld">
      <pc:chgData name="Fabiano Oliveira Dos Santos" userId="372af16e-786b-4a15-9d04-5f2fbba612fa" providerId="ADAL" clId="{E57738AE-11CE-4FFE-B52A-4928D9D498A1}" dt="2023-06-30T02:29:24.782" v="653" actId="1076"/>
      <pc:docMkLst>
        <pc:docMk/>
      </pc:docMkLst>
      <pc:sldChg chg="addSp delSp modSp add">
        <pc:chgData name="Fabiano Oliveira Dos Santos" userId="372af16e-786b-4a15-9d04-5f2fbba612fa" providerId="ADAL" clId="{E57738AE-11CE-4FFE-B52A-4928D9D498A1}" dt="2023-06-29T22:57:51.035" v="54" actId="14100"/>
        <pc:sldMkLst>
          <pc:docMk/>
          <pc:sldMk cId="1532383867" sldId="397"/>
        </pc:sldMkLst>
        <pc:spChg chg="add del mod">
          <ac:chgData name="Fabiano Oliveira Dos Santos" userId="372af16e-786b-4a15-9d04-5f2fbba612fa" providerId="ADAL" clId="{E57738AE-11CE-4FFE-B52A-4928D9D498A1}" dt="2023-06-29T22:56:26.020" v="48" actId="478"/>
          <ac:spMkLst>
            <pc:docMk/>
            <pc:sldMk cId="1532383867" sldId="397"/>
            <ac:spMk id="2" creationId="{F1449B5A-796D-43B2-B8B7-178CC7BEE27A}"/>
          </ac:spMkLst>
        </pc:spChg>
        <pc:spChg chg="mod">
          <ac:chgData name="Fabiano Oliveira Dos Santos" userId="372af16e-786b-4a15-9d04-5f2fbba612fa" providerId="ADAL" clId="{E57738AE-11CE-4FFE-B52A-4928D9D498A1}" dt="2023-06-29T22:52:44.640" v="41"/>
          <ac:spMkLst>
            <pc:docMk/>
            <pc:sldMk cId="1532383867" sldId="397"/>
            <ac:spMk id="4" creationId="{1CCB6BD1-AA9F-47D2-8985-F3DC7542750A}"/>
          </ac:spMkLst>
        </pc:spChg>
        <pc:spChg chg="mod">
          <ac:chgData name="Fabiano Oliveira Dos Santos" userId="372af16e-786b-4a15-9d04-5f2fbba612fa" providerId="ADAL" clId="{E57738AE-11CE-4FFE-B52A-4928D9D498A1}" dt="2023-06-29T22:56:12.132" v="45" actId="20577"/>
          <ac:spMkLst>
            <pc:docMk/>
            <pc:sldMk cId="1532383867" sldId="397"/>
            <ac:spMk id="6" creationId="{95C3B1A0-B906-4CA9-B180-1B8DE6EE6848}"/>
          </ac:spMkLst>
        </pc:spChg>
        <pc:picChg chg="add mod">
          <ac:chgData name="Fabiano Oliveira Dos Santos" userId="372af16e-786b-4a15-9d04-5f2fbba612fa" providerId="ADAL" clId="{E57738AE-11CE-4FFE-B52A-4928D9D498A1}" dt="2023-06-29T22:57:51.035" v="54" actId="14100"/>
          <ac:picMkLst>
            <pc:docMk/>
            <pc:sldMk cId="1532383867" sldId="397"/>
            <ac:picMk id="3" creationId="{6E6A0FBB-5DB3-41B2-8DE7-3F93F3BE5BBB}"/>
          </ac:picMkLst>
        </pc:picChg>
        <pc:picChg chg="del">
          <ac:chgData name="Fabiano Oliveira Dos Santos" userId="372af16e-786b-4a15-9d04-5f2fbba612fa" providerId="ADAL" clId="{E57738AE-11CE-4FFE-B52A-4928D9D498A1}" dt="2023-06-29T22:56:19.161" v="46" actId="478"/>
          <ac:picMkLst>
            <pc:docMk/>
            <pc:sldMk cId="1532383867" sldId="397"/>
            <ac:picMk id="7" creationId="{EA6B6F31-184C-46E5-A0EA-C18CA559E9ED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0:30:51.745" v="161" actId="1076"/>
        <pc:sldMkLst>
          <pc:docMk/>
          <pc:sldMk cId="512267163" sldId="399"/>
        </pc:sldMkLst>
        <pc:spChg chg="mod">
          <ac:chgData name="Fabiano Oliveira Dos Santos" userId="372af16e-786b-4a15-9d04-5f2fbba612fa" providerId="ADAL" clId="{E57738AE-11CE-4FFE-B52A-4928D9D498A1}" dt="2023-06-30T00:25:52.311" v="135" actId="20577"/>
          <ac:spMkLst>
            <pc:docMk/>
            <pc:sldMk cId="512267163" sldId="399"/>
            <ac:spMk id="2" creationId="{FC9C32A1-3F08-4758-97C7-0C996C7D4D56}"/>
          </ac:spMkLst>
        </pc:spChg>
        <pc:spChg chg="add mod">
          <ac:chgData name="Fabiano Oliveira Dos Santos" userId="372af16e-786b-4a15-9d04-5f2fbba612fa" providerId="ADAL" clId="{E57738AE-11CE-4FFE-B52A-4928D9D498A1}" dt="2023-06-30T00:30:38.204" v="158" actId="164"/>
          <ac:spMkLst>
            <pc:docMk/>
            <pc:sldMk cId="512267163" sldId="399"/>
            <ac:spMk id="6" creationId="{7C9980D1-B28A-4B53-A519-8EA9AEE3AAB1}"/>
          </ac:spMkLst>
        </pc:spChg>
        <pc:spChg chg="add mod">
          <ac:chgData name="Fabiano Oliveira Dos Santos" userId="372af16e-786b-4a15-9d04-5f2fbba612fa" providerId="ADAL" clId="{E57738AE-11CE-4FFE-B52A-4928D9D498A1}" dt="2023-06-30T00:30:38.204" v="158" actId="164"/>
          <ac:spMkLst>
            <pc:docMk/>
            <pc:sldMk cId="512267163" sldId="399"/>
            <ac:spMk id="7" creationId="{22FE4F1F-1BE5-4BC7-A5D0-F1FD6F670EEF}"/>
          </ac:spMkLst>
        </pc:spChg>
        <pc:spChg chg="add mod">
          <ac:chgData name="Fabiano Oliveira Dos Santos" userId="372af16e-786b-4a15-9d04-5f2fbba612fa" providerId="ADAL" clId="{E57738AE-11CE-4FFE-B52A-4928D9D498A1}" dt="2023-06-30T00:30:38.204" v="158" actId="164"/>
          <ac:spMkLst>
            <pc:docMk/>
            <pc:sldMk cId="512267163" sldId="399"/>
            <ac:spMk id="8" creationId="{1E9B26C8-9BB0-43D6-8748-5D0C823A76B8}"/>
          </ac:spMkLst>
        </pc:spChg>
        <pc:grpChg chg="add mod">
          <ac:chgData name="Fabiano Oliveira Dos Santos" userId="372af16e-786b-4a15-9d04-5f2fbba612fa" providerId="ADAL" clId="{E57738AE-11CE-4FFE-B52A-4928D9D498A1}" dt="2023-06-30T00:30:38.204" v="158" actId="164"/>
          <ac:grpSpMkLst>
            <pc:docMk/>
            <pc:sldMk cId="512267163" sldId="399"/>
            <ac:grpSpMk id="9" creationId="{4CAA088D-28C0-42C8-A753-358D4D61905B}"/>
          </ac:grpSpMkLst>
        </pc:grpChg>
        <pc:picChg chg="add mod">
          <ac:chgData name="Fabiano Oliveira Dos Santos" userId="372af16e-786b-4a15-9d04-5f2fbba612fa" providerId="ADAL" clId="{E57738AE-11CE-4FFE-B52A-4928D9D498A1}" dt="2023-06-30T00:30:51.745" v="161" actId="1076"/>
          <ac:picMkLst>
            <pc:docMk/>
            <pc:sldMk cId="512267163" sldId="399"/>
            <ac:picMk id="3" creationId="{2A3F2FA0-31DB-4984-9856-39B354FE804F}"/>
          </ac:picMkLst>
        </pc:picChg>
        <pc:picChg chg="del">
          <ac:chgData name="Fabiano Oliveira Dos Santos" userId="372af16e-786b-4a15-9d04-5f2fbba612fa" providerId="ADAL" clId="{E57738AE-11CE-4FFE-B52A-4928D9D498A1}" dt="2023-06-30T00:24:32.374" v="130" actId="478"/>
          <ac:picMkLst>
            <pc:docMk/>
            <pc:sldMk cId="512267163" sldId="399"/>
            <ac:picMk id="5" creationId="{597A263D-E662-4649-814F-D857EAAA5397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0:35:25.733" v="204" actId="403"/>
        <pc:sldMkLst>
          <pc:docMk/>
          <pc:sldMk cId="2619613645" sldId="400"/>
        </pc:sldMkLst>
        <pc:spChg chg="mod">
          <ac:chgData name="Fabiano Oliveira Dos Santos" userId="372af16e-786b-4a15-9d04-5f2fbba612fa" providerId="ADAL" clId="{E57738AE-11CE-4FFE-B52A-4928D9D498A1}" dt="2023-06-30T00:35:25.733" v="204" actId="403"/>
          <ac:spMkLst>
            <pc:docMk/>
            <pc:sldMk cId="2619613645" sldId="400"/>
            <ac:spMk id="2" creationId="{FC9C32A1-3F08-4758-97C7-0C996C7D4D56}"/>
          </ac:spMkLst>
        </pc:spChg>
        <pc:grpChg chg="del mod">
          <ac:chgData name="Fabiano Oliveira Dos Santos" userId="372af16e-786b-4a15-9d04-5f2fbba612fa" providerId="ADAL" clId="{E57738AE-11CE-4FFE-B52A-4928D9D498A1}" dt="2023-06-30T00:32:10.193" v="173" actId="478"/>
          <ac:grpSpMkLst>
            <pc:docMk/>
            <pc:sldMk cId="2619613645" sldId="400"/>
            <ac:grpSpMk id="9" creationId="{4CAA088D-28C0-42C8-A753-358D4D61905B}"/>
          </ac:grpSpMkLst>
        </pc:grpChg>
        <pc:picChg chg="del">
          <ac:chgData name="Fabiano Oliveira Dos Santos" userId="372af16e-786b-4a15-9d04-5f2fbba612fa" providerId="ADAL" clId="{E57738AE-11CE-4FFE-B52A-4928D9D498A1}" dt="2023-06-30T00:32:05.183" v="171" actId="478"/>
          <ac:picMkLst>
            <pc:docMk/>
            <pc:sldMk cId="2619613645" sldId="400"/>
            <ac:picMk id="3" creationId="{2A3F2FA0-31DB-4984-9856-39B354FE804F}"/>
          </ac:picMkLst>
        </pc:picChg>
        <pc:picChg chg="add mod">
          <ac:chgData name="Fabiano Oliveira Dos Santos" userId="372af16e-786b-4a15-9d04-5f2fbba612fa" providerId="ADAL" clId="{E57738AE-11CE-4FFE-B52A-4928D9D498A1}" dt="2023-06-30T00:35:21.265" v="203" actId="1076"/>
          <ac:picMkLst>
            <pc:docMk/>
            <pc:sldMk cId="2619613645" sldId="400"/>
            <ac:picMk id="5" creationId="{CBBBBE35-1BF5-40F1-AC76-6D361B1B5E37}"/>
          </ac:picMkLst>
        </pc:picChg>
      </pc:sldChg>
      <pc:sldChg chg="addSp modSp add">
        <pc:chgData name="Fabiano Oliveira Dos Santos" userId="372af16e-786b-4a15-9d04-5f2fbba612fa" providerId="ADAL" clId="{E57738AE-11CE-4FFE-B52A-4928D9D498A1}" dt="2023-06-30T00:35:50.738" v="208" actId="14100"/>
        <pc:sldMkLst>
          <pc:docMk/>
          <pc:sldMk cId="2367939297" sldId="401"/>
        </pc:sldMkLst>
        <pc:spChg chg="mod">
          <ac:chgData name="Fabiano Oliveira Dos Santos" userId="372af16e-786b-4a15-9d04-5f2fbba612fa" providerId="ADAL" clId="{E57738AE-11CE-4FFE-B52A-4928D9D498A1}" dt="2023-06-30T00:34:53.529" v="201" actId="255"/>
          <ac:spMkLst>
            <pc:docMk/>
            <pc:sldMk cId="2367939297" sldId="401"/>
            <ac:spMk id="2" creationId="{FC9C32A1-3F08-4758-97C7-0C996C7D4D56}"/>
          </ac:spMkLst>
        </pc:spChg>
        <pc:picChg chg="add mod">
          <ac:chgData name="Fabiano Oliveira Dos Santos" userId="372af16e-786b-4a15-9d04-5f2fbba612fa" providerId="ADAL" clId="{E57738AE-11CE-4FFE-B52A-4928D9D498A1}" dt="2023-06-30T00:35:50.738" v="208" actId="14100"/>
          <ac:picMkLst>
            <pc:docMk/>
            <pc:sldMk cId="2367939297" sldId="401"/>
            <ac:picMk id="3" creationId="{853A844A-3E23-484F-92C6-1A1CCD8F2DDD}"/>
          </ac:picMkLst>
        </pc:picChg>
      </pc:sldChg>
      <pc:sldChg chg="modSp add">
        <pc:chgData name="Fabiano Oliveira Dos Santos" userId="372af16e-786b-4a15-9d04-5f2fbba612fa" providerId="ADAL" clId="{E57738AE-11CE-4FFE-B52A-4928D9D498A1}" dt="2023-06-30T00:38:53.782" v="220" actId="20577"/>
        <pc:sldMkLst>
          <pc:docMk/>
          <pc:sldMk cId="2876870901" sldId="402"/>
        </pc:sldMkLst>
        <pc:spChg chg="mod">
          <ac:chgData name="Fabiano Oliveira Dos Santos" userId="372af16e-786b-4a15-9d04-5f2fbba612fa" providerId="ADAL" clId="{E57738AE-11CE-4FFE-B52A-4928D9D498A1}" dt="2023-06-30T00:38:53.782" v="220" actId="20577"/>
          <ac:spMkLst>
            <pc:docMk/>
            <pc:sldMk cId="2876870901" sldId="402"/>
            <ac:spMk id="2" creationId="{FC9C32A1-3F08-4758-97C7-0C996C7D4D56}"/>
          </ac:spMkLst>
        </pc:spChg>
      </pc:sldChg>
      <pc:sldChg chg="addSp delSp modSp add">
        <pc:chgData name="Fabiano Oliveira Dos Santos" userId="372af16e-786b-4a15-9d04-5f2fbba612fa" providerId="ADAL" clId="{E57738AE-11CE-4FFE-B52A-4928D9D498A1}" dt="2023-06-30T01:09:47.308" v="342" actId="6549"/>
        <pc:sldMkLst>
          <pc:docMk/>
          <pc:sldMk cId="834684776" sldId="403"/>
        </pc:sldMkLst>
        <pc:spChg chg="mod">
          <ac:chgData name="Fabiano Oliveira Dos Santos" userId="372af16e-786b-4a15-9d04-5f2fbba612fa" providerId="ADAL" clId="{E57738AE-11CE-4FFE-B52A-4928D9D498A1}" dt="2023-06-30T01:09:47.308" v="342" actId="6549"/>
          <ac:spMkLst>
            <pc:docMk/>
            <pc:sldMk cId="834684776" sldId="403"/>
            <ac:spMk id="2" creationId="{FC9C32A1-3F08-4758-97C7-0C996C7D4D56}"/>
          </ac:spMkLst>
        </pc:spChg>
        <pc:picChg chg="del mod">
          <ac:chgData name="Fabiano Oliveira Dos Santos" userId="372af16e-786b-4a15-9d04-5f2fbba612fa" providerId="ADAL" clId="{E57738AE-11CE-4FFE-B52A-4928D9D498A1}" dt="2023-06-30T00:42:06.409" v="246" actId="478"/>
          <ac:picMkLst>
            <pc:docMk/>
            <pc:sldMk cId="834684776" sldId="403"/>
            <ac:picMk id="3" creationId="{853A844A-3E23-484F-92C6-1A1CCD8F2DDD}"/>
          </ac:picMkLst>
        </pc:picChg>
        <pc:picChg chg="add del mod">
          <ac:chgData name="Fabiano Oliveira Dos Santos" userId="372af16e-786b-4a15-9d04-5f2fbba612fa" providerId="ADAL" clId="{E57738AE-11CE-4FFE-B52A-4928D9D498A1}" dt="2023-06-30T01:09:29.692" v="327" actId="478"/>
          <ac:picMkLst>
            <pc:docMk/>
            <pc:sldMk cId="834684776" sldId="403"/>
            <ac:picMk id="5" creationId="{9C8F31BE-C225-40C1-B05F-E756F41D9DFB}"/>
          </ac:picMkLst>
        </pc:picChg>
        <pc:picChg chg="add mod">
          <ac:chgData name="Fabiano Oliveira Dos Santos" userId="372af16e-786b-4a15-9d04-5f2fbba612fa" providerId="ADAL" clId="{E57738AE-11CE-4FFE-B52A-4928D9D498A1}" dt="2023-06-30T01:09:37.520" v="329" actId="1076"/>
          <ac:picMkLst>
            <pc:docMk/>
            <pc:sldMk cId="834684776" sldId="403"/>
            <ac:picMk id="6" creationId="{E82B2042-58AF-4970-9902-D07E4C8A7BBB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0:54:34.513" v="305" actId="1076"/>
        <pc:sldMkLst>
          <pc:docMk/>
          <pc:sldMk cId="2231116922" sldId="404"/>
        </pc:sldMkLst>
        <pc:spChg chg="mod">
          <ac:chgData name="Fabiano Oliveira Dos Santos" userId="372af16e-786b-4a15-9d04-5f2fbba612fa" providerId="ADAL" clId="{E57738AE-11CE-4FFE-B52A-4928D9D498A1}" dt="2023-06-30T00:54:12.479" v="302" actId="20577"/>
          <ac:spMkLst>
            <pc:docMk/>
            <pc:sldMk cId="2231116922" sldId="404"/>
            <ac:spMk id="2" creationId="{FC9C32A1-3F08-4758-97C7-0C996C7D4D56}"/>
          </ac:spMkLst>
        </pc:spChg>
        <pc:picChg chg="add mod">
          <ac:chgData name="Fabiano Oliveira Dos Santos" userId="372af16e-786b-4a15-9d04-5f2fbba612fa" providerId="ADAL" clId="{E57738AE-11CE-4FFE-B52A-4928D9D498A1}" dt="2023-06-30T00:54:34.513" v="305" actId="1076"/>
          <ac:picMkLst>
            <pc:docMk/>
            <pc:sldMk cId="2231116922" sldId="404"/>
            <ac:picMk id="3" creationId="{AD21B946-D0F8-41B9-8344-CB43069339B5}"/>
          </ac:picMkLst>
        </pc:picChg>
        <pc:picChg chg="del">
          <ac:chgData name="Fabiano Oliveira Dos Santos" userId="372af16e-786b-4a15-9d04-5f2fbba612fa" providerId="ADAL" clId="{E57738AE-11CE-4FFE-B52A-4928D9D498A1}" dt="2023-06-30T00:54:31.088" v="303" actId="478"/>
          <ac:picMkLst>
            <pc:docMk/>
            <pc:sldMk cId="2231116922" sldId="404"/>
            <ac:picMk id="5" creationId="{9C8F31BE-C225-40C1-B05F-E756F41D9DFB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1:14:48.880" v="350" actId="1076"/>
        <pc:sldMkLst>
          <pc:docMk/>
          <pc:sldMk cId="1759850294" sldId="405"/>
        </pc:sldMkLst>
        <pc:spChg chg="mod">
          <ac:chgData name="Fabiano Oliveira Dos Santos" userId="372af16e-786b-4a15-9d04-5f2fbba612fa" providerId="ADAL" clId="{E57738AE-11CE-4FFE-B52A-4928D9D498A1}" dt="2023-06-30T01:12:40.774" v="345" actId="20577"/>
          <ac:spMkLst>
            <pc:docMk/>
            <pc:sldMk cId="1759850294" sldId="405"/>
            <ac:spMk id="2" creationId="{FC9C32A1-3F08-4758-97C7-0C996C7D4D56}"/>
          </ac:spMkLst>
        </pc:spChg>
        <pc:picChg chg="del">
          <ac:chgData name="Fabiano Oliveira Dos Santos" userId="372af16e-786b-4a15-9d04-5f2fbba612fa" providerId="ADAL" clId="{E57738AE-11CE-4FFE-B52A-4928D9D498A1}" dt="2023-06-30T00:57:43.609" v="307" actId="478"/>
          <ac:picMkLst>
            <pc:docMk/>
            <pc:sldMk cId="1759850294" sldId="405"/>
            <ac:picMk id="3" creationId="{AD21B946-D0F8-41B9-8344-CB43069339B5}"/>
          </ac:picMkLst>
        </pc:picChg>
        <pc:picChg chg="add del mod">
          <ac:chgData name="Fabiano Oliveira Dos Santos" userId="372af16e-786b-4a15-9d04-5f2fbba612fa" providerId="ADAL" clId="{E57738AE-11CE-4FFE-B52A-4928D9D498A1}" dt="2023-06-30T01:14:19.091" v="346" actId="478"/>
          <ac:picMkLst>
            <pc:docMk/>
            <pc:sldMk cId="1759850294" sldId="405"/>
            <ac:picMk id="5" creationId="{2C71A0B1-6CCD-49C0-8C6F-0168E3FFA485}"/>
          </ac:picMkLst>
        </pc:picChg>
        <pc:picChg chg="add mod">
          <ac:chgData name="Fabiano Oliveira Dos Santos" userId="372af16e-786b-4a15-9d04-5f2fbba612fa" providerId="ADAL" clId="{E57738AE-11CE-4FFE-B52A-4928D9D498A1}" dt="2023-06-30T01:14:22.912" v="348" actId="1076"/>
          <ac:picMkLst>
            <pc:docMk/>
            <pc:sldMk cId="1759850294" sldId="405"/>
            <ac:picMk id="6" creationId="{FF47068D-B639-42A6-BAE6-6B658DADA9B7}"/>
          </ac:picMkLst>
        </pc:picChg>
        <pc:picChg chg="add mod">
          <ac:chgData name="Fabiano Oliveira Dos Santos" userId="372af16e-786b-4a15-9d04-5f2fbba612fa" providerId="ADAL" clId="{E57738AE-11CE-4FFE-B52A-4928D9D498A1}" dt="2023-06-30T01:14:48.880" v="350" actId="1076"/>
          <ac:picMkLst>
            <pc:docMk/>
            <pc:sldMk cId="1759850294" sldId="405"/>
            <ac:picMk id="7" creationId="{7E488B80-8E9B-40C9-BC5F-19B99C74A81B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1:16:46.690" v="376" actId="14100"/>
        <pc:sldMkLst>
          <pc:docMk/>
          <pc:sldMk cId="2445896481" sldId="406"/>
        </pc:sldMkLst>
        <pc:spChg chg="mod">
          <ac:chgData name="Fabiano Oliveira Dos Santos" userId="372af16e-786b-4a15-9d04-5f2fbba612fa" providerId="ADAL" clId="{E57738AE-11CE-4FFE-B52A-4928D9D498A1}" dt="2023-06-30T01:15:28.804" v="359" actId="20577"/>
          <ac:spMkLst>
            <pc:docMk/>
            <pc:sldMk cId="2445896481" sldId="406"/>
            <ac:spMk id="2" creationId="{FC9C32A1-3F08-4758-97C7-0C996C7D4D56}"/>
          </ac:spMkLst>
        </pc:spChg>
        <pc:picChg chg="add mod">
          <ac:chgData name="Fabiano Oliveira Dos Santos" userId="372af16e-786b-4a15-9d04-5f2fbba612fa" providerId="ADAL" clId="{E57738AE-11CE-4FFE-B52A-4928D9D498A1}" dt="2023-06-30T01:16:46.690" v="376" actId="14100"/>
          <ac:picMkLst>
            <pc:docMk/>
            <pc:sldMk cId="2445896481" sldId="406"/>
            <ac:picMk id="3" creationId="{E5271495-A49D-47DD-9BDE-2191CEC279DE}"/>
          </ac:picMkLst>
        </pc:picChg>
        <pc:picChg chg="del mod">
          <ac:chgData name="Fabiano Oliveira Dos Santos" userId="372af16e-786b-4a15-9d04-5f2fbba612fa" providerId="ADAL" clId="{E57738AE-11CE-4FFE-B52A-4928D9D498A1}" dt="2023-06-30T01:16:34.415" v="370" actId="478"/>
          <ac:picMkLst>
            <pc:docMk/>
            <pc:sldMk cId="2445896481" sldId="406"/>
            <ac:picMk id="6" creationId="{FF47068D-B639-42A6-BAE6-6B658DADA9B7}"/>
          </ac:picMkLst>
        </pc:picChg>
        <pc:picChg chg="del mod">
          <ac:chgData name="Fabiano Oliveira Dos Santos" userId="372af16e-786b-4a15-9d04-5f2fbba612fa" providerId="ADAL" clId="{E57738AE-11CE-4FFE-B52A-4928D9D498A1}" dt="2023-06-30T01:16:36.293" v="371" actId="478"/>
          <ac:picMkLst>
            <pc:docMk/>
            <pc:sldMk cId="2445896481" sldId="406"/>
            <ac:picMk id="7" creationId="{7E488B80-8E9B-40C9-BC5F-19B99C74A81B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1:21:39.520" v="415" actId="14100"/>
        <pc:sldMkLst>
          <pc:docMk/>
          <pc:sldMk cId="3026368564" sldId="407"/>
        </pc:sldMkLst>
        <pc:spChg chg="mod">
          <ac:chgData name="Fabiano Oliveira Dos Santos" userId="372af16e-786b-4a15-9d04-5f2fbba612fa" providerId="ADAL" clId="{E57738AE-11CE-4FFE-B52A-4928D9D498A1}" dt="2023-06-30T01:20:22.242" v="410" actId="20577"/>
          <ac:spMkLst>
            <pc:docMk/>
            <pc:sldMk cId="3026368564" sldId="407"/>
            <ac:spMk id="2" creationId="{FC9C32A1-3F08-4758-97C7-0C996C7D4D56}"/>
          </ac:spMkLst>
        </pc:spChg>
        <pc:picChg chg="del mod">
          <ac:chgData name="Fabiano Oliveira Dos Santos" userId="372af16e-786b-4a15-9d04-5f2fbba612fa" providerId="ADAL" clId="{E57738AE-11CE-4FFE-B52A-4928D9D498A1}" dt="2023-06-30T01:17:53.722" v="380" actId="478"/>
          <ac:picMkLst>
            <pc:docMk/>
            <pc:sldMk cId="3026368564" sldId="407"/>
            <ac:picMk id="3" creationId="{E5271495-A49D-47DD-9BDE-2191CEC279DE}"/>
          </ac:picMkLst>
        </pc:picChg>
        <pc:picChg chg="add mod">
          <ac:chgData name="Fabiano Oliveira Dos Santos" userId="372af16e-786b-4a15-9d04-5f2fbba612fa" providerId="ADAL" clId="{E57738AE-11CE-4FFE-B52A-4928D9D498A1}" dt="2023-06-30T01:21:39.520" v="415" actId="14100"/>
          <ac:picMkLst>
            <pc:docMk/>
            <pc:sldMk cId="3026368564" sldId="407"/>
            <ac:picMk id="5" creationId="{9020F4CC-2C65-4E5F-910E-BF5555106670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1:26:13.071" v="452" actId="14100"/>
        <pc:sldMkLst>
          <pc:docMk/>
          <pc:sldMk cId="741080661" sldId="408"/>
        </pc:sldMkLst>
        <pc:spChg chg="mod">
          <ac:chgData name="Fabiano Oliveira Dos Santos" userId="372af16e-786b-4a15-9d04-5f2fbba612fa" providerId="ADAL" clId="{E57738AE-11CE-4FFE-B52A-4928D9D498A1}" dt="2023-06-30T01:22:32.150" v="438" actId="20577"/>
          <ac:spMkLst>
            <pc:docMk/>
            <pc:sldMk cId="741080661" sldId="408"/>
            <ac:spMk id="2" creationId="{FC9C32A1-3F08-4758-97C7-0C996C7D4D56}"/>
          </ac:spMkLst>
        </pc:spChg>
        <pc:picChg chg="add del mod">
          <ac:chgData name="Fabiano Oliveira Dos Santos" userId="372af16e-786b-4a15-9d04-5f2fbba612fa" providerId="ADAL" clId="{E57738AE-11CE-4FFE-B52A-4928D9D498A1}" dt="2023-06-30T01:26:01.578" v="447" actId="478"/>
          <ac:picMkLst>
            <pc:docMk/>
            <pc:sldMk cId="741080661" sldId="408"/>
            <ac:picMk id="3" creationId="{5ABA58FD-DC23-486C-B4F3-913B5F67130E}"/>
          </ac:picMkLst>
        </pc:picChg>
        <pc:picChg chg="del">
          <ac:chgData name="Fabiano Oliveira Dos Santos" userId="372af16e-786b-4a15-9d04-5f2fbba612fa" providerId="ADAL" clId="{E57738AE-11CE-4FFE-B52A-4928D9D498A1}" dt="2023-06-30T01:22:34.408" v="439" actId="478"/>
          <ac:picMkLst>
            <pc:docMk/>
            <pc:sldMk cId="741080661" sldId="408"/>
            <ac:picMk id="5" creationId="{9020F4CC-2C65-4E5F-910E-BF5555106670}"/>
          </ac:picMkLst>
        </pc:picChg>
        <pc:picChg chg="add mod">
          <ac:chgData name="Fabiano Oliveira Dos Santos" userId="372af16e-786b-4a15-9d04-5f2fbba612fa" providerId="ADAL" clId="{E57738AE-11CE-4FFE-B52A-4928D9D498A1}" dt="2023-06-30T01:26:13.071" v="452" actId="14100"/>
          <ac:picMkLst>
            <pc:docMk/>
            <pc:sldMk cId="741080661" sldId="408"/>
            <ac:picMk id="6" creationId="{2A9A4B5D-BD86-4361-924D-73300F9B2D5B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1:33:13.302" v="482" actId="20577"/>
        <pc:sldMkLst>
          <pc:docMk/>
          <pc:sldMk cId="2231224182" sldId="409"/>
        </pc:sldMkLst>
        <pc:spChg chg="mod">
          <ac:chgData name="Fabiano Oliveira Dos Santos" userId="372af16e-786b-4a15-9d04-5f2fbba612fa" providerId="ADAL" clId="{E57738AE-11CE-4FFE-B52A-4928D9D498A1}" dt="2023-06-30T01:33:13.302" v="482" actId="20577"/>
          <ac:spMkLst>
            <pc:docMk/>
            <pc:sldMk cId="2231224182" sldId="409"/>
            <ac:spMk id="2" creationId="{FC9C32A1-3F08-4758-97C7-0C996C7D4D56}"/>
          </ac:spMkLst>
        </pc:spChg>
        <pc:picChg chg="add mod">
          <ac:chgData name="Fabiano Oliveira Dos Santos" userId="372af16e-786b-4a15-9d04-5f2fbba612fa" providerId="ADAL" clId="{E57738AE-11CE-4FFE-B52A-4928D9D498A1}" dt="2023-06-30T01:32:59.879" v="477" actId="14100"/>
          <ac:picMkLst>
            <pc:docMk/>
            <pc:sldMk cId="2231224182" sldId="409"/>
            <ac:picMk id="3" creationId="{0C2D3725-A247-4D76-A38C-2DA1CFDD45AC}"/>
          </ac:picMkLst>
        </pc:picChg>
        <pc:picChg chg="del mod">
          <ac:chgData name="Fabiano Oliveira Dos Santos" userId="372af16e-786b-4a15-9d04-5f2fbba612fa" providerId="ADAL" clId="{E57738AE-11CE-4FFE-B52A-4928D9D498A1}" dt="2023-06-30T01:28:24.314" v="470" actId="478"/>
          <ac:picMkLst>
            <pc:docMk/>
            <pc:sldMk cId="2231224182" sldId="409"/>
            <ac:picMk id="6" creationId="{2A9A4B5D-BD86-4361-924D-73300F9B2D5B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1:46:04.603" v="541" actId="1076"/>
        <pc:sldMkLst>
          <pc:docMk/>
          <pc:sldMk cId="76654762" sldId="410"/>
        </pc:sldMkLst>
        <pc:spChg chg="mod">
          <ac:chgData name="Fabiano Oliveira Dos Santos" userId="372af16e-786b-4a15-9d04-5f2fbba612fa" providerId="ADAL" clId="{E57738AE-11CE-4FFE-B52A-4928D9D498A1}" dt="2023-06-30T01:45:30.343" v="533" actId="1076"/>
          <ac:spMkLst>
            <pc:docMk/>
            <pc:sldMk cId="76654762" sldId="410"/>
            <ac:spMk id="2" creationId="{FC9C32A1-3F08-4758-97C7-0C996C7D4D56}"/>
          </ac:spMkLst>
        </pc:spChg>
        <pc:spChg chg="mod">
          <ac:chgData name="Fabiano Oliveira Dos Santos" userId="372af16e-786b-4a15-9d04-5f2fbba612fa" providerId="ADAL" clId="{E57738AE-11CE-4FFE-B52A-4928D9D498A1}" dt="2023-06-30T01:45:37.911" v="536" actId="14100"/>
          <ac:spMkLst>
            <pc:docMk/>
            <pc:sldMk cId="76654762" sldId="410"/>
            <ac:spMk id="4" creationId="{1CCB6BD1-AA9F-47D2-8985-F3DC7542750A}"/>
          </ac:spMkLst>
        </pc:spChg>
        <pc:picChg chg="del mod">
          <ac:chgData name="Fabiano Oliveira Dos Santos" userId="372af16e-786b-4a15-9d04-5f2fbba612fa" providerId="ADAL" clId="{E57738AE-11CE-4FFE-B52A-4928D9D498A1}" dt="2023-06-30T01:45:13.084" v="523" actId="478"/>
          <ac:picMkLst>
            <pc:docMk/>
            <pc:sldMk cId="76654762" sldId="410"/>
            <ac:picMk id="3" creationId="{0C2D3725-A247-4D76-A38C-2DA1CFDD45AC}"/>
          </ac:picMkLst>
        </pc:picChg>
        <pc:picChg chg="add mod">
          <ac:chgData name="Fabiano Oliveira Dos Santos" userId="372af16e-786b-4a15-9d04-5f2fbba612fa" providerId="ADAL" clId="{E57738AE-11CE-4FFE-B52A-4928D9D498A1}" dt="2023-06-30T01:46:04.603" v="541" actId="1076"/>
          <ac:picMkLst>
            <pc:docMk/>
            <pc:sldMk cId="76654762" sldId="410"/>
            <ac:picMk id="5" creationId="{AC1D48EC-D57F-4540-BCDC-17E76CF75909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1:53:04.383" v="573" actId="14100"/>
        <pc:sldMkLst>
          <pc:docMk/>
          <pc:sldMk cId="3051187613" sldId="411"/>
        </pc:sldMkLst>
        <pc:spChg chg="mod">
          <ac:chgData name="Fabiano Oliveira Dos Santos" userId="372af16e-786b-4a15-9d04-5f2fbba612fa" providerId="ADAL" clId="{E57738AE-11CE-4FFE-B52A-4928D9D498A1}" dt="2023-06-30T01:47:48.520" v="567" actId="20577"/>
          <ac:spMkLst>
            <pc:docMk/>
            <pc:sldMk cId="3051187613" sldId="411"/>
            <ac:spMk id="2" creationId="{FC9C32A1-3F08-4758-97C7-0C996C7D4D56}"/>
          </ac:spMkLst>
        </pc:spChg>
        <pc:picChg chg="add mod">
          <ac:chgData name="Fabiano Oliveira Dos Santos" userId="372af16e-786b-4a15-9d04-5f2fbba612fa" providerId="ADAL" clId="{E57738AE-11CE-4FFE-B52A-4928D9D498A1}" dt="2023-06-30T01:53:04.383" v="573" actId="14100"/>
          <ac:picMkLst>
            <pc:docMk/>
            <pc:sldMk cId="3051187613" sldId="411"/>
            <ac:picMk id="3" creationId="{AFCE4991-C087-47E5-9A94-05F45405E903}"/>
          </ac:picMkLst>
        </pc:picChg>
        <pc:picChg chg="del">
          <ac:chgData name="Fabiano Oliveira Dos Santos" userId="372af16e-786b-4a15-9d04-5f2fbba612fa" providerId="ADAL" clId="{E57738AE-11CE-4FFE-B52A-4928D9D498A1}" dt="2023-06-30T01:47:40.898" v="566" actId="478"/>
          <ac:picMkLst>
            <pc:docMk/>
            <pc:sldMk cId="3051187613" sldId="411"/>
            <ac:picMk id="5" creationId="{AC1D48EC-D57F-4540-BCDC-17E76CF75909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2:18:21.318" v="600" actId="14100"/>
        <pc:sldMkLst>
          <pc:docMk/>
          <pc:sldMk cId="2583198540" sldId="412"/>
        </pc:sldMkLst>
        <pc:spChg chg="mod">
          <ac:chgData name="Fabiano Oliveira Dos Santos" userId="372af16e-786b-4a15-9d04-5f2fbba612fa" providerId="ADAL" clId="{E57738AE-11CE-4FFE-B52A-4928D9D498A1}" dt="2023-06-30T02:17:49.063" v="592" actId="20577"/>
          <ac:spMkLst>
            <pc:docMk/>
            <pc:sldMk cId="2583198540" sldId="412"/>
            <ac:spMk id="2" creationId="{FC9C32A1-3F08-4758-97C7-0C996C7D4D56}"/>
          </ac:spMkLst>
        </pc:spChg>
        <pc:picChg chg="del mod">
          <ac:chgData name="Fabiano Oliveira Dos Santos" userId="372af16e-786b-4a15-9d04-5f2fbba612fa" providerId="ADAL" clId="{E57738AE-11CE-4FFE-B52A-4928D9D498A1}" dt="2023-06-30T02:17:50.969" v="594" actId="478"/>
          <ac:picMkLst>
            <pc:docMk/>
            <pc:sldMk cId="2583198540" sldId="412"/>
            <ac:picMk id="3" creationId="{AFCE4991-C087-47E5-9A94-05F45405E903}"/>
          </ac:picMkLst>
        </pc:picChg>
        <pc:picChg chg="add mod">
          <ac:chgData name="Fabiano Oliveira Dos Santos" userId="372af16e-786b-4a15-9d04-5f2fbba612fa" providerId="ADAL" clId="{E57738AE-11CE-4FFE-B52A-4928D9D498A1}" dt="2023-06-30T02:18:21.318" v="600" actId="14100"/>
          <ac:picMkLst>
            <pc:docMk/>
            <pc:sldMk cId="2583198540" sldId="412"/>
            <ac:picMk id="5" creationId="{B8728F81-795E-4D03-9723-3595ED715385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2:22:39.718" v="620" actId="1076"/>
        <pc:sldMkLst>
          <pc:docMk/>
          <pc:sldMk cId="1522334042" sldId="413"/>
        </pc:sldMkLst>
        <pc:spChg chg="mod">
          <ac:chgData name="Fabiano Oliveira Dos Santos" userId="372af16e-786b-4a15-9d04-5f2fbba612fa" providerId="ADAL" clId="{E57738AE-11CE-4FFE-B52A-4928D9D498A1}" dt="2023-06-30T02:19:20.477" v="617" actId="20577"/>
          <ac:spMkLst>
            <pc:docMk/>
            <pc:sldMk cId="1522334042" sldId="413"/>
            <ac:spMk id="2" creationId="{FC9C32A1-3F08-4758-97C7-0C996C7D4D56}"/>
          </ac:spMkLst>
        </pc:spChg>
        <pc:picChg chg="add mod">
          <ac:chgData name="Fabiano Oliveira Dos Santos" userId="372af16e-786b-4a15-9d04-5f2fbba612fa" providerId="ADAL" clId="{E57738AE-11CE-4FFE-B52A-4928D9D498A1}" dt="2023-06-30T02:22:39.718" v="620" actId="1076"/>
          <ac:picMkLst>
            <pc:docMk/>
            <pc:sldMk cId="1522334042" sldId="413"/>
            <ac:picMk id="3" creationId="{C4CF66A7-304F-4BD6-BD99-FA55055E6AE7}"/>
          </ac:picMkLst>
        </pc:picChg>
        <pc:picChg chg="del">
          <ac:chgData name="Fabiano Oliveira Dos Santos" userId="372af16e-786b-4a15-9d04-5f2fbba612fa" providerId="ADAL" clId="{E57738AE-11CE-4FFE-B52A-4928D9D498A1}" dt="2023-06-30T02:18:56.339" v="603" actId="478"/>
          <ac:picMkLst>
            <pc:docMk/>
            <pc:sldMk cId="1522334042" sldId="413"/>
            <ac:picMk id="5" creationId="{B8728F81-795E-4D03-9723-3595ED715385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30T02:29:24.782" v="653" actId="1076"/>
        <pc:sldMkLst>
          <pc:docMk/>
          <pc:sldMk cId="2214481115" sldId="414"/>
        </pc:sldMkLst>
        <pc:spChg chg="mod">
          <ac:chgData name="Fabiano Oliveira Dos Santos" userId="372af16e-786b-4a15-9d04-5f2fbba612fa" providerId="ADAL" clId="{E57738AE-11CE-4FFE-B52A-4928D9D498A1}" dt="2023-06-30T02:23:55.246" v="649" actId="20577"/>
          <ac:spMkLst>
            <pc:docMk/>
            <pc:sldMk cId="2214481115" sldId="414"/>
            <ac:spMk id="2" creationId="{FC9C32A1-3F08-4758-97C7-0C996C7D4D56}"/>
          </ac:spMkLst>
        </pc:spChg>
        <pc:picChg chg="del">
          <ac:chgData name="Fabiano Oliveira Dos Santos" userId="372af16e-786b-4a15-9d04-5f2fbba612fa" providerId="ADAL" clId="{E57738AE-11CE-4FFE-B52A-4928D9D498A1}" dt="2023-06-30T02:23:40.325" v="638" actId="478"/>
          <ac:picMkLst>
            <pc:docMk/>
            <pc:sldMk cId="2214481115" sldId="414"/>
            <ac:picMk id="3" creationId="{C4CF66A7-304F-4BD6-BD99-FA55055E6AE7}"/>
          </ac:picMkLst>
        </pc:picChg>
        <pc:picChg chg="add mod">
          <ac:chgData name="Fabiano Oliveira Dos Santos" userId="372af16e-786b-4a15-9d04-5f2fbba612fa" providerId="ADAL" clId="{E57738AE-11CE-4FFE-B52A-4928D9D498A1}" dt="2023-06-30T02:29:24.782" v="653" actId="1076"/>
          <ac:picMkLst>
            <pc:docMk/>
            <pc:sldMk cId="2214481115" sldId="414"/>
            <ac:picMk id="5" creationId="{85CF6840-801B-47E9-8877-E33FDA17CB1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43736-03B8-417E-B435-F3333985AABB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9A89B-3608-4218-9F87-AAB520EA5B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59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Loren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Daef</a:t>
            </a:r>
            <a:endParaRPr lang="pt-BR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>
                <a:latin typeface="Montserrat" panose="00000500000000000000" pitchFamily="2" charset="0"/>
              </a:rPr>
              <a:t>Et vero et </a:t>
            </a:r>
            <a:r>
              <a:rPr lang="pt-BR" err="1">
                <a:latin typeface="Montserrat" panose="00000500000000000000" pitchFamily="2" charset="0"/>
              </a:rPr>
              <a:t>iusto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efsd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apae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 BI Premium (per user) | Integral Solutions">
            <a:extLst>
              <a:ext uri="{FF2B5EF4-FFF2-40B4-BE49-F238E27FC236}">
                <a16:creationId xmlns:a16="http://schemas.microsoft.com/office/drawing/2014/main" id="{79B91023-A57A-4E1C-A4BF-43AFBF3D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41" y="1117600"/>
            <a:ext cx="6881704" cy="387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08FE6A5-0B30-44A2-9B0E-99DF3565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88655"/>
            <a:ext cx="7381875" cy="685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FB615D-4541-45AF-B6A8-134A1899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35" y="1302115"/>
            <a:ext cx="7951291" cy="43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Chave Primária x Chave Estrangeira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60526" y="521165"/>
            <a:ext cx="8222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Vamos finalmente começar a criar os relacionamentos entre as tabelas</a:t>
            </a:r>
          </a:p>
          <a:p>
            <a:r>
              <a:rPr lang="pt-BR" sz="2000" dirty="0"/>
              <a:t>Para começar, vamos olhar apenas paras as tabelas </a:t>
            </a:r>
            <a:r>
              <a:rPr lang="pt-BR" sz="2000" b="1" dirty="0" err="1"/>
              <a:t>BaseFuncionarios</a:t>
            </a:r>
            <a:r>
              <a:rPr lang="pt-BR" sz="2000" dirty="0"/>
              <a:t> e </a:t>
            </a:r>
            <a:r>
              <a:rPr lang="pt-BR" sz="2000" b="1" dirty="0" err="1"/>
              <a:t>BaseCargos</a:t>
            </a:r>
            <a:r>
              <a:rPr lang="pt-BR" sz="2000" b="1" dirty="0"/>
              <a:t> </a:t>
            </a:r>
          </a:p>
          <a:p>
            <a:r>
              <a:rPr lang="pt-BR" sz="2000" dirty="0"/>
              <a:t>O que queremos fazer é identificar quais colunas que essas duas tabelas possuem em </a:t>
            </a:r>
            <a:r>
              <a:rPr lang="pt-BR" sz="2000" b="1" dirty="0"/>
              <a:t>comum</a:t>
            </a:r>
            <a:r>
              <a:rPr lang="pt-BR" sz="2000" dirty="0"/>
              <a:t> e que nos permitem criar uma conexão entre elas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7A6695-C6D5-4A32-9E44-EDEA0013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2268290"/>
            <a:ext cx="6424940" cy="39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5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Chave Primária x Chave Estrangeira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1077346"/>
            <a:ext cx="82229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Já vimos anteriormente, na aula de </a:t>
            </a:r>
            <a:r>
              <a:rPr lang="pt-BR" sz="2000" b="1" dirty="0"/>
              <a:t>Mesclar Consultas</a:t>
            </a:r>
            <a:r>
              <a:rPr lang="pt-BR" sz="2000" dirty="0"/>
              <a:t>, que a coluna que essas duas tabelas possuem em comum é a coluna de </a:t>
            </a:r>
            <a:r>
              <a:rPr lang="pt-BR" sz="2000" dirty="0">
                <a:highlight>
                  <a:srgbClr val="FFFF00"/>
                </a:highlight>
              </a:rPr>
              <a:t>Cargo</a:t>
            </a:r>
            <a:r>
              <a:rPr lang="pt-BR" sz="2000" dirty="0"/>
              <a:t> </a:t>
            </a:r>
          </a:p>
          <a:p>
            <a:r>
              <a:rPr lang="pt-BR" sz="2000" dirty="0"/>
              <a:t>Ou seja, se quisermos complementar a tabela de funcionários com mais informações relacionadas aos cargos (as características desses cargos) conseguimos fazer pois ambas as tabelas possuem esta coluna de </a:t>
            </a:r>
            <a:r>
              <a:rPr lang="pt-BR" sz="2000" b="1" dirty="0"/>
              <a:t>Cargo em comum</a:t>
            </a:r>
          </a:p>
          <a:p>
            <a:endParaRPr lang="pt-BR" sz="2000" b="1" dirty="0"/>
          </a:p>
          <a:p>
            <a:r>
              <a:rPr lang="pt-BR" sz="2000" dirty="0"/>
              <a:t>Os cargos na </a:t>
            </a:r>
            <a:r>
              <a:rPr lang="pt-BR" sz="2000" b="1" dirty="0" err="1"/>
              <a:t>BaseCargos</a:t>
            </a:r>
            <a:r>
              <a:rPr lang="pt-BR" sz="2000" dirty="0"/>
              <a:t> são únicos, o que significa que não se repetem</a:t>
            </a:r>
          </a:p>
          <a:p>
            <a:r>
              <a:rPr lang="pt-BR" sz="2000" dirty="0"/>
              <a:t> Já na </a:t>
            </a:r>
            <a:r>
              <a:rPr lang="pt-BR" sz="2000" b="1" dirty="0" err="1"/>
              <a:t>BaseFuncionarios</a:t>
            </a:r>
            <a:r>
              <a:rPr lang="pt-BR" sz="2000" dirty="0"/>
              <a:t> os cargos podem se repetir, pois temos diversos funcionários na nossa empresa.</a:t>
            </a:r>
          </a:p>
          <a:p>
            <a:r>
              <a:rPr lang="pt-BR" sz="2000" dirty="0"/>
              <a:t> Assim, podemos dizer que a coluna de </a:t>
            </a:r>
            <a:r>
              <a:rPr lang="pt-BR" sz="2000" b="1" dirty="0"/>
              <a:t>Cargo</a:t>
            </a:r>
            <a:r>
              <a:rPr lang="pt-BR" sz="2000" dirty="0"/>
              <a:t> na </a:t>
            </a:r>
            <a:r>
              <a:rPr lang="pt-BR" sz="2000" b="1" dirty="0" err="1"/>
              <a:t>BaseCargos</a:t>
            </a:r>
            <a:r>
              <a:rPr lang="pt-BR" sz="2000" b="1" dirty="0"/>
              <a:t> </a:t>
            </a:r>
            <a:r>
              <a:rPr lang="pt-BR" sz="2000" dirty="0"/>
              <a:t>é uma </a:t>
            </a:r>
            <a:r>
              <a:rPr lang="pt-BR" sz="2000" dirty="0">
                <a:highlight>
                  <a:srgbClr val="FFFF00"/>
                </a:highlight>
              </a:rPr>
              <a:t>Chave Primária,</a:t>
            </a:r>
            <a:r>
              <a:rPr lang="pt-BR" sz="2000" dirty="0"/>
              <a:t> enquanto a coluna Cargo da </a:t>
            </a:r>
            <a:r>
              <a:rPr lang="pt-BR" sz="2000" b="1" dirty="0" err="1"/>
              <a:t>BaseFuncionarios</a:t>
            </a:r>
            <a:r>
              <a:rPr lang="pt-BR" sz="2000" dirty="0"/>
              <a:t> é a </a:t>
            </a:r>
            <a:r>
              <a:rPr lang="pt-BR" sz="2000" b="1" dirty="0"/>
              <a:t>Chave Estrangeira </a:t>
            </a:r>
          </a:p>
          <a:p>
            <a:r>
              <a:rPr lang="pt-BR" sz="2000" dirty="0"/>
              <a:t>E será exatamente por meio desta chave que criaremos a nossa relação</a:t>
            </a:r>
          </a:p>
        </p:txBody>
      </p:sp>
    </p:spTree>
    <p:extLst>
      <p:ext uri="{BB962C8B-B14F-4D97-AF65-F5344CB8AC3E}">
        <p14:creationId xmlns:p14="http://schemas.microsoft.com/office/powerpoint/2010/main" val="319924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Criando Relações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874455"/>
            <a:ext cx="8222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Para criar uma relação entre duas tabelas, precisamos estar na guia </a:t>
            </a:r>
            <a:r>
              <a:rPr lang="pt-BR" sz="2000" b="1" dirty="0"/>
              <a:t>Modelo</a:t>
            </a:r>
            <a:r>
              <a:rPr lang="pt-BR" sz="2000" dirty="0"/>
              <a:t> Em seguida, após identificar a coluna que queremos relacionar, vamos encontra-la na tabela e selecionar essa coluna (tanto faz onde você seleciona, aqui, cliquei na coluna </a:t>
            </a:r>
            <a:r>
              <a:rPr lang="pt-BR" sz="2000" b="1" dirty="0">
                <a:highlight>
                  <a:srgbClr val="FFFF00"/>
                </a:highlight>
              </a:rPr>
              <a:t>Cargo</a:t>
            </a:r>
            <a:r>
              <a:rPr lang="pt-BR" sz="2000" dirty="0">
                <a:highlight>
                  <a:srgbClr val="FFFF00"/>
                </a:highlight>
              </a:rPr>
              <a:t> da </a:t>
            </a:r>
            <a:r>
              <a:rPr lang="pt-BR" sz="2000" b="1" dirty="0" err="1">
                <a:highlight>
                  <a:srgbClr val="FFFF00"/>
                </a:highlight>
              </a:rPr>
              <a:t>BaseCargo</a:t>
            </a:r>
            <a:endParaRPr lang="pt-BR" sz="2000" b="1" dirty="0">
              <a:highlight>
                <a:srgbClr val="FFFF00"/>
              </a:highlight>
            </a:endParaRPr>
          </a:p>
          <a:p>
            <a:r>
              <a:rPr lang="pt-BR" sz="2000" dirty="0"/>
              <a:t>Feito isso, você vai clicar na coluna e arrastar exatamente em cima da coluna de mesmo nome, na tabela </a:t>
            </a:r>
            <a:r>
              <a:rPr lang="pt-BR" sz="2000" b="1" dirty="0" err="1"/>
              <a:t>BaseFuncionarios</a:t>
            </a:r>
            <a:endParaRPr lang="pt-BR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773A00C-776F-4345-8131-38AE7E21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023647"/>
            <a:ext cx="4109497" cy="32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7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Criando Relações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533960"/>
            <a:ext cx="82229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 próxima relação será entre a coluna de </a:t>
            </a:r>
            <a:r>
              <a:rPr lang="pt-BR" sz="2000" b="1" dirty="0"/>
              <a:t>Data</a:t>
            </a:r>
            <a:r>
              <a:rPr lang="pt-BR" sz="2000" dirty="0"/>
              <a:t> da </a:t>
            </a:r>
            <a:r>
              <a:rPr lang="pt-BR" sz="2000" b="1" dirty="0" err="1"/>
              <a:t>BaseCalendario</a:t>
            </a:r>
            <a:r>
              <a:rPr lang="pt-BR" sz="2000" dirty="0"/>
              <a:t> e a </a:t>
            </a:r>
            <a:r>
              <a:rPr lang="pt-BR" sz="2000" b="1" dirty="0">
                <a:highlight>
                  <a:srgbClr val="FFFF00"/>
                </a:highlight>
              </a:rPr>
              <a:t>Data de Nascimento</a:t>
            </a:r>
            <a:r>
              <a:rPr lang="pt-BR" sz="2000" b="1" dirty="0"/>
              <a:t> da </a:t>
            </a:r>
            <a:r>
              <a:rPr lang="pt-BR" sz="2000" b="1" dirty="0" err="1"/>
              <a:t>BaseFuncionarios</a:t>
            </a:r>
            <a:r>
              <a:rPr lang="pt-BR" sz="2000" b="1" dirty="0"/>
              <a:t>, </a:t>
            </a:r>
          </a:p>
          <a:p>
            <a:r>
              <a:rPr lang="pt-BR" sz="2000" dirty="0"/>
              <a:t>Isso porque queremos complementar a </a:t>
            </a:r>
            <a:r>
              <a:rPr lang="pt-BR" sz="2000" b="1" dirty="0"/>
              <a:t>Data de Nascimento </a:t>
            </a:r>
            <a:r>
              <a:rPr lang="pt-BR" sz="2000" dirty="0"/>
              <a:t>com informações de datas que encontramos na </a:t>
            </a:r>
            <a:r>
              <a:rPr lang="pt-BR" sz="2000" b="1" dirty="0" err="1"/>
              <a:t>BaseCalendario</a:t>
            </a:r>
            <a:r>
              <a:rPr lang="pt-BR" sz="2000" b="1" dirty="0"/>
              <a:t>.</a:t>
            </a:r>
          </a:p>
          <a:p>
            <a:endParaRPr lang="pt-BR" sz="2000" b="1" dirty="0"/>
          </a:p>
          <a:p>
            <a:r>
              <a:rPr lang="pt-BR" sz="2000" dirty="0"/>
              <a:t>Uma dica importante após criar um relacionamento entre duas tabelas, você pode passar o mouse em cima da linha que liga as duas tabelas.</a:t>
            </a:r>
          </a:p>
          <a:p>
            <a:r>
              <a:rPr lang="pt-BR" sz="2000" dirty="0"/>
              <a:t> Isso vai fazer com que você veja se as duas tabelas estão relacionadas pela coluna certa </a:t>
            </a:r>
          </a:p>
          <a:p>
            <a:r>
              <a:rPr lang="pt-BR" sz="2000" dirty="0"/>
              <a:t>Como você pode ver, não necessariamente as colunas precisam ter o</a:t>
            </a:r>
          </a:p>
          <a:p>
            <a:r>
              <a:rPr lang="pt-BR" sz="2000" dirty="0"/>
              <a:t>mesmo nome (</a:t>
            </a:r>
            <a:r>
              <a:rPr lang="pt-BR" sz="2000" b="1" dirty="0"/>
              <a:t>Data de Nascimento é diferente de Data</a:t>
            </a:r>
            <a:r>
              <a:rPr lang="pt-BR" sz="2000" dirty="0"/>
              <a:t>), mas o importante é que as duas colunas relacionadas </a:t>
            </a:r>
            <a:r>
              <a:rPr lang="pt-BR" sz="2000" b="1" dirty="0"/>
              <a:t>tenham o mesmo tipo de conteúdo </a:t>
            </a:r>
          </a:p>
          <a:p>
            <a:r>
              <a:rPr lang="pt-BR" sz="2000" dirty="0"/>
              <a:t>Não faria sentido você tentar relacionar a coluna de </a:t>
            </a:r>
            <a:r>
              <a:rPr lang="pt-BR" sz="2000" b="1" dirty="0"/>
              <a:t>Data de Nascimento</a:t>
            </a:r>
          </a:p>
          <a:p>
            <a:r>
              <a:rPr lang="pt-BR" sz="2000" dirty="0"/>
              <a:t>com a coluna de </a:t>
            </a:r>
            <a:r>
              <a:rPr lang="pt-BR" sz="2000" b="1" dirty="0"/>
              <a:t>Mês do Calendário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C3F68C-BEB5-4A41-9D8E-D18F913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7" y="4864231"/>
            <a:ext cx="2831920" cy="19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1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Criando Relações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533960"/>
            <a:ext cx="82229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Caso você tenha criado um relacionamento errado, você pode fazer duas coisas a primeira é clicar com o botão direito em cima da linha do relacionamento e clicar no opção </a:t>
            </a:r>
            <a:r>
              <a:rPr lang="pt-BR" sz="2000" b="1" dirty="0"/>
              <a:t>Excluir</a:t>
            </a:r>
          </a:p>
          <a:p>
            <a:r>
              <a:rPr lang="pt-BR" sz="2000" dirty="0"/>
              <a:t>Ou</a:t>
            </a:r>
          </a:p>
          <a:p>
            <a:r>
              <a:rPr lang="pt-BR" sz="2000" dirty="0"/>
              <a:t>então, você pode ir na guia </a:t>
            </a:r>
            <a:r>
              <a:rPr lang="pt-BR" sz="2000" b="1" dirty="0">
                <a:highlight>
                  <a:srgbClr val="FFFF00"/>
                </a:highlight>
              </a:rPr>
              <a:t>Página Inicial &gt;&gt; Gerenciar Relações </a:t>
            </a:r>
          </a:p>
          <a:p>
            <a:r>
              <a:rPr lang="pt-BR" sz="2000" dirty="0"/>
              <a:t>Nela serão mostrados todos os relacionamentos que você criou, além de algumas opções, como </a:t>
            </a:r>
            <a:r>
              <a:rPr lang="pt-BR" sz="2000" b="1" dirty="0"/>
              <a:t>excluir um relacionamento, ou clicar na opção de Editar para editar o relacionamento criado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0213AF4-CC0F-408E-A928-F3C804A6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" y="3088505"/>
            <a:ext cx="6193411" cy="35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2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O que a relação muda na prática?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533960"/>
            <a:ext cx="82229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Vamos entender na prática o que um relacionamento muda na nossa vida Vamos selecionar a nossa guia de </a:t>
            </a:r>
            <a:r>
              <a:rPr lang="pt-BR" sz="2000" b="1" dirty="0"/>
              <a:t>Relatório</a:t>
            </a:r>
            <a:r>
              <a:rPr lang="pt-BR" sz="2000" dirty="0"/>
              <a:t> e criar uma matriz que mostre o </a:t>
            </a:r>
            <a:r>
              <a:rPr lang="pt-BR" sz="2000" b="1" dirty="0"/>
              <a:t>total de gasto salarial por nível </a:t>
            </a:r>
          </a:p>
          <a:p>
            <a:endParaRPr lang="pt-BR" sz="2000" b="1" dirty="0"/>
          </a:p>
          <a:p>
            <a:r>
              <a:rPr lang="pt-BR" sz="2000" dirty="0"/>
              <a:t>A matriz possui dois campos principais </a:t>
            </a:r>
            <a:r>
              <a:rPr lang="pt-BR" sz="2000" b="1" dirty="0"/>
              <a:t>Linhas</a:t>
            </a:r>
            <a:r>
              <a:rPr lang="pt-BR" sz="2000" dirty="0"/>
              <a:t> e </a:t>
            </a:r>
            <a:r>
              <a:rPr lang="pt-BR" sz="2000" b="1" dirty="0"/>
              <a:t>Valores</a:t>
            </a:r>
            <a:r>
              <a:rPr lang="pt-BR" sz="2000" dirty="0"/>
              <a:t> </a:t>
            </a:r>
          </a:p>
          <a:p>
            <a:r>
              <a:rPr lang="pt-BR" sz="2000" dirty="0"/>
              <a:t>Para linhas, você vai simplesmente arrastar a coluna de </a:t>
            </a:r>
            <a:r>
              <a:rPr lang="pt-BR" sz="2000" b="1" dirty="0">
                <a:highlight>
                  <a:srgbClr val="FFFF00"/>
                </a:highlight>
              </a:rPr>
              <a:t>Nível</a:t>
            </a:r>
            <a:r>
              <a:rPr lang="pt-BR" sz="2000" b="1" dirty="0"/>
              <a:t> da </a:t>
            </a:r>
            <a:r>
              <a:rPr lang="pt-BR" sz="2000" b="1" dirty="0" err="1"/>
              <a:t>B</a:t>
            </a:r>
            <a:r>
              <a:rPr lang="pt-BR" sz="2000" b="1" dirty="0" err="1">
                <a:highlight>
                  <a:srgbClr val="FFFF00"/>
                </a:highlight>
              </a:rPr>
              <a:t>aseCargos</a:t>
            </a:r>
            <a:r>
              <a:rPr lang="pt-BR" sz="2000" b="1" dirty="0"/>
              <a:t> </a:t>
            </a:r>
          </a:p>
          <a:p>
            <a:r>
              <a:rPr lang="pt-BR" sz="2000" dirty="0"/>
              <a:t>E para </a:t>
            </a:r>
            <a:r>
              <a:rPr lang="pt-BR" sz="2000" b="1" dirty="0">
                <a:highlight>
                  <a:srgbClr val="FFFF00"/>
                </a:highlight>
              </a:rPr>
              <a:t>Valores</a:t>
            </a:r>
            <a:r>
              <a:rPr lang="pt-BR" sz="2000" b="1" dirty="0"/>
              <a:t>, </a:t>
            </a:r>
            <a:r>
              <a:rPr lang="pt-BR" sz="2000" dirty="0"/>
              <a:t>você vai arrastar a coluna de </a:t>
            </a:r>
            <a:r>
              <a:rPr lang="pt-BR" sz="2000" b="1" dirty="0"/>
              <a:t>Salário Base da tabela </a:t>
            </a:r>
            <a:r>
              <a:rPr lang="pt-BR" sz="2000" b="1" dirty="0" err="1"/>
              <a:t>BaseFuncionarios</a:t>
            </a:r>
            <a:endParaRPr lang="pt-BR" sz="2000" b="1" dirty="0"/>
          </a:p>
          <a:p>
            <a:endParaRPr lang="pt-BR" sz="2000" dirty="0"/>
          </a:p>
          <a:p>
            <a:r>
              <a:rPr lang="pt-BR" sz="2000" dirty="0"/>
              <a:t>Repare que funciona apesar de criarmos uma matriz com informações de tabelas diferentes.</a:t>
            </a:r>
          </a:p>
          <a:p>
            <a:endParaRPr lang="pt-BR" sz="2000" dirty="0"/>
          </a:p>
          <a:p>
            <a:r>
              <a:rPr lang="pt-BR" sz="2000" dirty="0"/>
              <a:t>O que faz essa análise funcionar é exatamente o relacionamento que criamos entre as tabelas de Cargo e Funcionários.</a:t>
            </a:r>
          </a:p>
          <a:p>
            <a:r>
              <a:rPr lang="pt-BR" sz="2000" dirty="0"/>
              <a:t>Se excluirmos o relacionamento entre essas duas tabelas, o Power BI</a:t>
            </a:r>
          </a:p>
          <a:p>
            <a:r>
              <a:rPr lang="pt-BR" sz="2000" dirty="0"/>
              <a:t>não saberá mais como essas duas tabelas se conectam, e vai retornar o valor de total para todas as linhas (faça esse teste excluindo o relacionamento</a:t>
            </a:r>
          </a:p>
          <a:p>
            <a:r>
              <a:rPr lang="pt-BR" sz="2000" dirty="0"/>
              <a:t>entre a tabela Cargos e </a:t>
            </a:r>
            <a:r>
              <a:rPr lang="pt-BR" sz="2000" b="1" dirty="0" err="1"/>
              <a:t>Funcionarios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00103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O que a relação muda na prática?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533960"/>
            <a:ext cx="82229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Repare que funciona apesar de criarmos uma matriz com informações de tabelas diferentes </a:t>
            </a:r>
          </a:p>
          <a:p>
            <a:r>
              <a:rPr lang="pt-BR" sz="2000" dirty="0"/>
              <a:t>O que faz essa análise funcionar é exatamente o relacionamento que criamos entre as tabelas de Cargo e Funcionários </a:t>
            </a:r>
          </a:p>
          <a:p>
            <a:r>
              <a:rPr lang="pt-BR" sz="2000" dirty="0"/>
              <a:t>Se excluirmos o relacionamento entre essas duas tabelas, o Power BI</a:t>
            </a:r>
          </a:p>
          <a:p>
            <a:r>
              <a:rPr lang="pt-BR" sz="2000" dirty="0"/>
              <a:t>não saberá mais como essas duas tabelas se conectam, e vai retornar o valor de total para todas as linhas (faça esse teste excluindo o relacionamento</a:t>
            </a:r>
          </a:p>
          <a:p>
            <a:r>
              <a:rPr lang="pt-BR" sz="2000" dirty="0"/>
              <a:t>entre a tabela Cargos e </a:t>
            </a:r>
            <a:r>
              <a:rPr lang="pt-BR" sz="2000" b="1" dirty="0" err="1"/>
              <a:t>Funcionarios</a:t>
            </a:r>
            <a:endParaRPr lang="pt-BR"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282322-353A-47D1-AFE0-02DC2A6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61" y="2770766"/>
            <a:ext cx="2271305" cy="38756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30E76A-9871-4259-A19B-07093FE53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360330"/>
            <a:ext cx="3810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Relações Indiretas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533960"/>
            <a:ext cx="82229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Para falar do próximo tema, precisamos importar mais uma base para o nosso arquivo Power BI trata se da </a:t>
            </a:r>
            <a:r>
              <a:rPr lang="pt-BR" sz="2000" dirty="0" err="1">
                <a:highlight>
                  <a:srgbClr val="FFFF00"/>
                </a:highlight>
              </a:rPr>
              <a:t>BaseNivel</a:t>
            </a:r>
            <a:endParaRPr lang="pt-BR" sz="2000" dirty="0">
              <a:highlight>
                <a:srgbClr val="FFFF00"/>
              </a:highlight>
            </a:endParaRPr>
          </a:p>
          <a:p>
            <a:r>
              <a:rPr lang="pt-BR" sz="2000" dirty="0"/>
              <a:t>Portanto, basta você seguir o procedimento que já fizemos algumas vezes de </a:t>
            </a:r>
            <a:r>
              <a:rPr lang="pt-BR" sz="2000" b="1" dirty="0"/>
              <a:t>Obter Dados&gt; Excel&gt;  </a:t>
            </a:r>
            <a:r>
              <a:rPr lang="pt-BR" sz="2000" dirty="0"/>
              <a:t>E selecionar este arquivo na sua pasta</a:t>
            </a:r>
          </a:p>
          <a:p>
            <a:r>
              <a:rPr lang="pt-BR" sz="2000" dirty="0"/>
              <a:t>Feito isso, você irá selecionar a </a:t>
            </a:r>
            <a:r>
              <a:rPr lang="pt-BR" sz="2000" dirty="0" err="1"/>
              <a:t>Plan</a:t>
            </a:r>
            <a:r>
              <a:rPr lang="pt-BR" sz="2000" dirty="0"/>
              <a:t> 1 e clicar no botão de Carregar para o Power BI e renomear para &gt; </a:t>
            </a:r>
            <a:r>
              <a:rPr lang="pt-BR" sz="2000" dirty="0" err="1">
                <a:highlight>
                  <a:srgbClr val="FFFF00"/>
                </a:highlight>
              </a:rPr>
              <a:t>BaseNivel</a:t>
            </a:r>
            <a:endParaRPr lang="pt-BR" sz="2000" dirty="0">
              <a:highlight>
                <a:srgbClr val="FFFF00"/>
              </a:highlight>
            </a:endParaRPr>
          </a:p>
          <a:p>
            <a:endParaRPr lang="pt-BR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C045C09-A489-4759-82A6-B3E5A357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872359"/>
            <a:ext cx="79533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Relações Indiretas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533960"/>
            <a:ext cx="8222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Feito isso, você só terá que mudar o nome da base de </a:t>
            </a:r>
            <a:r>
              <a:rPr lang="pt-BR" sz="2000" dirty="0" err="1"/>
              <a:t>Plan</a:t>
            </a:r>
            <a:r>
              <a:rPr lang="pt-BR" sz="2000" dirty="0"/>
              <a:t> 1 para </a:t>
            </a:r>
            <a:r>
              <a:rPr lang="pt-BR" sz="2000" dirty="0" err="1"/>
              <a:t>BaseNivel</a:t>
            </a:r>
            <a:r>
              <a:rPr lang="pt-BR" sz="2000" dirty="0"/>
              <a:t> Para isso, é só clicar duas vezes no nome da base (indicado na figura abaixo), digitar o novo nome e clicar em Ok</a:t>
            </a:r>
          </a:p>
          <a:p>
            <a:r>
              <a:rPr lang="pt-BR" sz="2000" dirty="0"/>
              <a:t>Caso você não esteja conseguindo visualizar a base importada, é só reduzir o zoom da tela do Power BI (com o CTRL Scroll do mouse) ou arrastar a tela para a direita para visualizar a base importada</a:t>
            </a:r>
            <a:endParaRPr lang="pt-BR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684BADB-0EE7-4782-B9D0-8D93DBAD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3" y="2934617"/>
            <a:ext cx="8342721" cy="3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734847" y="286910"/>
            <a:ext cx="82229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dirty="0"/>
              <a:t>Relações</a:t>
            </a:r>
          </a:p>
          <a:p>
            <a:pPr algn="ctr"/>
            <a:r>
              <a:rPr lang="pt-BR" sz="4400" dirty="0"/>
              <a:t>O segredo do Power 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A1F680-DE1F-468C-AE47-F290368F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48" y="1847315"/>
            <a:ext cx="8222946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3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Relações Indiretas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533960"/>
            <a:ext cx="82229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 tabela </a:t>
            </a:r>
            <a:r>
              <a:rPr lang="pt-BR" sz="2000" b="1" dirty="0" err="1"/>
              <a:t>BaseNivel</a:t>
            </a:r>
            <a:r>
              <a:rPr lang="pt-BR" sz="2000" dirty="0"/>
              <a:t> complementa as informações da </a:t>
            </a:r>
            <a:r>
              <a:rPr lang="pt-BR" sz="2000" b="1" dirty="0" err="1"/>
              <a:t>BaseCargos</a:t>
            </a:r>
            <a:r>
              <a:rPr lang="pt-BR" sz="2000" dirty="0"/>
              <a:t> </a:t>
            </a:r>
          </a:p>
          <a:p>
            <a:r>
              <a:rPr lang="pt-BR" sz="2000" dirty="0"/>
              <a:t>Repare que a coluna que relaciona as duas bases é a coluna </a:t>
            </a:r>
            <a:r>
              <a:rPr lang="pt-BR" sz="2000" b="1" dirty="0"/>
              <a:t>COD Nível </a:t>
            </a:r>
            <a:r>
              <a:rPr lang="pt-BR" sz="2000" dirty="0"/>
              <a:t>da </a:t>
            </a:r>
            <a:r>
              <a:rPr lang="pt-BR" sz="2000" b="1" dirty="0" err="1"/>
              <a:t>BaseCargos</a:t>
            </a:r>
            <a:r>
              <a:rPr lang="pt-BR" sz="2000" dirty="0"/>
              <a:t> com a coluna </a:t>
            </a:r>
            <a:r>
              <a:rPr lang="pt-BR" sz="2000" b="1" dirty="0"/>
              <a:t>Nível</a:t>
            </a:r>
            <a:r>
              <a:rPr lang="pt-BR" sz="2000" dirty="0"/>
              <a:t> na </a:t>
            </a:r>
            <a:r>
              <a:rPr lang="pt-BR" sz="2000" b="1" dirty="0" err="1"/>
              <a:t>BaseNivel</a:t>
            </a:r>
            <a:endParaRPr lang="pt-BR"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2B5762-B1A7-4752-B916-8E9197B1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9" y="2130539"/>
            <a:ext cx="7871381" cy="36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4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Relações Indiretas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533960"/>
            <a:ext cx="8222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Relacionando as duas tabelas, temos o seguinte resultado Repare que o relacionamento que fazemos é entre as tabelas </a:t>
            </a:r>
            <a:r>
              <a:rPr lang="pt-BR" sz="2000" b="1" dirty="0" err="1"/>
              <a:t>BaseNivel</a:t>
            </a:r>
            <a:r>
              <a:rPr lang="pt-BR" sz="2000" dirty="0"/>
              <a:t> e </a:t>
            </a:r>
            <a:r>
              <a:rPr lang="pt-BR" sz="2000" b="1" dirty="0" err="1"/>
              <a:t>BaseCargos</a:t>
            </a:r>
            <a:r>
              <a:rPr lang="pt-BR" sz="2000" dirty="0"/>
              <a:t> Porém, ao criar este relacionamento, estamos indiretamente criando um relacionamento entre a </a:t>
            </a:r>
            <a:r>
              <a:rPr lang="pt-BR" sz="2000" b="1" dirty="0" err="1"/>
              <a:t>BaseNivel</a:t>
            </a:r>
            <a:r>
              <a:rPr lang="pt-BR" sz="2000" dirty="0"/>
              <a:t> e a </a:t>
            </a:r>
            <a:r>
              <a:rPr lang="pt-BR" sz="2000" b="1" dirty="0" err="1"/>
              <a:t>BaseFuncionarios</a:t>
            </a:r>
            <a:r>
              <a:rPr lang="pt-BR" sz="2000" dirty="0"/>
              <a:t> por meio da </a:t>
            </a:r>
            <a:r>
              <a:rPr lang="pt-BR" sz="2000" b="1" dirty="0" err="1"/>
              <a:t>BaseCargos</a:t>
            </a:r>
            <a:r>
              <a:rPr lang="pt-BR" sz="2000" dirty="0"/>
              <a:t> </a:t>
            </a:r>
          </a:p>
          <a:p>
            <a:r>
              <a:rPr lang="pt-BR" sz="2000" dirty="0"/>
              <a:t>Vamos ver um exemplo desta relação na prática</a:t>
            </a:r>
            <a:endParaRPr lang="pt-BR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9C5660-4FC5-42CD-B657-2857DB7C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3017408"/>
            <a:ext cx="8536544" cy="313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3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Relações Indiretas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533960"/>
            <a:ext cx="82229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Agora, podemos fazer uma análise contando a quantidade de pessoas atendidas por cada Setor Responsável que está na </a:t>
            </a:r>
            <a:r>
              <a:rPr lang="pt-BR" sz="2000" b="1" dirty="0" err="1"/>
              <a:t>BaseNivel</a:t>
            </a:r>
            <a:r>
              <a:rPr lang="pt-BR" sz="2000" dirty="0"/>
              <a:t> Para</a:t>
            </a:r>
          </a:p>
          <a:p>
            <a:r>
              <a:rPr lang="pt-BR" sz="2000" dirty="0"/>
              <a:t>isso, colocamos nas </a:t>
            </a:r>
            <a:r>
              <a:rPr lang="pt-BR" sz="2000" dirty="0">
                <a:highlight>
                  <a:srgbClr val="FFFF00"/>
                </a:highlight>
              </a:rPr>
              <a:t>Linhas</a:t>
            </a:r>
            <a:r>
              <a:rPr lang="pt-BR" sz="2000" dirty="0"/>
              <a:t> da matriz a coluna de Setor Responsável da </a:t>
            </a:r>
            <a:r>
              <a:rPr lang="pt-BR" sz="2000" b="1" dirty="0" err="1"/>
              <a:t>BaseNivel</a:t>
            </a:r>
            <a:r>
              <a:rPr lang="pt-BR" sz="2000" dirty="0"/>
              <a:t> e a coluna de </a:t>
            </a:r>
            <a:r>
              <a:rPr lang="pt-BR" sz="2000" b="1" dirty="0"/>
              <a:t>Nome Completo </a:t>
            </a:r>
            <a:r>
              <a:rPr lang="pt-BR" sz="2000" dirty="0"/>
              <a:t>da </a:t>
            </a:r>
            <a:r>
              <a:rPr lang="pt-BR" sz="2000" b="1" dirty="0"/>
              <a:t>Base Funcionários </a:t>
            </a:r>
            <a:r>
              <a:rPr lang="pt-BR" sz="2000" dirty="0"/>
              <a:t>em </a:t>
            </a:r>
            <a:r>
              <a:rPr lang="pt-BR" sz="2000" b="1" dirty="0"/>
              <a:t>Valores</a:t>
            </a:r>
            <a:r>
              <a:rPr lang="pt-BR" sz="2000" dirty="0"/>
              <a:t> ( você deverá clicar na seta indicada na imagem para mudar a </a:t>
            </a:r>
            <a:r>
              <a:rPr lang="pt-BR" sz="2000" dirty="0">
                <a:highlight>
                  <a:srgbClr val="FFFF00"/>
                </a:highlight>
              </a:rPr>
              <a:t>operação para contagem.</a:t>
            </a:r>
          </a:p>
          <a:p>
            <a:r>
              <a:rPr lang="pt-BR" sz="2000" dirty="0"/>
              <a:t>O que fizemos aqui foi colocar em uma mesma matriz informações que vêm da tabela de </a:t>
            </a:r>
            <a:r>
              <a:rPr lang="pt-BR" sz="2000" b="1" dirty="0"/>
              <a:t>Funcionários</a:t>
            </a:r>
            <a:r>
              <a:rPr lang="pt-BR" sz="2000" dirty="0"/>
              <a:t> e da tabela de </a:t>
            </a:r>
            <a:r>
              <a:rPr lang="pt-BR" sz="2000" b="1" dirty="0"/>
              <a:t>Nível</a:t>
            </a:r>
            <a:r>
              <a:rPr lang="pt-BR" sz="2000" dirty="0"/>
              <a:t>.</a:t>
            </a:r>
          </a:p>
          <a:p>
            <a:r>
              <a:rPr lang="pt-BR" sz="2000" dirty="0"/>
              <a:t>Porém, não criamos nenhum relacionamento de fato entre a base nível e funcionários, porém, como conectamos a </a:t>
            </a:r>
            <a:r>
              <a:rPr lang="pt-BR" sz="2000" b="1" dirty="0" err="1"/>
              <a:t>BaseNivel</a:t>
            </a:r>
            <a:r>
              <a:rPr lang="pt-BR" sz="2000" dirty="0"/>
              <a:t> com </a:t>
            </a:r>
            <a:r>
              <a:rPr lang="pt-BR" sz="2000" b="1" dirty="0" err="1"/>
              <a:t>BaseCargos</a:t>
            </a:r>
            <a:r>
              <a:rPr lang="pt-BR" sz="2000" dirty="0"/>
              <a:t> e esta está conectada com a </a:t>
            </a:r>
            <a:r>
              <a:rPr lang="pt-BR" sz="2000" b="1" dirty="0" err="1"/>
              <a:t>BaseFuncionarios</a:t>
            </a:r>
            <a:r>
              <a:rPr lang="pt-BR" sz="2000" dirty="0"/>
              <a:t> criamos assim uma relação Indireta</a:t>
            </a:r>
            <a:endParaRPr lang="pt-BR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9C5660-4FC5-42CD-B657-2857DB7C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4627388"/>
            <a:ext cx="8536544" cy="18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1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Relações Indiretas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486825"/>
            <a:ext cx="82229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Agora, podemos fazer uma análise contando a quantidade de pessoas atendidas por cada Setor Responsável que está na </a:t>
            </a:r>
            <a:r>
              <a:rPr lang="pt-BR" sz="2000" b="1" dirty="0" err="1"/>
              <a:t>BaseNivel</a:t>
            </a:r>
            <a:r>
              <a:rPr lang="pt-BR" sz="2000" dirty="0"/>
              <a:t> Para</a:t>
            </a:r>
          </a:p>
          <a:p>
            <a:r>
              <a:rPr lang="pt-BR" sz="2000" dirty="0"/>
              <a:t>isso, colocamos nas </a:t>
            </a:r>
            <a:r>
              <a:rPr lang="pt-BR" sz="2000" dirty="0">
                <a:highlight>
                  <a:srgbClr val="FFFF00"/>
                </a:highlight>
              </a:rPr>
              <a:t>Linhas</a:t>
            </a:r>
            <a:r>
              <a:rPr lang="pt-BR" sz="2000" dirty="0"/>
              <a:t> da matriz a coluna de Setor Responsável da </a:t>
            </a:r>
            <a:r>
              <a:rPr lang="pt-BR" sz="2000" b="1" dirty="0" err="1"/>
              <a:t>BaseNivel</a:t>
            </a:r>
            <a:r>
              <a:rPr lang="pt-BR" sz="2000" dirty="0"/>
              <a:t> e a coluna de </a:t>
            </a:r>
            <a:r>
              <a:rPr lang="pt-BR" sz="2000" b="1" dirty="0"/>
              <a:t>Nome Completo </a:t>
            </a:r>
            <a:r>
              <a:rPr lang="pt-BR" sz="2000" dirty="0"/>
              <a:t>da </a:t>
            </a:r>
            <a:r>
              <a:rPr lang="pt-BR" sz="2000" b="1" dirty="0"/>
              <a:t>Base Funcionários </a:t>
            </a:r>
            <a:r>
              <a:rPr lang="pt-BR" sz="2000" dirty="0"/>
              <a:t>em </a:t>
            </a:r>
            <a:r>
              <a:rPr lang="pt-BR" sz="2000" b="1" dirty="0"/>
              <a:t>Valores</a:t>
            </a:r>
            <a:r>
              <a:rPr lang="pt-BR" sz="2000" dirty="0"/>
              <a:t> ( você deverá clicar na seta indicada na imagem para mudar a </a:t>
            </a:r>
            <a:r>
              <a:rPr lang="pt-BR" sz="2000" dirty="0">
                <a:highlight>
                  <a:srgbClr val="FFFF00"/>
                </a:highlight>
              </a:rPr>
              <a:t>operação para contagem.</a:t>
            </a:r>
          </a:p>
          <a:p>
            <a:r>
              <a:rPr lang="pt-BR" sz="2000" dirty="0"/>
              <a:t>O que fizemos aqui foi colocar em uma mesma matriz informações que vêm da tabela de </a:t>
            </a:r>
            <a:r>
              <a:rPr lang="pt-BR" sz="2000" b="1" dirty="0"/>
              <a:t>Funcionários</a:t>
            </a:r>
            <a:r>
              <a:rPr lang="pt-BR" sz="2000" dirty="0"/>
              <a:t> e da tabela de </a:t>
            </a:r>
            <a:r>
              <a:rPr lang="pt-BR" sz="2000" b="1" dirty="0"/>
              <a:t>Nível</a:t>
            </a:r>
            <a:r>
              <a:rPr lang="pt-BR" sz="2000" dirty="0"/>
              <a:t>.</a:t>
            </a:r>
          </a:p>
          <a:p>
            <a:r>
              <a:rPr lang="pt-BR" sz="2000" dirty="0"/>
              <a:t>Porém, não criamos nenhum relacionamento de fato entre a base nível e funcionários, porém, como conectamos a </a:t>
            </a:r>
            <a:r>
              <a:rPr lang="pt-BR" sz="2000" b="1" dirty="0" err="1"/>
              <a:t>BaseNivel</a:t>
            </a:r>
            <a:r>
              <a:rPr lang="pt-BR" sz="2000" dirty="0"/>
              <a:t> com </a:t>
            </a:r>
            <a:r>
              <a:rPr lang="pt-BR" sz="2000" b="1" dirty="0" err="1"/>
              <a:t>BaseCargos</a:t>
            </a:r>
            <a:r>
              <a:rPr lang="pt-BR" sz="2000" dirty="0"/>
              <a:t> e esta está conectada com a </a:t>
            </a:r>
            <a:r>
              <a:rPr lang="pt-BR" sz="2000" b="1" dirty="0" err="1"/>
              <a:t>BaseFuncionarios</a:t>
            </a:r>
            <a:r>
              <a:rPr lang="pt-BR" sz="2000" dirty="0"/>
              <a:t> criamos assim uma relação Indireta</a:t>
            </a:r>
            <a:endParaRPr lang="pt-BR"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6B0A42-53D0-40F8-B7D3-277AC147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3964700"/>
            <a:ext cx="6283538" cy="26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42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Relações Indiretas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486825"/>
            <a:ext cx="8222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próxima base que vamos trabalhar é a de </a:t>
            </a:r>
            <a:r>
              <a:rPr lang="pt-BR" b="1" dirty="0"/>
              <a:t>Clientes</a:t>
            </a:r>
            <a:r>
              <a:rPr lang="pt-BR" dirty="0"/>
              <a:t> </a:t>
            </a:r>
          </a:p>
          <a:p>
            <a:r>
              <a:rPr lang="pt-BR" dirty="0"/>
              <a:t>Portanto, clique em Obter Dados e selecione o arquivo Excel de </a:t>
            </a:r>
            <a:r>
              <a:rPr lang="pt-BR" b="1" dirty="0"/>
              <a:t>Clientes</a:t>
            </a:r>
            <a:r>
              <a:rPr lang="pt-BR" dirty="0"/>
              <a:t> Feito isso, você vai clicar em Carregar Se você olhar no print ao lado, a tabela vem tanto sem um nome quanto com algumas colunas esquisitas (</a:t>
            </a:r>
            <a:r>
              <a:rPr lang="pt-BR" dirty="0" err="1"/>
              <a:t>Column</a:t>
            </a:r>
            <a:r>
              <a:rPr lang="pt-BR" dirty="0"/>
              <a:t> 10 </a:t>
            </a:r>
            <a:r>
              <a:rPr lang="pt-BR" dirty="0" err="1"/>
              <a:t>Column</a:t>
            </a:r>
            <a:r>
              <a:rPr lang="pt-BR" dirty="0"/>
              <a:t> 11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r>
              <a:rPr lang="pt-BR" dirty="0"/>
              <a:t>Normalmente, faríamos o tratamento no Power Query, porém veremos uma alternativa, que é a de tratar diretamente no Power BI mesmo, para</a:t>
            </a:r>
          </a:p>
          <a:p>
            <a:r>
              <a:rPr lang="pt-BR" dirty="0"/>
              <a:t>ganhar tempo Já vimos anteriormente que para mudar o nome da tabela basta clicar duas vezes no nome </a:t>
            </a:r>
          </a:p>
          <a:p>
            <a:r>
              <a:rPr lang="pt-BR" dirty="0"/>
              <a:t>Agora se quisermos excluir colunas, basta clicar com o botão direito em cada coluna que queremos excluir e depois Excluir do modelo</a:t>
            </a:r>
          </a:p>
          <a:p>
            <a:r>
              <a:rPr lang="pt-BR" dirty="0" err="1"/>
              <a:t>Asua</a:t>
            </a:r>
            <a:r>
              <a:rPr lang="pt-BR" dirty="0"/>
              <a:t> tabela deverá ficar assim</a:t>
            </a:r>
            <a:endParaRPr lang="pt-BR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BC9319-94F3-4493-8087-BBB35372F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03" y="3352769"/>
            <a:ext cx="5568397" cy="34329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5CE2A4-6BF4-445A-8D6C-81C185A38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42" y="3686503"/>
            <a:ext cx="2668254" cy="303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Relações Indiretas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486825"/>
            <a:ext cx="82229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</a:t>
            </a:r>
            <a:r>
              <a:rPr lang="pt-BR" b="1" dirty="0"/>
              <a:t>Base de Clientes </a:t>
            </a:r>
            <a:r>
              <a:rPr lang="pt-BR" dirty="0"/>
              <a:t>é uma tabela que contém as informações de todas os contratos assinados pela empresa.</a:t>
            </a:r>
          </a:p>
          <a:p>
            <a:r>
              <a:rPr lang="pt-BR" dirty="0"/>
              <a:t>Esta tabela irá se relacionar com a tabela de data (por meio da coluna de Data</a:t>
            </a:r>
          </a:p>
          <a:p>
            <a:r>
              <a:rPr lang="pt-BR" dirty="0"/>
              <a:t>Início Contrato) e a </a:t>
            </a:r>
            <a:r>
              <a:rPr lang="pt-BR" b="1" dirty="0"/>
              <a:t>tabela de Cargos </a:t>
            </a:r>
            <a:r>
              <a:rPr lang="pt-BR" dirty="0"/>
              <a:t>(por meio da coluna de Cargo)</a:t>
            </a:r>
          </a:p>
          <a:p>
            <a:r>
              <a:rPr lang="pt-BR" dirty="0"/>
              <a:t>Os relacionamentos finais são mostrados na imagem ao lado</a:t>
            </a:r>
            <a:endParaRPr lang="pt-B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6B6F31-184C-46E5-A0EA-C18CA559E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2378683"/>
            <a:ext cx="8519317" cy="42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8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Como saber se as relações estão certas?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486825"/>
            <a:ext cx="8222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 bom indício de que as relações estão erradas é quando você cria algumas análises e acontecem os dois casos possíveis</a:t>
            </a:r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6A0FBB-5DB3-41B2-8DE7-3F93F3BE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5" y="1411516"/>
            <a:ext cx="8489028" cy="260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83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1024822"/>
            <a:ext cx="8222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Vamos começar inserindo a nossa logo </a:t>
            </a:r>
          </a:p>
          <a:p>
            <a:r>
              <a:rPr lang="pt-BR" dirty="0"/>
              <a:t>Para isso, clique na guia Inserir </a:t>
            </a:r>
            <a:r>
              <a:rPr lang="pt-BR" b="1" dirty="0"/>
              <a:t>Imagem</a:t>
            </a:r>
            <a:r>
              <a:rPr lang="pt-BR" dirty="0"/>
              <a:t>, e carregue o arquivo </a:t>
            </a:r>
          </a:p>
          <a:p>
            <a:r>
              <a:rPr lang="pt-BR" dirty="0"/>
              <a:t>LogoRH.jpg</a:t>
            </a:r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3F2FA0-31DB-4984-9856-39B354FE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3" y="2069682"/>
            <a:ext cx="8371115" cy="4492668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4CAA088D-28C0-42C8-A753-358D4D61905B}"/>
              </a:ext>
            </a:extLst>
          </p:cNvPr>
          <p:cNvGrpSpPr/>
          <p:nvPr/>
        </p:nvGrpSpPr>
        <p:grpSpPr>
          <a:xfrm>
            <a:off x="494334" y="2046514"/>
            <a:ext cx="8485317" cy="4321629"/>
            <a:chOff x="494334" y="2046514"/>
            <a:chExt cx="8485317" cy="432162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C9980D1-B28A-4B53-A519-8EA9AEE3AAB1}"/>
                </a:ext>
              </a:extLst>
            </p:cNvPr>
            <p:cNvSpPr/>
            <p:nvPr/>
          </p:nvSpPr>
          <p:spPr>
            <a:xfrm>
              <a:off x="494334" y="2046514"/>
              <a:ext cx="1225609" cy="16110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2FE4F1F-1BE5-4BC7-A5D0-F1FD6F670EEF}"/>
                </a:ext>
              </a:extLst>
            </p:cNvPr>
            <p:cNvSpPr/>
            <p:nvPr/>
          </p:nvSpPr>
          <p:spPr>
            <a:xfrm>
              <a:off x="8120742" y="2460170"/>
              <a:ext cx="858909" cy="11212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E9B26C8-9BB0-43D6-8748-5D0C823A76B8}"/>
                </a:ext>
              </a:extLst>
            </p:cNvPr>
            <p:cNvSpPr/>
            <p:nvPr/>
          </p:nvSpPr>
          <p:spPr>
            <a:xfrm>
              <a:off x="3639339" y="4669971"/>
              <a:ext cx="1346318" cy="16981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12267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1024822"/>
            <a:ext cx="8222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Podemos também adicionar uma caixa de texto para dar um título para o nosso relatório </a:t>
            </a:r>
          </a:p>
          <a:p>
            <a:r>
              <a:rPr lang="pt-BR" sz="2000" dirty="0"/>
              <a:t>A configuração do texto é bem intuitiva ( tamanho, cor, </a:t>
            </a:r>
            <a:r>
              <a:rPr lang="pt-BR" sz="2000" dirty="0" err="1"/>
              <a:t>etc</a:t>
            </a:r>
            <a:r>
              <a:rPr lang="pt-BR" sz="2000" dirty="0"/>
              <a:t>)</a:t>
            </a:r>
          </a:p>
          <a:p>
            <a:r>
              <a:rPr lang="pt-BR" sz="2000" dirty="0"/>
              <a:t>Se você quiser fazer formatações mais avançadas, você pode explorar</a:t>
            </a:r>
          </a:p>
          <a:p>
            <a:r>
              <a:rPr lang="pt-BR" sz="2000" dirty="0"/>
              <a:t>a aba lateral de VISUALIZAÇÕES</a:t>
            </a:r>
            <a:endParaRPr lang="pt-BR" sz="20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BBBE35-1BF5-40F1-AC76-6D361B1B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32" y="2971119"/>
            <a:ext cx="57340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13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1024822"/>
            <a:ext cx="8222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Para organizar melhor o nosso relatório, podemos também inserir uma linha para separar a página em duas metades </a:t>
            </a:r>
          </a:p>
          <a:p>
            <a:r>
              <a:rPr lang="pt-BR" sz="2000" dirty="0"/>
              <a:t>Mais uma vez, qualquer formatação mais avançada nesta linha você pode</a:t>
            </a:r>
          </a:p>
          <a:p>
            <a:r>
              <a:rPr lang="pt-BR" sz="2000" dirty="0"/>
              <a:t>configurar à direita, dessa vez em </a:t>
            </a:r>
            <a:r>
              <a:rPr lang="pt-BR" sz="2000" b="1" dirty="0"/>
              <a:t>FORMATAR FORMA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3A844A-3E23-484F-92C6-1A1CCD8F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2671486"/>
            <a:ext cx="6215743" cy="41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3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Relacionamentos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639636" y="982926"/>
            <a:ext cx="8222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Vamos finalmente começar a criar os relacionamentos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0EBFAB-D60C-4E8D-A102-5F51D2B4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90" y="1832002"/>
            <a:ext cx="5317420" cy="3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26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1024822"/>
            <a:ext cx="8222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Vamos agora criar uma matriz </a:t>
            </a:r>
          </a:p>
          <a:p>
            <a:r>
              <a:rPr lang="pt-BR" sz="2000" dirty="0"/>
              <a:t>Essa matriz deve conter a Área nas linhas e a coluna de Nome do Cliente em</a:t>
            </a:r>
          </a:p>
          <a:p>
            <a:r>
              <a:rPr lang="pt-BR" sz="2000" dirty="0"/>
              <a:t>valores </a:t>
            </a:r>
          </a:p>
          <a:p>
            <a:r>
              <a:rPr lang="pt-BR" sz="2000" dirty="0"/>
              <a:t>Feito isso, vamos mudar a operação para contagem distinta</a:t>
            </a:r>
            <a:endParaRPr lang="pt-BR"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3A844A-3E23-484F-92C6-1A1CCD8F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2671486"/>
            <a:ext cx="6215743" cy="41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70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1024822"/>
            <a:ext cx="8222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próximo visual que vamos criar é o de Barras empilhadas Ele terá as</a:t>
            </a:r>
          </a:p>
          <a:p>
            <a:r>
              <a:rPr lang="pt-BR" sz="2000" dirty="0"/>
              <a:t>mesmas informações da matriz Contagem de Clientes por Área</a:t>
            </a:r>
          </a:p>
          <a:p>
            <a:endParaRPr lang="pt-BR" sz="2000" dirty="0"/>
          </a:p>
          <a:p>
            <a:r>
              <a:rPr lang="pt-BR" sz="2000" dirty="0" err="1">
                <a:solidFill>
                  <a:srgbClr val="FF0000"/>
                </a:solidFill>
              </a:rPr>
              <a:t>Obs</a:t>
            </a:r>
            <a:r>
              <a:rPr lang="pt-BR" sz="2000" dirty="0">
                <a:solidFill>
                  <a:srgbClr val="FF0000"/>
                </a:solidFill>
              </a:rPr>
              <a:t>: para criar um novo visual, é importante que você sempre desmarque o visual que estiver selecionado no momento </a:t>
            </a:r>
          </a:p>
          <a:p>
            <a:r>
              <a:rPr lang="pt-BR" sz="2000" dirty="0">
                <a:solidFill>
                  <a:srgbClr val="FF0000"/>
                </a:solidFill>
              </a:rPr>
              <a:t>Para desfazer você pode usar o CTRL Z, clicar fora do visual e criar um novo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2B2042-58AF-4970-9902-D07E4C8A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3085344"/>
            <a:ext cx="5981700" cy="36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84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1024822"/>
            <a:ext cx="8222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Para o gráfico ficar um pouco mais informativo, podemos incluir o </a:t>
            </a:r>
          </a:p>
          <a:p>
            <a:r>
              <a:rPr lang="pt-BR" sz="2000" dirty="0"/>
              <a:t>Rótulo de Dados, que nada mais são do que os valores das colunas</a:t>
            </a:r>
          </a:p>
          <a:p>
            <a:r>
              <a:rPr lang="pt-BR" sz="2000" dirty="0"/>
              <a:t>no gráfico Você também pode configurar diferentes formatações</a:t>
            </a:r>
          </a:p>
          <a:p>
            <a:r>
              <a:rPr lang="pt-BR" sz="2000" dirty="0"/>
              <a:t>para este gráfico, como Cor da fonte, Posição, </a:t>
            </a:r>
            <a:r>
              <a:rPr lang="pt-BR" sz="2000" dirty="0" err="1"/>
              <a:t>etc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21B946-D0F8-41B9-8344-CB430693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800350"/>
            <a:ext cx="51720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16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1024822"/>
            <a:ext cx="8222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Uma coisa interessante que você pode fazer é aplicar uma legenda a</a:t>
            </a:r>
          </a:p>
          <a:p>
            <a:r>
              <a:rPr lang="pt-BR" sz="2000" dirty="0"/>
              <a:t>este gráfico, possibilitando que as colunas sejam divididas de acordo</a:t>
            </a:r>
          </a:p>
          <a:p>
            <a:r>
              <a:rPr lang="pt-BR" sz="2000" dirty="0"/>
              <a:t>com a criticidade do projeto</a:t>
            </a:r>
          </a:p>
          <a:p>
            <a:r>
              <a:rPr lang="pt-BR" sz="2000" dirty="0"/>
              <a:t> Assim, podemos saber quantos clientes possuem contratos “Muito crítico”,“ e “Pouco crítico”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47068D-B639-42A6-BAE6-6B658DADA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7" y="3030311"/>
            <a:ext cx="4667250" cy="3257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488B80-8E9B-40C9-BC5F-19B99C74A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03" y="3030311"/>
            <a:ext cx="26479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50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1024822"/>
            <a:ext cx="82229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Conforme você clica em cada gráfico, você pode mudar a visualização</a:t>
            </a:r>
          </a:p>
          <a:p>
            <a:r>
              <a:rPr lang="pt-BR" sz="2000" dirty="0"/>
              <a:t> Repare que é bem simples fazer isso, é só ir testando os diferentes visuais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271495-A49D-47DD-9BDE-2191CEC2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60" y="2106120"/>
            <a:ext cx="6275611" cy="41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96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1024822"/>
            <a:ext cx="82229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Dando continuidade, vamos retirar a informação de “É crítico?” da</a:t>
            </a:r>
          </a:p>
          <a:p>
            <a:r>
              <a:rPr lang="pt-BR" sz="2000" dirty="0"/>
              <a:t>legenda (para isso, é só clicar no x do lado direito) e vamos ver uma</a:t>
            </a:r>
          </a:p>
          <a:p>
            <a:r>
              <a:rPr lang="pt-BR" sz="2000" dirty="0"/>
              <a:t>outra configuração, que é a formatação condicional de gráficos</a:t>
            </a:r>
          </a:p>
          <a:p>
            <a:r>
              <a:rPr lang="pt-BR" sz="2000" dirty="0"/>
              <a:t>Você encontra essa opção no Pincel de Formato, em Cores dos Dados</a:t>
            </a:r>
          </a:p>
          <a:p>
            <a:r>
              <a:rPr lang="pt-BR" sz="2000" dirty="0"/>
              <a:t>Ao lado da cor, você encontra um </a:t>
            </a:r>
            <a:r>
              <a:rPr lang="pt-BR" sz="2000" b="1" dirty="0" err="1"/>
              <a:t>fx</a:t>
            </a:r>
            <a:endParaRPr lang="pt-BR" sz="2000" b="1" dirty="0"/>
          </a:p>
          <a:p>
            <a:r>
              <a:rPr lang="pt-BR" sz="2000" dirty="0"/>
              <a:t>Clicando ali, ele abre uma janela que podemos configurar para formatar de acordo com algum campo qualquer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20F4CC-2C65-4E5F-910E-BF555510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863" y="3135086"/>
            <a:ext cx="2343394" cy="36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6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1024822"/>
            <a:ext cx="8222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Na opção Com base no campo podemos colocar qualquer valor que quisermos, como por exemplo, o Total Valor de Contrato</a:t>
            </a:r>
          </a:p>
          <a:p>
            <a:r>
              <a:rPr lang="pt-BR" sz="2000" dirty="0"/>
              <a:t>Com isso, conseguimos colorir as barras de acordo com o valor de</a:t>
            </a:r>
          </a:p>
          <a:p>
            <a:r>
              <a:rPr lang="pt-BR" sz="2000" dirty="0"/>
              <a:t>contrato quanto menor este valor, mais vermelho, quanto maior, mais</a:t>
            </a:r>
          </a:p>
          <a:p>
            <a:r>
              <a:rPr lang="pt-BR" sz="2000" dirty="0"/>
              <a:t>Azul Em seguida, é só clica em OK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9A4B5D-BD86-4361-924D-73300F9B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32738"/>
            <a:ext cx="6400800" cy="41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80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1024822"/>
            <a:ext cx="82229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Agora vamos criar um gráfico de linhas para visualizar a quantidade</a:t>
            </a:r>
          </a:p>
          <a:p>
            <a:r>
              <a:rPr lang="pt-BR" sz="2000" dirty="0"/>
              <a:t>de contratações por data</a:t>
            </a:r>
          </a:p>
          <a:p>
            <a:r>
              <a:rPr lang="pt-BR" sz="2000" dirty="0"/>
              <a:t>Para isso, criamos o gráfico de linha mostrado na imagem ao lado, com a coluna de Data da </a:t>
            </a:r>
            <a:r>
              <a:rPr lang="pt-BR" sz="2000" dirty="0" err="1"/>
              <a:t>BaseCalendario</a:t>
            </a:r>
            <a:r>
              <a:rPr lang="pt-BR" sz="2000" dirty="0"/>
              <a:t> no Eixo</a:t>
            </a:r>
          </a:p>
          <a:p>
            <a:r>
              <a:rPr lang="pt-BR" sz="2000" dirty="0"/>
              <a:t>desse gráfico e a coluna de Data de Contratação no campo de Valores,</a:t>
            </a:r>
          </a:p>
          <a:p>
            <a:r>
              <a:rPr lang="pt-BR" sz="2000" dirty="0"/>
              <a:t>realizando uma contagem.</a:t>
            </a:r>
          </a:p>
          <a:p>
            <a:r>
              <a:rPr lang="pt-BR" sz="2000" dirty="0"/>
              <a:t>Porém, será que este resultado está correto?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2D3725-A247-4D76-A38C-2DA1CFDD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13" y="3586410"/>
            <a:ext cx="4193858" cy="29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24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250372" y="72295"/>
            <a:ext cx="84669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903292"/>
            <a:ext cx="82229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Na verdade, olhando os nossos relacionamentos, vemos que a coluna que utilizamos para relacionar as tabelas </a:t>
            </a:r>
            <a:r>
              <a:rPr lang="pt-BR" sz="2000" dirty="0" err="1"/>
              <a:t>B</a:t>
            </a:r>
            <a:r>
              <a:rPr lang="pt-BR" sz="2000" b="1" dirty="0" err="1"/>
              <a:t>aseFuncionarios</a:t>
            </a:r>
            <a:r>
              <a:rPr lang="pt-BR" sz="2000" dirty="0"/>
              <a:t> e </a:t>
            </a:r>
            <a:r>
              <a:rPr lang="pt-BR" sz="2000" b="1" dirty="0" err="1"/>
              <a:t>BaseCalendario</a:t>
            </a:r>
            <a:endParaRPr lang="pt-BR" sz="2000" b="1" dirty="0"/>
          </a:p>
          <a:p>
            <a:r>
              <a:rPr lang="pt-BR" sz="2000" dirty="0"/>
              <a:t>foi por meio da coluna de </a:t>
            </a:r>
            <a:r>
              <a:rPr lang="pt-BR" sz="2000" b="1" dirty="0"/>
              <a:t>Data de Nascimento</a:t>
            </a:r>
          </a:p>
          <a:p>
            <a:r>
              <a:rPr lang="pt-BR" sz="2000" dirty="0"/>
              <a:t>Assim, o que o gráfico de linha está mostrando é a quantidade de contratações de acordo com a Data de Nascimento, e não de acordo</a:t>
            </a:r>
          </a:p>
          <a:p>
            <a:r>
              <a:rPr lang="pt-BR" sz="2000" dirty="0"/>
              <a:t>com a Data de Contratação</a:t>
            </a:r>
          </a:p>
          <a:p>
            <a:r>
              <a:rPr lang="pt-BR" sz="2000" dirty="0"/>
              <a:t> O certo seria se relacionássemos as duas tabelas por meio da coluna de Data</a:t>
            </a:r>
          </a:p>
          <a:p>
            <a:r>
              <a:rPr lang="pt-BR" sz="2000" dirty="0"/>
              <a:t>de Contratação.</a:t>
            </a:r>
          </a:p>
          <a:p>
            <a:r>
              <a:rPr lang="pt-BR" sz="2000" dirty="0"/>
              <a:t>Para fazer isso, basta excluir o relacionamento entre estas duas tabelas e refazer por meio da coluna de </a:t>
            </a:r>
            <a:r>
              <a:rPr lang="pt-BR" sz="2000" b="1" dirty="0"/>
              <a:t>Data de Contratação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1D48EC-D57F-4540-BCDC-17E76CF7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55" y="4158124"/>
            <a:ext cx="3976689" cy="26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4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250372" y="72295"/>
            <a:ext cx="84669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903292"/>
            <a:ext cx="8222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Feito isso, agora sim a análise faz sentido</a:t>
            </a:r>
          </a:p>
          <a:p>
            <a:r>
              <a:rPr lang="pt-BR" sz="2000" dirty="0"/>
              <a:t>Se você reparar, o eixo do gráfico está em anos, o que significa que estamos vendo a quantidade de contratação por ano</a:t>
            </a:r>
          </a:p>
          <a:p>
            <a:r>
              <a:rPr lang="pt-BR" sz="2000" dirty="0"/>
              <a:t> O que poderíamos fazer, clicando nas duas setinhas para baixo, seria descer até o nível em que visualizamos apenas os meses das datas, e o gráfico vai ficar como mostrado abaixo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CE4991-C087-47E5-9A94-05F45405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33" y="2842284"/>
            <a:ext cx="6127024" cy="382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8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Para que serve uma relação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60526" y="568962"/>
            <a:ext cx="82229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 partir desta seção veremos uma maneira inteligente e otimizada de conectar as informações de diferentes tabelas no Power BI</a:t>
            </a:r>
          </a:p>
          <a:p>
            <a:r>
              <a:rPr lang="pt-BR" sz="2000" dirty="0"/>
              <a:t>Isso significa que seremos capazes de levar informações facilmente de uma tabela para outra </a:t>
            </a:r>
          </a:p>
          <a:p>
            <a:r>
              <a:rPr lang="pt-BR" sz="2000" dirty="0"/>
              <a:t>Para quem conhece Excel, sabe que uma maneira de puxar informações de uma tabela para a outra é por meio da fórmula PROCV Aqui no Power BI, veremos que é muito simples criar essa conexão entre as</a:t>
            </a:r>
          </a:p>
          <a:p>
            <a:r>
              <a:rPr lang="pt-BR" sz="2000" dirty="0"/>
              <a:t>tabelas, por meio dos </a:t>
            </a:r>
            <a:r>
              <a:rPr lang="pt-BR" sz="2000" b="1" dirty="0"/>
              <a:t>Relacionamentos</a:t>
            </a:r>
            <a:r>
              <a:rPr lang="pt-BR" sz="2000" dirty="0"/>
              <a:t> </a:t>
            </a:r>
          </a:p>
          <a:p>
            <a:r>
              <a:rPr lang="pt-BR" sz="2000" dirty="0"/>
              <a:t>Para criar estes relacionamentos, vamos agora ver com mais detalhes a guia de MODELO, que ainda não vimos a fundo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A25C1A-DC68-4633-8E05-CBE16786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13" y="3774064"/>
            <a:ext cx="4631373" cy="307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06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250372" y="72295"/>
            <a:ext cx="84669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903292"/>
            <a:ext cx="8222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Outro visual que podemos usar é o gráfico de Área, que deixa um efeito</a:t>
            </a:r>
          </a:p>
          <a:p>
            <a:r>
              <a:rPr lang="pt-BR" sz="2000" dirty="0"/>
              <a:t>mais visual que o gráfico de linha </a:t>
            </a:r>
          </a:p>
          <a:p>
            <a:r>
              <a:rPr lang="pt-BR" sz="2000" dirty="0"/>
              <a:t>Com relação a formatação, você pode ligar o rótulo de dados e também alterar o início do eixo Y para começar no zero e melhorar a visualização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728F81-795E-4D03-9723-3595ED71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1" y="2286000"/>
            <a:ext cx="5941560" cy="43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98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250372" y="72295"/>
            <a:ext cx="84669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903292"/>
            <a:ext cx="8222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Outro visual que fica legal de visualizar com várias categorias é o gráfico de Área empilhada Nele, podemos colocar uma informação na Legenda (por exemplo, nível) e visualizar a quantidade de contratações para cada Nível de</a:t>
            </a:r>
          </a:p>
          <a:p>
            <a:r>
              <a:rPr lang="pt-BR" sz="2000" dirty="0"/>
              <a:t>uma maneira bem visual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CF66A7-304F-4BD6-BD99-FA55055E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59" y="2432956"/>
            <a:ext cx="60674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34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250372" y="72295"/>
            <a:ext cx="84669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Relatórios O resultado do</a:t>
            </a:r>
          </a:p>
          <a:p>
            <a:pPr algn="ctr"/>
            <a:r>
              <a:rPr lang="pt-BR" sz="2400" b="1" dirty="0"/>
              <a:t>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9C32A1-3F08-4758-97C7-0C996C7D4D56}"/>
              </a:ext>
            </a:extLst>
          </p:cNvPr>
          <p:cNvSpPr/>
          <p:nvPr/>
        </p:nvSpPr>
        <p:spPr>
          <a:xfrm>
            <a:off x="494334" y="903292"/>
            <a:ext cx="82229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Você provavelmente pode estar incomodado com as cores que os</a:t>
            </a:r>
          </a:p>
          <a:p>
            <a:r>
              <a:rPr lang="pt-BR" sz="2000" dirty="0"/>
              <a:t>seus gráficos estão tendo, achando feio ou algo do tipo </a:t>
            </a:r>
          </a:p>
          <a:p>
            <a:r>
              <a:rPr lang="pt-BR" sz="2000" dirty="0"/>
              <a:t>Existe uma forma de você mudar os temas na guia Exibição Ali, existem</a:t>
            </a:r>
          </a:p>
          <a:p>
            <a:r>
              <a:rPr lang="pt-BR" sz="2000" dirty="0"/>
              <a:t>várias opções que você pode escolher de acordo com o seu</a:t>
            </a:r>
          </a:p>
          <a:p>
            <a:r>
              <a:rPr lang="pt-BR" sz="2000" dirty="0"/>
              <a:t>gosto Cada um desses temas irá mudar completamente a sua paleta</a:t>
            </a:r>
          </a:p>
          <a:p>
            <a:r>
              <a:rPr lang="pt-BR" sz="2000" dirty="0"/>
              <a:t>de cores </a:t>
            </a:r>
          </a:p>
          <a:p>
            <a:r>
              <a:rPr lang="pt-BR" sz="2000" dirty="0"/>
              <a:t>O padrão do curso é o Clássico, que você pode escolher caso preferir</a:t>
            </a:r>
          </a:p>
          <a:p>
            <a:r>
              <a:rPr lang="pt-BR" sz="2000" dirty="0"/>
              <a:t>Ou então, escolher qualquer outro tema que preferir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CF6840-801B-47E9-8877-E33FDA17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3457837"/>
            <a:ext cx="3570515" cy="32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8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Por que criar uma Tabela Calendário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564221" y="1294826"/>
            <a:ext cx="82229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Na aula sobre Ferramentas de Data vimos como poderíamos criar várias colunas com informações de datas dentro da nossa base funcionário, tais como </a:t>
            </a:r>
            <a:r>
              <a:rPr lang="pt-BR" sz="2000" b="1" dirty="0"/>
              <a:t>ANO, MÊS, DIA DA SEMANA.</a:t>
            </a:r>
          </a:p>
          <a:p>
            <a:endParaRPr lang="pt-BR" sz="2000" b="1" dirty="0"/>
          </a:p>
          <a:p>
            <a:r>
              <a:rPr lang="pt-BR" sz="2000" dirty="0"/>
              <a:t>Uma maneira melhor de se trabalhar com essas informações de datas seria</a:t>
            </a:r>
          </a:p>
          <a:p>
            <a:r>
              <a:rPr lang="pt-BR" sz="2000" dirty="0"/>
              <a:t>através de uma </a:t>
            </a:r>
            <a:r>
              <a:rPr lang="pt-BR" sz="2000" dirty="0">
                <a:highlight>
                  <a:srgbClr val="FFFF00"/>
                </a:highlight>
              </a:rPr>
              <a:t>tabela a parte</a:t>
            </a:r>
            <a:r>
              <a:rPr lang="pt-BR" sz="2000" dirty="0"/>
              <a:t>, que contivesse apenas informações das</a:t>
            </a:r>
          </a:p>
          <a:p>
            <a:r>
              <a:rPr lang="pt-BR" sz="2000" dirty="0"/>
              <a:t>datas, ou melhor, as características dessas datas.</a:t>
            </a:r>
          </a:p>
          <a:p>
            <a:endParaRPr lang="pt-BR" sz="2000" dirty="0"/>
          </a:p>
          <a:p>
            <a:r>
              <a:rPr lang="pt-BR" sz="2000" dirty="0"/>
              <a:t>Pensando em datas, o que nos vem em mente é um </a:t>
            </a:r>
            <a:r>
              <a:rPr lang="pt-BR" sz="2000" b="1" dirty="0"/>
              <a:t>calendário</a:t>
            </a:r>
          </a:p>
          <a:p>
            <a:r>
              <a:rPr lang="pt-BR" sz="2000" dirty="0"/>
              <a:t>Utilizamos um calendário no nosso dia a dia para ter uma referência de</a:t>
            </a:r>
          </a:p>
          <a:p>
            <a:r>
              <a:rPr lang="pt-BR" sz="2000" dirty="0"/>
              <a:t>tempo para as nossas atividades </a:t>
            </a:r>
          </a:p>
          <a:p>
            <a:r>
              <a:rPr lang="pt-BR" sz="2000" dirty="0"/>
              <a:t>No Power BI temos algo semelhante </a:t>
            </a:r>
          </a:p>
          <a:p>
            <a:r>
              <a:rPr lang="pt-BR" sz="2000" dirty="0"/>
              <a:t>Também precisamos de uma tabela similar a um calendário, na qual as</a:t>
            </a:r>
          </a:p>
          <a:p>
            <a:r>
              <a:rPr lang="pt-BR" sz="2000" dirty="0"/>
              <a:t>análises do Power BI tomarão como referência</a:t>
            </a:r>
          </a:p>
        </p:txBody>
      </p:sp>
    </p:spTree>
    <p:extLst>
      <p:ext uri="{BB962C8B-B14F-4D97-AF65-F5344CB8AC3E}">
        <p14:creationId xmlns:p14="http://schemas.microsoft.com/office/powerpoint/2010/main" val="272884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Por que criar uma Tabela Calendário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1125143"/>
            <a:ext cx="82229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Essa tabela de Calendário criamos em Página </a:t>
            </a:r>
            <a:r>
              <a:rPr lang="pt-BR" sz="2000" b="1" dirty="0"/>
              <a:t>Inicial Transformar</a:t>
            </a:r>
          </a:p>
          <a:p>
            <a:r>
              <a:rPr lang="pt-BR" sz="2000" dirty="0"/>
              <a:t>Dados Ou seja, no nosso velho conhecido Power Query</a:t>
            </a:r>
          </a:p>
          <a:p>
            <a:endParaRPr lang="pt-BR" sz="2000" dirty="0"/>
          </a:p>
          <a:p>
            <a:r>
              <a:rPr lang="pt-BR" sz="2000" dirty="0"/>
              <a:t>O nosso objetivo com a tabela de calendário é centralizar as informações de data em uma única tabela</a:t>
            </a:r>
          </a:p>
          <a:p>
            <a:r>
              <a:rPr lang="pt-BR" sz="2000" dirty="0"/>
              <a:t>Portanto, podemos excluir as colunas de data que criamos nas</a:t>
            </a:r>
          </a:p>
          <a:p>
            <a:r>
              <a:rPr lang="pt-BR" sz="2000" dirty="0"/>
              <a:t>ferramentas de data Isso significa que as únicas informações de Data que precisamos na nossa tabela são as datas de Nascimento, Contratação e</a:t>
            </a:r>
          </a:p>
          <a:p>
            <a:r>
              <a:rPr lang="pt-BR" sz="2000" dirty="0"/>
              <a:t>Demissão </a:t>
            </a:r>
          </a:p>
          <a:p>
            <a:r>
              <a:rPr lang="pt-BR" sz="2000" dirty="0"/>
              <a:t>De resto, colunas de ANO, MÊS, DIA, Faixa de Idade, </a:t>
            </a:r>
            <a:r>
              <a:rPr lang="pt-BR" sz="2000" dirty="0" err="1"/>
              <a:t>etc</a:t>
            </a:r>
            <a:r>
              <a:rPr lang="pt-BR" sz="2000" dirty="0"/>
              <a:t> você pode</a:t>
            </a:r>
          </a:p>
          <a:p>
            <a:r>
              <a:rPr lang="pt-BR" sz="2000" dirty="0"/>
              <a:t>deletar simplesmente selecionando a coluna e apertando a tecla DELETE</a:t>
            </a:r>
          </a:p>
        </p:txBody>
      </p:sp>
    </p:spTree>
    <p:extLst>
      <p:ext uri="{BB962C8B-B14F-4D97-AF65-F5344CB8AC3E}">
        <p14:creationId xmlns:p14="http://schemas.microsoft.com/office/powerpoint/2010/main" val="386376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Como criar Tabela Calendário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60526" y="568962"/>
            <a:ext cx="82229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Para criar essa tabela calendário, você vai em </a:t>
            </a:r>
            <a:r>
              <a:rPr lang="pt-BR" sz="2000" b="1" dirty="0"/>
              <a:t>Página Inicial&gt;&gt; Nova Fonte Consulta Nula </a:t>
            </a:r>
          </a:p>
          <a:p>
            <a:r>
              <a:rPr lang="pt-BR" sz="2000" dirty="0"/>
              <a:t>Na barra de fórmulas, você cola o seguinte código e vai dar um ENTER O procedimento para criação dessa tabela é padrão, então você pode guardar este código e usar sempre que precisar </a:t>
            </a:r>
          </a:p>
          <a:p>
            <a:r>
              <a:rPr lang="pt-BR" sz="2000" dirty="0"/>
              <a:t>Este código tem por trás a lógica da programação M, que não é o foco do nosso curso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7F0B1A-6792-4756-96A8-DAFC957ACD00}"/>
              </a:ext>
            </a:extLst>
          </p:cNvPr>
          <p:cNvSpPr/>
          <p:nvPr/>
        </p:nvSpPr>
        <p:spPr>
          <a:xfrm>
            <a:off x="606094" y="2869724"/>
            <a:ext cx="8222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List.Dates</a:t>
            </a:r>
            <a:r>
              <a:rPr lang="en-US" dirty="0">
                <a:solidFill>
                  <a:srgbClr val="FF0000"/>
                </a:solidFill>
              </a:rPr>
              <a:t> (#date(1900,1,1), </a:t>
            </a:r>
            <a:r>
              <a:rPr lang="en-US" dirty="0" err="1">
                <a:solidFill>
                  <a:srgbClr val="FF0000"/>
                </a:solidFill>
              </a:rPr>
              <a:t>Number.From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DateTime.LocalNow</a:t>
            </a:r>
            <a:r>
              <a:rPr lang="en-US" dirty="0">
                <a:solidFill>
                  <a:srgbClr val="FF0000"/>
                </a:solidFill>
              </a:rPr>
              <a:t>())-</a:t>
            </a:r>
            <a:r>
              <a:rPr lang="en-US" dirty="0" err="1">
                <a:solidFill>
                  <a:srgbClr val="FF0000"/>
                </a:solidFill>
              </a:rPr>
              <a:t>Number.From</a:t>
            </a:r>
            <a:r>
              <a:rPr lang="en-US" dirty="0">
                <a:solidFill>
                  <a:srgbClr val="FF0000"/>
                </a:solidFill>
              </a:rPr>
              <a:t> (#date(1900,1,1)) ,#duration(1,0,0,0))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46A9A1-B37B-491E-8620-D183E61D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20" y="3901441"/>
            <a:ext cx="3036500" cy="28264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437917-D036-47F1-8984-98A72FBD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622" y="3901442"/>
            <a:ext cx="3778418" cy="27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Como criar Tabela Calendário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60526" y="568962"/>
            <a:ext cx="82229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Feito isso, será criada uma lista de datas desde o dia 01/01/1900 até a data mais atual.</a:t>
            </a:r>
          </a:p>
          <a:p>
            <a:r>
              <a:rPr lang="pt-BR" sz="2000" dirty="0"/>
              <a:t> Se fizermos um paralelo com o calendário que utilizamos no nosso dia a dia, podemos concluir que a lógica é a mesma uma séria de datas, um dia após o outro, sem “Buracos” no meio.</a:t>
            </a:r>
          </a:p>
          <a:p>
            <a:r>
              <a:rPr lang="pt-BR" sz="2000" dirty="0"/>
              <a:t> Feito isso, você deve clicar na opção </a:t>
            </a:r>
            <a:r>
              <a:rPr lang="pt-BR" sz="2000" b="1" dirty="0"/>
              <a:t>Para a Tabela </a:t>
            </a:r>
            <a:r>
              <a:rPr lang="pt-BR" sz="2000" dirty="0"/>
              <a:t>para transformar esta </a:t>
            </a:r>
            <a:r>
              <a:rPr lang="pt-BR" sz="2000" dirty="0">
                <a:highlight>
                  <a:srgbClr val="FFFF00"/>
                </a:highlight>
              </a:rPr>
              <a:t>lista</a:t>
            </a:r>
            <a:r>
              <a:rPr lang="pt-BR" sz="2000" dirty="0"/>
              <a:t> de datas em uma tabela que poderemos manipular com as ferramentas que vimos até agora </a:t>
            </a:r>
          </a:p>
          <a:p>
            <a:r>
              <a:rPr lang="pt-BR" sz="2000" dirty="0"/>
              <a:t>Na janela que abrir, você pode simplesmente clicar em OK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86701E-5386-4604-84DF-66DF8779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3688713"/>
            <a:ext cx="3676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3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Como criar Tabela Calendário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60526" y="521165"/>
            <a:ext cx="8222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 partir daqui, os procedimentos para criar as colunas com as informações adicionais de data é exatamente o mesmo que vimos na parte de Ferramentas de </a:t>
            </a:r>
            <a:r>
              <a:rPr lang="pt-BR" sz="2000" b="1" dirty="0">
                <a:highlight>
                  <a:srgbClr val="FFFF00"/>
                </a:highlight>
              </a:rPr>
              <a:t>Data</a:t>
            </a:r>
            <a:r>
              <a:rPr lang="pt-BR" sz="2000" dirty="0"/>
              <a:t> guia </a:t>
            </a:r>
            <a:r>
              <a:rPr lang="pt-BR" sz="2000" b="1" dirty="0"/>
              <a:t>Página Inicial &gt;&gt;Adicionar Coluna&gt;&gt; Data</a:t>
            </a:r>
            <a:r>
              <a:rPr lang="pt-BR" sz="2000" dirty="0"/>
              <a:t> Lembrando que você deve estar com a coluna de </a:t>
            </a:r>
            <a:r>
              <a:rPr lang="pt-BR" sz="2000" b="1" dirty="0"/>
              <a:t>data</a:t>
            </a:r>
            <a:r>
              <a:rPr lang="pt-BR" sz="2000" dirty="0"/>
              <a:t> selecionada sempre que quiser adicionar uma nova coluna de data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7D991C-0079-4986-9DAE-FACA87C9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9" y="2152381"/>
            <a:ext cx="1917945" cy="272518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40DB275-561E-4C80-9DFF-4ED02A64D782}"/>
              </a:ext>
            </a:extLst>
          </p:cNvPr>
          <p:cNvSpPr/>
          <p:nvPr/>
        </p:nvSpPr>
        <p:spPr>
          <a:xfrm>
            <a:off x="626309" y="4919008"/>
            <a:ext cx="8222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1 Mudar o nome da nossa nova tabela para </a:t>
            </a:r>
            <a:r>
              <a:rPr lang="pt-BR" sz="2000" dirty="0" err="1"/>
              <a:t>BaseCalendario</a:t>
            </a:r>
            <a:endParaRPr lang="pt-BR" sz="2000" dirty="0"/>
          </a:p>
          <a:p>
            <a:r>
              <a:rPr lang="pt-BR" sz="2000" dirty="0"/>
              <a:t>2 Mudar o nome da coluna de data para Data </a:t>
            </a:r>
          </a:p>
          <a:p>
            <a:r>
              <a:rPr lang="pt-BR" sz="2000" dirty="0"/>
              <a:t>3 Alterar o tipo da coluna de ABC 123 para DATA (símbolo de calendário indicado no print)</a:t>
            </a:r>
          </a:p>
          <a:p>
            <a:r>
              <a:rPr lang="pt-BR" sz="2000" dirty="0"/>
              <a:t>Feito isso, é só clicar na opção Fechar e Aplicar na guia Página</a:t>
            </a:r>
          </a:p>
          <a:p>
            <a:r>
              <a:rPr lang="pt-BR" sz="2000" dirty="0"/>
              <a:t>Inicial</a:t>
            </a:r>
          </a:p>
        </p:txBody>
      </p:sp>
    </p:spTree>
    <p:extLst>
      <p:ext uri="{BB962C8B-B14F-4D97-AF65-F5344CB8AC3E}">
        <p14:creationId xmlns:p14="http://schemas.microsoft.com/office/powerpoint/2010/main" val="2302933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aecc3d-c23a-49e2-aa57-7358be5fbe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2EAC8981D9D54D88FF55BF2C134120" ma:contentTypeVersion="13" ma:contentTypeDescription="Crie um novo documento." ma:contentTypeScope="" ma:versionID="bfa646544e2c604c17c44e1245e2679b">
  <xsd:schema xmlns:xsd="http://www.w3.org/2001/XMLSchema" xmlns:xs="http://www.w3.org/2001/XMLSchema" xmlns:p="http://schemas.microsoft.com/office/2006/metadata/properties" xmlns:ns3="9eaecc3d-c23a-49e2-aa57-7358be5fbe14" xmlns:ns4="331703e4-be04-4673-9524-3b21ada1db25" targetNamespace="http://schemas.microsoft.com/office/2006/metadata/properties" ma:root="true" ma:fieldsID="db8f71f2be5d3f1aa95c548d094a5229" ns3:_="" ns4:_="">
    <xsd:import namespace="9eaecc3d-c23a-49e2-aa57-7358be5fbe14"/>
    <xsd:import namespace="331703e4-be04-4673-9524-3b21ada1db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aecc3d-c23a-49e2-aa57-7358be5fb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703e4-be04-4673-9524-3b21ada1db2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76878C-45CB-4451-942A-3B441F4AA8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A47050-C277-4C5A-8FB6-D3DAD1BB29C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31703e4-be04-4673-9524-3b21ada1db25"/>
    <ds:schemaRef ds:uri="http://schemas.microsoft.com/office/2006/documentManagement/types"/>
    <ds:schemaRef ds:uri="http://schemas.microsoft.com/office/2006/metadata/properties"/>
    <ds:schemaRef ds:uri="9eaecc3d-c23a-49e2-aa57-7358be5fbe14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A8D6930-F305-4670-B71E-73F4316A45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aecc3d-c23a-49e2-aa57-7358be5fbe14"/>
    <ds:schemaRef ds:uri="331703e4-be04-4673-9524-3b21ada1d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4664</TotalTime>
  <Words>3074</Words>
  <Application>Microsoft Office PowerPoint</Application>
  <PresentationFormat>Apresentação na tela (4:3)</PresentationFormat>
  <Paragraphs>236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Oliveira</dc:creator>
  <cp:lastModifiedBy>Fabiano Oliveira Dos Santos</cp:lastModifiedBy>
  <cp:revision>596</cp:revision>
  <dcterms:created xsi:type="dcterms:W3CDTF">2019-02-19T13:22:14Z</dcterms:created>
  <dcterms:modified xsi:type="dcterms:W3CDTF">2023-07-20T14:53:41Z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0x0101003A2EAC8981D9D54D88FF55BF2C134120</vt:lpwstr>
  </property>
</Properties>
</file>