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tags/tag104.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85.xml" ContentType="application/vnd.openxmlformats-officedocument.presentationml.tags+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tags/tag52.xml" ContentType="application/vnd.openxmlformats-officedocument.presentationml.tags+xml"/>
  <Override PartName="/ppt/tags/tag109.xml" ContentType="application/vnd.openxmlformats-officedocument.presentationml.tags+xml"/>
  <Override PartName="/ppt/notesSlides/notesSlide30.xml" ContentType="application/vnd.openxmlformats-officedocument.presentationml.notesSlide+xml"/>
  <Override PartName="/ppt/slides/slide99.xml" ContentType="application/vnd.openxmlformats-officedocument.presentationml.slide+xml"/>
  <Override PartName="/ppt/tags/tag41.xml" ContentType="application/vnd.openxmlformats-officedocument.presentationml.tags+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tags/tag68.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notesSlides/notesSlide13.xml" ContentType="application/vnd.openxmlformats-officedocument.presentationml.notesSlide+xml"/>
  <Override PartName="/ppt/tags/tag82.xml" ContentType="application/vnd.openxmlformats-officedocument.presentationml.tags+xml"/>
  <Override PartName="/ppt/tags/tag93.xml" ContentType="application/vnd.openxmlformats-officedocument.presentationml.tags+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slides/slide49.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slides/slide38.xml" ContentType="application/vnd.openxmlformats-officedocument.presentationml.slide+xml"/>
  <Override PartName="/ppt/slides/slide85.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notesSlides/notesSlide29.xml" ContentType="application/vnd.openxmlformats-officedocument.presentationml.notesSlide+xml"/>
  <Override PartName="/ppt/tags/tag120.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Override PartName="/ppt/tags/tag87.xml" ContentType="application/vnd.openxmlformats-officedocument.presentationml.tags+xml"/>
  <Default Extension="wmf" ContentType="image/x-wmf"/>
  <Override PartName="/ppt/notesSlides/notesSlide18.xml" ContentType="application/vnd.openxmlformats-officedocument.presentationml.notesSlide+xml"/>
  <Override PartName="/ppt/notesSlides/notesSlide65.xml" ContentType="application/vnd.openxmlformats-officedocument.presentationml.notesSlide+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notesSlides/notesSlide32.xml" ContentType="application/vnd.openxmlformats-officedocument.presentationml.notesSlide+xml"/>
  <Override PartName="/ppt/tags/tag43.xml" ContentType="application/vnd.openxmlformats-officedocument.presentationml.tags+xml"/>
  <Override PartName="/ppt/notesSlides/notesSlide9.xml" ContentType="application/vnd.openxmlformats-officedocument.presentationml.notesSlide+xml"/>
  <Override PartName="/ppt/tags/tag90.xml" ContentType="application/vnd.openxmlformats-officedocument.presentationml.tags+xml"/>
  <Override PartName="/ppt/notesSlides/notesSlide21.xml" ContentType="application/vnd.openxmlformats-officedocument.presentationml.notesSlide+xml"/>
  <Override PartName="/ppt/slides/slide79.xml" ContentType="application/vnd.openxmlformats-officedocument.presentationml.slide+xml"/>
  <Override PartName="/ppt/tags/tag32.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slides/slide57.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tags/tag110.xml" ContentType="application/vnd.openxmlformats-officedocument.presentationml.tags+xml"/>
  <Override PartName="/ppt/notesSlides/notesSlide19.xml" ContentType="application/vnd.openxmlformats-officedocument.presentationml.notesSlide+xml"/>
  <Override PartName="/ppt/tags/tag121.xml" ContentType="application/vnd.openxmlformats-officedocument.presentationml.tags+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notesSlides/notesSlide40.xml" ContentType="application/vnd.openxmlformats-officedocument.presentationml.notesSlide+xml"/>
  <Override PartName="/ppt/slides/slide98.xml" ContentType="application/vnd.openxmlformats-officedocument.presentationml.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tags/tag108.xml" ContentType="application/vnd.openxmlformats-officedocument.presentationml.tags+xml"/>
  <Override PartName="/ppt/tags/tag126.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tags/tag122.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Override PartName="/ppt/tags/tag34.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notesSlides/notesSlide53.xml" ContentType="application/vnd.openxmlformats-officedocument.presentationml.notesSlide+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Override PartName="/ppt/tags/tag53.xml" ContentType="application/vnd.openxmlformats-officedocument.presentationml.tags+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tags/tag31.xml" ContentType="application/vnd.openxmlformats-officedocument.presentationml.tags+xml"/>
  <Override PartName="/ppt/tags/tag42.xml" ContentType="application/vnd.openxmlformats-officedocument.presentationml.tags+xml"/>
  <Override PartName="/ppt/slides/slide78.xml" ContentType="application/vnd.openxmlformats-officedocument.presentationml.slide+xml"/>
  <Override PartName="/ppt/handoutMasters/handoutMaster1.xml" ContentType="application/vnd.openxmlformats-officedocument.presentationml.handoutMaster+xml"/>
  <Override PartName="/ppt/tags/tag20.xml" ContentType="application/vnd.openxmlformats-officedocument.presentationml.tags+xml"/>
  <Override PartName="/ppt/tags/tag124.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heme/theme3.xml" ContentType="application/vnd.openxmlformats-officedocument.theme+xml"/>
  <Override PartName="/ppt/tags/tag102.xml" ContentType="application/vnd.openxmlformats-officedocument.presentationml.tags+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notesSlides/notesSlide50.xml" ContentType="application/vnd.openxmlformats-officedocument.presentationml.notesSlide+xml"/>
  <Override PartName="/ppt/tags/tag50.xml" ContentType="application/vnd.openxmlformats-officedocument.presentationml.tags+xml"/>
  <Override PartName="/ppt/tags/tag107.xml" ContentType="application/vnd.openxmlformats-officedocument.presentationml.tags+xml"/>
  <Override PartName="/ppt/slides/slide97.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109"/>
  </p:notesMasterIdLst>
  <p:handoutMasterIdLst>
    <p:handoutMasterId r:id="rId110"/>
  </p:handoutMasterIdLst>
  <p:sldIdLst>
    <p:sldId id="256" r:id="rId2"/>
    <p:sldId id="257" r:id="rId3"/>
    <p:sldId id="414" r:id="rId4"/>
    <p:sldId id="435" r:id="rId5"/>
    <p:sldId id="436" r:id="rId6"/>
    <p:sldId id="450" r:id="rId7"/>
    <p:sldId id="451" r:id="rId8"/>
    <p:sldId id="438" r:id="rId9"/>
    <p:sldId id="442" r:id="rId10"/>
    <p:sldId id="443" r:id="rId11"/>
    <p:sldId id="444" r:id="rId12"/>
    <p:sldId id="330" r:id="rId13"/>
    <p:sldId id="331" r:id="rId14"/>
    <p:sldId id="332" r:id="rId15"/>
    <p:sldId id="422" r:id="rId16"/>
    <p:sldId id="423" r:id="rId17"/>
    <p:sldId id="424" r:id="rId18"/>
    <p:sldId id="336" r:id="rId19"/>
    <p:sldId id="337" r:id="rId20"/>
    <p:sldId id="338" r:id="rId21"/>
    <p:sldId id="339" r:id="rId22"/>
    <p:sldId id="445" r:id="rId23"/>
    <p:sldId id="396" r:id="rId24"/>
    <p:sldId id="397" r:id="rId25"/>
    <p:sldId id="398" r:id="rId26"/>
    <p:sldId id="399" r:id="rId27"/>
    <p:sldId id="400" r:id="rId28"/>
    <p:sldId id="401" r:id="rId29"/>
    <p:sldId id="406" r:id="rId30"/>
    <p:sldId id="402" r:id="rId31"/>
    <p:sldId id="403" r:id="rId32"/>
    <p:sldId id="404" r:id="rId33"/>
    <p:sldId id="405" r:id="rId34"/>
    <p:sldId id="426" r:id="rId35"/>
    <p:sldId id="427" r:id="rId36"/>
    <p:sldId id="446" r:id="rId37"/>
    <p:sldId id="448" r:id="rId38"/>
    <p:sldId id="449" r:id="rId39"/>
    <p:sldId id="425" r:id="rId40"/>
    <p:sldId id="428" r:id="rId41"/>
    <p:sldId id="429" r:id="rId42"/>
    <p:sldId id="430" r:id="rId43"/>
    <p:sldId id="408" r:id="rId44"/>
    <p:sldId id="409" r:id="rId45"/>
    <p:sldId id="410" r:id="rId46"/>
    <p:sldId id="411" r:id="rId47"/>
    <p:sldId id="412" r:id="rId48"/>
    <p:sldId id="341" r:id="rId49"/>
    <p:sldId id="431" r:id="rId50"/>
    <p:sldId id="342" r:id="rId51"/>
    <p:sldId id="432" r:id="rId52"/>
    <p:sldId id="433" r:id="rId53"/>
    <p:sldId id="343" r:id="rId54"/>
    <p:sldId id="344" r:id="rId55"/>
    <p:sldId id="345" r:id="rId56"/>
    <p:sldId id="346" r:id="rId57"/>
    <p:sldId id="347" r:id="rId58"/>
    <p:sldId id="348" r:id="rId59"/>
    <p:sldId id="349" r:id="rId60"/>
    <p:sldId id="350" r:id="rId61"/>
    <p:sldId id="351" r:id="rId62"/>
    <p:sldId id="352" r:id="rId63"/>
    <p:sldId id="353" r:id="rId64"/>
    <p:sldId id="354" r:id="rId65"/>
    <p:sldId id="355" r:id="rId66"/>
    <p:sldId id="356" r:id="rId67"/>
    <p:sldId id="357" r:id="rId68"/>
    <p:sldId id="358" r:id="rId69"/>
    <p:sldId id="447"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7" r:id="rId89"/>
    <p:sldId id="378" r:id="rId90"/>
    <p:sldId id="379" r:id="rId91"/>
    <p:sldId id="380" r:id="rId92"/>
    <p:sldId id="381" r:id="rId93"/>
    <p:sldId id="382" r:id="rId94"/>
    <p:sldId id="383" r:id="rId95"/>
    <p:sldId id="384" r:id="rId96"/>
    <p:sldId id="385" r:id="rId97"/>
    <p:sldId id="386" r:id="rId98"/>
    <p:sldId id="387" r:id="rId99"/>
    <p:sldId id="388" r:id="rId100"/>
    <p:sldId id="389" r:id="rId101"/>
    <p:sldId id="390" r:id="rId102"/>
    <p:sldId id="391" r:id="rId103"/>
    <p:sldId id="392" r:id="rId104"/>
    <p:sldId id="393" r:id="rId105"/>
    <p:sldId id="394" r:id="rId106"/>
    <p:sldId id="420" r:id="rId107"/>
    <p:sldId id="452" r:id="rId108"/>
  </p:sldIdLst>
  <p:sldSz cx="9906000" cy="6858000" type="A4"/>
  <p:notesSz cx="7010400" cy="92964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3399"/>
    <a:srgbClr val="0000CC"/>
    <a:srgbClr val="FF99FF"/>
    <a:srgbClr val="66FF66"/>
    <a:srgbClr val="0000FF"/>
    <a:srgbClr val="FFFF66"/>
    <a:srgbClr val="000099"/>
    <a:srgbClr val="00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4129" autoAdjust="0"/>
    <p:restoredTop sz="95547" autoAdjust="0"/>
  </p:normalViewPr>
  <p:slideViewPr>
    <p:cSldViewPr>
      <p:cViewPr>
        <p:scale>
          <a:sx n="90" d="100"/>
          <a:sy n="90" d="100"/>
        </p:scale>
        <p:origin x="-204" y="56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56" d="100"/>
          <a:sy n="56" d="100"/>
        </p:scale>
        <p:origin x="-1830" y="-96"/>
      </p:cViewPr>
      <p:guideLst>
        <p:guide orient="horz" pos="2928"/>
        <p:guide pos="220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5603"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5604"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5605"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E4C64EE1-592A-45A9-9E8D-8A110C604C90}" type="slidenum">
              <a:rPr lang="zh-CN" altLang="en-US"/>
              <a:pPr/>
              <a:t>‹#›</a:t>
            </a:fld>
            <a:endParaRPr lang="en-US" altLang="zh-CN"/>
          </a:p>
        </p:txBody>
      </p:sp>
    </p:spTree>
    <p:extLst>
      <p:ext uri="{BB962C8B-B14F-4D97-AF65-F5344CB8AC3E}">
        <p14:creationId xmlns:p14="http://schemas.microsoft.com/office/powerpoint/2010/main" xmlns="" val="343127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宋体" pitchFamily="2" charset="-122"/>
              </a:defRPr>
            </a:lvl1pPr>
          </a:lstStyle>
          <a:p>
            <a:endParaRPr lang="zh-CN" altLang="en-US"/>
          </a:p>
        </p:txBody>
      </p:sp>
      <p:sp>
        <p:nvSpPr>
          <p:cNvPr id="23555"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宋体" pitchFamily="2" charset="-122"/>
              </a:defRPr>
            </a:lvl1pPr>
          </a:lstStyle>
          <a:p>
            <a:endParaRPr lang="en-US" altLang="zh-CN"/>
          </a:p>
        </p:txBody>
      </p:sp>
      <p:sp>
        <p:nvSpPr>
          <p:cNvPr id="23556" name="Rectangle 4"/>
          <p:cNvSpPr>
            <a:spLocks noGrp="1" noRot="1" noChangeAspect="1" noChangeArrowheads="1" noTextEdit="1"/>
          </p:cNvSpPr>
          <p:nvPr>
            <p:ph type="sldImg" idx="2"/>
          </p:nvPr>
        </p:nvSpPr>
        <p:spPr bwMode="auto">
          <a:xfrm>
            <a:off x="987425" y="696913"/>
            <a:ext cx="503555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23557"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endParaRPr lang="en-US" altLang="zh-CN" smtClean="0"/>
          </a:p>
          <a:p>
            <a:pPr lvl="1"/>
            <a:r>
              <a:rPr lang="en-US" altLang="zh-CN" smtClean="0"/>
              <a:t>5656</a:t>
            </a:r>
          </a:p>
          <a:p>
            <a:pPr lvl="2"/>
            <a:r>
              <a:rPr lang="zh-CN" altLang="en-US" smtClean="0"/>
              <a:t>第三级</a:t>
            </a:r>
            <a:endParaRPr lang="en-US" altLang="zh-CN" smtClean="0"/>
          </a:p>
          <a:p>
            <a:pPr lvl="3"/>
            <a:r>
              <a:rPr lang="zh-CN" altLang="en-US" smtClean="0"/>
              <a:t>第四级</a:t>
            </a:r>
            <a:endParaRPr lang="en-US" altLang="zh-CN" smtClean="0"/>
          </a:p>
          <a:p>
            <a:pPr lvl="4"/>
            <a:r>
              <a:rPr lang="zh-CN" altLang="en-US" smtClean="0"/>
              <a:t>第五级</a:t>
            </a:r>
            <a:endParaRPr lang="en-US" altLang="zh-CN" smtClean="0"/>
          </a:p>
        </p:txBody>
      </p:sp>
      <p:sp>
        <p:nvSpPr>
          <p:cNvPr id="23558"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宋体" pitchFamily="2" charset="-122"/>
              </a:defRPr>
            </a:lvl1pPr>
          </a:lstStyle>
          <a:p>
            <a:endParaRPr lang="en-US" altLang="zh-CN"/>
          </a:p>
        </p:txBody>
      </p:sp>
      <p:sp>
        <p:nvSpPr>
          <p:cNvPr id="23559"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宋体" pitchFamily="2" charset="-122"/>
              </a:defRPr>
            </a:lvl1pPr>
          </a:lstStyle>
          <a:p>
            <a:fld id="{8DA2099C-E03D-4BEA-80BD-EC59252D8E32}" type="slidenum">
              <a:rPr lang="zh-CN" altLang="en-US"/>
              <a:pPr/>
              <a:t>‹#›</a:t>
            </a:fld>
            <a:endParaRPr lang="en-US" altLang="zh-CN"/>
          </a:p>
        </p:txBody>
      </p:sp>
    </p:spTree>
    <p:extLst>
      <p:ext uri="{BB962C8B-B14F-4D97-AF65-F5344CB8AC3E}">
        <p14:creationId xmlns:p14="http://schemas.microsoft.com/office/powerpoint/2010/main" xmlns="" val="2159284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宋体" pitchFamily="2" charset="-122"/>
        <a:ea typeface="宋体" pitchFamily="2" charset="-122"/>
        <a:cs typeface="+mn-cs"/>
      </a:defRPr>
    </a:lvl1pPr>
    <a:lvl2pPr marL="457200" algn="l" rtl="0" fontAlgn="base">
      <a:spcBef>
        <a:spcPct val="30000"/>
      </a:spcBef>
      <a:spcAft>
        <a:spcPct val="0"/>
      </a:spcAft>
      <a:defRPr sz="1200" kern="1200">
        <a:solidFill>
          <a:schemeClr val="tx1"/>
        </a:solidFill>
        <a:latin typeface="宋体" pitchFamily="2" charset="-122"/>
        <a:ea typeface="宋体" pitchFamily="2" charset="-122"/>
        <a:cs typeface="+mn-cs"/>
      </a:defRPr>
    </a:lvl2pPr>
    <a:lvl3pPr marL="914400" algn="l" rtl="0" fontAlgn="base">
      <a:spcBef>
        <a:spcPct val="30000"/>
      </a:spcBef>
      <a:spcAft>
        <a:spcPct val="0"/>
      </a:spcAft>
      <a:defRPr sz="1200" kern="1200">
        <a:solidFill>
          <a:schemeClr val="tx1"/>
        </a:solidFill>
        <a:latin typeface="宋体" pitchFamily="2" charset="-122"/>
        <a:ea typeface="宋体" pitchFamily="2" charset="-122"/>
        <a:cs typeface="+mn-cs"/>
      </a:defRPr>
    </a:lvl3pPr>
    <a:lvl4pPr marL="1371600" algn="l" rtl="0" fontAlgn="base">
      <a:spcBef>
        <a:spcPct val="30000"/>
      </a:spcBef>
      <a:spcAft>
        <a:spcPct val="0"/>
      </a:spcAft>
      <a:defRPr sz="1200" kern="1200">
        <a:solidFill>
          <a:schemeClr val="tx1"/>
        </a:solidFill>
        <a:latin typeface="宋体" pitchFamily="2" charset="-122"/>
        <a:ea typeface="宋体" pitchFamily="2" charset="-122"/>
        <a:cs typeface="+mn-cs"/>
      </a:defRPr>
    </a:lvl4pPr>
    <a:lvl5pPr marL="1828800" algn="l" rtl="0" fontAlgn="base">
      <a:spcBef>
        <a:spcPct val="30000"/>
      </a:spcBef>
      <a:spcAft>
        <a:spcPct val="0"/>
      </a:spcAft>
      <a:defRPr sz="12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6C443-04BC-4639-B5F7-E14A7E3E0041}" type="slidenum">
              <a:rPr lang="zh-CN" altLang="en-US"/>
              <a:pPr/>
              <a:t>1</a:t>
            </a:fld>
            <a:endParaRPr lang="en-US" altLang="zh-CN"/>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4C91FE-31F0-4314-95CA-68F3B5AAB424}" type="slidenum">
              <a:rPr lang="en-US" altLang="zh-CN"/>
              <a:pPr/>
              <a:t>27</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78289B-38DA-4EDB-B4CE-606DE8339B31}" type="slidenum">
              <a:rPr lang="en-US" altLang="zh-CN"/>
              <a:pPr/>
              <a:t>29</a:t>
            </a:fld>
            <a:endParaRPr lang="en-US" altLang="zh-CN"/>
          </a:p>
        </p:txBody>
      </p:sp>
      <p:sp>
        <p:nvSpPr>
          <p:cNvPr id="237570" name="Rectangle 2"/>
          <p:cNvSpPr>
            <a:spLocks noGrp="1" noRot="1" noChangeAspect="1"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9E0011-1584-46E1-924A-4B0214494036}" type="slidenum">
              <a:rPr lang="en-US" altLang="zh-CN"/>
              <a:pPr/>
              <a:t>30</a:t>
            </a:fld>
            <a:endParaRPr lang="en-US" altLang="zh-CN"/>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6EF9E2-FF6F-4C53-87E4-8461E5DD1E07}" type="slidenum">
              <a:rPr lang="en-US" altLang="zh-CN"/>
              <a:pPr/>
              <a:t>31</a:t>
            </a:fld>
            <a:endParaRPr lang="en-US" altLang="zh-CN"/>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72C422-65E6-4961-99FA-7F6E2F807D07}" type="slidenum">
              <a:rPr lang="en-US" altLang="zh-CN"/>
              <a:pPr/>
              <a:t>43</a:t>
            </a:fld>
            <a:endParaRPr lang="en-US" altLang="zh-CN"/>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r>
              <a:rPr lang="zh-CN" altLang="en-US" dirty="0" smtClean="0"/>
              <a:t>思考：你上网时，希望代表链路的管道越满越好，还是越空越好？</a:t>
            </a:r>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C65C1E-4B37-4B30-B046-114BC48A7C9D}" type="slidenum">
              <a:rPr lang="en-US" altLang="zh-CN"/>
              <a:pPr/>
              <a:t>45</a:t>
            </a:fld>
            <a:endParaRPr lang="en-US" altLang="zh-CN"/>
          </a:p>
        </p:txBody>
      </p:sp>
      <p:sp>
        <p:nvSpPr>
          <p:cNvPr id="384002" name="Rectangle 2"/>
          <p:cNvSpPr>
            <a:spLocks noGrp="1" noRot="1" noChangeAspect="1" noChangeArrowheads="1" noTextEdit="1"/>
          </p:cNvSpPr>
          <p:nvPr>
            <p:ph type="sldImg"/>
          </p:nvPr>
        </p:nvSpPr>
        <p:spPr>
          <a:ln/>
        </p:spPr>
      </p:sp>
      <p:sp>
        <p:nvSpPr>
          <p:cNvPr id="384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EF69D-A574-4486-BA0A-BB5670DBE115}" type="slidenum">
              <a:rPr lang="en-US" altLang="zh-CN"/>
              <a:pPr/>
              <a:t>46</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EAE26A-63EC-43AC-BBC4-93A0118371AC}" type="slidenum">
              <a:rPr lang="en-US" altLang="zh-CN"/>
              <a:pPr/>
              <a:t>47</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50</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6B84B-4AD7-4776-B0C4-EC45B172BB78}" type="slidenum">
              <a:rPr lang="en-US" altLang="zh-CN"/>
              <a:pPr/>
              <a:t>53</a:t>
            </a:fld>
            <a:endParaRPr lang="en-US" altLang="zh-CN"/>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EAA12-D355-4362-AB0E-81E5FDB943A9}" type="slidenum">
              <a:rPr lang="en-US" altLang="zh-CN"/>
              <a:pPr/>
              <a:t>6</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dirty="0" smtClean="0"/>
              <a:t>思考题：</a:t>
            </a:r>
            <a:endParaRPr lang="en-US" altLang="zh-CN" dirty="0" smtClean="0"/>
          </a:p>
          <a:p>
            <a:r>
              <a:rPr lang="en-US" altLang="zh-CN" dirty="0" smtClean="0"/>
              <a:t>1</a:t>
            </a:r>
            <a:r>
              <a:rPr lang="zh-CN" altLang="en-US" dirty="0" smtClean="0"/>
              <a:t>）电路交换与分组交换，哪个更快？</a:t>
            </a:r>
            <a:endParaRPr lang="en-US" altLang="zh-CN" dirty="0" smtClean="0"/>
          </a:p>
          <a:p>
            <a:r>
              <a:rPr lang="en-US" altLang="zh-CN" dirty="0" smtClean="0"/>
              <a:t>2</a:t>
            </a:r>
            <a:r>
              <a:rPr lang="zh-CN" altLang="en-US" dirty="0" smtClean="0"/>
              <a:t>）分组是不是越多越快？</a:t>
            </a:r>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54</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52210C-0E60-463B-AEBC-A1B179D74AD1}" type="slidenum">
              <a:rPr lang="en-US" altLang="zh-CN"/>
              <a:pPr/>
              <a:t>55</a:t>
            </a:fld>
            <a:endParaRPr lang="en-US" altLang="zh-CN"/>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1C108-629E-4D03-B240-F08D863515CB}" type="slidenum">
              <a:rPr lang="en-US" altLang="zh-CN"/>
              <a:pPr/>
              <a:t>56</a:t>
            </a:fld>
            <a:endParaRPr lang="en-US" altLang="zh-CN"/>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1017C9-1228-4590-BA87-E40A7F16FB9D}" type="slidenum">
              <a:rPr lang="en-US" altLang="zh-CN"/>
              <a:pPr/>
              <a:t>57</a:t>
            </a:fld>
            <a:endParaRPr lang="en-US" altLang="zh-CN"/>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94DB1-5F52-4722-A95C-C150312DF597}" type="slidenum">
              <a:rPr lang="en-US" altLang="zh-CN"/>
              <a:pPr/>
              <a:t>58</a:t>
            </a:fld>
            <a:endParaRPr lang="en-US" altLang="zh-CN"/>
          </a:p>
        </p:txBody>
      </p:sp>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5DE623-3052-40A6-B78A-DD05A9E7D51E}" type="slidenum">
              <a:rPr lang="en-US" altLang="zh-CN"/>
              <a:pPr/>
              <a:t>61</a:t>
            </a:fld>
            <a:endParaRPr lang="en-US"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66728-B252-41C5-90E9-40B0C8966AF6}" type="slidenum">
              <a:rPr lang="en-US" altLang="zh-CN"/>
              <a:pPr/>
              <a:t>62</a:t>
            </a:fld>
            <a:endParaRPr lang="en-US"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2FC111-C6DE-47B1-B849-3943AD5F8E68}" type="slidenum">
              <a:rPr lang="en-US" altLang="zh-CN"/>
              <a:pPr/>
              <a:t>63</a:t>
            </a:fld>
            <a:endParaRPr lang="en-US" altLang="zh-CN"/>
          </a:p>
        </p:txBody>
      </p:sp>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C66053-7803-4649-9CEF-A262AE90BF12}" type="slidenum">
              <a:rPr lang="en-US" altLang="zh-CN"/>
              <a:pPr/>
              <a:t>64</a:t>
            </a:fld>
            <a:endParaRPr lang="en-US" altLang="zh-CN"/>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D2ED36-0F65-45F1-9138-DE577447BBEC}" type="slidenum">
              <a:rPr lang="en-US" altLang="zh-CN"/>
              <a:pPr/>
              <a:t>65</a:t>
            </a:fld>
            <a:endParaRPr lang="en-US" altLang="zh-CN"/>
          </a:p>
        </p:txBody>
      </p:sp>
      <p:sp>
        <p:nvSpPr>
          <p:cNvPr id="250882" name="Rectangle 2"/>
          <p:cNvSpPr>
            <a:spLocks noGrp="1" noRot="1" noChangeAspect="1" noChangeArrowheads="1" noTextEdit="1"/>
          </p:cNvSpPr>
          <p:nvPr>
            <p:ph type="sldImg"/>
          </p:nvPr>
        </p:nvSpPr>
        <p:spPr>
          <a:ln/>
        </p:spPr>
      </p:sp>
      <p:sp>
        <p:nvSpPr>
          <p:cNvPr id="2508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18</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66</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C734B4-1234-4A7E-8BA8-25A61A3CFC21}" type="slidenum">
              <a:rPr lang="en-US" altLang="zh-CN"/>
              <a:pPr/>
              <a:t>67</a:t>
            </a:fld>
            <a:endParaRPr lang="en-US" altLang="zh-CN"/>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EBD8F-6F19-4EFE-BF73-77BB26470F4E}" type="slidenum">
              <a:rPr lang="en-US" altLang="zh-CN"/>
              <a:pPr/>
              <a:t>68</a:t>
            </a:fld>
            <a:endParaRPr lang="en-US" altLang="zh-CN"/>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70</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D3496-1C0A-4DF1-B1A8-F03A4FB43450}" type="slidenum">
              <a:rPr lang="en-US" altLang="zh-CN"/>
              <a:pPr/>
              <a:t>71</a:t>
            </a:fld>
            <a:endParaRPr lang="en-US" altLang="zh-CN"/>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04D7-8932-4204-86CF-52D51FB0CF1B}" type="slidenum">
              <a:rPr lang="en-US" altLang="zh-CN"/>
              <a:pPr/>
              <a:t>72</a:t>
            </a:fld>
            <a:endParaRPr lang="en-US" altLang="zh-CN"/>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9EBC4-98E1-4732-88E6-9A292CD6315A}" type="slidenum">
              <a:rPr lang="en-US" altLang="zh-CN"/>
              <a:pPr/>
              <a:t>73</a:t>
            </a:fld>
            <a:endParaRPr lang="en-US" altLang="zh-CN"/>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A2E044-7A5C-4215-ACC7-DFFEFAFA1A26}" type="slidenum">
              <a:rPr lang="en-US" altLang="zh-CN"/>
              <a:pPr/>
              <a:t>74</a:t>
            </a:fld>
            <a:endParaRPr lang="en-US" altLang="zh-CN"/>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5815CA-0C9F-4C33-BCB1-3DA82C08D12E}" type="slidenum">
              <a:rPr lang="en-US" altLang="zh-CN"/>
              <a:pPr/>
              <a:t>75</a:t>
            </a:fld>
            <a:endParaRPr lang="en-US" altLang="zh-CN"/>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5870-A4CF-41A3-9179-3D668E7E0155}" type="slidenum">
              <a:rPr lang="en-US" altLang="zh-CN"/>
              <a:pPr/>
              <a:t>76</a:t>
            </a:fld>
            <a:endParaRPr lang="en-US" altLang="zh-CN"/>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6B3BC-51B1-4B04-9A42-62DAE4C32B5E}" type="slidenum">
              <a:rPr lang="en-US" altLang="zh-CN"/>
              <a:pPr/>
              <a:t>19</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305F7-620A-43A4-9A8F-E6EE3074E54C}" type="slidenum">
              <a:rPr lang="en-US" altLang="zh-CN"/>
              <a:pPr/>
              <a:t>77</a:t>
            </a:fld>
            <a:endParaRPr lang="en-US" altLang="zh-CN"/>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CEA96B-E657-40B4-AE3D-1C81E19DACCC}" type="slidenum">
              <a:rPr lang="en-US" altLang="zh-CN"/>
              <a:pPr/>
              <a:t>78</a:t>
            </a:fld>
            <a:endParaRPr lang="en-US" altLang="zh-CN"/>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9A4DC6-1A4D-4A11-9D75-22D803432468}" type="slidenum">
              <a:rPr lang="en-US" altLang="zh-CN"/>
              <a:pPr/>
              <a:t>79</a:t>
            </a:fld>
            <a:endParaRPr lang="en-US" altLang="zh-CN"/>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A2B163-A93E-4B4D-BCA2-CFDE1658F4C0}" type="slidenum">
              <a:rPr lang="en-US" altLang="zh-CN"/>
              <a:pPr/>
              <a:t>80</a:t>
            </a:fld>
            <a:endParaRPr lang="en-US" altLang="zh-CN"/>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2F913F-A2E4-43E4-AD6D-49A1BF00F4BD}" type="slidenum">
              <a:rPr lang="en-US" altLang="zh-CN"/>
              <a:pPr/>
              <a:t>81</a:t>
            </a:fld>
            <a:endParaRPr lang="en-US" altLang="zh-CN"/>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088012-BA83-446B-A7DE-C84285F2F0A6}" type="slidenum">
              <a:rPr lang="en-US" altLang="zh-CN"/>
              <a:pPr/>
              <a:t>82</a:t>
            </a:fld>
            <a:endParaRPr lang="en-US" altLang="zh-CN"/>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8DC558-AB38-4AE6-B606-53EB354F965C}" type="slidenum">
              <a:rPr lang="en-US" altLang="zh-CN"/>
              <a:pPr/>
              <a:t>83</a:t>
            </a:fld>
            <a:endParaRPr lang="en-US" altLang="zh-CN"/>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E79B73-B8E0-482B-865A-0758133B536D}" type="slidenum">
              <a:rPr lang="en-US" altLang="zh-CN"/>
              <a:pPr/>
              <a:t>84</a:t>
            </a:fld>
            <a:endParaRPr lang="en-US" altLang="zh-CN"/>
          </a:p>
        </p:txBody>
      </p:sp>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83EE4E-517D-45E9-A0ED-D63996FA5A5B}" type="slidenum">
              <a:rPr lang="en-US" altLang="zh-CN"/>
              <a:pPr/>
              <a:t>85</a:t>
            </a:fld>
            <a:endParaRPr lang="en-US" altLang="zh-CN"/>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6D80B2-0670-4416-9043-2E0DC51C5AEF}" type="slidenum">
              <a:rPr lang="en-US" altLang="zh-CN"/>
              <a:pPr/>
              <a:t>86</a:t>
            </a:fld>
            <a:endParaRPr lang="en-US" altLang="zh-CN"/>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244FC-F90C-4ABE-BF34-B8442F8279E1}" type="slidenum">
              <a:rPr lang="en-US" altLang="zh-CN"/>
              <a:pPr/>
              <a:t>20</a:t>
            </a:fld>
            <a:endParaRPr lang="en-US" altLang="zh-CN"/>
          </a:p>
        </p:txBody>
      </p:sp>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9CE3AF-6B66-4E1B-8142-A7F4E39E268C}" type="slidenum">
              <a:rPr lang="en-US" altLang="zh-CN"/>
              <a:pPr/>
              <a:t>87</a:t>
            </a:fld>
            <a:endParaRPr lang="en-US" altLang="zh-CN"/>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3B78E-8CD2-4619-B242-A3DE5A5A2D59}" type="slidenum">
              <a:rPr lang="en-US" altLang="zh-CN"/>
              <a:pPr/>
              <a:t>88</a:t>
            </a:fld>
            <a:endParaRPr lang="en-US" altLang="zh-CN"/>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03F78F-2F75-4602-A4C7-30880D57EEEE}" type="slidenum">
              <a:rPr lang="en-US" altLang="zh-CN"/>
              <a:pPr/>
              <a:t>89</a:t>
            </a:fld>
            <a:endParaRPr lang="en-US" altLang="zh-CN"/>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883E8-22F5-4B56-AD16-D6B1708CA298}" type="slidenum">
              <a:rPr lang="en-US" altLang="zh-CN"/>
              <a:pPr/>
              <a:t>90</a:t>
            </a:fld>
            <a:endParaRPr lang="en-US" altLang="zh-CN"/>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02C3C-FDCE-4514-B34B-EC3E049BBA4D}" type="slidenum">
              <a:rPr lang="en-US" altLang="zh-CN"/>
              <a:pPr/>
              <a:t>91</a:t>
            </a:fld>
            <a:endParaRPr lang="en-US" altLang="zh-CN"/>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D700DA-426B-4B1B-99AA-F0433054AEAD}" type="slidenum">
              <a:rPr lang="en-US" altLang="zh-CN"/>
              <a:pPr/>
              <a:t>93</a:t>
            </a:fld>
            <a:endParaRPr lang="en-US" altLang="zh-CN"/>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94</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36DE0-9DF4-47A6-A4AF-DC7C11C7FE1E}" type="slidenum">
              <a:rPr lang="en-US" altLang="zh-CN"/>
              <a:pPr/>
              <a:t>95</a:t>
            </a:fld>
            <a:endParaRPr lang="en-US" altLang="zh-CN"/>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66421-0D73-4A8C-BEE9-A8797E6C0678}" type="slidenum">
              <a:rPr lang="en-US" altLang="zh-CN"/>
              <a:pPr/>
              <a:t>96</a:t>
            </a:fld>
            <a:endParaRPr lang="en-US" altLang="zh-CN"/>
          </a:p>
        </p:txBody>
      </p:sp>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94E99-34AB-4C80-9623-A96548A40A3F}" type="slidenum">
              <a:rPr lang="en-US" altLang="zh-CN"/>
              <a:pPr/>
              <a:t>97</a:t>
            </a:fld>
            <a:endParaRPr lang="en-US" altLang="zh-CN"/>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136E5-549C-438D-97E5-2E907A7F0731}" type="slidenum">
              <a:rPr lang="en-US" altLang="zh-CN"/>
              <a:pPr/>
              <a:t>21</a:t>
            </a:fld>
            <a:endParaRPr lang="en-US" altLang="zh-CN"/>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57D03-52E6-4C4A-B89F-9D5100BCF774}" type="slidenum">
              <a:rPr lang="en-US" altLang="zh-CN"/>
              <a:pPr/>
              <a:t>98</a:t>
            </a:fld>
            <a:endParaRPr lang="en-US" altLang="zh-CN"/>
          </a:p>
        </p:txBody>
      </p:sp>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B88E6-21DA-4F1D-BFD3-7D81601353C0}" type="slidenum">
              <a:rPr lang="en-US" altLang="zh-CN"/>
              <a:pPr/>
              <a:t>99</a:t>
            </a:fld>
            <a:endParaRPr lang="en-US" altLang="zh-CN"/>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2EA4F2-8EDD-42AD-A666-FFEAD9D48571}" type="slidenum">
              <a:rPr lang="en-US" altLang="zh-CN"/>
              <a:pPr/>
              <a:t>100</a:t>
            </a:fld>
            <a:endParaRPr lang="en-US" altLang="zh-CN"/>
          </a:p>
        </p:txBody>
      </p:sp>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1363C-D0A0-43F3-8EC0-00D60E98E321}" type="slidenum">
              <a:rPr lang="en-US" altLang="zh-CN"/>
              <a:pPr/>
              <a:t>101</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2ADEF-7B4E-4B9D-881E-B560CE86F079}" type="slidenum">
              <a:rPr lang="en-US" altLang="zh-CN"/>
              <a:pPr/>
              <a:t>103</a:t>
            </a:fld>
            <a:endParaRPr lang="en-US" altLang="zh-CN"/>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D73A74-1722-44BA-B1B2-5500129478FD}" type="slidenum">
              <a:rPr lang="en-US" altLang="zh-CN"/>
              <a:pPr/>
              <a:t>104</a:t>
            </a:fld>
            <a:endParaRPr lang="en-US" altLang="zh-CN"/>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105</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2F77B-D340-416C-8228-E55FDA73257F}" type="slidenum">
              <a:rPr lang="en-US" altLang="zh-CN"/>
              <a:pPr/>
              <a:t>106</a:t>
            </a:fld>
            <a:endParaRPr lang="en-US" altLang="zh-CN"/>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87EC8-B378-4B6D-8827-87FA1C22091C}" type="slidenum">
              <a:rPr lang="en-US" altLang="zh-CN"/>
              <a:pPr/>
              <a:t>24</a:t>
            </a:fld>
            <a:endParaRPr lang="en-US" altLang="zh-CN"/>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zh-CN" altLang="en-US" dirty="0" smtClean="0"/>
              <a:t>车速</a:t>
            </a:r>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33EC6-C4F3-487C-ABAA-F4A85115DD85}" type="slidenum">
              <a:rPr lang="en-US" altLang="zh-CN"/>
              <a:pPr/>
              <a:t>25</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r>
              <a:rPr lang="zh-CN" altLang="en-US" dirty="0" smtClean="0"/>
              <a:t>车道限速</a:t>
            </a:r>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C1CA0-D570-404B-9C46-DBA3355A574A}" type="slidenum">
              <a:rPr lang="en-US" altLang="zh-CN"/>
              <a:pPr/>
              <a:t>26</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42950" y="685800"/>
            <a:ext cx="8420100" cy="2127250"/>
          </a:xfrm>
        </p:spPr>
        <p:txBody>
          <a:bodyPr/>
          <a:lstStyle>
            <a:lvl1pPr algn="ctr">
              <a:defRPr sz="5400" b="1">
                <a:solidFill>
                  <a:srgbClr val="333399"/>
                </a:solidFill>
                <a:latin typeface="黑体" pitchFamily="2" charset="-122"/>
                <a:ea typeface="黑体" pitchFamily="2" charset="-122"/>
              </a:defRPr>
            </a:lvl1pPr>
          </a:lstStyle>
          <a:p>
            <a:pPr lvl="0"/>
            <a:r>
              <a:rPr lang="zh-CN" altLang="en-US" noProof="0" dirty="0" smtClean="0"/>
              <a:t>单击此处编辑母版标题样式</a:t>
            </a:r>
            <a:endParaRPr lang="en-US" altLang="zh-CN" noProof="0" dirty="0" smtClean="0"/>
          </a:p>
        </p:txBody>
      </p:sp>
      <p:sp>
        <p:nvSpPr>
          <p:cNvPr id="16387" name="Rectangle 3"/>
          <p:cNvSpPr>
            <a:spLocks noGrp="1" noChangeArrowheads="1"/>
          </p:cNvSpPr>
          <p:nvPr>
            <p:ph type="subTitle" idx="1"/>
          </p:nvPr>
        </p:nvSpPr>
        <p:spPr>
          <a:xfrm>
            <a:off x="1485900" y="3270250"/>
            <a:ext cx="6934200" cy="2209800"/>
          </a:xfrm>
        </p:spPr>
        <p:txBody>
          <a:bodyPr/>
          <a:lstStyle>
            <a:lvl1pPr marL="0" indent="0" algn="ctr">
              <a:buFont typeface="Wingdings" pitchFamily="2" charset="2"/>
              <a:buNone/>
              <a:defRPr sz="3600" b="1">
                <a:latin typeface="黑体" pitchFamily="2" charset="-122"/>
                <a:ea typeface="黑体" pitchFamily="2" charset="-122"/>
              </a:defRPr>
            </a:lvl1pPr>
          </a:lstStyle>
          <a:p>
            <a:pPr lvl="0"/>
            <a:r>
              <a:rPr lang="zh-CN" altLang="en-US" noProof="0" dirty="0" smtClean="0"/>
              <a:t>单击此处编辑母版副标题样式</a:t>
            </a:r>
            <a:endParaRPr lang="en-US" altLang="zh-CN" noProof="0" dirty="0" smtClean="0"/>
          </a:p>
        </p:txBody>
      </p:sp>
      <p:sp>
        <p:nvSpPr>
          <p:cNvPr id="16388" name="Rectangle 4"/>
          <p:cNvSpPr>
            <a:spLocks noGrp="1" noChangeArrowheads="1"/>
          </p:cNvSpPr>
          <p:nvPr>
            <p:ph type="dt" sz="half" idx="2"/>
          </p:nvPr>
        </p:nvSpPr>
        <p:spPr/>
        <p:txBody>
          <a:bodyPr/>
          <a:lstStyle>
            <a:lvl1pPr>
              <a:defRPr/>
            </a:lvl1pPr>
          </a:lstStyle>
          <a:p>
            <a:endParaRPr lang="en-US" altLang="zh-CN"/>
          </a:p>
        </p:txBody>
      </p:sp>
      <p:sp>
        <p:nvSpPr>
          <p:cNvPr id="16389" name="Rectangle 5"/>
          <p:cNvSpPr>
            <a:spLocks noGrp="1" noChangeArrowheads="1"/>
          </p:cNvSpPr>
          <p:nvPr>
            <p:ph type="ftr" sz="quarter" idx="3"/>
          </p:nvPr>
        </p:nvSpPr>
        <p:spPr/>
        <p:txBody>
          <a:bodyPr/>
          <a:lstStyle>
            <a:lvl1pPr>
              <a:defRPr/>
            </a:lvl1pPr>
          </a:lstStyle>
          <a:p>
            <a:endParaRPr lang="en-US" altLang="zh-CN"/>
          </a:p>
        </p:txBody>
      </p:sp>
      <p:sp>
        <p:nvSpPr>
          <p:cNvPr id="16390" name="Rectangle 6"/>
          <p:cNvSpPr>
            <a:spLocks noGrp="1" noChangeArrowheads="1"/>
          </p:cNvSpPr>
          <p:nvPr>
            <p:ph type="sldNum" sz="quarter" idx="4"/>
          </p:nvPr>
        </p:nvSpPr>
        <p:spPr/>
        <p:txBody>
          <a:bodyPr/>
          <a:lstStyle>
            <a:lvl1pPr>
              <a:defRPr/>
            </a:lvl1pPr>
          </a:lstStyle>
          <a:p>
            <a:fld id="{AC80574E-8B94-4515-ADE1-BF6C35829DF0}" type="slidenum">
              <a:rPr lang="zh-CN" altLang="en-US"/>
              <a:pPr/>
              <a:t>‹#›</a:t>
            </a:fld>
            <a:endParaRPr lang="en-US" altLang="zh-CN"/>
          </a:p>
        </p:txBody>
      </p:sp>
      <p:sp>
        <p:nvSpPr>
          <p:cNvPr id="16392" name="Rectangle 8" descr="Gold bar"/>
          <p:cNvSpPr>
            <a:spLocks noChangeArrowheads="1"/>
          </p:cNvSpPr>
          <p:nvPr/>
        </p:nvSpPr>
        <p:spPr bwMode="auto">
          <a:xfrm>
            <a:off x="247650" y="2889250"/>
            <a:ext cx="3109913" cy="201613"/>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3" name="Rectangle 9" descr="Orange bar"/>
          <p:cNvSpPr>
            <a:spLocks noChangeArrowheads="1"/>
          </p:cNvSpPr>
          <p:nvPr/>
        </p:nvSpPr>
        <p:spPr bwMode="auto">
          <a:xfrm>
            <a:off x="3357563" y="2889250"/>
            <a:ext cx="3108325" cy="201613"/>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6394" name="Rectangle 10" descr="Slate bar"/>
          <p:cNvSpPr>
            <a:spLocks noChangeArrowheads="1"/>
          </p:cNvSpPr>
          <p:nvPr/>
        </p:nvSpPr>
        <p:spPr bwMode="auto">
          <a:xfrm>
            <a:off x="6465888" y="2889250"/>
            <a:ext cx="3109912" cy="201613"/>
          </a:xfrm>
          <a:prstGeom prst="rect">
            <a:avLst/>
          </a:prstGeom>
          <a:solidFill>
            <a:srgbClr val="333399"/>
          </a:solidFill>
          <a:ln>
            <a:noFill/>
          </a:ln>
          <a:effectLst/>
        </p:spPr>
        <p:txBody>
          <a:bodyPr wrap="none" anchor="ctr"/>
          <a:lstStyle/>
          <a:p>
            <a:endParaRPr lang="zh-CN" altLang="en-US">
              <a:solidFill>
                <a:srgbClr val="333399"/>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4FEF2C3-09B7-48D6-BCFF-274B159605E4}" type="slidenum">
              <a:rPr lang="zh-CN" altLang="en-US"/>
              <a:pPr/>
              <a:t>‹#›</a:t>
            </a:fld>
            <a:endParaRPr lang="en-US" altLang="zh-CN"/>
          </a:p>
        </p:txBody>
      </p:sp>
    </p:spTree>
    <p:extLst>
      <p:ext uri="{BB962C8B-B14F-4D97-AF65-F5344CB8AC3E}">
        <p14:creationId xmlns:p14="http://schemas.microsoft.com/office/powerpoint/2010/main" xmlns="" val="1885987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236A91-AB49-49FF-BD59-8386391FD12B}" type="slidenum">
              <a:rPr lang="zh-CN" altLang="en-US"/>
              <a:pPr/>
              <a:t>‹#›</a:t>
            </a:fld>
            <a:endParaRPr lang="en-US" altLang="zh-CN"/>
          </a:p>
        </p:txBody>
      </p:sp>
    </p:spTree>
    <p:extLst>
      <p:ext uri="{BB962C8B-B14F-4D97-AF65-F5344CB8AC3E}">
        <p14:creationId xmlns:p14="http://schemas.microsoft.com/office/powerpoint/2010/main" xmlns="" val="1684642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7813"/>
            <a:ext cx="2379662"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7813"/>
            <a:ext cx="653415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8FACEB-921B-4428-A32E-7A6FF935A2DD}" type="slidenum">
              <a:rPr lang="zh-CN" altLang="en-US"/>
              <a:pPr/>
              <a:t>‹#›</a:t>
            </a:fld>
            <a:endParaRPr lang="en-US" altLang="zh-CN"/>
          </a:p>
        </p:txBody>
      </p:sp>
    </p:spTree>
    <p:extLst>
      <p:ext uri="{BB962C8B-B14F-4D97-AF65-F5344CB8AC3E}">
        <p14:creationId xmlns:p14="http://schemas.microsoft.com/office/powerpoint/2010/main" xmlns="" val="129182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88504" y="188640"/>
            <a:ext cx="8915400" cy="792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quarter" idx="2"/>
          </p:nvPr>
        </p:nvSpPr>
        <p:spPr>
          <a:xfrm>
            <a:off x="5029200" y="1196752"/>
            <a:ext cx="4381500" cy="2376587"/>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4"/>
          <p:cNvSpPr>
            <a:spLocks noGrp="1"/>
          </p:cNvSpPr>
          <p:nvPr>
            <p:ph sz="quarter" idx="3"/>
          </p:nvPr>
        </p:nvSpPr>
        <p:spPr>
          <a:xfrm>
            <a:off x="5029200" y="3754339"/>
            <a:ext cx="4381500" cy="237658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7099300" y="6248400"/>
            <a:ext cx="2311400" cy="457200"/>
          </a:xfrm>
        </p:spPr>
        <p:txBody>
          <a:bodyPr/>
          <a:lstStyle>
            <a:lvl1pPr>
              <a:defRPr/>
            </a:lvl1pPr>
          </a:lstStyle>
          <a:p>
            <a:fld id="{3C52F4D9-41EC-423B-B963-42D1C41ACCC5}" type="slidenum">
              <a:rPr lang="zh-CN" altLang="en-US"/>
              <a:pPr/>
              <a:t>‹#›</a:t>
            </a:fld>
            <a:endParaRPr lang="en-US" altLang="zh-CN"/>
          </a:p>
        </p:txBody>
      </p:sp>
      <p:sp>
        <p:nvSpPr>
          <p:cNvPr id="9"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463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1"/>
            <a:ext cx="8915400" cy="79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196752"/>
            <a:ext cx="4381500" cy="493417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剪贴画占位符 3"/>
          <p:cNvSpPr>
            <a:spLocks noGrp="1"/>
          </p:cNvSpPr>
          <p:nvPr>
            <p:ph type="clipArt" sz="half" idx="2"/>
          </p:nvPr>
        </p:nvSpPr>
        <p:spPr>
          <a:xfrm>
            <a:off x="5029200" y="1196752"/>
            <a:ext cx="4381500" cy="4934173"/>
          </a:xfrm>
        </p:spPr>
        <p:txBody>
          <a:bodyPr/>
          <a:lstStyle/>
          <a:p>
            <a:r>
              <a:rPr lang="zh-CN" altLang="en-US" smtClean="0"/>
              <a:t>单击图标添加剪 贴画</a:t>
            </a:r>
            <a:endParaRPr lang="zh-CN" altLang="en-US"/>
          </a:p>
        </p:txBody>
      </p:sp>
      <p:sp>
        <p:nvSpPr>
          <p:cNvPr id="5" name="日期占位符 4"/>
          <p:cNvSpPr>
            <a:spLocks noGrp="1"/>
          </p:cNvSpPr>
          <p:nvPr>
            <p:ph type="dt" sz="half" idx="10"/>
          </p:nvPr>
        </p:nvSpPr>
        <p:spPr>
          <a:xfrm>
            <a:off x="495300" y="6248400"/>
            <a:ext cx="2311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84550" y="6248400"/>
            <a:ext cx="31369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99300" y="6248400"/>
            <a:ext cx="2311400" cy="457200"/>
          </a:xfrm>
        </p:spPr>
        <p:txBody>
          <a:bodyPr/>
          <a:lstStyle>
            <a:lvl1pPr>
              <a:defRPr/>
            </a:lvl1pPr>
          </a:lstStyle>
          <a:p>
            <a:fld id="{966CAE82-64C7-4E5B-88D2-F38A61F120C5}"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75089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95300" y="1196752"/>
            <a:ext cx="9066212" cy="4934173"/>
          </a:xfrm>
        </p:spPr>
        <p:txBody>
          <a:bodyPr/>
          <a:lstStyle>
            <a:lvl1pPr>
              <a:lnSpc>
                <a:spcPct val="110000"/>
              </a:lnSpc>
              <a:spcBef>
                <a:spcPts val="600"/>
              </a:spcBef>
              <a:defRPr sz="3200" b="1">
                <a:solidFill>
                  <a:schemeClr val="tx1"/>
                </a:solidFill>
                <a:latin typeface="+mn-lt"/>
                <a:ea typeface="黑体" pitchFamily="2" charset="-122"/>
              </a:defRPr>
            </a:lvl1pPr>
            <a:lvl2pPr>
              <a:lnSpc>
                <a:spcPct val="110000"/>
              </a:lnSpc>
              <a:spcBef>
                <a:spcPts val="600"/>
              </a:spcBef>
              <a:defRPr sz="2800" b="1">
                <a:solidFill>
                  <a:schemeClr val="tx1"/>
                </a:solidFill>
                <a:latin typeface="+mn-lt"/>
                <a:ea typeface="黑体" pitchFamily="2" charset="-122"/>
              </a:defRPr>
            </a:lvl2pPr>
            <a:lvl3pPr>
              <a:lnSpc>
                <a:spcPct val="110000"/>
              </a:lnSpc>
              <a:spcBef>
                <a:spcPts val="600"/>
              </a:spcBef>
              <a:defRPr sz="2400" b="1">
                <a:solidFill>
                  <a:schemeClr val="tx1"/>
                </a:solidFill>
                <a:latin typeface="+mn-lt"/>
                <a:ea typeface="黑体" pitchFamily="2" charset="-122"/>
              </a:defRPr>
            </a:lvl3pPr>
            <a:lvl4pPr>
              <a:lnSpc>
                <a:spcPct val="110000"/>
              </a:lnSpc>
              <a:spcBef>
                <a:spcPts val="600"/>
              </a:spcBef>
              <a:defRPr sz="2000" b="1">
                <a:solidFill>
                  <a:schemeClr val="tx1"/>
                </a:solidFill>
                <a:latin typeface="+mn-lt"/>
                <a:ea typeface="黑体" pitchFamily="2" charset="-122"/>
              </a:defRPr>
            </a:lvl4pPr>
            <a:lvl5pPr>
              <a:lnSpc>
                <a:spcPct val="110000"/>
              </a:lnSpc>
              <a:spcBef>
                <a:spcPts val="600"/>
              </a:spcBef>
              <a:defRPr sz="2000" b="1">
                <a:solidFill>
                  <a:schemeClr val="tx1"/>
                </a:solidFill>
                <a:latin typeface="+mn-lt"/>
                <a:ea typeface="黑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AC79822-BC0D-4DE8-A7E5-90A3732A2B82}" type="slidenum">
              <a:rPr lang="zh-CN" altLang="en-US"/>
              <a:pPr/>
              <a:t>‹#›</a:t>
            </a:fld>
            <a:endParaRPr lang="en-US" altLang="zh-CN"/>
          </a:p>
        </p:txBody>
      </p:sp>
      <p:sp>
        <p:nvSpPr>
          <p:cNvPr id="7"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65344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634858" cy="1362075"/>
          </a:xfrm>
        </p:spPr>
        <p:txBody>
          <a:bodyPr anchor="t"/>
          <a:lstStyle>
            <a:lvl1pPr algn="l">
              <a:defRPr sz="4400" b="1" cap="all">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638" y="2906713"/>
            <a:ext cx="863485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3F47B36-077D-42FE-9DED-0C77CB87E4B3}" type="slidenum">
              <a:rPr lang="zh-CN" altLang="en-US"/>
              <a:pPr/>
              <a:t>‹#›</a:t>
            </a:fld>
            <a:endParaRPr lang="en-US" altLang="zh-CN"/>
          </a:p>
        </p:txBody>
      </p:sp>
    </p:spTree>
    <p:extLst>
      <p:ext uri="{BB962C8B-B14F-4D97-AF65-F5344CB8AC3E}">
        <p14:creationId xmlns:p14="http://schemas.microsoft.com/office/powerpoint/2010/main" xmlns="" val="109813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5101208" y="1196752"/>
            <a:ext cx="4460304" cy="4934173"/>
          </a:xfrm>
        </p:spPr>
        <p:txBody>
          <a:bodyPr/>
          <a:lstStyle>
            <a:lvl1pPr>
              <a:defRPr sz="2800" b="1">
                <a:solidFill>
                  <a:schemeClr val="tx1"/>
                </a:solidFill>
                <a:latin typeface="+mn-lt"/>
                <a:ea typeface="黑体" pitchFamily="2" charset="-122"/>
              </a:defRPr>
            </a:lvl1pPr>
            <a:lvl2pPr>
              <a:buClr>
                <a:schemeClr val="accent2"/>
              </a:buCl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buClr>
                <a:srgbClr val="333399"/>
              </a:buClr>
              <a:defRPr sz="1800" b="1">
                <a:solidFill>
                  <a:schemeClr val="tx1"/>
                </a:solidFill>
                <a:latin typeface="+mn-lt"/>
                <a:ea typeface="黑体" pitchFamily="2"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B52295-AD8D-47A8-A4D5-D2F6B9F48E3F}" type="slidenum">
              <a:rPr lang="zh-CN" altLang="en-US"/>
              <a:pPr/>
              <a:t>‹#›</a:t>
            </a:fld>
            <a:endParaRPr lang="en-US" altLang="zh-CN"/>
          </a:p>
        </p:txBody>
      </p:sp>
      <p:sp>
        <p:nvSpPr>
          <p:cNvPr id="8"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45832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4455513"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5104383" y="1207874"/>
            <a:ext cx="4457129" cy="639762"/>
          </a:xfrm>
        </p:spPr>
        <p:txBody>
          <a:bodyPr anchor="b"/>
          <a:lstStyle>
            <a:lvl1pPr marL="0" indent="0">
              <a:buNone/>
              <a:defRPr sz="28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1046753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9066212" cy="792088"/>
          </a:xfrm>
        </p:spPr>
        <p:txBody>
          <a:bodyPr/>
          <a:lstStyle>
            <a:lvl1pPr>
              <a:defRPr b="1">
                <a:solidFill>
                  <a:srgbClr val="333399"/>
                </a:solidFill>
                <a:latin typeface="+mn-lt"/>
                <a:ea typeface="黑体" pitchFamily="2"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95299" y="1207874"/>
            <a:ext cx="9066213" cy="639762"/>
          </a:xfrm>
        </p:spPr>
        <p:txBody>
          <a:bodyPr anchor="b"/>
          <a:lstStyle>
            <a:lvl1pPr marL="0" indent="0">
              <a:buNone/>
              <a:defRPr sz="3200" b="1">
                <a:latin typeface="+mn-lt"/>
                <a:ea typeface="黑体"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95299" y="1872534"/>
            <a:ext cx="4455513"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内容占位符 5"/>
          <p:cNvSpPr>
            <a:spLocks noGrp="1"/>
          </p:cNvSpPr>
          <p:nvPr>
            <p:ph sz="quarter" idx="4"/>
          </p:nvPr>
        </p:nvSpPr>
        <p:spPr>
          <a:xfrm>
            <a:off x="5104383" y="1872534"/>
            <a:ext cx="4457129" cy="4292770"/>
          </a:xfrm>
        </p:spPr>
        <p:txBody>
          <a:bodyPr/>
          <a:lstStyle>
            <a:lvl1pPr>
              <a:defRPr sz="2800" b="1">
                <a:solidFill>
                  <a:schemeClr val="tx1"/>
                </a:solidFill>
                <a:latin typeface="+mn-lt"/>
                <a:ea typeface="黑体" pitchFamily="2" charset="-122"/>
              </a:defRPr>
            </a:lvl1pPr>
            <a:lvl2pPr>
              <a:defRPr sz="2400" b="1">
                <a:solidFill>
                  <a:schemeClr val="tx1"/>
                </a:solidFill>
                <a:latin typeface="+mn-lt"/>
                <a:ea typeface="黑体" pitchFamily="2" charset="-122"/>
              </a:defRPr>
            </a:lvl2pPr>
            <a:lvl3pPr>
              <a:defRPr sz="2000" b="1">
                <a:solidFill>
                  <a:schemeClr val="tx1"/>
                </a:solidFill>
                <a:latin typeface="+mn-lt"/>
                <a:ea typeface="黑体" pitchFamily="2" charset="-122"/>
              </a:defRPr>
            </a:lvl3pPr>
            <a:lvl4pPr>
              <a:defRPr sz="1800" b="1">
                <a:solidFill>
                  <a:schemeClr val="tx1"/>
                </a:solidFill>
                <a:latin typeface="+mn-lt"/>
                <a:ea typeface="黑体" pitchFamily="2" charset="-122"/>
              </a:defRPr>
            </a:lvl4pPr>
            <a:lvl5pPr>
              <a:defRPr sz="1800" b="1">
                <a:solidFill>
                  <a:schemeClr val="tx1"/>
                </a:solidFill>
                <a:latin typeface="+mn-lt"/>
                <a:ea typeface="黑体" pitchFamily="2"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AC03054-A18C-4CF4-8FEF-67B6C74EC7CF}" type="slidenum">
              <a:rPr lang="zh-CN" altLang="en-US"/>
              <a:pPr/>
              <a:t>‹#›</a:t>
            </a:fld>
            <a:endParaRPr lang="en-US" altLang="zh-CN"/>
          </a:p>
        </p:txBody>
      </p:sp>
      <p:sp>
        <p:nvSpPr>
          <p:cNvPr id="10"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05209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333399"/>
                </a:solidFill>
                <a:latin typeface="+mn-lt"/>
                <a:ea typeface="黑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4338B79-8FD5-46F1-8A19-651A319ADB19}" type="slidenum">
              <a:rPr lang="zh-CN" altLang="en-US"/>
              <a:pPr/>
              <a:t>‹#›</a:t>
            </a:fld>
            <a:endParaRPr lang="en-US" altLang="zh-CN"/>
          </a:p>
        </p:txBody>
      </p:sp>
      <p:sp>
        <p:nvSpPr>
          <p:cNvPr id="6" name="Line 8"/>
          <p:cNvSpPr>
            <a:spLocks noChangeShapeType="1"/>
          </p:cNvSpPr>
          <p:nvPr userDrawn="1"/>
        </p:nvSpPr>
        <p:spPr bwMode="auto">
          <a:xfrm>
            <a:off x="495300" y="1052736"/>
            <a:ext cx="9066212"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0813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pPr/>
              <a:t>‹#›</a:t>
            </a:fld>
            <a:endParaRPr lang="en-US" altLang="zh-CN"/>
          </a:p>
        </p:txBody>
      </p:sp>
    </p:spTree>
    <p:extLst>
      <p:ext uri="{BB962C8B-B14F-4D97-AF65-F5344CB8AC3E}">
        <p14:creationId xmlns:p14="http://schemas.microsoft.com/office/powerpoint/2010/main" xmlns="" val="60705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6880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B74B41-85B4-4984-A2A4-801BFDC62CF6}" type="slidenum">
              <a:rPr lang="zh-CN" altLang="en-US"/>
              <a:pPr/>
              <a:t>‹#›</a:t>
            </a:fld>
            <a:endParaRPr lang="en-US" altLang="zh-CN"/>
          </a:p>
        </p:txBody>
      </p:sp>
    </p:spTree>
    <p:extLst>
      <p:ext uri="{BB962C8B-B14F-4D97-AF65-F5344CB8AC3E}">
        <p14:creationId xmlns:p14="http://schemas.microsoft.com/office/powerpoint/2010/main" xmlns="" val="198255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95300" y="188640"/>
            <a:ext cx="9066212"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5363" name="Rectangle 3"/>
          <p:cNvSpPr>
            <a:spLocks noGrp="1" noChangeArrowheads="1"/>
          </p:cNvSpPr>
          <p:nvPr>
            <p:ph type="body" idx="1"/>
          </p:nvPr>
        </p:nvSpPr>
        <p:spPr bwMode="auto">
          <a:xfrm>
            <a:off x="495300" y="1196752"/>
            <a:ext cx="9066212" cy="4934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endParaRPr lang="en-US" altLang="zh-CN" dirty="0" smtClean="0"/>
          </a:p>
          <a:p>
            <a:pPr lvl="1"/>
            <a:r>
              <a:rPr lang="zh-CN" altLang="en-US" dirty="0" smtClean="0"/>
              <a:t>第二级</a:t>
            </a:r>
            <a:endParaRPr lang="en-US" altLang="zh-CN" dirty="0" smtClean="0"/>
          </a:p>
          <a:p>
            <a:pPr lvl="2"/>
            <a:r>
              <a:rPr lang="zh-CN" altLang="en-US" dirty="0" smtClean="0"/>
              <a:t>第三级</a:t>
            </a:r>
            <a:endParaRPr lang="en-US" altLang="zh-CN" dirty="0" smtClean="0"/>
          </a:p>
          <a:p>
            <a:pPr lvl="3"/>
            <a:r>
              <a:rPr lang="zh-CN" altLang="en-US" dirty="0" smtClean="0"/>
              <a:t>第四级</a:t>
            </a:r>
            <a:endParaRPr lang="en-US" altLang="zh-CN" dirty="0" smtClean="0"/>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495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itchFamily="2" charset="-122"/>
              </a:defRPr>
            </a:lvl1pPr>
          </a:lstStyle>
          <a:p>
            <a:endParaRPr lang="en-US" altLang="zh-CN" dirty="0"/>
          </a:p>
        </p:txBody>
      </p:sp>
      <p:sp>
        <p:nvSpPr>
          <p:cNvPr id="15365" name="Rectangle 5"/>
          <p:cNvSpPr>
            <a:spLocks noGrp="1" noChangeArrowheads="1"/>
          </p:cNvSpPr>
          <p:nvPr>
            <p:ph type="ftr" sz="quarter" idx="3"/>
          </p:nvPr>
        </p:nvSpPr>
        <p:spPr bwMode="auto">
          <a:xfrm>
            <a:off x="3384550" y="6356176"/>
            <a:ext cx="31369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itchFamily="2" charset="-122"/>
              </a:defRPr>
            </a:lvl1pPr>
          </a:lstStyle>
          <a:p>
            <a:endParaRPr lang="en-US" altLang="zh-CN"/>
          </a:p>
        </p:txBody>
      </p:sp>
      <p:sp>
        <p:nvSpPr>
          <p:cNvPr id="15366" name="Rectangle 6"/>
          <p:cNvSpPr>
            <a:spLocks noGrp="1" noChangeArrowheads="1"/>
          </p:cNvSpPr>
          <p:nvPr>
            <p:ph type="sldNum" sz="quarter" idx="4"/>
          </p:nvPr>
        </p:nvSpPr>
        <p:spPr bwMode="auto">
          <a:xfrm>
            <a:off x="7099300" y="6356176"/>
            <a:ext cx="231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itchFamily="2" charset="-122"/>
              </a:defRPr>
            </a:lvl1pPr>
          </a:lstStyle>
          <a:p>
            <a:fld id="{67B052E9-C54A-4603-AE2F-EB72B006DB6C}" type="slidenum">
              <a:rPr lang="zh-CN" altLang="en-US"/>
              <a:pPr/>
              <a:t>‹#›</a:t>
            </a:fld>
            <a:endParaRPr lang="en-US" altLang="zh-CN"/>
          </a:p>
        </p:txBody>
      </p:sp>
      <p:sp>
        <p:nvSpPr>
          <p:cNvPr id="15367" name="Rectangle 7" descr="Gold bar"/>
          <p:cNvSpPr>
            <a:spLocks noChangeArrowheads="1"/>
          </p:cNvSpPr>
          <p:nvPr/>
        </p:nvSpPr>
        <p:spPr bwMode="auto">
          <a:xfrm>
            <a:off x="0" y="0"/>
            <a:ext cx="247650" cy="2286000"/>
          </a:xfrm>
          <a:prstGeom prst="rect">
            <a:avLst/>
          </a:prstGeom>
          <a:solidFill>
            <a:schemeClr val="bg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69" name="Rectangle 9" descr="Orange bar"/>
          <p:cNvSpPr>
            <a:spLocks noChangeArrowheads="1"/>
          </p:cNvSpPr>
          <p:nvPr/>
        </p:nvSpPr>
        <p:spPr bwMode="auto">
          <a:xfrm>
            <a:off x="0" y="2286000"/>
            <a:ext cx="247650" cy="22860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eaLnBrk="1" hangingPunct="1"/>
            <a:endParaRPr lang="zh-CN" altLang="en-US" sz="2400">
              <a:latin typeface="Times New Roman" pitchFamily="18" charset="0"/>
              <a:ea typeface="宋体" pitchFamily="2" charset="-122"/>
            </a:endParaRPr>
          </a:p>
        </p:txBody>
      </p:sp>
      <p:sp>
        <p:nvSpPr>
          <p:cNvPr id="15370" name="Rectangle 10" descr="Slate bar"/>
          <p:cNvSpPr>
            <a:spLocks noChangeArrowheads="1"/>
          </p:cNvSpPr>
          <p:nvPr/>
        </p:nvSpPr>
        <p:spPr bwMode="auto">
          <a:xfrm>
            <a:off x="0" y="4572000"/>
            <a:ext cx="247650" cy="2286000"/>
          </a:xfrm>
          <a:prstGeom prst="rect">
            <a:avLst/>
          </a:prstGeom>
          <a:solidFill>
            <a:srgbClr val="333399"/>
          </a:solidFill>
          <a:ln>
            <a:noFill/>
          </a:ln>
          <a:effectLst/>
        </p:spPr>
        <p:txBody>
          <a:bodyPr wrap="none" anchor="ctr"/>
          <a:lstStyle/>
          <a:p>
            <a:pPr algn="ctr" eaLnBrk="1" hangingPunct="1"/>
            <a:endParaRPr lang="zh-CN" altLang="en-US" sz="2400">
              <a:latin typeface="Times New Roman" pitchFamily="18" charset="0"/>
              <a:ea typeface="宋体" pitchFamily="2" charset="-122"/>
            </a:endParaRPr>
          </a:p>
        </p:txBody>
      </p:sp>
      <p:pic>
        <p:nvPicPr>
          <p:cNvPr id="13" name="Picture 2" descr="computer networking 的图像结果"/>
          <p:cNvPicPr>
            <a:picLocks noChangeAspect="1" noChangeArrowheads="1"/>
          </p:cNvPicPr>
          <p:nvPr userDrawn="1"/>
        </p:nvPicPr>
        <p:blipFill>
          <a:blip r:embed="rId16" cstate="print">
            <a:extLst>
              <a:ext uri="{28A0092B-C50C-407E-A947-70E740481C1C}">
                <a14:useLocalDpi xmlns:a14="http://schemas.microsoft.com/office/drawing/2010/main" xmlns="" val="0"/>
              </a:ext>
            </a:extLst>
          </a:blip>
          <a:srcRect/>
          <a:stretch>
            <a:fillRect/>
          </a:stretch>
        </p:blipFill>
        <p:spPr bwMode="auto">
          <a:xfrm>
            <a:off x="8724609" y="188640"/>
            <a:ext cx="1124935" cy="812453"/>
          </a:xfrm>
          <a:prstGeom prst="rect">
            <a:avLst/>
          </a:prstGeom>
          <a:noFill/>
          <a:extLst>
            <a:ext uri="{909E8E84-426E-40DD-AFC4-6F175D3DCCD1}">
              <a14:hiddenFill xmlns:a14="http://schemas.microsoft.com/office/drawing/2010/main" xmlns="">
                <a:solidFill>
                  <a:srgbClr val="FFFFFF"/>
                </a:solidFill>
              </a14:hiddenFill>
            </a:ext>
          </a:extLst>
        </p:spPr>
      </p:pic>
      <p:sp>
        <p:nvSpPr>
          <p:cNvPr id="2" name="AutoShape 5" descr="https://publicrelationssydney.com.au/wp-content/uploads/2013/01/shutterstock_80434384.jpg"/>
          <p:cNvSpPr>
            <a:spLocks noChangeAspect="1" noChangeArrowheads="1"/>
          </p:cNvSpPr>
          <p:nvPr userDrawn="1"/>
        </p:nvSpPr>
        <p:spPr bwMode="auto">
          <a:xfrm>
            <a:off x="63500" y="-136525"/>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71"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Lst>
  <p:timing>
    <p:tnLst>
      <p:par>
        <p:cTn id="1" dur="indefinite" restart="never" nodeType="tmRoot"/>
      </p:par>
    </p:tnLst>
  </p:timing>
  <p:txStyles>
    <p:title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lr>
          <a:srgbClr val="333399"/>
        </a:buClr>
        <a:buSzPct val="75000"/>
        <a:buFont typeface="Wingdings" pitchFamily="2" charset="2"/>
        <a:buChar char="n"/>
        <a:defRPr sz="3200" b="1">
          <a:solidFill>
            <a:schemeClr val="tx1"/>
          </a:solidFill>
          <a:latin typeface="+mn-lt"/>
          <a:ea typeface="黑体" pitchFamily="2" charset="-122"/>
          <a:cs typeface="+mn-cs"/>
        </a:defRPr>
      </a:lvl1pPr>
      <a:lvl2pPr marL="742950" indent="-285750" algn="l" rtl="0" eaLnBrk="1" fontAlgn="base" hangingPunct="1">
        <a:spcBef>
          <a:spcPct val="20000"/>
        </a:spcBef>
        <a:spcAft>
          <a:spcPct val="0"/>
        </a:spcAft>
        <a:buClr>
          <a:schemeClr val="accent2"/>
        </a:buClr>
        <a:buSzPct val="70000"/>
        <a:buFont typeface="Wingdings" pitchFamily="2" charset="2"/>
        <a:buChar char="n"/>
        <a:defRPr sz="2800" b="1">
          <a:solidFill>
            <a:schemeClr val="tx1"/>
          </a:solidFill>
          <a:latin typeface="+mn-lt"/>
          <a:ea typeface="黑体" pitchFamily="2" charset="-122"/>
        </a:defRPr>
      </a:lvl2pPr>
      <a:lvl3pPr marL="1143000" indent="-228600" algn="l" rtl="0" eaLnBrk="1" fontAlgn="base" hangingPunct="1">
        <a:spcBef>
          <a:spcPct val="20000"/>
        </a:spcBef>
        <a:spcAft>
          <a:spcPct val="0"/>
        </a:spcAft>
        <a:buClr>
          <a:srgbClr val="333399"/>
        </a:buClr>
        <a:buSzPct val="65000"/>
        <a:buFont typeface="Wingdings" pitchFamily="2" charset="2"/>
        <a:buChar char="p"/>
        <a:defRPr sz="2400" b="1">
          <a:solidFill>
            <a:schemeClr val="tx1"/>
          </a:solidFill>
          <a:latin typeface="+mn-lt"/>
          <a:ea typeface="黑体" pitchFamily="2" charset="-122"/>
        </a:defRPr>
      </a:lvl3pPr>
      <a:lvl4pPr marL="1600200" indent="-228600" algn="l" rtl="0" eaLnBrk="1" fontAlgn="base" hangingPunct="1">
        <a:spcBef>
          <a:spcPct val="20000"/>
        </a:spcBef>
        <a:spcAft>
          <a:spcPct val="0"/>
        </a:spcAft>
        <a:buClr>
          <a:schemeClr val="bg2"/>
        </a:buClr>
        <a:buSzPct val="65000"/>
        <a:buFont typeface="Wingdings" pitchFamily="2" charset="2"/>
        <a:buChar char="n"/>
        <a:defRPr sz="2000" b="1">
          <a:solidFill>
            <a:schemeClr val="tx1"/>
          </a:solidFill>
          <a:latin typeface="+mn-lt"/>
          <a:ea typeface="黑体" pitchFamily="2" charset="-122"/>
        </a:defRPr>
      </a:lvl4pPr>
      <a:lvl5pPr marL="2057400" indent="-228600" algn="l" rtl="0" eaLnBrk="1" fontAlgn="base" hangingPunct="1">
        <a:spcBef>
          <a:spcPct val="20000"/>
        </a:spcBef>
        <a:spcAft>
          <a:spcPct val="0"/>
        </a:spcAft>
        <a:buClr>
          <a:srgbClr val="333399"/>
        </a:buClr>
        <a:buSzPct val="60000"/>
        <a:buFont typeface="Wingdings" pitchFamily="2" charset="2"/>
        <a:buChar char="n"/>
        <a:defRPr sz="2000" b="1">
          <a:solidFill>
            <a:schemeClr val="tx1"/>
          </a:solidFill>
          <a:latin typeface="+mn-lt"/>
          <a:ea typeface="黑体" pitchFamily="2" charset="-122"/>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8.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2.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6.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8.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2.png"/><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CH1/&#20013;&#22269;&#25945;&#32946;&#21644;&#31185;&#30740;&#35745;&#31639;&#26426;&#32593;&#31616;&#20171;.mh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ch1/20190830&#20013;&#22269;&#20114;&#32852;&#32593;&#32476;&#21457;&#23637;&#29366;&#20917;&#32479;&#35745;&#25253;&#21578;.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8.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2.png"/><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image" Target="../media/image2.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slideLayout" Target="../slideLayouts/slideLayout8.xml"/><Relationship Id="rId5" Type="http://schemas.openxmlformats.org/officeDocument/2006/relationships/tags" Target="../tags/tag73.xml"/><Relationship Id="rId10" Type="http://schemas.openxmlformats.org/officeDocument/2006/relationships/tags" Target="../tags/tag78.xml"/><Relationship Id="rId4" Type="http://schemas.openxmlformats.org/officeDocument/2006/relationships/tags" Target="../tags/tag72.xml"/><Relationship Id="rId9" Type="http://schemas.openxmlformats.org/officeDocument/2006/relationships/tags" Target="../tags/tag77.xml"/></Relationships>
</file>

<file path=ppt/slides/_rels/slide37.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tags" Target="../tags/tag91.xml"/><Relationship Id="rId18" Type="http://schemas.openxmlformats.org/officeDocument/2006/relationships/slideLayout" Target="../slideLayouts/slideLayout8.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tags" Target="../tags/tag90.xml"/><Relationship Id="rId17" Type="http://schemas.openxmlformats.org/officeDocument/2006/relationships/tags" Target="../tags/tag95.xml"/><Relationship Id="rId2" Type="http://schemas.openxmlformats.org/officeDocument/2006/relationships/tags" Target="../tags/tag80.xml"/><Relationship Id="rId16" Type="http://schemas.openxmlformats.org/officeDocument/2006/relationships/tags" Target="../tags/tag94.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5" Type="http://schemas.openxmlformats.org/officeDocument/2006/relationships/tags" Target="../tags/tag93.xml"/><Relationship Id="rId10" Type="http://schemas.openxmlformats.org/officeDocument/2006/relationships/tags" Target="../tags/tag88.xml"/><Relationship Id="rId19" Type="http://schemas.openxmlformats.org/officeDocument/2006/relationships/image" Target="../media/image2.png"/><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tags" Target="../tags/tag92.xml"/></Relationships>
</file>

<file path=ppt/slides/_rels/slide38.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slideLayout" Target="../slideLayouts/slideLayout8.xml"/><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tags" Target="../tags/tag112.xml"/><Relationship Id="rId2" Type="http://schemas.openxmlformats.org/officeDocument/2006/relationships/tags" Target="../tags/tag97.xml"/><Relationship Id="rId16" Type="http://schemas.openxmlformats.org/officeDocument/2006/relationships/tags" Target="../tags/tag111.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tags" Target="../tags/tag106.xml"/><Relationship Id="rId5" Type="http://schemas.openxmlformats.org/officeDocument/2006/relationships/tags" Target="../tags/tag100.xml"/><Relationship Id="rId15" Type="http://schemas.openxmlformats.org/officeDocument/2006/relationships/tags" Target="../tags/tag110.xml"/><Relationship Id="rId10" Type="http://schemas.openxmlformats.org/officeDocument/2006/relationships/tags" Target="../tags/tag105.xml"/><Relationship Id="rId19" Type="http://schemas.openxmlformats.org/officeDocument/2006/relationships/image" Target="../media/image2.png"/><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18" Type="http://schemas.openxmlformats.org/officeDocument/2006/relationships/slideLayout" Target="../slideLayouts/slideLayout8.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 Type="http://schemas.openxmlformats.org/officeDocument/2006/relationships/tags" Target="../tags/tag114.xml"/><Relationship Id="rId16" Type="http://schemas.openxmlformats.org/officeDocument/2006/relationships/tags" Target="../tags/tag128.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5" Type="http://schemas.openxmlformats.org/officeDocument/2006/relationships/tags" Target="../tags/tag117.xml"/><Relationship Id="rId15" Type="http://schemas.openxmlformats.org/officeDocument/2006/relationships/tags" Target="../tags/tag127.xml"/><Relationship Id="rId10" Type="http://schemas.openxmlformats.org/officeDocument/2006/relationships/tags" Target="../tags/tag122.xml"/><Relationship Id="rId19" Type="http://schemas.openxmlformats.org/officeDocument/2006/relationships/image" Target="../media/image2.png"/><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zh-CN" altLang="en-US" dirty="0" smtClean="0"/>
              <a:t>第</a:t>
            </a:r>
            <a:r>
              <a:rPr lang="zh-CN" altLang="en-US" sz="4000" dirty="0" smtClean="0"/>
              <a:t> </a:t>
            </a:r>
            <a:r>
              <a:rPr lang="en-US" altLang="zh-CN" dirty="0" smtClean="0"/>
              <a:t>1</a:t>
            </a:r>
            <a:r>
              <a:rPr lang="en-US" altLang="zh-CN" sz="4000" dirty="0" smtClean="0"/>
              <a:t> </a:t>
            </a:r>
            <a:r>
              <a:rPr lang="zh-CN" altLang="en-US" dirty="0" smtClean="0"/>
              <a:t>章   概述</a:t>
            </a:r>
            <a:endParaRPr lang="zh-CN" altLang="en-US" dirty="0">
              <a:ea typeface="宋体" pitchFamily="2" charset="-122"/>
            </a:endParaRPr>
          </a:p>
        </p:txBody>
      </p:sp>
      <p:sp>
        <p:nvSpPr>
          <p:cNvPr id="2051" name="Rectangle 3"/>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en-US" altLang="zh-CN" sz="2800" dirty="0" smtClean="0"/>
              <a:t>5.</a:t>
            </a:r>
            <a:r>
              <a:rPr lang="zh-CN" altLang="zh-CN" sz="2800" dirty="0" smtClean="0"/>
              <a:t>以下</a:t>
            </a:r>
            <a:r>
              <a:rPr lang="zh-CN" altLang="en-US" sz="2800" dirty="0"/>
              <a:t>哪项不属于因特网的核心部分</a:t>
            </a:r>
            <a:endParaRPr lang="zh-CN" altLang="en-US" sz="2600" dirty="0">
              <a:solidFill>
                <a:srgbClr val="000000"/>
              </a:solidFill>
              <a:latin typeface="Microsoft Yahei"/>
              <a:ea typeface="Microsoft Yahei"/>
              <a:sym typeface="Microsoft Yahei"/>
            </a:endParaRPr>
          </a:p>
        </p:txBody>
      </p:sp>
      <p:sp>
        <p:nvSpPr>
          <p:cNvPr id="4" name="TextBox 3"/>
          <p:cNvSpPr txBox="1"/>
          <p:nvPr>
            <p:custDataLst>
              <p:tags r:id="rId3"/>
            </p:custDataLst>
          </p:nvPr>
        </p:nvSpPr>
        <p:spPr>
          <a:xfrm>
            <a:off x="1981200" y="2786063"/>
            <a:ext cx="6934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网线</a:t>
            </a:r>
            <a:endParaRPr lang="zh-CN" altLang="en-US" sz="2600" dirty="0">
              <a:solidFill>
                <a:srgbClr val="000000"/>
              </a:solidFill>
              <a:latin typeface="Microsoft Yahei"/>
              <a:ea typeface="Microsoft Yahei"/>
              <a:sym typeface="Microsoft Yahei"/>
            </a:endParaRPr>
          </a:p>
        </p:txBody>
      </p:sp>
      <p:sp>
        <p:nvSpPr>
          <p:cNvPr id="5" name="TextBox 4"/>
          <p:cNvSpPr txBox="1"/>
          <p:nvPr>
            <p:custDataLst>
              <p:tags r:id="rId4"/>
            </p:custDataLst>
          </p:nvPr>
        </p:nvSpPr>
        <p:spPr>
          <a:xfrm>
            <a:off x="1981200" y="3643313"/>
            <a:ext cx="6934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主机</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5"/>
            </p:custDataLst>
          </p:nvPr>
        </p:nvSpPr>
        <p:spPr>
          <a:xfrm>
            <a:off x="1981200" y="4500563"/>
            <a:ext cx="6934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交换机</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6"/>
            </p:custDataLst>
          </p:nvPr>
        </p:nvSpPr>
        <p:spPr>
          <a:xfrm>
            <a:off x="1981200" y="5357813"/>
            <a:ext cx="6934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路由器</a:t>
            </a:r>
            <a:endParaRPr lang="zh-CN" altLang="en-US" sz="2600" dirty="0">
              <a:solidFill>
                <a:srgbClr val="000000"/>
              </a:solidFill>
              <a:latin typeface="Microsoft Yahei"/>
              <a:ea typeface="Microsoft Yahei"/>
              <a:sym typeface="Microsoft Yahei"/>
            </a:endParaRPr>
          </a:p>
        </p:txBody>
      </p:sp>
      <p:sp>
        <p:nvSpPr>
          <p:cNvPr id="8" name="椭圆 7"/>
          <p:cNvSpPr>
            <a:spLocks noChangeAspect="1"/>
          </p:cNvSpPr>
          <p:nvPr>
            <p:custDataLst>
              <p:tags r:id="rId7"/>
            </p:custDataLst>
          </p:nvPr>
        </p:nvSpPr>
        <p:spPr bwMode="auto">
          <a:xfrm>
            <a:off x="12287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2287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2287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2287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圆角矩形 11"/>
          <p:cNvSpPr/>
          <p:nvPr>
            <p:custDataLst>
              <p:tags r:id="rId11"/>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7" name="组合 16"/>
          <p:cNvGrpSpPr/>
          <p:nvPr>
            <p:custDataLst>
              <p:tags r:id="rId12"/>
            </p:custDataLst>
          </p:nvPr>
        </p:nvGrpSpPr>
        <p:grpSpPr>
          <a:xfrm>
            <a:off x="0" y="0"/>
            <a:ext cx="9906000" cy="635000"/>
            <a:chOff x="0" y="0"/>
            <a:chExt cx="9906000" cy="635000"/>
          </a:xfrm>
        </p:grpSpPr>
        <p:sp>
          <p:nvSpPr>
            <p:cNvPr id="13"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dirty="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cstate="print">
            <a:extLst>
              <a:ext uri="{28A0092B-C50C-407E-A947-70E740481C1C}">
                <a14:useLocalDpi xmlns:a14="http://schemas.microsoft.com/office/drawing/2010/main" xmlns=""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p14="http://schemas.microsoft.com/office/powerpoint/2010/main" xmlns="" val="278110458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lgn="ctr"/>
            <a:r>
              <a:rPr lang="zh-CN" altLang="en-US"/>
              <a:t>结论</a:t>
            </a:r>
          </a:p>
        </p:txBody>
      </p:sp>
      <p:sp>
        <p:nvSpPr>
          <p:cNvPr id="143363" name="Rectangle 3"/>
          <p:cNvSpPr>
            <a:spLocks noGrp="1" noChangeArrowheads="1"/>
          </p:cNvSpPr>
          <p:nvPr>
            <p:ph idx="1"/>
          </p:nvPr>
        </p:nvSpPr>
        <p:spPr/>
        <p:txBody>
          <a:bodyPr/>
          <a:lstStyle/>
          <a:p>
            <a:r>
              <a:rPr lang="zh-CN" altLang="en-US" dirty="0"/>
              <a:t>这样无限循环下去，两边的蓝军都始终无法确定自己最后发出的电文对方是否已经收到。</a:t>
            </a:r>
          </a:p>
          <a:p>
            <a:r>
              <a:rPr lang="zh-CN" altLang="en-US" dirty="0">
                <a:solidFill>
                  <a:srgbClr val="FF0000"/>
                </a:solidFill>
              </a:rPr>
              <a:t>没有一种协议</a:t>
            </a:r>
            <a:r>
              <a:rPr lang="zh-CN" altLang="en-US" dirty="0" smtClean="0">
                <a:solidFill>
                  <a:srgbClr val="FF0000"/>
                </a:solidFill>
              </a:rPr>
              <a:t>能够使蓝军 </a:t>
            </a:r>
            <a:r>
              <a:rPr lang="en-US" altLang="zh-CN" dirty="0">
                <a:solidFill>
                  <a:srgbClr val="FF0000"/>
                </a:solidFill>
              </a:rPr>
              <a:t>100% </a:t>
            </a:r>
            <a:r>
              <a:rPr lang="zh-CN" altLang="en-US" dirty="0">
                <a:solidFill>
                  <a:srgbClr val="FF0000"/>
                </a:solidFill>
              </a:rPr>
              <a:t>获胜</a:t>
            </a:r>
            <a:r>
              <a:rPr lang="zh-CN" altLang="en-US" dirty="0" smtClean="0">
                <a:solidFill>
                  <a:srgbClr val="FF0000"/>
                </a:solidFill>
              </a:rPr>
              <a:t>。</a:t>
            </a:r>
            <a:endParaRPr lang="en-US" altLang="zh-CN" dirty="0" smtClean="0">
              <a:solidFill>
                <a:srgbClr val="FF0000"/>
              </a:solidFill>
            </a:endParaRPr>
          </a:p>
          <a:p>
            <a:r>
              <a:rPr lang="zh-CN" altLang="zh-CN" dirty="0"/>
              <a:t>这个例子告诉我们，看似非常简单的协议，设计起来要考虑的问题还是比较多</a:t>
            </a:r>
            <a:r>
              <a:rPr lang="zh-CN" altLang="zh-CN" dirty="0" smtClean="0"/>
              <a:t>的</a:t>
            </a:r>
            <a:r>
              <a:rPr lang="zh-CN" altLang="en-US" dirty="0"/>
              <a:t>。</a:t>
            </a:r>
          </a:p>
        </p:txBody>
      </p:sp>
    </p:spTree>
    <p:extLst>
      <p:ext uri="{BB962C8B-B14F-4D97-AF65-F5344CB8AC3E}">
        <p14:creationId xmlns:p14="http://schemas.microsoft.com/office/powerpoint/2010/main" xmlns="" val="27247383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p:cNvSpPr>
            <a:spLocks noGrp="1" noChangeArrowheads="1"/>
          </p:cNvSpPr>
          <p:nvPr>
            <p:ph type="title"/>
          </p:nvPr>
        </p:nvSpPr>
        <p:spPr/>
        <p:txBody>
          <a:bodyPr/>
          <a:lstStyle/>
          <a:p>
            <a:r>
              <a:rPr lang="en-US" altLang="zh-CN" dirty="0"/>
              <a:t>1.7.5  </a:t>
            </a:r>
            <a:r>
              <a:rPr lang="en-US" altLang="zh-CN" dirty="0" smtClean="0"/>
              <a:t>TCP/IP </a:t>
            </a:r>
            <a:r>
              <a:rPr lang="zh-CN" altLang="zh-CN" dirty="0" smtClean="0"/>
              <a:t>的</a:t>
            </a:r>
            <a:r>
              <a:rPr lang="zh-CN" altLang="zh-CN" dirty="0"/>
              <a:t>体系结构</a:t>
            </a:r>
            <a:endParaRPr lang="zh-CN" altLang="en-US" dirty="0"/>
          </a:p>
        </p:txBody>
      </p:sp>
      <p:graphicFrame>
        <p:nvGraphicFramePr>
          <p:cNvPr id="136194" name="Object 2"/>
          <p:cNvGraphicFramePr>
            <a:graphicFrameLocks noGrp="1" noChangeAspect="1"/>
          </p:cNvGraphicFramePr>
          <p:nvPr>
            <p:ph idx="4294967295"/>
            <p:extLst>
              <p:ext uri="{D42A27DB-BD31-4B8C-83A1-F6EECF244321}">
                <p14:modId xmlns:p14="http://schemas.microsoft.com/office/powerpoint/2010/main" xmlns="" val="1400336881"/>
              </p:ext>
            </p:extLst>
          </p:nvPr>
        </p:nvGraphicFramePr>
        <p:xfrm>
          <a:off x="2449345" y="4341088"/>
          <a:ext cx="2106613" cy="1111250"/>
        </p:xfrm>
        <a:graphic>
          <a:graphicData uri="http://schemas.openxmlformats.org/presentationml/2006/ole">
            <p:oleObj spid="_x0000_s14354" name="VISIO" r:id="rId4" imgW="1687068" imgH="964692" progId="">
              <p:embed/>
            </p:oleObj>
          </a:graphicData>
        </a:graphic>
      </p:graphicFrame>
      <p:graphicFrame>
        <p:nvGraphicFramePr>
          <p:cNvPr id="136195" name="Object 3"/>
          <p:cNvGraphicFramePr>
            <a:graphicFrameLocks noChangeAspect="1"/>
          </p:cNvGraphicFramePr>
          <p:nvPr>
            <p:extLst>
              <p:ext uri="{D42A27DB-BD31-4B8C-83A1-F6EECF244321}">
                <p14:modId xmlns:p14="http://schemas.microsoft.com/office/powerpoint/2010/main" xmlns="" val="3745574121"/>
              </p:ext>
            </p:extLst>
          </p:nvPr>
        </p:nvGraphicFramePr>
        <p:xfrm>
          <a:off x="5654675" y="4373587"/>
          <a:ext cx="2106745" cy="1111250"/>
        </p:xfrm>
        <a:graphic>
          <a:graphicData uri="http://schemas.openxmlformats.org/presentationml/2006/ole">
            <p:oleObj spid="_x0000_s14355" name="VISIO" r:id="rId5" imgW="1687068" imgH="964692" progId="">
              <p:embed/>
            </p:oleObj>
          </a:graphicData>
        </a:graphic>
      </p:graphicFrame>
      <p:sp>
        <p:nvSpPr>
          <p:cNvPr id="136197" name="AutoShape 5"/>
          <p:cNvSpPr>
            <a:spLocks noChangeArrowheads="1"/>
          </p:cNvSpPr>
          <p:nvPr/>
        </p:nvSpPr>
        <p:spPr bwMode="auto">
          <a:xfrm>
            <a:off x="13190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198" name="Freeform 6"/>
          <p:cNvSpPr>
            <a:spLocks/>
          </p:cNvSpPr>
          <p:nvPr/>
        </p:nvSpPr>
        <p:spPr bwMode="auto">
          <a:xfrm>
            <a:off x="1317360" y="2406675"/>
            <a:ext cx="1719792" cy="365125"/>
          </a:xfrm>
          <a:custGeom>
            <a:avLst/>
            <a:gdLst>
              <a:gd name="T0" fmla="*/ 1000 w 1000"/>
              <a:gd name="T1" fmla="*/ 0 h 230"/>
              <a:gd name="T2" fmla="*/ 770 w 1000"/>
              <a:gd name="T3" fmla="*/ 226 h 230"/>
              <a:gd name="T4" fmla="*/ 0 w 1000"/>
              <a:gd name="T5" fmla="*/ 230 h 230"/>
            </a:gdLst>
            <a:ahLst/>
            <a:cxnLst>
              <a:cxn ang="0">
                <a:pos x="T0" y="T1"/>
              </a:cxn>
              <a:cxn ang="0">
                <a:pos x="T2" y="T3"/>
              </a:cxn>
              <a:cxn ang="0">
                <a:pos x="T4" y="T5"/>
              </a:cxn>
            </a:cxnLst>
            <a:rect l="0" t="0" r="r" b="b"/>
            <a:pathLst>
              <a:path w="1000" h="230">
                <a:moveTo>
                  <a:pt x="1000"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199" name="Text Box 7"/>
          <p:cNvSpPr txBox="1">
            <a:spLocks noChangeArrowheads="1"/>
          </p:cNvSpPr>
          <p:nvPr/>
        </p:nvSpPr>
        <p:spPr bwMode="auto">
          <a:xfrm>
            <a:off x="1540262" y="2348880"/>
            <a:ext cx="954107" cy="19697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00" name="Freeform 8"/>
          <p:cNvSpPr>
            <a:spLocks/>
          </p:cNvSpPr>
          <p:nvPr/>
        </p:nvSpPr>
        <p:spPr bwMode="auto">
          <a:xfrm>
            <a:off x="1313922" y="2797199"/>
            <a:ext cx="1723231" cy="387350"/>
          </a:xfrm>
          <a:custGeom>
            <a:avLst/>
            <a:gdLst>
              <a:gd name="T0" fmla="*/ 1002 w 1002"/>
              <a:gd name="T1" fmla="*/ 0 h 244"/>
              <a:gd name="T2" fmla="*/ 770 w 1002"/>
              <a:gd name="T3" fmla="*/ 240 h 244"/>
              <a:gd name="T4" fmla="*/ 0 w 1002"/>
              <a:gd name="T5" fmla="*/ 244 h 244"/>
            </a:gdLst>
            <a:ahLst/>
            <a:cxnLst>
              <a:cxn ang="0">
                <a:pos x="T0" y="T1"/>
              </a:cxn>
              <a:cxn ang="0">
                <a:pos x="T2" y="T3"/>
              </a:cxn>
              <a:cxn ang="0">
                <a:pos x="T4" y="T5"/>
              </a:cxn>
            </a:cxnLst>
            <a:rect l="0" t="0" r="r" b="b"/>
            <a:pathLst>
              <a:path w="1002" h="244">
                <a:moveTo>
                  <a:pt x="1002" y="0"/>
                </a:moveTo>
                <a:lnTo>
                  <a:pt x="770" y="240"/>
                </a:lnTo>
                <a:lnTo>
                  <a:pt x="0" y="244"/>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1" name="Freeform 9"/>
          <p:cNvSpPr>
            <a:spLocks/>
          </p:cNvSpPr>
          <p:nvPr/>
        </p:nvSpPr>
        <p:spPr bwMode="auto">
          <a:xfrm>
            <a:off x="1313922" y="3187725"/>
            <a:ext cx="1723231" cy="409575"/>
          </a:xfrm>
          <a:custGeom>
            <a:avLst/>
            <a:gdLst>
              <a:gd name="T0" fmla="*/ 1002 w 1002"/>
              <a:gd name="T1" fmla="*/ 0 h 258"/>
              <a:gd name="T2" fmla="*/ 770 w 1002"/>
              <a:gd name="T3" fmla="*/ 254 h 258"/>
              <a:gd name="T4" fmla="*/ 0 w 1002"/>
              <a:gd name="T5" fmla="*/ 258 h 258"/>
            </a:gdLst>
            <a:ahLst/>
            <a:cxnLst>
              <a:cxn ang="0">
                <a:pos x="T0" y="T1"/>
              </a:cxn>
              <a:cxn ang="0">
                <a:pos x="T2" y="T3"/>
              </a:cxn>
              <a:cxn ang="0">
                <a:pos x="T4" y="T5"/>
              </a:cxn>
            </a:cxnLst>
            <a:rect l="0" t="0" r="r" b="b"/>
            <a:pathLst>
              <a:path w="1002" h="258">
                <a:moveTo>
                  <a:pt x="1002" y="0"/>
                </a:moveTo>
                <a:lnTo>
                  <a:pt x="770" y="254"/>
                </a:lnTo>
                <a:lnTo>
                  <a:pt x="0" y="258"/>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2" name="AutoShape 10"/>
          <p:cNvSpPr>
            <a:spLocks noChangeArrowheads="1"/>
          </p:cNvSpPr>
          <p:nvPr/>
        </p:nvSpPr>
        <p:spPr bwMode="auto">
          <a:xfrm>
            <a:off x="7592881" y="2016149"/>
            <a:ext cx="1723231" cy="2273300"/>
          </a:xfrm>
          <a:prstGeom prst="cube">
            <a:avLst>
              <a:gd name="adj" fmla="val 25301"/>
            </a:avLst>
          </a:prstGeom>
          <a:solidFill>
            <a:srgbClr val="FFFF66"/>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3" name="Freeform 11"/>
          <p:cNvSpPr>
            <a:spLocks/>
          </p:cNvSpPr>
          <p:nvPr/>
        </p:nvSpPr>
        <p:spPr bwMode="auto">
          <a:xfrm>
            <a:off x="7591161" y="2406675"/>
            <a:ext cx="1730110" cy="365125"/>
          </a:xfrm>
          <a:custGeom>
            <a:avLst/>
            <a:gdLst>
              <a:gd name="T0" fmla="*/ 1006 w 1006"/>
              <a:gd name="T1" fmla="*/ 0 h 230"/>
              <a:gd name="T2" fmla="*/ 770 w 1006"/>
              <a:gd name="T3" fmla="*/ 226 h 230"/>
              <a:gd name="T4" fmla="*/ 0 w 1006"/>
              <a:gd name="T5" fmla="*/ 230 h 230"/>
            </a:gdLst>
            <a:ahLst/>
            <a:cxnLst>
              <a:cxn ang="0">
                <a:pos x="T0" y="T1"/>
              </a:cxn>
              <a:cxn ang="0">
                <a:pos x="T2" y="T3"/>
              </a:cxn>
              <a:cxn ang="0">
                <a:pos x="T4" y="T5"/>
              </a:cxn>
            </a:cxnLst>
            <a:rect l="0" t="0" r="r" b="b"/>
            <a:pathLst>
              <a:path w="1006" h="230">
                <a:moveTo>
                  <a:pt x="1006" y="0"/>
                </a:moveTo>
                <a:lnTo>
                  <a:pt x="770" y="226"/>
                </a:lnTo>
                <a:lnTo>
                  <a:pt x="0" y="230"/>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4" name="Freeform 12"/>
          <p:cNvSpPr>
            <a:spLocks/>
          </p:cNvSpPr>
          <p:nvPr/>
        </p:nvSpPr>
        <p:spPr bwMode="auto">
          <a:xfrm>
            <a:off x="7587721" y="2806725"/>
            <a:ext cx="1712913" cy="377825"/>
          </a:xfrm>
          <a:custGeom>
            <a:avLst/>
            <a:gdLst>
              <a:gd name="T0" fmla="*/ 996 w 996"/>
              <a:gd name="T1" fmla="*/ 0 h 238"/>
              <a:gd name="T2" fmla="*/ 770 w 996"/>
              <a:gd name="T3" fmla="*/ 234 h 238"/>
              <a:gd name="T4" fmla="*/ 0 w 996"/>
              <a:gd name="T5" fmla="*/ 238 h 238"/>
            </a:gdLst>
            <a:ahLst/>
            <a:cxnLst>
              <a:cxn ang="0">
                <a:pos x="T0" y="T1"/>
              </a:cxn>
              <a:cxn ang="0">
                <a:pos x="T2" y="T3"/>
              </a:cxn>
              <a:cxn ang="0">
                <a:pos x="T4" y="T5"/>
              </a:cxn>
            </a:cxnLst>
            <a:rect l="0" t="0" r="r" b="b"/>
            <a:pathLst>
              <a:path w="996" h="238">
                <a:moveTo>
                  <a:pt x="996" y="0"/>
                </a:moveTo>
                <a:lnTo>
                  <a:pt x="770" y="234"/>
                </a:lnTo>
                <a:lnTo>
                  <a:pt x="0" y="238"/>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5" name="Freeform 13"/>
          <p:cNvSpPr>
            <a:spLocks/>
          </p:cNvSpPr>
          <p:nvPr/>
        </p:nvSpPr>
        <p:spPr bwMode="auto">
          <a:xfrm>
            <a:off x="7587721" y="3206775"/>
            <a:ext cx="1712913" cy="390525"/>
          </a:xfrm>
          <a:custGeom>
            <a:avLst/>
            <a:gdLst>
              <a:gd name="T0" fmla="*/ 996 w 996"/>
              <a:gd name="T1" fmla="*/ 0 h 246"/>
              <a:gd name="T2" fmla="*/ 770 w 996"/>
              <a:gd name="T3" fmla="*/ 242 h 246"/>
              <a:gd name="T4" fmla="*/ 0 w 996"/>
              <a:gd name="T5" fmla="*/ 246 h 246"/>
            </a:gdLst>
            <a:ahLst/>
            <a:cxnLst>
              <a:cxn ang="0">
                <a:pos x="T0" y="T1"/>
              </a:cxn>
              <a:cxn ang="0">
                <a:pos x="T2" y="T3"/>
              </a:cxn>
              <a:cxn ang="0">
                <a:pos x="T4" y="T5"/>
              </a:cxn>
            </a:cxnLst>
            <a:rect l="0" t="0" r="r" b="b"/>
            <a:pathLst>
              <a:path w="996" h="246">
                <a:moveTo>
                  <a:pt x="996" y="0"/>
                </a:moveTo>
                <a:lnTo>
                  <a:pt x="770" y="242"/>
                </a:lnTo>
                <a:lnTo>
                  <a:pt x="0" y="246"/>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6" name="AutoShape 14"/>
          <p:cNvSpPr>
            <a:spLocks noChangeArrowheads="1"/>
          </p:cNvSpPr>
          <p:nvPr/>
        </p:nvSpPr>
        <p:spPr bwMode="auto">
          <a:xfrm>
            <a:off x="4412986" y="2846412"/>
            <a:ext cx="1723231" cy="1447800"/>
          </a:xfrm>
          <a:prstGeom prst="cube">
            <a:avLst>
              <a:gd name="adj" fmla="val 25301"/>
            </a:avLst>
          </a:prstGeom>
          <a:solidFill>
            <a:srgbClr val="CCFFFF"/>
          </a:solidFill>
          <a:ln w="28575">
            <a:solidFill>
              <a:schemeClr val="tx1"/>
            </a:solidFill>
            <a:miter lim="800000"/>
            <a:headEnd/>
            <a:tailEnd/>
          </a:ln>
          <a:effectLst/>
          <a:extLst/>
        </p:spPr>
        <p:txBody>
          <a:bodyPr wrap="none" anchor="ctr"/>
          <a:lstStyle/>
          <a:p>
            <a:endParaRPr lang="zh-CN" altLang="en-US" b="1">
              <a:solidFill>
                <a:srgbClr val="000099"/>
              </a:solidFill>
            </a:endParaRPr>
          </a:p>
        </p:txBody>
      </p:sp>
      <p:sp>
        <p:nvSpPr>
          <p:cNvPr id="136207" name="Freeform 15"/>
          <p:cNvSpPr>
            <a:spLocks/>
          </p:cNvSpPr>
          <p:nvPr/>
        </p:nvSpPr>
        <p:spPr bwMode="auto">
          <a:xfrm>
            <a:off x="4407826" y="3235350"/>
            <a:ext cx="1724951" cy="366713"/>
          </a:xfrm>
          <a:custGeom>
            <a:avLst/>
            <a:gdLst>
              <a:gd name="T0" fmla="*/ 1003 w 1003"/>
              <a:gd name="T1" fmla="*/ 0 h 231"/>
              <a:gd name="T2" fmla="*/ 770 w 1003"/>
              <a:gd name="T3" fmla="*/ 227 h 231"/>
              <a:gd name="T4" fmla="*/ 0 w 1003"/>
              <a:gd name="T5" fmla="*/ 231 h 231"/>
            </a:gdLst>
            <a:ahLst/>
            <a:cxnLst>
              <a:cxn ang="0">
                <a:pos x="T0" y="T1"/>
              </a:cxn>
              <a:cxn ang="0">
                <a:pos x="T2" y="T3"/>
              </a:cxn>
              <a:cxn ang="0">
                <a:pos x="T4" y="T5"/>
              </a:cxn>
            </a:cxnLst>
            <a:rect l="0" t="0" r="r" b="b"/>
            <a:pathLst>
              <a:path w="1003" h="231">
                <a:moveTo>
                  <a:pt x="1003" y="0"/>
                </a:moveTo>
                <a:lnTo>
                  <a:pt x="770" y="227"/>
                </a:lnTo>
                <a:lnTo>
                  <a:pt x="0" y="231"/>
                </a:lnTo>
              </a:path>
            </a:pathLst>
          </a:custGeom>
          <a:noFill/>
          <a:ln w="1905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36208" name="Text Box 16"/>
          <p:cNvSpPr txBox="1">
            <a:spLocks noChangeArrowheads="1"/>
          </p:cNvSpPr>
          <p:nvPr/>
        </p:nvSpPr>
        <p:spPr bwMode="auto">
          <a:xfrm>
            <a:off x="1676798" y="1556792"/>
            <a:ext cx="1026243"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ea typeface="黑体" pitchFamily="2" charset="-122"/>
              </a:rPr>
              <a:t>主机</a:t>
            </a:r>
            <a:r>
              <a:rPr kumimoji="1" lang="en-US" altLang="zh-CN" sz="2400" b="1" dirty="0">
                <a:solidFill>
                  <a:srgbClr val="000099"/>
                </a:solidFill>
                <a:ea typeface="黑体" pitchFamily="2" charset="-122"/>
              </a:rPr>
              <a:t>A</a:t>
            </a:r>
          </a:p>
        </p:txBody>
      </p:sp>
      <p:sp>
        <p:nvSpPr>
          <p:cNvPr id="136209" name="Text Box 17"/>
          <p:cNvSpPr txBox="1">
            <a:spLocks noChangeArrowheads="1"/>
          </p:cNvSpPr>
          <p:nvPr/>
        </p:nvSpPr>
        <p:spPr bwMode="auto">
          <a:xfrm>
            <a:off x="8000472" y="1556792"/>
            <a:ext cx="1026243"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000099"/>
                </a:solidFill>
                <a:ea typeface="黑体" pitchFamily="2" charset="-122"/>
              </a:rPr>
              <a:t>主机</a:t>
            </a:r>
            <a:r>
              <a:rPr kumimoji="1" lang="en-US" altLang="zh-CN" sz="2400" b="1">
                <a:solidFill>
                  <a:srgbClr val="000099"/>
                </a:solidFill>
                <a:ea typeface="黑体" pitchFamily="2" charset="-122"/>
              </a:rPr>
              <a:t>B</a:t>
            </a:r>
          </a:p>
        </p:txBody>
      </p:sp>
      <p:sp>
        <p:nvSpPr>
          <p:cNvPr id="136210" name="Text Box 18"/>
          <p:cNvSpPr txBox="1">
            <a:spLocks noChangeArrowheads="1"/>
          </p:cNvSpPr>
          <p:nvPr/>
        </p:nvSpPr>
        <p:spPr bwMode="auto">
          <a:xfrm>
            <a:off x="4776299" y="2391271"/>
            <a:ext cx="1112805"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99"/>
                </a:solidFill>
                <a:latin typeface="黑体" pitchFamily="2" charset="-122"/>
                <a:ea typeface="黑体" pitchFamily="2" charset="-122"/>
              </a:rPr>
              <a:t>路由器</a:t>
            </a:r>
          </a:p>
        </p:txBody>
      </p:sp>
      <p:sp>
        <p:nvSpPr>
          <p:cNvPr id="136211" name="Text Box 19"/>
          <p:cNvSpPr txBox="1">
            <a:spLocks noChangeArrowheads="1"/>
          </p:cNvSpPr>
          <p:nvPr/>
        </p:nvSpPr>
        <p:spPr bwMode="auto">
          <a:xfrm>
            <a:off x="6260041" y="4687913"/>
            <a:ext cx="864339"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6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2</a:t>
            </a:r>
          </a:p>
        </p:txBody>
      </p:sp>
      <p:sp>
        <p:nvSpPr>
          <p:cNvPr id="136212" name="Text Box 20"/>
          <p:cNvSpPr txBox="1">
            <a:spLocks noChangeArrowheads="1"/>
          </p:cNvSpPr>
          <p:nvPr/>
        </p:nvSpPr>
        <p:spPr bwMode="auto">
          <a:xfrm>
            <a:off x="3080148" y="4662513"/>
            <a:ext cx="857927"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黑体" pitchFamily="2" charset="-122"/>
                <a:ea typeface="黑体" pitchFamily="2" charset="-122"/>
              </a:rPr>
              <a:t>网络</a:t>
            </a:r>
            <a:r>
              <a:rPr kumimoji="1" lang="zh-CN" altLang="en-US" sz="500" b="1" dirty="0">
                <a:solidFill>
                  <a:srgbClr val="000099"/>
                </a:solidFill>
                <a:latin typeface="黑体" pitchFamily="2" charset="-122"/>
                <a:ea typeface="黑体" pitchFamily="2" charset="-122"/>
              </a:rPr>
              <a:t> </a:t>
            </a:r>
            <a:r>
              <a:rPr kumimoji="1" lang="en-US" altLang="zh-CN" sz="2000" b="1" dirty="0">
                <a:solidFill>
                  <a:srgbClr val="000099"/>
                </a:solidFill>
                <a:latin typeface="黑体" pitchFamily="2" charset="-122"/>
                <a:ea typeface="黑体" pitchFamily="2" charset="-122"/>
              </a:rPr>
              <a:t>1</a:t>
            </a:r>
          </a:p>
        </p:txBody>
      </p:sp>
      <p:sp>
        <p:nvSpPr>
          <p:cNvPr id="136213" name="Line 21"/>
          <p:cNvSpPr>
            <a:spLocks noChangeShapeType="1"/>
          </p:cNvSpPr>
          <p:nvPr/>
        </p:nvSpPr>
        <p:spPr bwMode="auto">
          <a:xfrm>
            <a:off x="2041393"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4" name="Line 22"/>
          <p:cNvSpPr>
            <a:spLocks noChangeShapeType="1"/>
          </p:cNvSpPr>
          <p:nvPr/>
        </p:nvSpPr>
        <p:spPr bwMode="auto">
          <a:xfrm flipH="1">
            <a:off x="4225529" y="4291037"/>
            <a:ext cx="636323" cy="4127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5" name="Line 23"/>
          <p:cNvSpPr>
            <a:spLocks noChangeShapeType="1"/>
          </p:cNvSpPr>
          <p:nvPr/>
        </p:nvSpPr>
        <p:spPr bwMode="auto">
          <a:xfrm>
            <a:off x="5226447" y="4291037"/>
            <a:ext cx="818621"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6" name="Line 24"/>
          <p:cNvSpPr>
            <a:spLocks noChangeShapeType="1"/>
          </p:cNvSpPr>
          <p:nvPr/>
        </p:nvSpPr>
        <p:spPr bwMode="auto">
          <a:xfrm flipH="1">
            <a:off x="7451858" y="4291037"/>
            <a:ext cx="777346" cy="481012"/>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endParaRPr>
          </a:p>
        </p:txBody>
      </p:sp>
      <p:sp>
        <p:nvSpPr>
          <p:cNvPr id="136217" name="Text Box 25"/>
          <p:cNvSpPr txBox="1">
            <a:spLocks noChangeArrowheads="1"/>
          </p:cNvSpPr>
          <p:nvPr/>
        </p:nvSpPr>
        <p:spPr bwMode="auto">
          <a:xfrm>
            <a:off x="7784825" y="2348880"/>
            <a:ext cx="954107" cy="19697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dirty="0">
                <a:solidFill>
                  <a:srgbClr val="000099"/>
                </a:solidFill>
                <a:latin typeface="黑体" pitchFamily="2" charset="-122"/>
                <a:ea typeface="黑体" pitchFamily="2" charset="-122"/>
              </a:rPr>
              <a:t>应用层</a:t>
            </a:r>
          </a:p>
          <a:p>
            <a:pPr algn="ctr">
              <a:lnSpc>
                <a:spcPct val="130000"/>
              </a:lnSpc>
            </a:pPr>
            <a:r>
              <a:rPr kumimoji="1" lang="zh-CN" altLang="en-US" sz="2000" b="1" dirty="0">
                <a:solidFill>
                  <a:srgbClr val="000099"/>
                </a:solidFill>
                <a:latin typeface="黑体" pitchFamily="2" charset="-122"/>
                <a:ea typeface="黑体" pitchFamily="2" charset="-122"/>
              </a:rPr>
              <a:t>运输层</a:t>
            </a:r>
          </a:p>
          <a:p>
            <a:pPr algn="ctr">
              <a:lnSpc>
                <a:spcPct val="130000"/>
              </a:lnSpc>
            </a:pPr>
            <a:r>
              <a:rPr kumimoji="1" lang="zh-CN" altLang="en-US" sz="2000" b="1" dirty="0">
                <a:solidFill>
                  <a:srgbClr val="000099"/>
                </a:solidFill>
                <a:latin typeface="黑体" pitchFamily="2" charset="-122"/>
                <a:ea typeface="黑体" pitchFamily="2" charset="-122"/>
              </a:rPr>
              <a:t>网际层</a:t>
            </a:r>
          </a:p>
          <a:p>
            <a:pPr algn="ctr">
              <a:lnSpc>
                <a:spcPct val="130000"/>
              </a:lnSpc>
            </a:pPr>
            <a:r>
              <a:rPr kumimoji="1" lang="zh-CN" altLang="en-US" sz="2000" b="1" dirty="0">
                <a:solidFill>
                  <a:srgbClr val="000099"/>
                </a:solidFill>
                <a:latin typeface="黑体" pitchFamily="2" charset="-122"/>
                <a:ea typeface="黑体" pitchFamily="2" charset="-122"/>
              </a:rPr>
              <a:t>网络</a:t>
            </a:r>
          </a:p>
          <a:p>
            <a:pPr algn="ctr">
              <a:lnSpc>
                <a:spcPct val="90000"/>
              </a:lnSpc>
            </a:pPr>
            <a:r>
              <a:rPr kumimoji="1" lang="zh-CN" altLang="en-US" sz="2000" b="1" dirty="0">
                <a:solidFill>
                  <a:srgbClr val="000099"/>
                </a:solidFill>
                <a:latin typeface="黑体" pitchFamily="2" charset="-122"/>
                <a:ea typeface="黑体" pitchFamily="2" charset="-122"/>
              </a:rPr>
              <a:t>接口层</a:t>
            </a:r>
          </a:p>
        </p:txBody>
      </p:sp>
      <p:sp>
        <p:nvSpPr>
          <p:cNvPr id="136218" name="Text Box 26"/>
          <p:cNvSpPr txBox="1">
            <a:spLocks noChangeArrowheads="1"/>
          </p:cNvSpPr>
          <p:nvPr/>
        </p:nvSpPr>
        <p:spPr bwMode="auto">
          <a:xfrm>
            <a:off x="4587733" y="3124225"/>
            <a:ext cx="954107" cy="11695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30000"/>
              </a:lnSpc>
            </a:pPr>
            <a:r>
              <a:rPr kumimoji="1" lang="zh-CN" altLang="en-US" sz="2000" b="1">
                <a:solidFill>
                  <a:srgbClr val="000099"/>
                </a:solidFill>
                <a:latin typeface="黑体" pitchFamily="2" charset="-122"/>
                <a:ea typeface="黑体" pitchFamily="2" charset="-122"/>
              </a:rPr>
              <a:t>网际层</a:t>
            </a:r>
          </a:p>
          <a:p>
            <a:pPr algn="ctr">
              <a:lnSpc>
                <a:spcPct val="130000"/>
              </a:lnSpc>
            </a:pPr>
            <a:r>
              <a:rPr kumimoji="1" lang="zh-CN" altLang="en-US" sz="2000" b="1">
                <a:solidFill>
                  <a:srgbClr val="000099"/>
                </a:solidFill>
                <a:latin typeface="黑体" pitchFamily="2" charset="-122"/>
                <a:ea typeface="黑体" pitchFamily="2" charset="-122"/>
              </a:rPr>
              <a:t>网络</a:t>
            </a:r>
          </a:p>
          <a:p>
            <a:pPr algn="ctr">
              <a:lnSpc>
                <a:spcPct val="90000"/>
              </a:lnSpc>
            </a:pPr>
            <a:r>
              <a:rPr kumimoji="1" lang="zh-CN" altLang="en-US" sz="2000" b="1">
                <a:solidFill>
                  <a:srgbClr val="000099"/>
                </a:solidFill>
                <a:latin typeface="黑体" pitchFamily="2" charset="-122"/>
                <a:ea typeface="黑体" pitchFamily="2" charset="-122"/>
              </a:rPr>
              <a:t>接口层</a:t>
            </a:r>
          </a:p>
        </p:txBody>
      </p:sp>
      <p:sp>
        <p:nvSpPr>
          <p:cNvPr id="136219" name="Text Box 27"/>
          <p:cNvSpPr txBox="1">
            <a:spLocks noChangeArrowheads="1"/>
          </p:cNvSpPr>
          <p:nvPr/>
        </p:nvSpPr>
        <p:spPr bwMode="auto">
          <a:xfrm>
            <a:off x="869068" y="2333650"/>
            <a:ext cx="327334" cy="17697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130000"/>
              </a:lnSpc>
            </a:pPr>
            <a:r>
              <a:rPr kumimoji="1" lang="en-US" altLang="zh-CN" sz="2000" b="1">
                <a:solidFill>
                  <a:srgbClr val="000099"/>
                </a:solidFill>
                <a:ea typeface="黑体" pitchFamily="2" charset="-122"/>
              </a:rPr>
              <a:t>4</a:t>
            </a:r>
          </a:p>
          <a:p>
            <a:pPr algn="ctr">
              <a:lnSpc>
                <a:spcPct val="130000"/>
              </a:lnSpc>
            </a:pPr>
            <a:r>
              <a:rPr kumimoji="1" lang="en-US" altLang="zh-CN" sz="2000" b="1">
                <a:solidFill>
                  <a:srgbClr val="000099"/>
                </a:solidFill>
                <a:ea typeface="黑体" pitchFamily="2" charset="-122"/>
              </a:rPr>
              <a:t>3</a:t>
            </a:r>
          </a:p>
          <a:p>
            <a:pPr algn="ctr">
              <a:lnSpc>
                <a:spcPct val="130000"/>
              </a:lnSpc>
            </a:pPr>
            <a:r>
              <a:rPr kumimoji="1" lang="en-US" altLang="zh-CN" sz="2000" b="1">
                <a:solidFill>
                  <a:srgbClr val="000099"/>
                </a:solidFill>
                <a:ea typeface="黑体" pitchFamily="2" charset="-122"/>
              </a:rPr>
              <a:t>2</a:t>
            </a:r>
          </a:p>
          <a:p>
            <a:pPr algn="ctr">
              <a:lnSpc>
                <a:spcPct val="155000"/>
              </a:lnSpc>
            </a:pPr>
            <a:r>
              <a:rPr kumimoji="1" lang="en-US" altLang="zh-CN" sz="2000" b="1">
                <a:solidFill>
                  <a:srgbClr val="000099"/>
                </a:solidFill>
                <a:ea typeface="黑体" pitchFamily="2" charset="-122"/>
              </a:rPr>
              <a:t>1</a:t>
            </a:r>
          </a:p>
        </p:txBody>
      </p:sp>
      <p:sp>
        <p:nvSpPr>
          <p:cNvPr id="136220" name="Text Box 28"/>
          <p:cNvSpPr txBox="1">
            <a:spLocks noChangeArrowheads="1"/>
          </p:cNvSpPr>
          <p:nvPr/>
        </p:nvSpPr>
        <p:spPr bwMode="auto">
          <a:xfrm>
            <a:off x="2605225" y="5550331"/>
            <a:ext cx="5444119" cy="830997"/>
          </a:xfrm>
          <a:prstGeom prst="rect">
            <a:avLst/>
          </a:prstGeom>
          <a:solidFill>
            <a:srgbClr val="00FF99"/>
          </a:solidFill>
          <a:ln>
            <a:solidFill>
              <a:srgbClr val="000066"/>
            </a:solidFill>
          </a:ln>
          <a:effectLst/>
          <a:extLst/>
        </p:spPr>
        <p:txBody>
          <a:bodyPr wrap="none">
            <a:spAutoFit/>
          </a:bodyPr>
          <a:lstStyle/>
          <a:p>
            <a:pPr algn="ctr"/>
            <a:r>
              <a:rPr lang="zh-CN" altLang="en-US" sz="2400" b="1" dirty="0">
                <a:solidFill>
                  <a:srgbClr val="000099"/>
                </a:solidFill>
                <a:latin typeface="黑体" pitchFamily="2" charset="-122"/>
                <a:ea typeface="黑体" pitchFamily="2" charset="-122"/>
              </a:rPr>
              <a:t>路由器在转发分组时最高只用</a:t>
            </a:r>
            <a:r>
              <a:rPr lang="zh-CN" altLang="en-US" sz="2400" b="1" dirty="0" smtClean="0">
                <a:solidFill>
                  <a:srgbClr val="000099"/>
                </a:solidFill>
                <a:latin typeface="黑体" pitchFamily="2" charset="-122"/>
                <a:ea typeface="黑体" pitchFamily="2" charset="-122"/>
              </a:rPr>
              <a:t>到网际层</a:t>
            </a:r>
            <a:endParaRPr lang="zh-CN" altLang="en-US" sz="2400" b="1" dirty="0">
              <a:solidFill>
                <a:srgbClr val="000099"/>
              </a:solidFill>
              <a:latin typeface="黑体" pitchFamily="2" charset="-122"/>
              <a:ea typeface="黑体" pitchFamily="2" charset="-122"/>
            </a:endParaRPr>
          </a:p>
          <a:p>
            <a:pPr algn="ctr"/>
            <a:r>
              <a:rPr lang="zh-CN" altLang="en-US" sz="2400" b="1" dirty="0">
                <a:solidFill>
                  <a:srgbClr val="000099"/>
                </a:solidFill>
                <a:latin typeface="黑体" pitchFamily="2" charset="-122"/>
                <a:ea typeface="黑体" pitchFamily="2" charset="-122"/>
              </a:rPr>
              <a:t>而没有使用运输层和应用层。 </a:t>
            </a:r>
          </a:p>
        </p:txBody>
      </p:sp>
      <p:sp>
        <p:nvSpPr>
          <p:cNvPr id="2" name="矩形 1"/>
          <p:cNvSpPr/>
          <p:nvPr/>
        </p:nvSpPr>
        <p:spPr>
          <a:xfrm>
            <a:off x="3443201" y="1188041"/>
            <a:ext cx="3958071" cy="523220"/>
          </a:xfrm>
          <a:prstGeom prst="rect">
            <a:avLst/>
          </a:prstGeom>
          <a:solidFill>
            <a:srgbClr val="FF66FF"/>
          </a:solidFill>
        </p:spPr>
        <p:txBody>
          <a:bodyPr wrap="none">
            <a:spAutoFit/>
          </a:bodyPr>
          <a:lstStyle/>
          <a:p>
            <a:r>
              <a:rPr lang="en-US" altLang="zh-CN" sz="2800" b="1" dirty="0">
                <a:solidFill>
                  <a:srgbClr val="000099"/>
                </a:solidFill>
                <a:latin typeface="+mn-lt"/>
                <a:ea typeface="黑体" pitchFamily="2" charset="-122"/>
              </a:rPr>
              <a:t>TCP/IP </a:t>
            </a:r>
            <a:r>
              <a:rPr lang="zh-CN" altLang="en-US" sz="2800" b="1" dirty="0">
                <a:solidFill>
                  <a:srgbClr val="000099"/>
                </a:solidFill>
                <a:latin typeface="+mn-lt"/>
                <a:ea typeface="黑体" pitchFamily="2" charset="-122"/>
              </a:rPr>
              <a:t>是四层体系结构</a:t>
            </a:r>
          </a:p>
        </p:txBody>
      </p:sp>
    </p:spTree>
    <p:extLst>
      <p:ext uri="{BB962C8B-B14F-4D97-AF65-F5344CB8AC3E}">
        <p14:creationId xmlns:p14="http://schemas.microsoft.com/office/powerpoint/2010/main" xmlns="" val="26858454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188640"/>
            <a:ext cx="8634164" cy="792088"/>
          </a:xfrm>
        </p:spPr>
        <p:txBody>
          <a:bodyPr/>
          <a:lstStyle/>
          <a:p>
            <a:pPr algn="ctr"/>
            <a:r>
              <a:rPr lang="en-US" altLang="zh-CN" sz="4000" dirty="0" smtClean="0"/>
              <a:t>TCP/IP </a:t>
            </a:r>
            <a:r>
              <a:rPr lang="zh-CN" altLang="zh-CN" sz="4000" dirty="0" smtClean="0"/>
              <a:t>体系结构</a:t>
            </a:r>
            <a:r>
              <a:rPr lang="zh-CN" altLang="en-US" sz="4000" dirty="0" smtClean="0"/>
              <a:t>的另一种</a:t>
            </a:r>
            <a:r>
              <a:rPr lang="zh-CN" altLang="en-US" sz="4000" dirty="0"/>
              <a:t>表示</a:t>
            </a:r>
            <a:r>
              <a:rPr lang="zh-CN" altLang="en-US" sz="4000" dirty="0" smtClean="0"/>
              <a:t>方法</a:t>
            </a:r>
            <a:endParaRPr lang="zh-CN" altLang="en-US" sz="4000" dirty="0"/>
          </a:p>
        </p:txBody>
      </p:sp>
      <p:sp>
        <p:nvSpPr>
          <p:cNvPr id="14" name="内容占位符 13"/>
          <p:cNvSpPr>
            <a:spLocks noGrp="1"/>
          </p:cNvSpPr>
          <p:nvPr>
            <p:ph idx="1"/>
          </p:nvPr>
        </p:nvSpPr>
        <p:spPr/>
        <p:txBody>
          <a:bodyPr/>
          <a:lstStyle/>
          <a:p>
            <a:r>
              <a:rPr lang="zh-CN" altLang="zh-CN" sz="2800" dirty="0" smtClean="0"/>
              <a:t>实际上</a:t>
            </a:r>
            <a:r>
              <a:rPr lang="zh-CN" altLang="en-US" sz="2800" dirty="0" smtClean="0"/>
              <a:t>，</a:t>
            </a:r>
            <a:r>
              <a:rPr lang="zh-CN" altLang="zh-CN" sz="2800" dirty="0" smtClean="0"/>
              <a:t>现在</a:t>
            </a:r>
            <a:r>
              <a:rPr lang="zh-CN" altLang="zh-CN" sz="2800" dirty="0"/>
              <a:t>的互联网使用</a:t>
            </a:r>
            <a:r>
              <a:rPr lang="zh-CN" altLang="zh-CN" sz="2800" dirty="0" smtClean="0"/>
              <a:t>的</a:t>
            </a:r>
            <a:r>
              <a:rPr lang="en-US" altLang="zh-CN" sz="2800" dirty="0" smtClean="0"/>
              <a:t> TCP/IP </a:t>
            </a:r>
            <a:r>
              <a:rPr lang="zh-CN" altLang="zh-CN" sz="2800" dirty="0" smtClean="0"/>
              <a:t>体系结构</a:t>
            </a:r>
            <a:r>
              <a:rPr lang="zh-CN" altLang="zh-CN" sz="2800" dirty="0"/>
              <a:t>有时</a:t>
            </a:r>
            <a:r>
              <a:rPr lang="zh-CN" altLang="zh-CN" sz="2800" dirty="0" smtClean="0"/>
              <a:t>已经</a:t>
            </a:r>
            <a:r>
              <a:rPr lang="zh-CN" altLang="en-US" sz="2800" dirty="0" smtClean="0"/>
              <a:t>发生了</a:t>
            </a:r>
            <a:r>
              <a:rPr lang="zh-CN" altLang="zh-CN" sz="2800" dirty="0" smtClean="0"/>
              <a:t>演变，</a:t>
            </a:r>
            <a:r>
              <a:rPr lang="zh-CN" altLang="zh-CN" sz="2800" dirty="0"/>
              <a:t>即某些应用程序可以直接</a:t>
            </a:r>
            <a:r>
              <a:rPr lang="zh-CN" altLang="zh-CN" sz="2800" dirty="0" smtClean="0"/>
              <a:t>使用</a:t>
            </a:r>
            <a:r>
              <a:rPr lang="en-US" altLang="zh-CN" sz="2800" dirty="0" smtClean="0"/>
              <a:t> IP </a:t>
            </a:r>
            <a:r>
              <a:rPr lang="zh-CN" altLang="zh-CN" sz="2800" dirty="0" smtClean="0"/>
              <a:t>层</a:t>
            </a:r>
            <a:r>
              <a:rPr lang="zh-CN" altLang="zh-CN" sz="2800" dirty="0"/>
              <a:t>，或甚至直接使用最下面的网络接口层</a:t>
            </a:r>
            <a:r>
              <a:rPr lang="zh-CN" altLang="en-US" sz="2800" dirty="0"/>
              <a:t>。</a:t>
            </a:r>
          </a:p>
          <a:p>
            <a:endParaRPr lang="zh-CN" altLang="en-US" sz="2800" dirty="0"/>
          </a:p>
        </p:txBody>
      </p:sp>
      <p:grpSp>
        <p:nvGrpSpPr>
          <p:cNvPr id="12" name="组合 11"/>
          <p:cNvGrpSpPr/>
          <p:nvPr/>
        </p:nvGrpSpPr>
        <p:grpSpPr>
          <a:xfrm>
            <a:off x="2700338" y="2924919"/>
            <a:ext cx="4844950" cy="2736329"/>
            <a:chOff x="2700338" y="1628775"/>
            <a:chExt cx="3562939" cy="2016125"/>
          </a:xfrm>
        </p:grpSpPr>
        <p:sp>
          <p:nvSpPr>
            <p:cNvPr id="3" name="Rectangle 5"/>
            <p:cNvSpPr>
              <a:spLocks noChangeArrowheads="1"/>
            </p:cNvSpPr>
            <p:nvPr/>
          </p:nvSpPr>
          <p:spPr bwMode="auto">
            <a:xfrm>
              <a:off x="2700338" y="1628775"/>
              <a:ext cx="3311525" cy="2016125"/>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p>
              <a:endParaRPr lang="zh-CN" altLang="en-US" sz="3200" b="1">
                <a:solidFill>
                  <a:srgbClr val="000099"/>
                </a:solidFill>
                <a:latin typeface="+mn-lt"/>
                <a:ea typeface="黑体" pitchFamily="2" charset="-122"/>
              </a:endParaRPr>
            </a:p>
          </p:txBody>
        </p:sp>
        <p:sp>
          <p:nvSpPr>
            <p:cNvPr id="4" name="Line 6"/>
            <p:cNvSpPr>
              <a:spLocks noChangeShapeType="1"/>
            </p:cNvSpPr>
            <p:nvPr/>
          </p:nvSpPr>
          <p:spPr bwMode="auto">
            <a:xfrm>
              <a:off x="2700338" y="3141663"/>
              <a:ext cx="33115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5" name="Freeform 7"/>
            <p:cNvSpPr>
              <a:spLocks/>
            </p:cNvSpPr>
            <p:nvPr/>
          </p:nvSpPr>
          <p:spPr bwMode="auto">
            <a:xfrm>
              <a:off x="2700338" y="2636838"/>
              <a:ext cx="24479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6" name="Freeform 8"/>
            <p:cNvSpPr>
              <a:spLocks/>
            </p:cNvSpPr>
            <p:nvPr/>
          </p:nvSpPr>
          <p:spPr bwMode="auto">
            <a:xfrm>
              <a:off x="2700338" y="2133600"/>
              <a:ext cx="1584325" cy="504825"/>
            </a:xfrm>
            <a:custGeom>
              <a:avLst/>
              <a:gdLst>
                <a:gd name="T0" fmla="*/ 0 w 1542"/>
                <a:gd name="T1" fmla="*/ 0 h 318"/>
                <a:gd name="T2" fmla="*/ 1542 w 1542"/>
                <a:gd name="T3" fmla="*/ 0 h 318"/>
                <a:gd name="T4" fmla="*/ 1542 w 1542"/>
                <a:gd name="T5" fmla="*/ 318 h 318"/>
              </a:gdLst>
              <a:ahLst/>
              <a:cxnLst>
                <a:cxn ang="0">
                  <a:pos x="T0" y="T1"/>
                </a:cxn>
                <a:cxn ang="0">
                  <a:pos x="T2" y="T3"/>
                </a:cxn>
                <a:cxn ang="0">
                  <a:pos x="T4" y="T5"/>
                </a:cxn>
              </a:cxnLst>
              <a:rect l="0" t="0" r="r" b="b"/>
              <a:pathLst>
                <a:path w="1542" h="318">
                  <a:moveTo>
                    <a:pt x="0" y="0"/>
                  </a:moveTo>
                  <a:lnTo>
                    <a:pt x="1542" y="0"/>
                  </a:lnTo>
                  <a:lnTo>
                    <a:pt x="1542" y="318"/>
                  </a:lnTo>
                </a:path>
              </a:pathLst>
            </a:cu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7" name="Line 9"/>
            <p:cNvSpPr>
              <a:spLocks noChangeShapeType="1"/>
            </p:cNvSpPr>
            <p:nvPr/>
          </p:nvSpPr>
          <p:spPr bwMode="auto">
            <a:xfrm>
              <a:off x="3492500" y="2133600"/>
              <a:ext cx="0" cy="503238"/>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3200" b="1">
                <a:solidFill>
                  <a:srgbClr val="000099"/>
                </a:solidFill>
                <a:latin typeface="+mn-lt"/>
                <a:ea typeface="黑体" pitchFamily="2" charset="-122"/>
              </a:endParaRPr>
            </a:p>
          </p:txBody>
        </p:sp>
        <p:sp>
          <p:nvSpPr>
            <p:cNvPr id="8" name="Text Box 10"/>
            <p:cNvSpPr txBox="1">
              <a:spLocks noChangeArrowheads="1"/>
            </p:cNvSpPr>
            <p:nvPr/>
          </p:nvSpPr>
          <p:spPr bwMode="auto">
            <a:xfrm>
              <a:off x="2815009" y="2193259"/>
              <a:ext cx="1436011" cy="385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TCP   </a:t>
              </a:r>
              <a:r>
                <a:rPr lang="en-US" altLang="zh-CN" sz="2800" b="1" dirty="0" smtClean="0">
                  <a:solidFill>
                    <a:srgbClr val="000099"/>
                  </a:solidFill>
                  <a:latin typeface="+mn-lt"/>
                  <a:ea typeface="黑体" pitchFamily="2" charset="-122"/>
                </a:rPr>
                <a:t>UDP</a:t>
              </a:r>
              <a:endParaRPr lang="en-US" altLang="zh-CN" sz="2800" b="1" dirty="0">
                <a:solidFill>
                  <a:srgbClr val="000099"/>
                </a:solidFill>
                <a:latin typeface="+mn-lt"/>
                <a:ea typeface="黑体" pitchFamily="2" charset="-122"/>
              </a:endParaRPr>
            </a:p>
          </p:txBody>
        </p:sp>
        <p:sp>
          <p:nvSpPr>
            <p:cNvPr id="9" name="Text Box 11"/>
            <p:cNvSpPr txBox="1">
              <a:spLocks noChangeArrowheads="1"/>
            </p:cNvSpPr>
            <p:nvPr/>
          </p:nvSpPr>
          <p:spPr bwMode="auto">
            <a:xfrm>
              <a:off x="3670300" y="2722563"/>
              <a:ext cx="419794" cy="385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latin typeface="+mn-lt"/>
                  <a:ea typeface="黑体" pitchFamily="2" charset="-122"/>
                </a:rPr>
                <a:t>IP</a:t>
              </a:r>
            </a:p>
          </p:txBody>
        </p:sp>
        <p:sp>
          <p:nvSpPr>
            <p:cNvPr id="10" name="Text Box 4"/>
            <p:cNvSpPr txBox="1">
              <a:spLocks noChangeArrowheads="1"/>
            </p:cNvSpPr>
            <p:nvPr/>
          </p:nvSpPr>
          <p:spPr bwMode="auto">
            <a:xfrm>
              <a:off x="3995738" y="1700213"/>
              <a:ext cx="1016926" cy="385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应用层</a:t>
              </a:r>
            </a:p>
          </p:txBody>
        </p:sp>
        <p:sp>
          <p:nvSpPr>
            <p:cNvPr id="11" name="Text Box 12"/>
            <p:cNvSpPr txBox="1">
              <a:spLocks noChangeArrowheads="1"/>
            </p:cNvSpPr>
            <p:nvPr/>
          </p:nvSpPr>
          <p:spPr bwMode="auto">
            <a:xfrm>
              <a:off x="3219450" y="3213100"/>
              <a:ext cx="3043827" cy="385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a:solidFill>
                    <a:srgbClr val="000099"/>
                  </a:solidFill>
                  <a:latin typeface="+mn-lt"/>
                  <a:ea typeface="黑体" pitchFamily="2" charset="-122"/>
                </a:rPr>
                <a:t>网络接口层（子网层）</a:t>
              </a:r>
            </a:p>
          </p:txBody>
        </p:sp>
      </p:grpSp>
    </p:spTree>
    <p:extLst>
      <p:ext uri="{BB962C8B-B14F-4D97-AF65-F5344CB8AC3E}">
        <p14:creationId xmlns:p14="http://schemas.microsoft.com/office/powerpoint/2010/main" xmlns="" val="31532620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p:cNvSpPr>
            <a:spLocks noGrp="1" noChangeArrowheads="1"/>
          </p:cNvSpPr>
          <p:nvPr>
            <p:ph type="title"/>
          </p:nvPr>
        </p:nvSpPr>
        <p:spPr/>
        <p:txBody>
          <a:bodyPr/>
          <a:lstStyle/>
          <a:p>
            <a:pPr algn="ctr"/>
            <a:r>
              <a:rPr lang="zh-CN" altLang="en-US" sz="4000" dirty="0"/>
              <a:t>沙漏计时器形状</a:t>
            </a:r>
            <a:r>
              <a:rPr lang="zh-CN" altLang="en-US" sz="4000" dirty="0" smtClean="0"/>
              <a:t>的</a:t>
            </a:r>
            <a:r>
              <a:rPr lang="en-US" altLang="zh-CN" sz="4000" dirty="0" smtClean="0"/>
              <a:t>TCP/IP</a:t>
            </a:r>
            <a:r>
              <a:rPr lang="zh-CN" altLang="en-US" sz="4000" dirty="0"/>
              <a:t>协议族 </a:t>
            </a:r>
          </a:p>
        </p:txBody>
      </p:sp>
      <p:sp>
        <p:nvSpPr>
          <p:cNvPr id="137218" name="AutoShape 2"/>
          <p:cNvSpPr>
            <a:spLocks noChangeArrowheads="1"/>
          </p:cNvSpPr>
          <p:nvPr/>
        </p:nvSpPr>
        <p:spPr bwMode="auto">
          <a:xfrm>
            <a:off x="1425791" y="3068092"/>
            <a:ext cx="7838810" cy="2808287"/>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19" name="AutoShape 3"/>
          <p:cNvSpPr>
            <a:spLocks noChangeArrowheads="1"/>
          </p:cNvSpPr>
          <p:nvPr/>
        </p:nvSpPr>
        <p:spPr bwMode="auto">
          <a:xfrm flipV="1">
            <a:off x="1425791" y="1556792"/>
            <a:ext cx="7838810" cy="3095625"/>
          </a:xfrm>
          <a:prstGeom prst="triangle">
            <a:avLst>
              <a:gd name="adj" fmla="val 50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37221" name="Rectangle 5"/>
          <p:cNvSpPr>
            <a:spLocks noChangeArrowheads="1"/>
          </p:cNvSpPr>
          <p:nvPr/>
        </p:nvSpPr>
        <p:spPr bwMode="auto">
          <a:xfrm>
            <a:off x="2619325"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HTTP</a:t>
            </a:r>
          </a:p>
        </p:txBody>
      </p:sp>
      <p:sp>
        <p:nvSpPr>
          <p:cNvPr id="137222" name="Rectangle 6"/>
          <p:cNvSpPr>
            <a:spLocks noChangeArrowheads="1"/>
          </p:cNvSpPr>
          <p:nvPr/>
        </p:nvSpPr>
        <p:spPr bwMode="auto">
          <a:xfrm>
            <a:off x="4296123"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SMTP</a:t>
            </a:r>
          </a:p>
        </p:txBody>
      </p:sp>
      <p:sp>
        <p:nvSpPr>
          <p:cNvPr id="137223" name="Rectangle 7"/>
          <p:cNvSpPr>
            <a:spLocks noChangeArrowheads="1"/>
          </p:cNvSpPr>
          <p:nvPr/>
        </p:nvSpPr>
        <p:spPr bwMode="auto">
          <a:xfrm>
            <a:off x="5532652" y="1747291"/>
            <a:ext cx="882254"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DNS</a:t>
            </a:r>
          </a:p>
        </p:txBody>
      </p:sp>
      <p:sp>
        <p:nvSpPr>
          <p:cNvPr id="137224" name="Rectangle 8"/>
          <p:cNvSpPr>
            <a:spLocks noChangeArrowheads="1"/>
          </p:cNvSpPr>
          <p:nvPr/>
        </p:nvSpPr>
        <p:spPr bwMode="auto">
          <a:xfrm>
            <a:off x="7209450" y="1747291"/>
            <a:ext cx="883973" cy="393700"/>
          </a:xfrm>
          <a:prstGeom prst="rect">
            <a:avLst/>
          </a:prstGeom>
          <a:solidFill>
            <a:srgbClr val="CCECFF"/>
          </a:solidFill>
          <a:ln w="9525">
            <a:solidFill>
              <a:schemeClr val="tx1"/>
            </a:solidFill>
            <a:miter lim="800000"/>
            <a:headEnd/>
            <a:tailEnd/>
          </a:ln>
          <a:effectLst>
            <a:outerShdw dist="53882"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RTP</a:t>
            </a:r>
          </a:p>
        </p:txBody>
      </p:sp>
      <p:sp>
        <p:nvSpPr>
          <p:cNvPr id="137225" name="Rectangle 9"/>
          <p:cNvSpPr>
            <a:spLocks noChangeArrowheads="1"/>
          </p:cNvSpPr>
          <p:nvPr/>
        </p:nvSpPr>
        <p:spPr bwMode="auto">
          <a:xfrm>
            <a:off x="3413869" y="2691853"/>
            <a:ext cx="882254"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TCP</a:t>
            </a:r>
          </a:p>
        </p:txBody>
      </p:sp>
      <p:sp>
        <p:nvSpPr>
          <p:cNvPr id="137226" name="Rectangle 10"/>
          <p:cNvSpPr>
            <a:spLocks noChangeArrowheads="1"/>
          </p:cNvSpPr>
          <p:nvPr/>
        </p:nvSpPr>
        <p:spPr bwMode="auto">
          <a:xfrm>
            <a:off x="6414907" y="2691853"/>
            <a:ext cx="883973" cy="393700"/>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UDP</a:t>
            </a:r>
          </a:p>
        </p:txBody>
      </p:sp>
      <p:sp>
        <p:nvSpPr>
          <p:cNvPr id="137227" name="Rectangle 11"/>
          <p:cNvSpPr>
            <a:spLocks noChangeArrowheads="1"/>
          </p:cNvSpPr>
          <p:nvPr/>
        </p:nvSpPr>
        <p:spPr bwMode="auto">
          <a:xfrm>
            <a:off x="4913528" y="3796753"/>
            <a:ext cx="883973" cy="393700"/>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kumimoji="1" lang="en-US" altLang="zh-CN" sz="2000" b="1">
                <a:solidFill>
                  <a:srgbClr val="000099"/>
                </a:solidFill>
                <a:latin typeface="+mn-lt"/>
                <a:ea typeface="黑体" pitchFamily="2" charset="-122"/>
              </a:rPr>
              <a:t>IP</a:t>
            </a:r>
          </a:p>
        </p:txBody>
      </p:sp>
      <p:sp>
        <p:nvSpPr>
          <p:cNvPr id="137228" name="Rectangle 12"/>
          <p:cNvSpPr>
            <a:spLocks noChangeArrowheads="1"/>
          </p:cNvSpPr>
          <p:nvPr/>
        </p:nvSpPr>
        <p:spPr bwMode="auto">
          <a:xfrm>
            <a:off x="2619326" y="5076279"/>
            <a:ext cx="1413669"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29" name="Rectangle 13"/>
          <p:cNvSpPr>
            <a:spLocks noChangeArrowheads="1"/>
          </p:cNvSpPr>
          <p:nvPr/>
        </p:nvSpPr>
        <p:spPr bwMode="auto">
          <a:xfrm>
            <a:off x="4473261"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0" name="Rectangle 14"/>
          <p:cNvSpPr>
            <a:spLocks noChangeArrowheads="1"/>
          </p:cNvSpPr>
          <p:nvPr/>
        </p:nvSpPr>
        <p:spPr bwMode="auto">
          <a:xfrm>
            <a:off x="6681473" y="5076279"/>
            <a:ext cx="1411950" cy="549275"/>
          </a:xfrm>
          <a:prstGeom prst="rect">
            <a:avLst/>
          </a:prstGeom>
          <a:solidFill>
            <a:srgbClr val="99FF66"/>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37231" name="Line 15"/>
          <p:cNvSpPr>
            <a:spLocks noChangeShapeType="1"/>
          </p:cNvSpPr>
          <p:nvPr/>
        </p:nvSpPr>
        <p:spPr bwMode="auto">
          <a:xfrm>
            <a:off x="500542" y="450636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2" name="Line 16"/>
          <p:cNvSpPr>
            <a:spLocks noChangeShapeType="1"/>
          </p:cNvSpPr>
          <p:nvPr/>
        </p:nvSpPr>
        <p:spPr bwMode="auto">
          <a:xfrm>
            <a:off x="500542" y="3482428"/>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3" name="Line 17"/>
          <p:cNvSpPr>
            <a:spLocks noChangeShapeType="1"/>
          </p:cNvSpPr>
          <p:nvPr/>
        </p:nvSpPr>
        <p:spPr bwMode="auto">
          <a:xfrm>
            <a:off x="500542" y="2455316"/>
            <a:ext cx="794543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34" name="Text Box 18"/>
          <p:cNvSpPr txBox="1">
            <a:spLocks noChangeArrowheads="1"/>
          </p:cNvSpPr>
          <p:nvPr/>
        </p:nvSpPr>
        <p:spPr bwMode="auto">
          <a:xfrm>
            <a:off x="744985" y="3752304"/>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网际层</a:t>
            </a:r>
          </a:p>
        </p:txBody>
      </p:sp>
      <p:sp>
        <p:nvSpPr>
          <p:cNvPr id="137235" name="Text Box 19"/>
          <p:cNvSpPr txBox="1">
            <a:spLocks noChangeArrowheads="1"/>
          </p:cNvSpPr>
          <p:nvPr/>
        </p:nvSpPr>
        <p:spPr bwMode="auto">
          <a:xfrm>
            <a:off x="488504" y="5012779"/>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网络接口层</a:t>
            </a:r>
          </a:p>
        </p:txBody>
      </p:sp>
      <p:sp>
        <p:nvSpPr>
          <p:cNvPr id="137236" name="Text Box 20"/>
          <p:cNvSpPr txBox="1">
            <a:spLocks noChangeArrowheads="1"/>
          </p:cNvSpPr>
          <p:nvPr/>
        </p:nvSpPr>
        <p:spPr bwMode="auto">
          <a:xfrm>
            <a:off x="744985" y="2744242"/>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37237" name="Text Box 21"/>
          <p:cNvSpPr txBox="1">
            <a:spLocks noChangeArrowheads="1"/>
          </p:cNvSpPr>
          <p:nvPr/>
        </p:nvSpPr>
        <p:spPr bwMode="auto">
          <a:xfrm>
            <a:off x="744985" y="1736179"/>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应用层</a:t>
            </a:r>
          </a:p>
        </p:txBody>
      </p:sp>
      <p:sp>
        <p:nvSpPr>
          <p:cNvPr id="137238" name="Text Box 22"/>
          <p:cNvSpPr txBox="1">
            <a:spLocks noChangeArrowheads="1"/>
          </p:cNvSpPr>
          <p:nvPr/>
        </p:nvSpPr>
        <p:spPr bwMode="auto">
          <a:xfrm>
            <a:off x="3639162" y="1663154"/>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39" name="Text Box 23"/>
          <p:cNvSpPr txBox="1">
            <a:spLocks noChangeArrowheads="1"/>
          </p:cNvSpPr>
          <p:nvPr/>
        </p:nvSpPr>
        <p:spPr bwMode="auto">
          <a:xfrm>
            <a:off x="6559368" y="1663154"/>
            <a:ext cx="441146"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a:t>
            </a:r>
          </a:p>
        </p:txBody>
      </p:sp>
      <p:sp>
        <p:nvSpPr>
          <p:cNvPr id="137240" name="Text Box 24"/>
          <p:cNvSpPr txBox="1">
            <a:spLocks noChangeArrowheads="1"/>
          </p:cNvSpPr>
          <p:nvPr/>
        </p:nvSpPr>
        <p:spPr bwMode="auto">
          <a:xfrm>
            <a:off x="6067508" y="5060403"/>
            <a:ext cx="38985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1600" b="1">
                <a:solidFill>
                  <a:srgbClr val="000099"/>
                </a:solidFill>
                <a:latin typeface="+mn-lt"/>
                <a:ea typeface="黑体" pitchFamily="2" charset="-122"/>
              </a:rPr>
              <a:t>…</a:t>
            </a:r>
          </a:p>
        </p:txBody>
      </p:sp>
      <p:sp>
        <p:nvSpPr>
          <p:cNvPr id="137241" name="Line 25"/>
          <p:cNvSpPr>
            <a:spLocks noChangeShapeType="1"/>
          </p:cNvSpPr>
          <p:nvPr/>
        </p:nvSpPr>
        <p:spPr bwMode="auto">
          <a:xfrm>
            <a:off x="3047554" y="2167978"/>
            <a:ext cx="552053" cy="5476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2" name="Line 26"/>
          <p:cNvSpPr>
            <a:spLocks noChangeShapeType="1"/>
          </p:cNvSpPr>
          <p:nvPr/>
        </p:nvSpPr>
        <p:spPr bwMode="auto">
          <a:xfrm>
            <a:off x="5955722" y="2185441"/>
            <a:ext cx="636323" cy="4953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3" name="Line 27"/>
          <p:cNvSpPr>
            <a:spLocks noChangeShapeType="1"/>
          </p:cNvSpPr>
          <p:nvPr/>
        </p:nvSpPr>
        <p:spPr bwMode="auto">
          <a:xfrm flipH="1">
            <a:off x="4089748" y="2169566"/>
            <a:ext cx="632883" cy="520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4" name="Line 28"/>
          <p:cNvSpPr>
            <a:spLocks noChangeShapeType="1"/>
          </p:cNvSpPr>
          <p:nvPr/>
        </p:nvSpPr>
        <p:spPr bwMode="auto">
          <a:xfrm flipH="1">
            <a:off x="7030592" y="2169566"/>
            <a:ext cx="620844" cy="52705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5" name="Line 29"/>
          <p:cNvSpPr>
            <a:spLocks noChangeShapeType="1"/>
          </p:cNvSpPr>
          <p:nvPr/>
        </p:nvSpPr>
        <p:spPr bwMode="auto">
          <a:xfrm>
            <a:off x="3850696" y="3117303"/>
            <a:ext cx="1245129" cy="6619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6" name="Line 30"/>
          <p:cNvSpPr>
            <a:spLocks noChangeShapeType="1"/>
          </p:cNvSpPr>
          <p:nvPr/>
        </p:nvSpPr>
        <p:spPr bwMode="auto">
          <a:xfrm flipH="1">
            <a:off x="5620363" y="3133178"/>
            <a:ext cx="1248569" cy="64770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7" name="Line 31"/>
          <p:cNvSpPr>
            <a:spLocks noChangeShapeType="1"/>
          </p:cNvSpPr>
          <p:nvPr/>
        </p:nvSpPr>
        <p:spPr bwMode="auto">
          <a:xfrm>
            <a:off x="5668517" y="4244428"/>
            <a:ext cx="1762786" cy="839788"/>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8" name="Line 32"/>
          <p:cNvSpPr>
            <a:spLocks noChangeShapeType="1"/>
          </p:cNvSpPr>
          <p:nvPr/>
        </p:nvSpPr>
        <p:spPr bwMode="auto">
          <a:xfrm flipH="1">
            <a:off x="3219534" y="4234904"/>
            <a:ext cx="1783423" cy="84931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49" name="Line 33"/>
          <p:cNvSpPr>
            <a:spLocks noChangeShapeType="1"/>
          </p:cNvSpPr>
          <p:nvPr/>
        </p:nvSpPr>
        <p:spPr bwMode="auto">
          <a:xfrm flipH="1">
            <a:off x="5092386" y="4190454"/>
            <a:ext cx="264848" cy="893763"/>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137250" name="Text Box 34"/>
          <p:cNvSpPr txBox="1">
            <a:spLocks noChangeArrowheads="1"/>
          </p:cNvSpPr>
          <p:nvPr/>
        </p:nvSpPr>
        <p:spPr bwMode="auto">
          <a:xfrm>
            <a:off x="2569452" y="5173117"/>
            <a:ext cx="14109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1</a:t>
            </a:r>
          </a:p>
        </p:txBody>
      </p:sp>
      <p:sp>
        <p:nvSpPr>
          <p:cNvPr id="137251" name="Text Box 35"/>
          <p:cNvSpPr txBox="1">
            <a:spLocks noChangeArrowheads="1"/>
          </p:cNvSpPr>
          <p:nvPr/>
        </p:nvSpPr>
        <p:spPr bwMode="auto">
          <a:xfrm>
            <a:off x="4430266" y="5141367"/>
            <a:ext cx="14109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2</a:t>
            </a:r>
          </a:p>
        </p:txBody>
      </p:sp>
      <p:sp>
        <p:nvSpPr>
          <p:cNvPr id="137252" name="Text Box 36"/>
          <p:cNvSpPr txBox="1">
            <a:spLocks noChangeArrowheads="1"/>
          </p:cNvSpPr>
          <p:nvPr/>
        </p:nvSpPr>
        <p:spPr bwMode="auto">
          <a:xfrm>
            <a:off x="6652237" y="5120729"/>
            <a:ext cx="14109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网络接口</a:t>
            </a:r>
            <a:r>
              <a:rPr kumimoji="1" lang="zh-CN" altLang="en-US" sz="1000" b="1">
                <a:solidFill>
                  <a:srgbClr val="000099"/>
                </a:solidFill>
                <a:latin typeface="+mn-lt"/>
                <a:ea typeface="黑体" pitchFamily="2" charset="-122"/>
              </a:rPr>
              <a:t> </a:t>
            </a:r>
            <a:r>
              <a:rPr kumimoji="1" lang="en-US" altLang="zh-CN" sz="2000" b="1">
                <a:solidFill>
                  <a:srgbClr val="000099"/>
                </a:solidFill>
                <a:latin typeface="+mn-lt"/>
                <a:ea typeface="黑体" pitchFamily="2" charset="-122"/>
              </a:rPr>
              <a:t>3</a:t>
            </a:r>
          </a:p>
        </p:txBody>
      </p:sp>
      <p:sp>
        <p:nvSpPr>
          <p:cNvPr id="137253" name="Text Box 37"/>
          <p:cNvSpPr txBox="1">
            <a:spLocks noChangeArrowheads="1"/>
          </p:cNvSpPr>
          <p:nvPr/>
        </p:nvSpPr>
        <p:spPr bwMode="auto">
          <a:xfrm>
            <a:off x="1135146" y="188640"/>
            <a:ext cx="7782057" cy="1274195"/>
          </a:xfrm>
          <a:prstGeom prst="rect">
            <a:avLst/>
          </a:prstGeom>
          <a:solidFill>
            <a:srgbClr val="FFFF00"/>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Everything over IP </a:t>
            </a:r>
          </a:p>
          <a:p>
            <a:pPr algn="ctr">
              <a:lnSpc>
                <a:spcPct val="120000"/>
              </a:lnSpc>
            </a:pPr>
            <a:r>
              <a:rPr lang="en-US" altLang="zh-CN" sz="3200" b="1" dirty="0">
                <a:solidFill>
                  <a:srgbClr val="333399"/>
                </a:solidFill>
                <a:latin typeface="+mn-lt"/>
                <a:ea typeface="黑体" pitchFamily="2" charset="-122"/>
              </a:rPr>
              <a:t>IP</a:t>
            </a:r>
            <a:r>
              <a:rPr lang="en-US" altLang="zh-CN" sz="16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可为各式各样的应用程序提供服务</a:t>
            </a:r>
          </a:p>
        </p:txBody>
      </p:sp>
      <p:sp>
        <p:nvSpPr>
          <p:cNvPr id="137254" name="Text Box 38"/>
          <p:cNvSpPr txBox="1">
            <a:spLocks noChangeArrowheads="1"/>
          </p:cNvSpPr>
          <p:nvPr/>
        </p:nvSpPr>
        <p:spPr bwMode="auto">
          <a:xfrm>
            <a:off x="1135146" y="188640"/>
            <a:ext cx="7782057" cy="1274195"/>
          </a:xfrm>
          <a:prstGeom prst="rect">
            <a:avLst/>
          </a:prstGeom>
          <a:solidFill>
            <a:srgbClr val="00FF99"/>
          </a:solidFill>
          <a:ln>
            <a:noFill/>
          </a:ln>
          <a:effectLst/>
          <a:extLst/>
        </p:spPr>
        <p:txBody>
          <a:bodyPr>
            <a:spAutoFit/>
          </a:bodyPr>
          <a:lstStyle/>
          <a:p>
            <a:pPr algn="ctr">
              <a:lnSpc>
                <a:spcPct val="120000"/>
              </a:lnSpc>
            </a:pPr>
            <a:r>
              <a:rPr lang="en-US" altLang="zh-CN" sz="3200" b="1" dirty="0">
                <a:solidFill>
                  <a:srgbClr val="333399"/>
                </a:solidFill>
                <a:latin typeface="+mn-lt"/>
                <a:ea typeface="黑体" pitchFamily="2" charset="-122"/>
              </a:rPr>
              <a:t>IP over Everything </a:t>
            </a:r>
          </a:p>
          <a:p>
            <a:pPr algn="ctr">
              <a:lnSpc>
                <a:spcPct val="120000"/>
              </a:lnSpc>
            </a:pPr>
            <a:r>
              <a:rPr lang="en-US" altLang="zh-CN" sz="3200" b="1" dirty="0">
                <a:solidFill>
                  <a:srgbClr val="333399"/>
                </a:solidFill>
                <a:latin typeface="+mn-lt"/>
                <a:ea typeface="黑体" pitchFamily="2" charset="-122"/>
              </a:rPr>
              <a:t>IP</a:t>
            </a:r>
            <a:r>
              <a:rPr lang="en-US" altLang="zh-CN" sz="1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可应用到各式各样的网络上</a:t>
            </a:r>
          </a:p>
        </p:txBody>
      </p:sp>
      <p:sp>
        <p:nvSpPr>
          <p:cNvPr id="2" name="矩形 1"/>
          <p:cNvSpPr/>
          <p:nvPr/>
        </p:nvSpPr>
        <p:spPr>
          <a:xfrm>
            <a:off x="2298273" y="6021288"/>
            <a:ext cx="5674951" cy="461665"/>
          </a:xfrm>
          <a:prstGeom prst="rect">
            <a:avLst/>
          </a:prstGeom>
        </p:spPr>
        <p:txBody>
          <a:bodyPr wrap="square">
            <a:spAutoFit/>
          </a:bodyPr>
          <a:lstStyle/>
          <a:p>
            <a:pPr algn="ctr"/>
            <a:r>
              <a:rPr lang="zh-CN" altLang="zh-CN" sz="2400" b="1" dirty="0" smtClean="0">
                <a:latin typeface="+mn-lt"/>
                <a:ea typeface="黑体" pitchFamily="2" charset="-122"/>
              </a:rPr>
              <a:t>沙漏</a:t>
            </a:r>
            <a:r>
              <a:rPr lang="zh-CN" altLang="zh-CN" sz="2400" b="1" dirty="0">
                <a:latin typeface="+mn-lt"/>
                <a:ea typeface="黑体" pitchFamily="2" charset="-122"/>
              </a:rPr>
              <a:t>计时器形状</a:t>
            </a:r>
            <a:r>
              <a:rPr lang="zh-CN" altLang="zh-CN" sz="2400" b="1" dirty="0" smtClean="0">
                <a:latin typeface="+mn-lt"/>
                <a:ea typeface="黑体" pitchFamily="2" charset="-122"/>
              </a:rPr>
              <a:t>的</a:t>
            </a:r>
            <a:r>
              <a:rPr lang="en-US" altLang="zh-CN" sz="2400" b="1" dirty="0" smtClean="0">
                <a:latin typeface="+mn-lt"/>
                <a:ea typeface="黑体" pitchFamily="2" charset="-122"/>
              </a:rPr>
              <a:t> TCP/IP </a:t>
            </a:r>
            <a:r>
              <a:rPr lang="zh-CN" altLang="zh-CN" sz="2400" b="1" dirty="0" smtClean="0">
                <a:latin typeface="+mn-lt"/>
                <a:ea typeface="黑体" pitchFamily="2" charset="-122"/>
              </a:rPr>
              <a:t>协议</a:t>
            </a:r>
            <a:r>
              <a:rPr lang="zh-CN" altLang="zh-CN" sz="2400" b="1" dirty="0">
                <a:latin typeface="+mn-lt"/>
                <a:ea typeface="黑体" pitchFamily="2" charset="-122"/>
              </a:rPr>
              <a:t>族</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7402831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5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7219"/>
                                        </p:tgtEl>
                                        <p:attrNameLst>
                                          <p:attrName>style.visibility</p:attrName>
                                        </p:attrNameLst>
                                      </p:cBhvr>
                                      <p:to>
                                        <p:strVal val="visible"/>
                                      </p:to>
                                    </p:set>
                                  </p:childTnLst>
                                </p:cTn>
                              </p:par>
                            </p:childTnLst>
                          </p:cTn>
                        </p:par>
                        <p:par>
                          <p:cTn id="10" fill="hold" nodeType="afterGroup">
                            <p:stCondLst>
                              <p:cond delay="0"/>
                            </p:stCondLst>
                            <p:childTnLst>
                              <p:par>
                                <p:cTn id="11" presetID="35" presetClass="emph" presetSubtype="0" repeatCount="indefinite" fill="hold" grpId="0" nodeType="afterEffect">
                                  <p:stCondLst>
                                    <p:cond delay="0"/>
                                  </p:stCondLst>
                                  <p:endCondLst>
                                    <p:cond evt="onNext" delay="0">
                                      <p:tgtEl>
                                        <p:sldTgt/>
                                      </p:tgtEl>
                                    </p:cond>
                                  </p:endCondLst>
                                  <p:childTnLst>
                                    <p:anim calcmode="discrete" valueType="str">
                                      <p:cBhvr>
                                        <p:cTn id="12"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7254"/>
                                        </p:tgtEl>
                                        <p:attrNameLst>
                                          <p:attrName>style.visibility</p:attrName>
                                        </p:attrNameLst>
                                      </p:cBhvr>
                                      <p:to>
                                        <p:strVal val="visible"/>
                                      </p:to>
                                    </p:set>
                                  </p:childTnLst>
                                </p:cTn>
                              </p:par>
                            </p:childTnLst>
                          </p:cTn>
                        </p:par>
                        <p:par>
                          <p:cTn id="17" fill="hold" nodeType="afterGroup">
                            <p:stCondLst>
                              <p:cond delay="0"/>
                            </p:stCondLst>
                            <p:childTnLst>
                              <p:par>
                                <p:cTn id="18" presetID="1" presetClass="exit" presetSubtype="0" fill="hold" grpId="1" nodeType="afterEffect">
                                  <p:stCondLst>
                                    <p:cond delay="0"/>
                                  </p:stCondLst>
                                  <p:childTnLst>
                                    <p:set>
                                      <p:cBhvr>
                                        <p:cTn id="19" dur="1" fill="hold">
                                          <p:stCondLst>
                                            <p:cond delay="0"/>
                                          </p:stCondLst>
                                        </p:cTn>
                                        <p:tgtEl>
                                          <p:spTgt spid="137219"/>
                                        </p:tgtEl>
                                        <p:attrNameLst>
                                          <p:attrName>style.visibility</p:attrName>
                                        </p:attrNameLst>
                                      </p:cBhvr>
                                      <p:to>
                                        <p:strVal val="hidden"/>
                                      </p:to>
                                    </p:set>
                                  </p:childTnLst>
                                </p:cTn>
                              </p:par>
                            </p:childTnLst>
                          </p:cTn>
                        </p:par>
                        <p:par>
                          <p:cTn id="20" fill="hold" nodeType="afterGroup">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37218"/>
                                        </p:tgtEl>
                                        <p:attrNameLst>
                                          <p:attrName>style.visibility</p:attrName>
                                        </p:attrNameLst>
                                      </p:cBhvr>
                                      <p:to>
                                        <p:strVal val="visible"/>
                                      </p:to>
                                    </p:set>
                                  </p:childTnLst>
                                </p:cTn>
                              </p:par>
                            </p:childTnLst>
                          </p:cTn>
                        </p:par>
                        <p:par>
                          <p:cTn id="23" fill="hold" nodeType="afterGroup">
                            <p:stCondLst>
                              <p:cond delay="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1000" fill="hold"/>
                                        <p:tgtEl>
                                          <p:spTgt spid="13722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p:bldP spid="137219" grpId="0" animBg="1"/>
      <p:bldP spid="137219" grpId="1" animBg="1"/>
      <p:bldP spid="137227" grpId="0" animBg="1"/>
      <p:bldP spid="137227" grpId="1" animBg="1"/>
      <p:bldP spid="137253" grpId="0" animBg="1"/>
      <p:bldP spid="137254"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algn="ctr"/>
            <a:r>
              <a:rPr lang="en-US" altLang="zh-CN" sz="3200" dirty="0"/>
              <a:t>【</a:t>
            </a:r>
            <a:r>
              <a:rPr lang="zh-CN" altLang="en-US" sz="3200" dirty="0"/>
              <a:t>例</a:t>
            </a:r>
            <a:r>
              <a:rPr lang="en-US" altLang="zh-CN" sz="3200" b="1" dirty="0"/>
              <a:t>1-2】</a:t>
            </a:r>
            <a:r>
              <a:rPr lang="zh-CN" altLang="en-US" sz="3200" dirty="0"/>
              <a:t>客户进程和服务器</a:t>
            </a:r>
            <a:r>
              <a:rPr lang="zh-CN" altLang="en-US" sz="3200" dirty="0" smtClean="0"/>
              <a:t>进程</a:t>
            </a:r>
            <a:r>
              <a:rPr lang="en-US" altLang="zh-CN" sz="3200" dirty="0" smtClean="0"/>
              <a:t/>
            </a:r>
            <a:br>
              <a:rPr lang="en-US" altLang="zh-CN" sz="3200" dirty="0" smtClean="0"/>
            </a:br>
            <a:r>
              <a:rPr lang="zh-CN" altLang="en-US" sz="3200" dirty="0" smtClean="0"/>
              <a:t>使用 </a:t>
            </a:r>
            <a:r>
              <a:rPr lang="en-US" altLang="zh-CN" sz="3200" dirty="0"/>
              <a:t>TCP/IP </a:t>
            </a:r>
            <a:r>
              <a:rPr lang="zh-CN" altLang="en-US" sz="3200" dirty="0" smtClean="0"/>
              <a:t>协议栈进行</a:t>
            </a:r>
            <a:r>
              <a:rPr lang="zh-CN" altLang="en-US" sz="3200" dirty="0"/>
              <a:t>通信</a:t>
            </a:r>
          </a:p>
        </p:txBody>
      </p:sp>
      <p:sp>
        <p:nvSpPr>
          <p:cNvPr id="148483" name="Freeform 3"/>
          <p:cNvSpPr>
            <a:spLocks/>
          </p:cNvSpPr>
          <p:nvPr/>
        </p:nvSpPr>
        <p:spPr bwMode="auto">
          <a:xfrm>
            <a:off x="2134263" y="4545607"/>
            <a:ext cx="5720027" cy="442912"/>
          </a:xfrm>
          <a:custGeom>
            <a:avLst/>
            <a:gdLst>
              <a:gd name="T0" fmla="*/ 0 w 2752"/>
              <a:gd name="T1" fmla="*/ 0 h 240"/>
              <a:gd name="T2" fmla="*/ 0 w 2752"/>
              <a:gd name="T3" fmla="*/ 92 h 240"/>
              <a:gd name="T4" fmla="*/ 3 w 2752"/>
              <a:gd name="T5" fmla="*/ 156 h 240"/>
              <a:gd name="T6" fmla="*/ 30 w 2752"/>
              <a:gd name="T7" fmla="*/ 213 h 240"/>
              <a:gd name="T8" fmla="*/ 96 w 2752"/>
              <a:gd name="T9" fmla="*/ 234 h 240"/>
              <a:gd name="T10" fmla="*/ 138 w 2752"/>
              <a:gd name="T11" fmla="*/ 236 h 240"/>
              <a:gd name="T12" fmla="*/ 2621 w 2752"/>
              <a:gd name="T13" fmla="*/ 238 h 240"/>
              <a:gd name="T14" fmla="*/ 2670 w 2752"/>
              <a:gd name="T15" fmla="*/ 240 h 240"/>
              <a:gd name="T16" fmla="*/ 2727 w 2752"/>
              <a:gd name="T17" fmla="*/ 216 h 240"/>
              <a:gd name="T18" fmla="*/ 2748 w 2752"/>
              <a:gd name="T19" fmla="*/ 159 h 240"/>
              <a:gd name="T20" fmla="*/ 2752 w 2752"/>
              <a:gd name="T21" fmla="*/ 113 h 240"/>
              <a:gd name="T22" fmla="*/ 2751 w 2752"/>
              <a:gd name="T2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aphicFrame>
        <p:nvGraphicFramePr>
          <p:cNvPr id="148484" name="Object 4"/>
          <p:cNvGraphicFramePr>
            <a:graphicFrameLocks noGrp="1" noChangeAspect="1"/>
          </p:cNvGraphicFramePr>
          <p:nvPr>
            <p:ph idx="1"/>
            <p:extLst>
              <p:ext uri="{D42A27DB-BD31-4B8C-83A1-F6EECF244321}">
                <p14:modId xmlns:p14="http://schemas.microsoft.com/office/powerpoint/2010/main" xmlns="" val="3316392580"/>
              </p:ext>
            </p:extLst>
          </p:nvPr>
        </p:nvGraphicFramePr>
        <p:xfrm>
          <a:off x="3926286" y="4394795"/>
          <a:ext cx="2211652" cy="1122363"/>
        </p:xfrm>
        <a:graphic>
          <a:graphicData uri="http://schemas.openxmlformats.org/presentationml/2006/ole">
            <p:oleObj spid="_x0000_s15370" name="VISIO" r:id="rId4" imgW="1687068" imgH="964692" progId="">
              <p:embed/>
            </p:oleObj>
          </a:graphicData>
        </a:graphic>
      </p:graphicFrame>
      <p:sp>
        <p:nvSpPr>
          <p:cNvPr id="148485" name="Rectangle 5"/>
          <p:cNvSpPr>
            <a:spLocks noChangeArrowheads="1"/>
          </p:cNvSpPr>
          <p:nvPr/>
        </p:nvSpPr>
        <p:spPr bwMode="auto">
          <a:xfrm>
            <a:off x="6973756"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86" name="Text Box 6"/>
          <p:cNvSpPr txBox="1">
            <a:spLocks noChangeArrowheads="1"/>
          </p:cNvSpPr>
          <p:nvPr/>
        </p:nvSpPr>
        <p:spPr bwMode="auto">
          <a:xfrm>
            <a:off x="7023629" y="3628033"/>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87" name="Line 7"/>
          <p:cNvSpPr>
            <a:spLocks noChangeShapeType="1"/>
          </p:cNvSpPr>
          <p:nvPr/>
        </p:nvSpPr>
        <p:spPr bwMode="auto">
          <a:xfrm>
            <a:off x="6973756"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8" name="Line 8"/>
          <p:cNvSpPr>
            <a:spLocks noChangeShapeType="1"/>
          </p:cNvSpPr>
          <p:nvPr/>
        </p:nvSpPr>
        <p:spPr bwMode="auto">
          <a:xfrm>
            <a:off x="6973756"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89" name="Line 9"/>
          <p:cNvSpPr>
            <a:spLocks noChangeShapeType="1"/>
          </p:cNvSpPr>
          <p:nvPr/>
        </p:nvSpPr>
        <p:spPr bwMode="auto">
          <a:xfrm>
            <a:off x="6973756"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0" name="Line 10"/>
          <p:cNvSpPr>
            <a:spLocks noChangeShapeType="1"/>
          </p:cNvSpPr>
          <p:nvPr/>
        </p:nvSpPr>
        <p:spPr bwMode="auto">
          <a:xfrm>
            <a:off x="6973756"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1" name="Text Box 11"/>
          <p:cNvSpPr txBox="1">
            <a:spLocks noChangeArrowheads="1"/>
          </p:cNvSpPr>
          <p:nvPr/>
        </p:nvSpPr>
        <p:spPr bwMode="auto">
          <a:xfrm>
            <a:off x="7288477" y="4070945"/>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492" name="Text Box 12"/>
          <p:cNvSpPr txBox="1">
            <a:spLocks noChangeArrowheads="1"/>
          </p:cNvSpPr>
          <p:nvPr/>
        </p:nvSpPr>
        <p:spPr bwMode="auto">
          <a:xfrm>
            <a:off x="7288477" y="2756495"/>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493" name="Text Box 13"/>
          <p:cNvSpPr txBox="1">
            <a:spLocks noChangeArrowheads="1"/>
          </p:cNvSpPr>
          <p:nvPr/>
        </p:nvSpPr>
        <p:spPr bwMode="auto">
          <a:xfrm>
            <a:off x="7288477" y="3199408"/>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494" name="Rectangle 14"/>
          <p:cNvSpPr>
            <a:spLocks noChangeArrowheads="1"/>
          </p:cNvSpPr>
          <p:nvPr/>
        </p:nvSpPr>
        <p:spPr bwMode="auto">
          <a:xfrm>
            <a:off x="1286405" y="1708745"/>
            <a:ext cx="1695715" cy="2836863"/>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endParaRPr>
          </a:p>
        </p:txBody>
      </p:sp>
      <p:sp>
        <p:nvSpPr>
          <p:cNvPr id="148495" name="Text Box 15"/>
          <p:cNvSpPr txBox="1">
            <a:spLocks noChangeArrowheads="1"/>
          </p:cNvSpPr>
          <p:nvPr/>
        </p:nvSpPr>
        <p:spPr bwMode="auto">
          <a:xfrm>
            <a:off x="1336279" y="3628033"/>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数据链路层</a:t>
            </a:r>
          </a:p>
        </p:txBody>
      </p:sp>
      <p:sp>
        <p:nvSpPr>
          <p:cNvPr id="148496" name="Line 16"/>
          <p:cNvSpPr>
            <a:spLocks noChangeShapeType="1"/>
          </p:cNvSpPr>
          <p:nvPr/>
        </p:nvSpPr>
        <p:spPr bwMode="auto">
          <a:xfrm>
            <a:off x="1286405" y="4102694"/>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7" name="Line 17"/>
          <p:cNvSpPr>
            <a:spLocks noChangeShapeType="1"/>
          </p:cNvSpPr>
          <p:nvPr/>
        </p:nvSpPr>
        <p:spPr bwMode="auto">
          <a:xfrm>
            <a:off x="1286405" y="3659782"/>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8" name="Line 18"/>
          <p:cNvSpPr>
            <a:spLocks noChangeShapeType="1"/>
          </p:cNvSpPr>
          <p:nvPr/>
        </p:nvSpPr>
        <p:spPr bwMode="auto">
          <a:xfrm>
            <a:off x="1286405" y="3216869"/>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499" name="Line 19"/>
          <p:cNvSpPr>
            <a:spLocks noChangeShapeType="1"/>
          </p:cNvSpPr>
          <p:nvPr/>
        </p:nvSpPr>
        <p:spPr bwMode="auto">
          <a:xfrm>
            <a:off x="1286405" y="2772369"/>
            <a:ext cx="1695715"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0" name="Text Box 20"/>
          <p:cNvSpPr txBox="1">
            <a:spLocks noChangeArrowheads="1"/>
          </p:cNvSpPr>
          <p:nvPr/>
        </p:nvSpPr>
        <p:spPr bwMode="auto">
          <a:xfrm>
            <a:off x="1602846" y="4070945"/>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物理层</a:t>
            </a:r>
          </a:p>
        </p:txBody>
      </p:sp>
      <p:sp>
        <p:nvSpPr>
          <p:cNvPr id="148501" name="Text Box 21"/>
          <p:cNvSpPr txBox="1">
            <a:spLocks noChangeArrowheads="1"/>
          </p:cNvSpPr>
          <p:nvPr/>
        </p:nvSpPr>
        <p:spPr bwMode="auto">
          <a:xfrm>
            <a:off x="1602846" y="2756495"/>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运输层</a:t>
            </a:r>
          </a:p>
        </p:txBody>
      </p:sp>
      <p:sp>
        <p:nvSpPr>
          <p:cNvPr id="148502" name="Text Box 22"/>
          <p:cNvSpPr txBox="1">
            <a:spLocks noChangeArrowheads="1"/>
          </p:cNvSpPr>
          <p:nvPr/>
        </p:nvSpPr>
        <p:spPr bwMode="auto">
          <a:xfrm>
            <a:off x="1602846" y="3199408"/>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网络层</a:t>
            </a:r>
          </a:p>
        </p:txBody>
      </p:sp>
      <p:sp>
        <p:nvSpPr>
          <p:cNvPr id="148503" name="Line 23"/>
          <p:cNvSpPr>
            <a:spLocks noChangeShapeType="1"/>
          </p:cNvSpPr>
          <p:nvPr/>
        </p:nvSpPr>
        <p:spPr bwMode="auto">
          <a:xfrm>
            <a:off x="2117064" y="2640607"/>
            <a:ext cx="3440" cy="13176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4" name="Line 24"/>
          <p:cNvSpPr>
            <a:spLocks noChangeShapeType="1"/>
          </p:cNvSpPr>
          <p:nvPr/>
        </p:nvSpPr>
        <p:spPr bwMode="auto">
          <a:xfrm>
            <a:off x="7852569" y="2640607"/>
            <a:ext cx="1720" cy="131762"/>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grpSp>
        <p:nvGrpSpPr>
          <p:cNvPr id="148505" name="Group 25"/>
          <p:cNvGrpSpPr>
            <a:grpSpLocks/>
          </p:cNvGrpSpPr>
          <p:nvPr/>
        </p:nvGrpSpPr>
        <p:grpSpPr bwMode="auto">
          <a:xfrm>
            <a:off x="2782623" y="1867495"/>
            <a:ext cx="4354513" cy="481013"/>
            <a:chOff x="1618" y="1358"/>
            <a:chExt cx="2532" cy="303"/>
          </a:xfrm>
        </p:grpSpPr>
        <p:sp>
          <p:nvSpPr>
            <p:cNvPr id="148506" name="Line 26"/>
            <p:cNvSpPr>
              <a:spLocks noChangeShapeType="1"/>
            </p:cNvSpPr>
            <p:nvPr/>
          </p:nvSpPr>
          <p:spPr bwMode="auto">
            <a:xfrm>
              <a:off x="1618" y="1649"/>
              <a:ext cx="2532" cy="12"/>
            </a:xfrm>
            <a:prstGeom prst="line">
              <a:avLst/>
            </a:prstGeom>
            <a:noFill/>
            <a:ln w="38100">
              <a:solidFill>
                <a:srgbClr val="000099"/>
              </a:solidFill>
              <a:prstDash val="dash"/>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07" name="Text Box 27"/>
            <p:cNvSpPr txBox="1">
              <a:spLocks noChangeArrowheads="1"/>
            </p:cNvSpPr>
            <p:nvPr/>
          </p:nvSpPr>
          <p:spPr bwMode="auto">
            <a:xfrm>
              <a:off x="1908" y="1358"/>
              <a:ext cx="178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①</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客户发起连接建立请求</a:t>
              </a:r>
            </a:p>
          </p:txBody>
        </p:sp>
      </p:grpSp>
      <p:grpSp>
        <p:nvGrpSpPr>
          <p:cNvPr id="148508" name="Group 28"/>
          <p:cNvGrpSpPr>
            <a:grpSpLocks/>
          </p:cNvGrpSpPr>
          <p:nvPr/>
        </p:nvGrpSpPr>
        <p:grpSpPr bwMode="auto">
          <a:xfrm>
            <a:off x="2768865" y="2492969"/>
            <a:ext cx="4326996" cy="434975"/>
            <a:chOff x="1655" y="1752"/>
            <a:chExt cx="2516" cy="274"/>
          </a:xfrm>
        </p:grpSpPr>
        <p:sp>
          <p:nvSpPr>
            <p:cNvPr id="148509" name="Line 29"/>
            <p:cNvSpPr>
              <a:spLocks noChangeShapeType="1"/>
            </p:cNvSpPr>
            <p:nvPr/>
          </p:nvSpPr>
          <p:spPr bwMode="auto">
            <a:xfrm flipH="1" flipV="1">
              <a:off x="1655" y="1752"/>
              <a:ext cx="2516" cy="9"/>
            </a:xfrm>
            <a:prstGeom prst="line">
              <a:avLst/>
            </a:prstGeom>
            <a:noFill/>
            <a:ln w="38100">
              <a:solidFill>
                <a:srgbClr val="FF33CC"/>
              </a:solidFill>
              <a:prstDash val="dash"/>
              <a:round/>
              <a:headEnd/>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endParaRPr>
            </a:p>
          </p:txBody>
        </p:sp>
        <p:sp>
          <p:nvSpPr>
            <p:cNvPr id="148510" name="Text Box 30"/>
            <p:cNvSpPr txBox="1">
              <a:spLocks noChangeArrowheads="1"/>
            </p:cNvSpPr>
            <p:nvPr/>
          </p:nvSpPr>
          <p:spPr bwMode="auto">
            <a:xfrm>
              <a:off x="1973" y="1774"/>
              <a:ext cx="193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黑体" pitchFamily="2" charset="-122"/>
                  <a:ea typeface="黑体" pitchFamily="2" charset="-122"/>
                </a:rPr>
                <a:t>②</a:t>
              </a:r>
              <a:r>
                <a:rPr kumimoji="1" lang="en-US" altLang="zh-CN" sz="1000" b="1">
                  <a:solidFill>
                    <a:srgbClr val="000099"/>
                  </a:solidFill>
                  <a:latin typeface="黑体" pitchFamily="2" charset="-122"/>
                  <a:ea typeface="黑体" pitchFamily="2" charset="-122"/>
                </a:rPr>
                <a:t> </a:t>
              </a:r>
              <a:r>
                <a:rPr kumimoji="1" lang="zh-CN" altLang="en-US" sz="2000" b="1">
                  <a:solidFill>
                    <a:srgbClr val="000099"/>
                  </a:solidFill>
                  <a:latin typeface="黑体" pitchFamily="2" charset="-122"/>
                  <a:ea typeface="黑体" pitchFamily="2" charset="-122"/>
                </a:rPr>
                <a:t>服务器接受连接建立请求</a:t>
              </a:r>
            </a:p>
          </p:txBody>
        </p:sp>
      </p:grpSp>
      <p:sp>
        <p:nvSpPr>
          <p:cNvPr id="148511" name="Text Box 31"/>
          <p:cNvSpPr txBox="1">
            <a:spLocks noChangeArrowheads="1"/>
          </p:cNvSpPr>
          <p:nvPr/>
        </p:nvSpPr>
        <p:spPr bwMode="auto">
          <a:xfrm>
            <a:off x="1602846" y="1715095"/>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2" name="Text Box 32"/>
          <p:cNvSpPr txBox="1">
            <a:spLocks noChangeArrowheads="1"/>
          </p:cNvSpPr>
          <p:nvPr/>
        </p:nvSpPr>
        <p:spPr bwMode="auto">
          <a:xfrm>
            <a:off x="7288477" y="1700808"/>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黑体" pitchFamily="2" charset="-122"/>
                <a:ea typeface="黑体" pitchFamily="2" charset="-122"/>
              </a:rPr>
              <a:t>应用层</a:t>
            </a:r>
          </a:p>
        </p:txBody>
      </p:sp>
      <p:sp>
        <p:nvSpPr>
          <p:cNvPr id="148513" name="Text Box 33"/>
          <p:cNvSpPr txBox="1">
            <a:spLocks noChangeArrowheads="1"/>
          </p:cNvSpPr>
          <p:nvPr/>
        </p:nvSpPr>
        <p:spPr bwMode="auto">
          <a:xfrm>
            <a:off x="4485217" y="4724995"/>
            <a:ext cx="111280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Bookman Old Style" pitchFamily="18" charset="0"/>
                <a:ea typeface="黑体" pitchFamily="2" charset="-122"/>
              </a:rPr>
              <a:t>互联网</a:t>
            </a:r>
            <a:endParaRPr kumimoji="1" lang="zh-CN" altLang="en-US" sz="2400" b="1" dirty="0">
              <a:solidFill>
                <a:srgbClr val="000099"/>
              </a:solidFill>
              <a:latin typeface="Bookman Old Style" pitchFamily="18" charset="0"/>
              <a:ea typeface="黑体" pitchFamily="2" charset="-122"/>
            </a:endParaRPr>
          </a:p>
        </p:txBody>
      </p:sp>
      <p:grpSp>
        <p:nvGrpSpPr>
          <p:cNvPr id="148514" name="Group 34"/>
          <p:cNvGrpSpPr>
            <a:grpSpLocks/>
          </p:cNvGrpSpPr>
          <p:nvPr/>
        </p:nvGrpSpPr>
        <p:grpSpPr bwMode="auto">
          <a:xfrm>
            <a:off x="1436027" y="2123082"/>
            <a:ext cx="1396471" cy="531812"/>
            <a:chOff x="835" y="1519"/>
            <a:chExt cx="812" cy="335"/>
          </a:xfrm>
        </p:grpSpPr>
        <p:sp>
          <p:nvSpPr>
            <p:cNvPr id="148515" name="Oval 35"/>
            <p:cNvSpPr>
              <a:spLocks noChangeArrowheads="1"/>
            </p:cNvSpPr>
            <p:nvPr/>
          </p:nvSpPr>
          <p:spPr bwMode="auto">
            <a:xfrm>
              <a:off x="835" y="1519"/>
              <a:ext cx="812" cy="335"/>
            </a:xfrm>
            <a:prstGeom prst="ellipse">
              <a:avLst/>
            </a:prstGeom>
            <a:solidFill>
              <a:srgbClr val="99FFCC"/>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6" name="Text Box 36"/>
            <p:cNvSpPr txBox="1">
              <a:spLocks noChangeArrowheads="1"/>
            </p:cNvSpPr>
            <p:nvPr/>
          </p:nvSpPr>
          <p:spPr bwMode="auto">
            <a:xfrm>
              <a:off x="1020" y="1547"/>
              <a:ext cx="406" cy="25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mn-lt"/>
                  <a:ea typeface="黑体" pitchFamily="2" charset="-122"/>
                </a:rPr>
                <a:t>客户</a:t>
              </a:r>
            </a:p>
          </p:txBody>
        </p:sp>
      </p:grpSp>
      <p:grpSp>
        <p:nvGrpSpPr>
          <p:cNvPr id="148517" name="Group 37"/>
          <p:cNvGrpSpPr>
            <a:grpSpLocks/>
          </p:cNvGrpSpPr>
          <p:nvPr/>
        </p:nvGrpSpPr>
        <p:grpSpPr bwMode="auto">
          <a:xfrm>
            <a:off x="7123377" y="2123082"/>
            <a:ext cx="1396471" cy="531812"/>
            <a:chOff x="4142" y="1519"/>
            <a:chExt cx="812" cy="335"/>
          </a:xfrm>
        </p:grpSpPr>
        <p:sp>
          <p:nvSpPr>
            <p:cNvPr id="148518" name="Oval 38"/>
            <p:cNvSpPr>
              <a:spLocks noChangeArrowheads="1"/>
            </p:cNvSpPr>
            <p:nvPr/>
          </p:nvSpPr>
          <p:spPr bwMode="auto">
            <a:xfrm>
              <a:off x="4142" y="1519"/>
              <a:ext cx="812" cy="335"/>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Times New Roman" pitchFamily="18" charset="0"/>
              </a:endParaRPr>
            </a:p>
          </p:txBody>
        </p:sp>
        <p:sp>
          <p:nvSpPr>
            <p:cNvPr id="148519" name="Text Box 39"/>
            <p:cNvSpPr txBox="1">
              <a:spLocks noChangeArrowheads="1"/>
            </p:cNvSpPr>
            <p:nvPr/>
          </p:nvSpPr>
          <p:spPr bwMode="auto">
            <a:xfrm>
              <a:off x="4256" y="1543"/>
              <a:ext cx="555" cy="2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kumimoji="1" lang="zh-CN" altLang="en-US" sz="2000" b="1" dirty="0">
                  <a:solidFill>
                    <a:srgbClr val="000099"/>
                  </a:solidFill>
                  <a:latin typeface="黑体" pitchFamily="2" charset="-122"/>
                  <a:ea typeface="黑体" pitchFamily="2" charset="-122"/>
                </a:rPr>
                <a:t>服务器</a:t>
              </a:r>
            </a:p>
          </p:txBody>
        </p:sp>
      </p:grpSp>
      <p:sp>
        <p:nvSpPr>
          <p:cNvPr id="148520" name="Text Box 40"/>
          <p:cNvSpPr txBox="1">
            <a:spLocks noChangeArrowheads="1"/>
          </p:cNvSpPr>
          <p:nvPr/>
        </p:nvSpPr>
        <p:spPr bwMode="auto">
          <a:xfrm>
            <a:off x="3641153" y="3069233"/>
            <a:ext cx="2711758" cy="1015663"/>
          </a:xfrm>
          <a:prstGeom prst="rect">
            <a:avLst/>
          </a:prstGeom>
          <a:solidFill>
            <a:srgbClr val="CCFFFF"/>
          </a:solidFill>
          <a:ln w="76200" cmpd="tri">
            <a:solidFill>
              <a:srgbClr val="333399"/>
            </a:solidFill>
            <a:miter lim="800000"/>
            <a:headEnd/>
            <a:tailEnd/>
          </a:ln>
          <a:effectLst/>
          <a:extLst/>
        </p:spPr>
        <p:txBody>
          <a:bodyPr wrap="square">
            <a:spAutoFit/>
          </a:bodyPr>
          <a:lstStyle/>
          <a:p>
            <a:pPr algn="ctr"/>
            <a:r>
              <a:rPr lang="zh-CN" altLang="en-US" sz="2000" b="1" dirty="0">
                <a:solidFill>
                  <a:srgbClr val="000099"/>
                </a:solidFill>
                <a:latin typeface="Tahoma" pitchFamily="34" charset="0"/>
                <a:ea typeface="黑体" pitchFamily="2" charset="-122"/>
              </a:rPr>
              <a:t>以后就逐级使用下层</a:t>
            </a:r>
          </a:p>
          <a:p>
            <a:pPr algn="ctr"/>
            <a:r>
              <a:rPr lang="zh-CN" altLang="en-US" sz="2000" b="1" dirty="0">
                <a:solidFill>
                  <a:srgbClr val="000099"/>
                </a:solidFill>
                <a:latin typeface="Tahoma" pitchFamily="34" charset="0"/>
                <a:ea typeface="黑体" pitchFamily="2" charset="-122"/>
              </a:rPr>
              <a:t>提供的服务</a:t>
            </a:r>
          </a:p>
          <a:p>
            <a:pPr algn="ctr"/>
            <a:r>
              <a:rPr lang="en-US" altLang="zh-CN" sz="2000" b="1" dirty="0">
                <a:solidFill>
                  <a:srgbClr val="000099"/>
                </a:solidFill>
                <a:latin typeface="Tahoma" pitchFamily="34" charset="0"/>
                <a:ea typeface="黑体" pitchFamily="2" charset="-122"/>
              </a:rPr>
              <a:t>(</a:t>
            </a:r>
            <a:r>
              <a:rPr lang="zh-CN" altLang="en-US" sz="2000" b="1" dirty="0">
                <a:solidFill>
                  <a:srgbClr val="000099"/>
                </a:solidFill>
                <a:latin typeface="Tahoma" pitchFamily="34" charset="0"/>
                <a:ea typeface="黑体" pitchFamily="2" charset="-122"/>
              </a:rPr>
              <a:t>使用 </a:t>
            </a:r>
            <a:r>
              <a:rPr lang="en-US" altLang="zh-CN" sz="2000" b="1" dirty="0">
                <a:solidFill>
                  <a:srgbClr val="000099"/>
                </a:solidFill>
                <a:latin typeface="Tahoma" pitchFamily="34" charset="0"/>
                <a:ea typeface="黑体" pitchFamily="2" charset="-122"/>
              </a:rPr>
              <a:t>TCP </a:t>
            </a:r>
            <a:r>
              <a:rPr lang="zh-CN" altLang="en-US" sz="2000" b="1" dirty="0">
                <a:solidFill>
                  <a:srgbClr val="000099"/>
                </a:solidFill>
                <a:latin typeface="Tahoma" pitchFamily="34" charset="0"/>
                <a:ea typeface="黑体" pitchFamily="2" charset="-122"/>
              </a:rPr>
              <a:t>和 </a:t>
            </a:r>
            <a:r>
              <a:rPr lang="en-US" altLang="zh-CN" sz="2000" b="1" dirty="0">
                <a:solidFill>
                  <a:srgbClr val="000099"/>
                </a:solidFill>
                <a:latin typeface="Tahoma" pitchFamily="34" charset="0"/>
                <a:ea typeface="黑体" pitchFamily="2" charset="-122"/>
              </a:rPr>
              <a:t>IP</a:t>
            </a:r>
            <a:r>
              <a:rPr lang="zh-CN" altLang="en-US" sz="2000" b="1" dirty="0">
                <a:solidFill>
                  <a:srgbClr val="000099"/>
                </a:solidFill>
                <a:latin typeface="Tahoma" pitchFamily="34" charset="0"/>
                <a:ea typeface="黑体" pitchFamily="2" charset="-122"/>
              </a:rPr>
              <a:t>）</a:t>
            </a:r>
          </a:p>
        </p:txBody>
      </p:sp>
      <p:sp>
        <p:nvSpPr>
          <p:cNvPr id="3" name="矩形 2"/>
          <p:cNvSpPr/>
          <p:nvPr/>
        </p:nvSpPr>
        <p:spPr>
          <a:xfrm>
            <a:off x="1286405" y="5661248"/>
            <a:ext cx="7383065" cy="461665"/>
          </a:xfrm>
          <a:prstGeom prst="rect">
            <a:avLst/>
          </a:prstGeom>
        </p:spPr>
        <p:txBody>
          <a:bodyPr wrap="square">
            <a:spAutoFit/>
          </a:bodyPr>
          <a:lstStyle/>
          <a:p>
            <a:pPr algn="ctr"/>
            <a:r>
              <a:rPr lang="zh-CN" altLang="zh-CN" sz="2400" b="1" dirty="0" smtClean="0">
                <a:latin typeface="+mn-lt"/>
                <a:ea typeface="黑体" pitchFamily="2" charset="-122"/>
              </a:rPr>
              <a:t>在</a:t>
            </a:r>
            <a:r>
              <a:rPr lang="zh-CN" altLang="zh-CN" sz="2400" b="1" dirty="0">
                <a:latin typeface="+mn-lt"/>
                <a:ea typeface="黑体" pitchFamily="2" charset="-122"/>
              </a:rPr>
              <a:t>应用层的客户进程和服务器进程的交互</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40186907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nodeType="clickEffect">
                                  <p:stCondLst>
                                    <p:cond delay="0"/>
                                  </p:stCondLst>
                                  <p:childTnLst>
                                    <p:anim calcmode="discrete" valueType="str">
                                      <p:cBhvr>
                                        <p:cTn id="6" dur="500" fill="hold"/>
                                        <p:tgtEl>
                                          <p:spTgt spid="148514"/>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500"/>
                            </p:stCondLst>
                            <p:childTnLst>
                              <p:par>
                                <p:cTn id="8" presetID="22" presetClass="entr" presetSubtype="8" fill="hold" nodeType="afterEffect">
                                  <p:stCondLst>
                                    <p:cond delay="0"/>
                                  </p:stCondLst>
                                  <p:childTnLst>
                                    <p:set>
                                      <p:cBhvr>
                                        <p:cTn id="9" dur="1" fill="hold">
                                          <p:stCondLst>
                                            <p:cond delay="0"/>
                                          </p:stCondLst>
                                        </p:cTn>
                                        <p:tgtEl>
                                          <p:spTgt spid="148505"/>
                                        </p:tgtEl>
                                        <p:attrNameLst>
                                          <p:attrName>style.visibility</p:attrName>
                                        </p:attrNameLst>
                                      </p:cBhvr>
                                      <p:to>
                                        <p:strVal val="visible"/>
                                      </p:to>
                                    </p:set>
                                    <p:animEffect transition="in" filter="wipe(left)">
                                      <p:cBhvr>
                                        <p:cTn id="10" dur="500"/>
                                        <p:tgtEl>
                                          <p:spTgt spid="1485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mph" presetSubtype="0" repeatCount="3000" fill="hold" nodeType="clickEffect">
                                  <p:stCondLst>
                                    <p:cond delay="0"/>
                                  </p:stCondLst>
                                  <p:childTnLst>
                                    <p:anim calcmode="discrete" valueType="str">
                                      <p:cBhvr>
                                        <p:cTn id="14" dur="500" fill="hold"/>
                                        <p:tgtEl>
                                          <p:spTgt spid="148517"/>
                                        </p:tgtEl>
                                        <p:attrNameLst>
                                          <p:attrName>style.visibility</p:attrName>
                                        </p:attrNameLst>
                                      </p:cBhvr>
                                      <p:tavLst>
                                        <p:tav tm="0">
                                          <p:val>
                                            <p:strVal val="hidden"/>
                                          </p:val>
                                        </p:tav>
                                        <p:tav tm="50000">
                                          <p:val>
                                            <p:strVal val="visible"/>
                                          </p:val>
                                        </p:tav>
                                      </p:tavLst>
                                    </p:anim>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148508"/>
                                        </p:tgtEl>
                                        <p:attrNameLst>
                                          <p:attrName>style.visibility</p:attrName>
                                        </p:attrNameLst>
                                      </p:cBhvr>
                                      <p:to>
                                        <p:strVal val="visible"/>
                                      </p:to>
                                    </p:set>
                                    <p:animEffect transition="in" filter="wipe(right)">
                                      <p:cBhvr>
                                        <p:cTn id="18" dur="1000"/>
                                        <p:tgtEl>
                                          <p:spTgt spid="148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0"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algn="ctr"/>
            <a:r>
              <a:rPr lang="zh-CN" altLang="en-US" sz="3200" dirty="0"/>
              <a:t>功能较强的计算机</a:t>
            </a:r>
            <a:br>
              <a:rPr lang="zh-CN" altLang="en-US" sz="3200" dirty="0"/>
            </a:br>
            <a:r>
              <a:rPr lang="zh-CN" altLang="en-US" sz="3200" dirty="0"/>
              <a:t>可同时运行多个服务器进程 </a:t>
            </a:r>
          </a:p>
        </p:txBody>
      </p:sp>
      <p:sp>
        <p:nvSpPr>
          <p:cNvPr id="149507" name="Line 3"/>
          <p:cNvSpPr>
            <a:spLocks noChangeShapeType="1"/>
          </p:cNvSpPr>
          <p:nvPr/>
        </p:nvSpPr>
        <p:spPr bwMode="auto">
          <a:xfrm>
            <a:off x="4942682" y="4388199"/>
            <a:ext cx="5160" cy="325437"/>
          </a:xfrm>
          <a:prstGeom prst="line">
            <a:avLst/>
          </a:prstGeom>
          <a:noFill/>
          <a:ln w="3810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08" name="Rectangle 4"/>
          <p:cNvSpPr>
            <a:spLocks noChangeArrowheads="1"/>
          </p:cNvSpPr>
          <p:nvPr/>
        </p:nvSpPr>
        <p:spPr bwMode="auto">
          <a:xfrm>
            <a:off x="3422386" y="1694210"/>
            <a:ext cx="3140340" cy="2693988"/>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09" name="Text Box 5"/>
          <p:cNvSpPr txBox="1">
            <a:spLocks noChangeArrowheads="1"/>
          </p:cNvSpPr>
          <p:nvPr/>
        </p:nvSpPr>
        <p:spPr bwMode="auto">
          <a:xfrm>
            <a:off x="4206611" y="3546824"/>
            <a:ext cx="146706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数据链路层</a:t>
            </a:r>
          </a:p>
        </p:txBody>
      </p:sp>
      <p:sp>
        <p:nvSpPr>
          <p:cNvPr id="149510" name="Line 6"/>
          <p:cNvSpPr>
            <a:spLocks noChangeShapeType="1"/>
          </p:cNvSpPr>
          <p:nvPr/>
        </p:nvSpPr>
        <p:spPr bwMode="auto">
          <a:xfrm>
            <a:off x="3422386" y="3980210"/>
            <a:ext cx="314034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1" name="Line 7"/>
          <p:cNvSpPr>
            <a:spLocks noChangeShapeType="1"/>
          </p:cNvSpPr>
          <p:nvPr/>
        </p:nvSpPr>
        <p:spPr bwMode="auto">
          <a:xfrm>
            <a:off x="3422386" y="3570635"/>
            <a:ext cx="314034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2" name="Line 8"/>
          <p:cNvSpPr>
            <a:spLocks noChangeShapeType="1"/>
          </p:cNvSpPr>
          <p:nvPr/>
        </p:nvSpPr>
        <p:spPr bwMode="auto">
          <a:xfrm>
            <a:off x="3422386" y="3162648"/>
            <a:ext cx="314034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3" name="Line 9"/>
          <p:cNvSpPr>
            <a:spLocks noChangeShapeType="1"/>
          </p:cNvSpPr>
          <p:nvPr/>
        </p:nvSpPr>
        <p:spPr bwMode="auto">
          <a:xfrm>
            <a:off x="3422386" y="2754660"/>
            <a:ext cx="314034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14" name="Text Box 10"/>
          <p:cNvSpPr txBox="1">
            <a:spLocks noChangeArrowheads="1"/>
          </p:cNvSpPr>
          <p:nvPr/>
        </p:nvSpPr>
        <p:spPr bwMode="auto">
          <a:xfrm>
            <a:off x="4461140" y="3954811"/>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15" name="Text Box 11"/>
          <p:cNvSpPr txBox="1">
            <a:spLocks noChangeArrowheads="1"/>
          </p:cNvSpPr>
          <p:nvPr/>
        </p:nvSpPr>
        <p:spPr bwMode="auto">
          <a:xfrm>
            <a:off x="4461140" y="2743549"/>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16" name="Text Box 12"/>
          <p:cNvSpPr txBox="1">
            <a:spLocks noChangeArrowheads="1"/>
          </p:cNvSpPr>
          <p:nvPr/>
        </p:nvSpPr>
        <p:spPr bwMode="auto">
          <a:xfrm>
            <a:off x="4461140" y="3151536"/>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17" name="Text Box 13"/>
          <p:cNvSpPr txBox="1">
            <a:spLocks noChangeArrowheads="1"/>
          </p:cNvSpPr>
          <p:nvPr/>
        </p:nvSpPr>
        <p:spPr bwMode="auto">
          <a:xfrm>
            <a:off x="4428464" y="1654524"/>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18" name="Text Box 14"/>
          <p:cNvSpPr txBox="1">
            <a:spLocks noChangeArrowheads="1"/>
          </p:cNvSpPr>
          <p:nvPr/>
        </p:nvSpPr>
        <p:spPr bwMode="auto">
          <a:xfrm>
            <a:off x="4342475" y="1268761"/>
            <a:ext cx="121860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3</a:t>
            </a:r>
          </a:p>
        </p:txBody>
      </p:sp>
      <p:grpSp>
        <p:nvGrpSpPr>
          <p:cNvPr id="149519" name="Group 15"/>
          <p:cNvGrpSpPr>
            <a:grpSpLocks/>
          </p:cNvGrpSpPr>
          <p:nvPr/>
        </p:nvGrpSpPr>
        <p:grpSpPr bwMode="auto">
          <a:xfrm>
            <a:off x="3611563" y="2019649"/>
            <a:ext cx="1238250" cy="746125"/>
            <a:chOff x="2100" y="1727"/>
            <a:chExt cx="720" cy="470"/>
          </a:xfrm>
        </p:grpSpPr>
        <p:sp>
          <p:nvSpPr>
            <p:cNvPr id="149520" name="Line 16"/>
            <p:cNvSpPr>
              <a:spLocks noChangeShapeType="1"/>
            </p:cNvSpPr>
            <p:nvPr/>
          </p:nvSpPr>
          <p:spPr bwMode="auto">
            <a:xfrm>
              <a:off x="2460" y="2119"/>
              <a:ext cx="1" cy="78"/>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1" name="Oval 17"/>
            <p:cNvSpPr>
              <a:spLocks noChangeArrowheads="1"/>
            </p:cNvSpPr>
            <p:nvPr/>
          </p:nvSpPr>
          <p:spPr bwMode="auto">
            <a:xfrm>
              <a:off x="2100" y="1727"/>
              <a:ext cx="720"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2" name="Text Box 18"/>
            <p:cNvSpPr txBox="1">
              <a:spLocks noChangeArrowheads="1"/>
            </p:cNvSpPr>
            <p:nvPr/>
          </p:nvSpPr>
          <p:spPr bwMode="auto">
            <a:xfrm>
              <a:off x="2192" y="1756"/>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23" name="Group 19"/>
          <p:cNvGrpSpPr>
            <a:grpSpLocks/>
          </p:cNvGrpSpPr>
          <p:nvPr/>
        </p:nvGrpSpPr>
        <p:grpSpPr bwMode="auto">
          <a:xfrm>
            <a:off x="5135298" y="2045916"/>
            <a:ext cx="1236531" cy="735012"/>
            <a:chOff x="2986" y="1727"/>
            <a:chExt cx="719" cy="463"/>
          </a:xfrm>
        </p:grpSpPr>
        <p:sp>
          <p:nvSpPr>
            <p:cNvPr id="149524" name="Line 20"/>
            <p:cNvSpPr>
              <a:spLocks noChangeShapeType="1"/>
            </p:cNvSpPr>
            <p:nvPr/>
          </p:nvSpPr>
          <p:spPr bwMode="auto">
            <a:xfrm>
              <a:off x="3344" y="2113"/>
              <a:ext cx="1" cy="77"/>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25" name="Oval 21"/>
            <p:cNvSpPr>
              <a:spLocks noChangeArrowheads="1"/>
            </p:cNvSpPr>
            <p:nvPr/>
          </p:nvSpPr>
          <p:spPr bwMode="auto">
            <a:xfrm>
              <a:off x="2986" y="1727"/>
              <a:ext cx="719" cy="412"/>
            </a:xfrm>
            <a:prstGeom prst="ellipse">
              <a:avLst/>
            </a:prstGeom>
            <a:solidFill>
              <a:srgbClr val="FF99FF"/>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26" name="Text Box 22"/>
            <p:cNvSpPr txBox="1">
              <a:spLocks noChangeArrowheads="1"/>
            </p:cNvSpPr>
            <p:nvPr/>
          </p:nvSpPr>
          <p:spPr bwMode="auto">
            <a:xfrm>
              <a:off x="3077" y="1752"/>
              <a:ext cx="555" cy="40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pPr algn="ctr">
                <a:lnSpc>
                  <a:spcPct val="90000"/>
                </a:lnSpc>
              </a:pPr>
              <a:r>
                <a:rPr kumimoji="1" lang="zh-CN" altLang="en-US" sz="2000" b="1" dirty="0">
                  <a:solidFill>
                    <a:srgbClr val="000099"/>
                  </a:solidFill>
                  <a:latin typeface="+mn-lt"/>
                  <a:ea typeface="黑体" pitchFamily="2" charset="-122"/>
                </a:rPr>
                <a:t>服务器</a:t>
              </a:r>
            </a:p>
            <a:p>
              <a:pPr algn="ctr">
                <a:lnSpc>
                  <a:spcPct val="90000"/>
                </a:lnSpc>
              </a:pPr>
              <a:r>
                <a:rPr kumimoji="1" lang="en-US" altLang="zh-CN" sz="2000" b="1" dirty="0">
                  <a:solidFill>
                    <a:srgbClr val="000099"/>
                  </a:solidFill>
                  <a:latin typeface="+mn-lt"/>
                  <a:ea typeface="黑体" pitchFamily="2" charset="-122"/>
                </a:rPr>
                <a:t>2</a:t>
              </a:r>
              <a:endParaRPr kumimoji="1" lang="en-US" altLang="zh-CN" sz="3200" b="1" dirty="0">
                <a:solidFill>
                  <a:srgbClr val="000099"/>
                </a:solidFill>
                <a:latin typeface="+mn-lt"/>
                <a:ea typeface="黑体" pitchFamily="2" charset="-122"/>
              </a:endParaRPr>
            </a:p>
          </p:txBody>
        </p:sp>
      </p:grpSp>
      <p:grpSp>
        <p:nvGrpSpPr>
          <p:cNvPr id="149527" name="Group 23"/>
          <p:cNvGrpSpPr>
            <a:grpSpLocks/>
          </p:cNvGrpSpPr>
          <p:nvPr/>
        </p:nvGrpSpPr>
        <p:grpSpPr bwMode="auto">
          <a:xfrm>
            <a:off x="662121" y="1268760"/>
            <a:ext cx="8564562" cy="3771900"/>
            <a:chOff x="385" y="1254"/>
            <a:chExt cx="4980" cy="2376"/>
          </a:xfrm>
        </p:grpSpPr>
        <p:sp>
          <p:nvSpPr>
            <p:cNvPr id="149528" name="Freeform 24"/>
            <p:cNvSpPr>
              <a:spLocks/>
            </p:cNvSpPr>
            <p:nvPr/>
          </p:nvSpPr>
          <p:spPr bwMode="auto">
            <a:xfrm>
              <a:off x="846" y="3219"/>
              <a:ext cx="4066" cy="411"/>
            </a:xfrm>
            <a:custGeom>
              <a:avLst/>
              <a:gdLst>
                <a:gd name="T0" fmla="*/ 0 w 3527"/>
                <a:gd name="T1" fmla="*/ 0 h 333"/>
                <a:gd name="T2" fmla="*/ 0 w 3527"/>
                <a:gd name="T3" fmla="*/ 129 h 333"/>
                <a:gd name="T4" fmla="*/ 14 w 3527"/>
                <a:gd name="T5" fmla="*/ 192 h 333"/>
                <a:gd name="T6" fmla="*/ 50 w 3527"/>
                <a:gd name="T7" fmla="*/ 270 h 333"/>
                <a:gd name="T8" fmla="*/ 122 w 3527"/>
                <a:gd name="T9" fmla="*/ 318 h 333"/>
                <a:gd name="T10" fmla="*/ 177 w 3527"/>
                <a:gd name="T11" fmla="*/ 330 h 333"/>
                <a:gd name="T12" fmla="*/ 3360 w 3527"/>
                <a:gd name="T13" fmla="*/ 333 h 333"/>
                <a:gd name="T14" fmla="*/ 3422 w 3527"/>
                <a:gd name="T15" fmla="*/ 318 h 333"/>
                <a:gd name="T16" fmla="*/ 3482 w 3527"/>
                <a:gd name="T17" fmla="*/ 282 h 333"/>
                <a:gd name="T18" fmla="*/ 3512 w 3527"/>
                <a:gd name="T19" fmla="*/ 234 h 333"/>
                <a:gd name="T20" fmla="*/ 3524 w 3527"/>
                <a:gd name="T21" fmla="*/ 162 h 333"/>
                <a:gd name="T22" fmla="*/ 3527 w 3527"/>
                <a:gd name="T2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nvGrpSpPr>
            <p:cNvPr id="149529" name="Group 25"/>
            <p:cNvGrpSpPr>
              <a:grpSpLocks/>
            </p:cNvGrpSpPr>
            <p:nvPr/>
          </p:nvGrpSpPr>
          <p:grpSpPr bwMode="auto">
            <a:xfrm>
              <a:off x="385" y="1254"/>
              <a:ext cx="941" cy="1965"/>
              <a:chOff x="385" y="1254"/>
              <a:chExt cx="941" cy="1965"/>
            </a:xfrm>
          </p:grpSpPr>
          <p:sp>
            <p:nvSpPr>
              <p:cNvPr id="149530" name="Rectangle 26"/>
              <p:cNvSpPr>
                <a:spLocks noChangeArrowheads="1"/>
              </p:cNvSpPr>
              <p:nvPr/>
            </p:nvSpPr>
            <p:spPr bwMode="auto">
              <a:xfrm>
                <a:off x="385"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31" name="Text Box 27"/>
              <p:cNvSpPr txBox="1">
                <a:spLocks noChangeArrowheads="1"/>
              </p:cNvSpPr>
              <p:nvPr/>
            </p:nvSpPr>
            <p:spPr bwMode="auto">
              <a:xfrm>
                <a:off x="413" y="2689"/>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32" name="Line 28"/>
              <p:cNvSpPr>
                <a:spLocks noChangeShapeType="1"/>
              </p:cNvSpPr>
              <p:nvPr/>
            </p:nvSpPr>
            <p:spPr bwMode="auto">
              <a:xfrm>
                <a:off x="385" y="2962"/>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3" name="Line 29"/>
              <p:cNvSpPr>
                <a:spLocks noChangeShapeType="1"/>
              </p:cNvSpPr>
              <p:nvPr/>
            </p:nvSpPr>
            <p:spPr bwMode="auto">
              <a:xfrm>
                <a:off x="385" y="2704"/>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4" name="Line 30"/>
              <p:cNvSpPr>
                <a:spLocks noChangeShapeType="1"/>
              </p:cNvSpPr>
              <p:nvPr/>
            </p:nvSpPr>
            <p:spPr bwMode="auto">
              <a:xfrm>
                <a:off x="385" y="2447"/>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5" name="Line 31"/>
              <p:cNvSpPr>
                <a:spLocks noChangeShapeType="1"/>
              </p:cNvSpPr>
              <p:nvPr/>
            </p:nvSpPr>
            <p:spPr bwMode="auto">
              <a:xfrm>
                <a:off x="385" y="2190"/>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36" name="Text Box 32"/>
              <p:cNvSpPr txBox="1">
                <a:spLocks noChangeArrowheads="1"/>
              </p:cNvSpPr>
              <p:nvPr/>
            </p:nvSpPr>
            <p:spPr bwMode="auto">
              <a:xfrm>
                <a:off x="560" y="2946"/>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37" name="Text Box 33"/>
              <p:cNvSpPr txBox="1">
                <a:spLocks noChangeArrowheads="1"/>
              </p:cNvSpPr>
              <p:nvPr/>
            </p:nvSpPr>
            <p:spPr bwMode="auto">
              <a:xfrm>
                <a:off x="560" y="2183"/>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38" name="Text Box 34"/>
              <p:cNvSpPr txBox="1">
                <a:spLocks noChangeArrowheads="1"/>
              </p:cNvSpPr>
              <p:nvPr/>
            </p:nvSpPr>
            <p:spPr bwMode="auto">
              <a:xfrm>
                <a:off x="560" y="2440"/>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39" name="Line 35"/>
              <p:cNvSpPr>
                <a:spLocks noChangeShapeType="1"/>
              </p:cNvSpPr>
              <p:nvPr/>
            </p:nvSpPr>
            <p:spPr bwMode="auto">
              <a:xfrm>
                <a:off x="845" y="2036"/>
                <a:ext cx="2" cy="154"/>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0" name="Oval 36"/>
              <p:cNvSpPr>
                <a:spLocks noChangeArrowheads="1"/>
              </p:cNvSpPr>
              <p:nvPr/>
            </p:nvSpPr>
            <p:spPr bwMode="auto">
              <a:xfrm>
                <a:off x="468"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41" name="Text Box 37"/>
              <p:cNvSpPr txBox="1">
                <a:spLocks noChangeArrowheads="1"/>
              </p:cNvSpPr>
              <p:nvPr/>
            </p:nvSpPr>
            <p:spPr bwMode="auto">
              <a:xfrm>
                <a:off x="565" y="1506"/>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42" name="Text Box 38"/>
              <p:cNvSpPr txBox="1">
                <a:spLocks noChangeArrowheads="1"/>
              </p:cNvSpPr>
              <p:nvPr/>
            </p:nvSpPr>
            <p:spPr bwMode="auto">
              <a:xfrm>
                <a:off x="523" y="1254"/>
                <a:ext cx="68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1</a:t>
                </a:r>
              </a:p>
            </p:txBody>
          </p:sp>
          <p:sp>
            <p:nvSpPr>
              <p:cNvPr id="149543" name="Text Box 39"/>
              <p:cNvSpPr txBox="1">
                <a:spLocks noChangeArrowheads="1"/>
              </p:cNvSpPr>
              <p:nvPr/>
            </p:nvSpPr>
            <p:spPr bwMode="auto">
              <a:xfrm>
                <a:off x="567" y="1789"/>
                <a:ext cx="53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客户 </a:t>
                </a:r>
                <a:r>
                  <a:rPr kumimoji="1" lang="en-US" altLang="zh-CN" sz="2000" b="1" dirty="0">
                    <a:solidFill>
                      <a:srgbClr val="000099"/>
                    </a:solidFill>
                    <a:latin typeface="+mn-lt"/>
                    <a:ea typeface="黑体" pitchFamily="2" charset="-122"/>
                  </a:rPr>
                  <a:t>1</a:t>
                </a:r>
                <a:endParaRPr kumimoji="1" lang="en-US" altLang="zh-CN" sz="3200" b="1" dirty="0">
                  <a:solidFill>
                    <a:srgbClr val="000099"/>
                  </a:solidFill>
                  <a:latin typeface="+mn-lt"/>
                  <a:ea typeface="黑体" pitchFamily="2" charset="-122"/>
                </a:endParaRPr>
              </a:p>
            </p:txBody>
          </p:sp>
        </p:grpSp>
        <p:grpSp>
          <p:nvGrpSpPr>
            <p:cNvPr id="149544" name="Group 40"/>
            <p:cNvGrpSpPr>
              <a:grpSpLocks/>
            </p:cNvGrpSpPr>
            <p:nvPr/>
          </p:nvGrpSpPr>
          <p:grpSpPr bwMode="auto">
            <a:xfrm>
              <a:off x="4424" y="1254"/>
              <a:ext cx="941" cy="1965"/>
              <a:chOff x="4424" y="1254"/>
              <a:chExt cx="941" cy="1965"/>
            </a:xfrm>
          </p:grpSpPr>
          <p:sp>
            <p:nvSpPr>
              <p:cNvPr id="149545" name="Rectangle 41"/>
              <p:cNvSpPr>
                <a:spLocks noChangeArrowheads="1"/>
              </p:cNvSpPr>
              <p:nvPr/>
            </p:nvSpPr>
            <p:spPr bwMode="auto">
              <a:xfrm>
                <a:off x="4424" y="1522"/>
                <a:ext cx="941" cy="1697"/>
              </a:xfrm>
              <a:prstGeom prst="rect">
                <a:avLst/>
              </a:prstGeom>
              <a:solidFill>
                <a:srgbClr val="FFFF66"/>
              </a:solidFill>
              <a:ln w="28575">
                <a:solidFill>
                  <a:srgbClr val="333399"/>
                </a:solidFill>
                <a:miter lim="800000"/>
                <a:headEnd/>
                <a:tailEnd/>
              </a:ln>
              <a:effectLst>
                <a:outerShdw dist="35921" dir="2700000" algn="ctr" rotWithShape="0">
                  <a:schemeClr val="bg2"/>
                </a:outerShdw>
              </a:effectLst>
            </p:spPr>
            <p:txBody>
              <a:bodyPr wrap="none" anchor="ctr"/>
              <a:lstStyle/>
              <a:p>
                <a:endParaRPr lang="zh-CN" altLang="en-US" b="1">
                  <a:solidFill>
                    <a:srgbClr val="000099"/>
                  </a:solidFill>
                  <a:latin typeface="+mn-lt"/>
                  <a:ea typeface="黑体" pitchFamily="2" charset="-122"/>
                </a:endParaRPr>
              </a:p>
            </p:txBody>
          </p:sp>
          <p:sp>
            <p:nvSpPr>
              <p:cNvPr id="149546" name="Text Box 42"/>
              <p:cNvSpPr txBox="1">
                <a:spLocks noChangeArrowheads="1"/>
              </p:cNvSpPr>
              <p:nvPr/>
            </p:nvSpPr>
            <p:spPr bwMode="auto">
              <a:xfrm>
                <a:off x="4452" y="2689"/>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数据链路层</a:t>
                </a:r>
              </a:p>
            </p:txBody>
          </p:sp>
          <p:sp>
            <p:nvSpPr>
              <p:cNvPr id="149547" name="Line 43"/>
              <p:cNvSpPr>
                <a:spLocks noChangeShapeType="1"/>
              </p:cNvSpPr>
              <p:nvPr/>
            </p:nvSpPr>
            <p:spPr bwMode="auto">
              <a:xfrm>
                <a:off x="4424" y="2962"/>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8" name="Line 44"/>
              <p:cNvSpPr>
                <a:spLocks noChangeShapeType="1"/>
              </p:cNvSpPr>
              <p:nvPr/>
            </p:nvSpPr>
            <p:spPr bwMode="auto">
              <a:xfrm>
                <a:off x="4424" y="2704"/>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49" name="Line 45"/>
              <p:cNvSpPr>
                <a:spLocks noChangeShapeType="1"/>
              </p:cNvSpPr>
              <p:nvPr/>
            </p:nvSpPr>
            <p:spPr bwMode="auto">
              <a:xfrm>
                <a:off x="4424" y="2447"/>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0" name="Line 46"/>
              <p:cNvSpPr>
                <a:spLocks noChangeShapeType="1"/>
              </p:cNvSpPr>
              <p:nvPr/>
            </p:nvSpPr>
            <p:spPr bwMode="auto">
              <a:xfrm>
                <a:off x="4424" y="2190"/>
                <a:ext cx="941"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1" name="Text Box 47"/>
              <p:cNvSpPr txBox="1">
                <a:spLocks noChangeArrowheads="1"/>
              </p:cNvSpPr>
              <p:nvPr/>
            </p:nvSpPr>
            <p:spPr bwMode="auto">
              <a:xfrm>
                <a:off x="4600" y="2946"/>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物理层</a:t>
                </a:r>
              </a:p>
            </p:txBody>
          </p:sp>
          <p:sp>
            <p:nvSpPr>
              <p:cNvPr id="149552" name="Text Box 48"/>
              <p:cNvSpPr txBox="1">
                <a:spLocks noChangeArrowheads="1"/>
              </p:cNvSpPr>
              <p:nvPr/>
            </p:nvSpPr>
            <p:spPr bwMode="auto">
              <a:xfrm>
                <a:off x="4600" y="2183"/>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运输层</a:t>
                </a:r>
              </a:p>
            </p:txBody>
          </p:sp>
          <p:sp>
            <p:nvSpPr>
              <p:cNvPr id="149553" name="Text Box 49"/>
              <p:cNvSpPr txBox="1">
                <a:spLocks noChangeArrowheads="1"/>
              </p:cNvSpPr>
              <p:nvPr/>
            </p:nvSpPr>
            <p:spPr bwMode="auto">
              <a:xfrm>
                <a:off x="4600" y="2440"/>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网络层</a:t>
                </a:r>
              </a:p>
            </p:txBody>
          </p:sp>
          <p:sp>
            <p:nvSpPr>
              <p:cNvPr id="149554" name="Line 50"/>
              <p:cNvSpPr>
                <a:spLocks noChangeShapeType="1"/>
              </p:cNvSpPr>
              <p:nvPr/>
            </p:nvSpPr>
            <p:spPr bwMode="auto">
              <a:xfrm>
                <a:off x="4911" y="2065"/>
                <a:ext cx="2" cy="125"/>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55" name="Oval 51"/>
              <p:cNvSpPr>
                <a:spLocks noChangeArrowheads="1"/>
              </p:cNvSpPr>
              <p:nvPr/>
            </p:nvSpPr>
            <p:spPr bwMode="auto">
              <a:xfrm>
                <a:off x="4507" y="1779"/>
                <a:ext cx="775" cy="308"/>
              </a:xfrm>
              <a:prstGeom prst="ellipse">
                <a:avLst/>
              </a:prstGeom>
              <a:solidFill>
                <a:srgbClr val="00FF99"/>
              </a:solidFill>
              <a:ln w="19050">
                <a:solidFill>
                  <a:schemeClr val="tx1"/>
                </a:solidFill>
                <a:round/>
                <a:headEnd/>
                <a:tailEnd/>
              </a:ln>
              <a:effectLst>
                <a:outerShdw dist="35921" dir="2700000" algn="ctr" rotWithShape="0">
                  <a:schemeClr val="bg2"/>
                </a:outerShdw>
              </a:effectLst>
            </p:spPr>
            <p:txBody>
              <a:bodyPr wrap="none" anchor="ctr"/>
              <a:lstStyle/>
              <a:p>
                <a:pPr algn="ctr"/>
                <a:endParaRPr kumimoji="1" lang="zh-CN" altLang="zh-CN" sz="1600" b="1">
                  <a:solidFill>
                    <a:srgbClr val="000099"/>
                  </a:solidFill>
                  <a:latin typeface="+mn-lt"/>
                  <a:ea typeface="黑体" pitchFamily="2" charset="-122"/>
                </a:endParaRPr>
              </a:p>
            </p:txBody>
          </p:sp>
          <p:sp>
            <p:nvSpPr>
              <p:cNvPr id="149556" name="Text Box 52"/>
              <p:cNvSpPr txBox="1">
                <a:spLocks noChangeArrowheads="1"/>
              </p:cNvSpPr>
              <p:nvPr/>
            </p:nvSpPr>
            <p:spPr bwMode="auto">
              <a:xfrm>
                <a:off x="4595" y="1514"/>
                <a:ext cx="555"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应用层</a:t>
                </a:r>
              </a:p>
            </p:txBody>
          </p:sp>
          <p:sp>
            <p:nvSpPr>
              <p:cNvPr id="149557" name="Text Box 53"/>
              <p:cNvSpPr txBox="1">
                <a:spLocks noChangeArrowheads="1"/>
              </p:cNvSpPr>
              <p:nvPr/>
            </p:nvSpPr>
            <p:spPr bwMode="auto">
              <a:xfrm>
                <a:off x="4567" y="1254"/>
                <a:ext cx="682"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99"/>
                    </a:solidFill>
                    <a:latin typeface="+mn-lt"/>
                    <a:ea typeface="黑体" pitchFamily="2" charset="-122"/>
                  </a:rPr>
                  <a:t>计算机 </a:t>
                </a:r>
                <a:r>
                  <a:rPr kumimoji="1" lang="en-US" altLang="zh-CN" sz="2000" b="1" dirty="0">
                    <a:solidFill>
                      <a:srgbClr val="000099"/>
                    </a:solidFill>
                    <a:latin typeface="+mn-lt"/>
                    <a:ea typeface="黑体" pitchFamily="2" charset="-122"/>
                  </a:rPr>
                  <a:t>2</a:t>
                </a:r>
              </a:p>
            </p:txBody>
          </p:sp>
          <p:sp>
            <p:nvSpPr>
              <p:cNvPr id="149558" name="Text Box 54"/>
              <p:cNvSpPr txBox="1">
                <a:spLocks noChangeArrowheads="1"/>
              </p:cNvSpPr>
              <p:nvPr/>
            </p:nvSpPr>
            <p:spPr bwMode="auto">
              <a:xfrm>
                <a:off x="4625" y="1789"/>
                <a:ext cx="531"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000099"/>
                    </a:solidFill>
                    <a:latin typeface="+mn-lt"/>
                    <a:ea typeface="黑体" pitchFamily="2" charset="-122"/>
                  </a:rPr>
                  <a:t>客户 </a:t>
                </a:r>
                <a:r>
                  <a:rPr kumimoji="1" lang="en-US" altLang="zh-CN" sz="2000" b="1">
                    <a:solidFill>
                      <a:srgbClr val="000099"/>
                    </a:solidFill>
                    <a:latin typeface="+mn-lt"/>
                    <a:ea typeface="黑体" pitchFamily="2" charset="-122"/>
                  </a:rPr>
                  <a:t>2</a:t>
                </a:r>
                <a:endParaRPr kumimoji="1" lang="en-US" altLang="zh-CN" sz="3200" b="1">
                  <a:solidFill>
                    <a:srgbClr val="000099"/>
                  </a:solidFill>
                  <a:latin typeface="+mn-lt"/>
                  <a:ea typeface="黑体" pitchFamily="2" charset="-122"/>
                </a:endParaRPr>
              </a:p>
            </p:txBody>
          </p:sp>
        </p:grpSp>
      </p:grpSp>
      <p:grpSp>
        <p:nvGrpSpPr>
          <p:cNvPr id="149559" name="Group 55"/>
          <p:cNvGrpSpPr>
            <a:grpSpLocks/>
          </p:cNvGrpSpPr>
          <p:nvPr/>
        </p:nvGrpSpPr>
        <p:grpSpPr bwMode="auto">
          <a:xfrm>
            <a:off x="3860933" y="4537423"/>
            <a:ext cx="2211652" cy="1122362"/>
            <a:chOff x="2245" y="3313"/>
            <a:chExt cx="1286" cy="707"/>
          </a:xfrm>
        </p:grpSpPr>
        <p:graphicFrame>
          <p:nvGraphicFramePr>
            <p:cNvPr id="149560" name="Object 56"/>
            <p:cNvGraphicFramePr>
              <a:graphicFrameLocks noChangeAspect="1"/>
            </p:cNvGraphicFramePr>
            <p:nvPr/>
          </p:nvGraphicFramePr>
          <p:xfrm>
            <a:off x="2245" y="3313"/>
            <a:ext cx="1286" cy="707"/>
          </p:xfrm>
          <a:graphic>
            <a:graphicData uri="http://schemas.openxmlformats.org/presentationml/2006/ole">
              <p:oleObj spid="_x0000_s16394" name="VISIO" r:id="rId4" imgW="1687068" imgH="964692" progId="">
                <p:embed/>
              </p:oleObj>
            </a:graphicData>
          </a:graphic>
        </p:graphicFrame>
        <p:sp>
          <p:nvSpPr>
            <p:cNvPr id="149561" name="Text Box 57"/>
            <p:cNvSpPr txBox="1">
              <a:spLocks noChangeArrowheads="1"/>
            </p:cNvSpPr>
            <p:nvPr/>
          </p:nvSpPr>
          <p:spPr bwMode="auto">
            <a:xfrm>
              <a:off x="2562" y="3521"/>
              <a:ext cx="64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smtClean="0">
                  <a:solidFill>
                    <a:srgbClr val="000099"/>
                  </a:solidFill>
                  <a:latin typeface="+mn-lt"/>
                  <a:ea typeface="黑体" pitchFamily="2" charset="-122"/>
                </a:rPr>
                <a:t>互联网</a:t>
              </a:r>
              <a:endParaRPr kumimoji="1" lang="zh-CN" altLang="en-US" sz="2400" b="1" dirty="0">
                <a:solidFill>
                  <a:srgbClr val="000099"/>
                </a:solidFill>
                <a:latin typeface="+mn-lt"/>
                <a:ea typeface="黑体" pitchFamily="2" charset="-122"/>
              </a:endParaRPr>
            </a:p>
          </p:txBody>
        </p:sp>
      </p:grpSp>
      <p:grpSp>
        <p:nvGrpSpPr>
          <p:cNvPr id="149562" name="Group 58"/>
          <p:cNvGrpSpPr>
            <a:grpSpLocks/>
          </p:cNvGrpSpPr>
          <p:nvPr/>
        </p:nvGrpSpPr>
        <p:grpSpPr bwMode="auto">
          <a:xfrm>
            <a:off x="2184136" y="2346673"/>
            <a:ext cx="5615120" cy="0"/>
            <a:chOff x="1270" y="1933"/>
            <a:chExt cx="3265" cy="0"/>
          </a:xfrm>
        </p:grpSpPr>
        <p:sp>
          <p:nvSpPr>
            <p:cNvPr id="149563" name="Line 59"/>
            <p:cNvSpPr>
              <a:spLocks noChangeShapeType="1"/>
            </p:cNvSpPr>
            <p:nvPr/>
          </p:nvSpPr>
          <p:spPr bwMode="auto">
            <a:xfrm>
              <a:off x="3705"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49564" name="Line 60"/>
            <p:cNvSpPr>
              <a:spLocks noChangeShapeType="1"/>
            </p:cNvSpPr>
            <p:nvPr/>
          </p:nvSpPr>
          <p:spPr bwMode="auto">
            <a:xfrm>
              <a:off x="1270" y="1933"/>
              <a:ext cx="830" cy="0"/>
            </a:xfrm>
            <a:prstGeom prst="line">
              <a:avLst/>
            </a:prstGeom>
            <a:noFill/>
            <a:ln w="38100">
              <a:solidFill>
                <a:srgbClr val="000099"/>
              </a:solidFill>
              <a:prstDash val="dash"/>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2" name="矩形 1"/>
          <p:cNvSpPr/>
          <p:nvPr/>
        </p:nvSpPr>
        <p:spPr>
          <a:xfrm>
            <a:off x="488504" y="5733256"/>
            <a:ext cx="9243880" cy="461665"/>
          </a:xfrm>
          <a:prstGeom prst="rect">
            <a:avLst/>
          </a:prstGeom>
        </p:spPr>
        <p:txBody>
          <a:bodyPr wrap="square">
            <a:spAutoFit/>
          </a:bodyPr>
          <a:lstStyle/>
          <a:p>
            <a:pPr algn="ctr"/>
            <a:r>
              <a:rPr lang="zh-CN" altLang="en-US" sz="2400" b="1" dirty="0" smtClean="0">
                <a:latin typeface="+mn-lt"/>
                <a:ea typeface="黑体" pitchFamily="2" charset="-122"/>
              </a:rPr>
              <a:t>计算</a:t>
            </a:r>
            <a:r>
              <a:rPr lang="zh-CN" altLang="zh-CN" sz="2400" b="1" dirty="0" smtClean="0">
                <a:latin typeface="+mn-lt"/>
                <a:ea typeface="黑体" pitchFamily="2" charset="-122"/>
              </a:rPr>
              <a:t>机</a:t>
            </a:r>
            <a:r>
              <a:rPr lang="en-US" altLang="zh-CN" sz="2400" b="1" dirty="0" smtClean="0">
                <a:latin typeface="+mn-lt"/>
                <a:ea typeface="黑体" pitchFamily="2" charset="-122"/>
              </a:rPr>
              <a:t> 3 </a:t>
            </a:r>
            <a:r>
              <a:rPr lang="zh-CN" altLang="zh-CN" sz="2400" b="1" dirty="0" smtClean="0">
                <a:latin typeface="+mn-lt"/>
                <a:ea typeface="黑体" pitchFamily="2" charset="-122"/>
              </a:rPr>
              <a:t>的</a:t>
            </a:r>
            <a:r>
              <a:rPr lang="zh-CN" altLang="zh-CN" sz="2400" b="1" dirty="0">
                <a:latin typeface="+mn-lt"/>
                <a:ea typeface="黑体" pitchFamily="2" charset="-122"/>
              </a:rPr>
              <a:t>两个服务器进程分别</a:t>
            </a:r>
            <a:r>
              <a:rPr lang="zh-CN" altLang="zh-CN" sz="2400" b="1" dirty="0" smtClean="0">
                <a:latin typeface="+mn-lt"/>
                <a:ea typeface="黑体" pitchFamily="2" charset="-122"/>
              </a:rPr>
              <a:t>向</a:t>
            </a:r>
            <a:r>
              <a:rPr lang="en-US" altLang="zh-CN" sz="2400" b="1" dirty="0" smtClean="0">
                <a:latin typeface="+mn-lt"/>
                <a:ea typeface="黑体" pitchFamily="2" charset="-122"/>
              </a:rPr>
              <a:t> 1 </a:t>
            </a:r>
            <a:r>
              <a:rPr lang="zh-CN" altLang="zh-CN" sz="2400" b="1" dirty="0" smtClean="0">
                <a:latin typeface="+mn-lt"/>
                <a:ea typeface="黑体" pitchFamily="2" charset="-122"/>
              </a:rPr>
              <a:t>和</a:t>
            </a:r>
            <a:r>
              <a:rPr lang="en-US" altLang="zh-CN" sz="2400" b="1" dirty="0" smtClean="0">
                <a:latin typeface="+mn-lt"/>
                <a:ea typeface="黑体" pitchFamily="2" charset="-122"/>
              </a:rPr>
              <a:t> 2 </a:t>
            </a:r>
            <a:r>
              <a:rPr lang="zh-CN" altLang="zh-CN" sz="2400" b="1" dirty="0" smtClean="0">
                <a:latin typeface="+mn-lt"/>
                <a:ea typeface="黑体" pitchFamily="2" charset="-122"/>
              </a:rPr>
              <a:t>的</a:t>
            </a:r>
            <a:r>
              <a:rPr lang="zh-CN" altLang="zh-CN" sz="2400" b="1" dirty="0">
                <a:latin typeface="+mn-lt"/>
                <a:ea typeface="黑体" pitchFamily="2" charset="-122"/>
              </a:rPr>
              <a:t>客户进程提供服务</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6303631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1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nodeType="afterEffect">
                                  <p:stCondLst>
                                    <p:cond delay="0"/>
                                  </p:stCondLst>
                                  <p:childTnLst>
                                    <p:anim calcmode="discrete" valueType="str">
                                      <p:cBhvr>
                                        <p:cTn id="9" dur="500" fill="hold"/>
                                        <p:tgtEl>
                                          <p:spTgt spid="149519"/>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1500"/>
                            </p:stCondLst>
                            <p:childTnLst>
                              <p:par>
                                <p:cTn id="11" presetID="1" presetClass="entr" presetSubtype="0" fill="hold" nodeType="afterEffect">
                                  <p:stCondLst>
                                    <p:cond delay="500"/>
                                  </p:stCondLst>
                                  <p:childTnLst>
                                    <p:set>
                                      <p:cBhvr>
                                        <p:cTn id="12" dur="1" fill="hold">
                                          <p:stCondLst>
                                            <p:cond delay="0"/>
                                          </p:stCondLst>
                                        </p:cTn>
                                        <p:tgtEl>
                                          <p:spTgt spid="149523"/>
                                        </p:tgtEl>
                                        <p:attrNameLst>
                                          <p:attrName>style.visibility</p:attrName>
                                        </p:attrNameLst>
                                      </p:cBhvr>
                                      <p:to>
                                        <p:strVal val="visible"/>
                                      </p:to>
                                    </p:set>
                                  </p:childTnLst>
                                </p:cTn>
                              </p:par>
                            </p:childTnLst>
                          </p:cTn>
                        </p:par>
                        <p:par>
                          <p:cTn id="13" fill="hold" nodeType="afterGroup">
                            <p:stCondLst>
                              <p:cond delay="2000"/>
                            </p:stCondLst>
                            <p:childTnLst>
                              <p:par>
                                <p:cTn id="14" presetID="35" presetClass="emph" presetSubtype="0" repeatCount="3000" fill="hold" nodeType="afterEffect">
                                  <p:stCondLst>
                                    <p:cond delay="0"/>
                                  </p:stCondLst>
                                  <p:childTnLst>
                                    <p:anim calcmode="discrete" valueType="str">
                                      <p:cBhvr>
                                        <p:cTn id="15" dur="500" fill="hold"/>
                                        <p:tgtEl>
                                          <p:spTgt spid="149523"/>
                                        </p:tgtEl>
                                        <p:attrNameLst>
                                          <p:attrName>style.visibility</p:attrName>
                                        </p:attrNameLst>
                                      </p:cBhvr>
                                      <p:tavLst>
                                        <p:tav tm="0">
                                          <p:val>
                                            <p:strVal val="hidden"/>
                                          </p:val>
                                        </p:tav>
                                        <p:tav tm="50000">
                                          <p:val>
                                            <p:strVal val="visible"/>
                                          </p:val>
                                        </p:tav>
                                      </p:tavLst>
                                    </p:anim>
                                  </p:childTnLst>
                                </p:cTn>
                              </p:par>
                            </p:childTnLst>
                          </p:cTn>
                        </p:par>
                        <p:par>
                          <p:cTn id="16" fill="hold" nodeType="afterGroup">
                            <p:stCondLst>
                              <p:cond delay="3500"/>
                            </p:stCondLst>
                            <p:childTnLst>
                              <p:par>
                                <p:cTn id="17" presetID="1" presetClass="entr" presetSubtype="0" fill="hold" nodeType="afterEffect">
                                  <p:stCondLst>
                                    <p:cond delay="500"/>
                                  </p:stCondLst>
                                  <p:childTnLst>
                                    <p:set>
                                      <p:cBhvr>
                                        <p:cTn id="18" dur="1" fill="hold">
                                          <p:stCondLst>
                                            <p:cond delay="0"/>
                                          </p:stCondLst>
                                        </p:cTn>
                                        <p:tgtEl>
                                          <p:spTgt spid="14952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nodeType="afterEffect">
                                  <p:stCondLst>
                                    <p:cond delay="500"/>
                                  </p:stCondLst>
                                  <p:childTnLst>
                                    <p:set>
                                      <p:cBhvr>
                                        <p:cTn id="21" dur="1" fill="hold">
                                          <p:stCondLst>
                                            <p:cond delay="0"/>
                                          </p:stCondLst>
                                        </p:cTn>
                                        <p:tgtEl>
                                          <p:spTgt spid="149562"/>
                                        </p:tgtEl>
                                        <p:attrNameLst>
                                          <p:attrName>style.visibility</p:attrName>
                                        </p:attrNameLst>
                                      </p:cBhvr>
                                      <p:to>
                                        <p:strVal val="visible"/>
                                      </p:to>
                                    </p:set>
                                  </p:childTnLst>
                                </p:cTn>
                              </p:par>
                            </p:childTnLst>
                          </p:cTn>
                        </p:par>
                        <p:par>
                          <p:cTn id="22" fill="hold" nodeType="afterGroup">
                            <p:stCondLst>
                              <p:cond delay="4500"/>
                            </p:stCondLst>
                            <p:childTnLst>
                              <p:par>
                                <p:cTn id="23" presetID="35" presetClass="emph" presetSubtype="0" repeatCount="6000" fill="hold" nodeType="afterEffect">
                                  <p:stCondLst>
                                    <p:cond delay="0"/>
                                  </p:stCondLst>
                                  <p:childTnLst>
                                    <p:anim calcmode="discrete" valueType="str">
                                      <p:cBhvr>
                                        <p:cTn id="24" dur="500" fill="hold"/>
                                        <p:tgtEl>
                                          <p:spTgt spid="1495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91902" y="1257729"/>
            <a:ext cx="3161556" cy="792088"/>
          </a:xfrm>
        </p:spPr>
        <p:txBody>
          <a:bodyPr/>
          <a:lstStyle/>
          <a:p>
            <a:r>
              <a:rPr lang="zh-CN" altLang="en-US" dirty="0" smtClean="0"/>
              <a:t>本章总结：</a:t>
            </a:r>
            <a:endParaRPr lang="zh-CN" altLang="en-US" dirty="0"/>
          </a:p>
        </p:txBody>
      </p:sp>
      <p:sp>
        <p:nvSpPr>
          <p:cNvPr id="4" name="TextBox 3"/>
          <p:cNvSpPr txBox="1"/>
          <p:nvPr/>
        </p:nvSpPr>
        <p:spPr>
          <a:xfrm>
            <a:off x="1352600" y="2348880"/>
            <a:ext cx="2268570" cy="707886"/>
          </a:xfrm>
          <a:prstGeom prst="rect">
            <a:avLst/>
          </a:prstGeom>
          <a:noFill/>
        </p:spPr>
        <p:txBody>
          <a:bodyPr wrap="none" rtlCol="0">
            <a:spAutoFit/>
          </a:bodyPr>
          <a:lstStyle/>
          <a:p>
            <a:r>
              <a:rPr lang="zh-CN" altLang="en-US" sz="4000" b="1" dirty="0" smtClean="0">
                <a:solidFill>
                  <a:srgbClr val="FF0000"/>
                </a:solidFill>
              </a:rPr>
              <a:t>参看 </a:t>
            </a:r>
            <a:r>
              <a:rPr lang="en-US" altLang="zh-CN" sz="4000" b="1" dirty="0" smtClean="0">
                <a:solidFill>
                  <a:srgbClr val="FF0000"/>
                </a:solidFill>
              </a:rPr>
              <a:t>P37</a:t>
            </a:r>
            <a:endParaRPr lang="zh-CN" altLang="en-US" sz="4000" b="1" dirty="0">
              <a:solidFill>
                <a:srgbClr val="FF0000"/>
              </a:solidFill>
            </a:endParaRPr>
          </a:p>
        </p:txBody>
      </p:sp>
      <p:sp>
        <p:nvSpPr>
          <p:cNvPr id="64" name="标题 2"/>
          <p:cNvSpPr txBox="1">
            <a:spLocks/>
          </p:cNvSpPr>
          <p:nvPr/>
        </p:nvSpPr>
        <p:spPr bwMode="auto">
          <a:xfrm>
            <a:off x="488504" y="3645024"/>
            <a:ext cx="3161556" cy="7920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400" b="1">
                <a:solidFill>
                  <a:srgbClr val="333399"/>
                </a:solidFill>
                <a:latin typeface="+mn-lt"/>
                <a:ea typeface="黑体" pitchFamily="2" charset="-122"/>
                <a:cs typeface="+mj-cs"/>
              </a:defRPr>
            </a:lvl1pPr>
            <a:lvl2pPr algn="l" rtl="0" eaLnBrk="1" fontAlgn="base" hangingPunct="1">
              <a:spcBef>
                <a:spcPct val="0"/>
              </a:spcBef>
              <a:spcAft>
                <a:spcPct val="0"/>
              </a:spcAft>
              <a:defRPr sz="4400">
                <a:solidFill>
                  <a:schemeClr val="tx2"/>
                </a:solidFill>
                <a:latin typeface="Times New Roman" pitchFamily="18" charset="0"/>
              </a:defRPr>
            </a:lvl2pPr>
            <a:lvl3pPr algn="l" rtl="0" eaLnBrk="1" fontAlgn="base" hangingPunct="1">
              <a:spcBef>
                <a:spcPct val="0"/>
              </a:spcBef>
              <a:spcAft>
                <a:spcPct val="0"/>
              </a:spcAft>
              <a:defRPr sz="4400">
                <a:solidFill>
                  <a:schemeClr val="tx2"/>
                </a:solidFill>
                <a:latin typeface="Times New Roman" pitchFamily="18" charset="0"/>
              </a:defRPr>
            </a:lvl3pPr>
            <a:lvl4pPr algn="l" rtl="0" eaLnBrk="1" fontAlgn="base" hangingPunct="1">
              <a:spcBef>
                <a:spcPct val="0"/>
              </a:spcBef>
              <a:spcAft>
                <a:spcPct val="0"/>
              </a:spcAft>
              <a:defRPr sz="4400">
                <a:solidFill>
                  <a:schemeClr val="tx2"/>
                </a:solidFill>
                <a:latin typeface="Times New Roman" pitchFamily="18" charset="0"/>
              </a:defRPr>
            </a:lvl4pPr>
            <a:lvl5pPr algn="l" rtl="0" eaLnBrk="1" fontAlgn="base" hangingPunct="1">
              <a:spcBef>
                <a:spcPct val="0"/>
              </a:spcBef>
              <a:spcAft>
                <a:spcPct val="0"/>
              </a:spcAft>
              <a:defRPr sz="4400">
                <a:solidFill>
                  <a:schemeClr val="tx2"/>
                </a:solidFill>
                <a:latin typeface="Times New Roman" pitchFamily="18" charset="0"/>
              </a:defRPr>
            </a:lvl5pPr>
            <a:lvl6pPr marL="457200" algn="l" rtl="0" eaLnBrk="1" fontAlgn="base" hangingPunct="1">
              <a:spcBef>
                <a:spcPct val="0"/>
              </a:spcBef>
              <a:spcAft>
                <a:spcPct val="0"/>
              </a:spcAft>
              <a:defRPr sz="4400">
                <a:solidFill>
                  <a:schemeClr val="tx2"/>
                </a:solidFill>
                <a:latin typeface="Times New Roman" pitchFamily="18" charset="0"/>
              </a:defRPr>
            </a:lvl6pPr>
            <a:lvl7pPr marL="914400" algn="l" rtl="0" eaLnBrk="1" fontAlgn="base" hangingPunct="1">
              <a:spcBef>
                <a:spcPct val="0"/>
              </a:spcBef>
              <a:spcAft>
                <a:spcPct val="0"/>
              </a:spcAft>
              <a:defRPr sz="4400">
                <a:solidFill>
                  <a:schemeClr val="tx2"/>
                </a:solidFill>
                <a:latin typeface="Times New Roman" pitchFamily="18" charset="0"/>
              </a:defRPr>
            </a:lvl7pPr>
            <a:lvl8pPr marL="1371600" algn="l" rtl="0" eaLnBrk="1" fontAlgn="base" hangingPunct="1">
              <a:spcBef>
                <a:spcPct val="0"/>
              </a:spcBef>
              <a:spcAft>
                <a:spcPct val="0"/>
              </a:spcAft>
              <a:defRPr sz="4400">
                <a:solidFill>
                  <a:schemeClr val="tx2"/>
                </a:solidFill>
                <a:latin typeface="Times New Roman" pitchFamily="18" charset="0"/>
              </a:defRPr>
            </a:lvl8pPr>
            <a:lvl9pPr marL="1828800" algn="l" rtl="0" eaLnBrk="1" fontAlgn="base" hangingPunct="1">
              <a:spcBef>
                <a:spcPct val="0"/>
              </a:spcBef>
              <a:spcAft>
                <a:spcPct val="0"/>
              </a:spcAft>
              <a:defRPr sz="4400">
                <a:solidFill>
                  <a:schemeClr val="tx2"/>
                </a:solidFill>
                <a:latin typeface="Times New Roman" pitchFamily="18" charset="0"/>
              </a:defRPr>
            </a:lvl9pPr>
          </a:lstStyle>
          <a:p>
            <a:r>
              <a:rPr lang="zh-CN" altLang="en-US" kern="0" smtClean="0"/>
              <a:t>本章作业：</a:t>
            </a:r>
            <a:endParaRPr lang="zh-CN" altLang="en-US" kern="0" dirty="0"/>
          </a:p>
        </p:txBody>
      </p:sp>
      <p:sp>
        <p:nvSpPr>
          <p:cNvPr id="65" name="TextBox 64"/>
          <p:cNvSpPr txBox="1"/>
          <p:nvPr/>
        </p:nvSpPr>
        <p:spPr>
          <a:xfrm>
            <a:off x="1307134" y="4953362"/>
            <a:ext cx="6953122" cy="707886"/>
          </a:xfrm>
          <a:prstGeom prst="rect">
            <a:avLst/>
          </a:prstGeom>
          <a:noFill/>
        </p:spPr>
        <p:txBody>
          <a:bodyPr wrap="none" rtlCol="0">
            <a:spAutoFit/>
          </a:bodyPr>
          <a:lstStyle/>
          <a:p>
            <a:r>
              <a:rPr lang="en-US" altLang="zh-CN" sz="4000" b="1" dirty="0" smtClean="0">
                <a:solidFill>
                  <a:srgbClr val="FF0000"/>
                </a:solidFill>
              </a:rPr>
              <a:t>3</a:t>
            </a:r>
            <a:r>
              <a:rPr lang="zh-CN" altLang="en-US" sz="4000" b="1" dirty="0" smtClean="0">
                <a:solidFill>
                  <a:srgbClr val="FF0000"/>
                </a:solidFill>
              </a:rPr>
              <a:t>、</a:t>
            </a:r>
            <a:r>
              <a:rPr lang="en-US" altLang="zh-CN" sz="4000" b="1" dirty="0" smtClean="0">
                <a:solidFill>
                  <a:srgbClr val="FF0000"/>
                </a:solidFill>
              </a:rPr>
              <a:t>10</a:t>
            </a:r>
            <a:r>
              <a:rPr lang="zh-CN" altLang="en-US" sz="4000" b="1" dirty="0" smtClean="0">
                <a:solidFill>
                  <a:srgbClr val="FF0000"/>
                </a:solidFill>
              </a:rPr>
              <a:t>、</a:t>
            </a:r>
            <a:r>
              <a:rPr lang="en-US" altLang="zh-CN" sz="4000" b="1" dirty="0" smtClean="0">
                <a:solidFill>
                  <a:srgbClr val="FF0000"/>
                </a:solidFill>
              </a:rPr>
              <a:t>11</a:t>
            </a:r>
            <a:r>
              <a:rPr lang="zh-CN" altLang="en-US" sz="4000" b="1" dirty="0" smtClean="0">
                <a:solidFill>
                  <a:srgbClr val="FF0000"/>
                </a:solidFill>
              </a:rPr>
              <a:t>、</a:t>
            </a:r>
            <a:r>
              <a:rPr lang="en-US" altLang="zh-CN" sz="4000" b="1" dirty="0" smtClean="0">
                <a:solidFill>
                  <a:srgbClr val="FF0000"/>
                </a:solidFill>
              </a:rPr>
              <a:t>15</a:t>
            </a:r>
            <a:r>
              <a:rPr lang="zh-CN" altLang="en-US" sz="4000" b="1" dirty="0" smtClean="0">
                <a:solidFill>
                  <a:srgbClr val="FF0000"/>
                </a:solidFill>
              </a:rPr>
              <a:t>、</a:t>
            </a:r>
            <a:r>
              <a:rPr lang="en-US" altLang="zh-CN" sz="4000" b="1" dirty="0" smtClean="0">
                <a:solidFill>
                  <a:srgbClr val="FF0000"/>
                </a:solidFill>
              </a:rPr>
              <a:t>22</a:t>
            </a:r>
            <a:r>
              <a:rPr lang="zh-CN" altLang="en-US" sz="4000" b="1" dirty="0" smtClean="0">
                <a:solidFill>
                  <a:srgbClr val="FF0000"/>
                </a:solidFill>
              </a:rPr>
              <a:t>、</a:t>
            </a:r>
            <a:r>
              <a:rPr lang="en-US" altLang="zh-CN" sz="4000" b="1" dirty="0" smtClean="0">
                <a:solidFill>
                  <a:srgbClr val="FF0000"/>
                </a:solidFill>
              </a:rPr>
              <a:t>24</a:t>
            </a:r>
            <a:r>
              <a:rPr lang="zh-CN" altLang="en-US" sz="4000" b="1" dirty="0" smtClean="0">
                <a:solidFill>
                  <a:srgbClr val="FF0000"/>
                </a:solidFill>
              </a:rPr>
              <a:t>、</a:t>
            </a:r>
            <a:r>
              <a:rPr lang="en-US" altLang="zh-CN" sz="4000" b="1" smtClean="0">
                <a:solidFill>
                  <a:srgbClr val="FF0000"/>
                </a:solidFill>
              </a:rPr>
              <a:t>28</a:t>
            </a:r>
            <a:endParaRPr lang="zh-CN" altLang="en-US" sz="4000" b="1" dirty="0">
              <a:solidFill>
                <a:srgbClr val="FF0000"/>
              </a:solidFill>
            </a:endParaRPr>
          </a:p>
        </p:txBody>
      </p:sp>
    </p:spTree>
    <p:extLst>
      <p:ext uri="{BB962C8B-B14F-4D97-AF65-F5344CB8AC3E}">
        <p14:creationId xmlns:p14="http://schemas.microsoft.com/office/powerpoint/2010/main" xmlns="" val="3429435094"/>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课后探研题</a:t>
            </a:r>
            <a:r>
              <a:rPr lang="en-US" altLang="zh-CN" dirty="0" smtClean="0"/>
              <a:t>1</a:t>
            </a:r>
            <a:endParaRPr lang="zh-CN" altLang="en-US" dirty="0"/>
          </a:p>
        </p:txBody>
      </p:sp>
      <p:sp>
        <p:nvSpPr>
          <p:cNvPr id="3" name="内容占位符 2"/>
          <p:cNvSpPr>
            <a:spLocks noGrp="1"/>
          </p:cNvSpPr>
          <p:nvPr>
            <p:ph idx="1"/>
          </p:nvPr>
        </p:nvSpPr>
        <p:spPr/>
        <p:txBody>
          <a:bodyPr/>
          <a:lstStyle/>
          <a:p>
            <a:r>
              <a:rPr lang="zh-CN" altLang="en-US" dirty="0" smtClean="0"/>
              <a:t>了解网络设备</a:t>
            </a:r>
            <a:endParaRPr lang="en-US" altLang="zh-CN" dirty="0" smtClean="0"/>
          </a:p>
          <a:p>
            <a:r>
              <a:rPr lang="zh-CN" altLang="en-US" dirty="0" smtClean="0"/>
              <a:t>具体要求见文档</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pPr marL="0" indent="0">
              <a:buFont typeface="Wingdings" pitchFamily="2" charset="2"/>
              <a:buNone/>
            </a:pPr>
            <a:r>
              <a:rPr lang="zh-CN" altLang="zh-CN" sz="3200" dirty="0" smtClean="0"/>
              <a:t>以下</a:t>
            </a:r>
            <a:r>
              <a:rPr lang="zh-CN" altLang="en-US" sz="3200" dirty="0" smtClean="0"/>
              <a:t>说法，哪个是不正确的。</a:t>
            </a:r>
            <a:endParaRPr lang="en-US" altLang="zh-CN" sz="3200" dirty="0" smtClean="0"/>
          </a:p>
          <a:p>
            <a:pPr marL="0" indent="0">
              <a:buFont typeface="Wingdings" pitchFamily="2" charset="2"/>
              <a:buNone/>
            </a:pPr>
            <a:endParaRPr lang="zh-CN" altLang="en-US" sz="2800" dirty="0" smtClean="0"/>
          </a:p>
        </p:txBody>
      </p:sp>
      <p:sp>
        <p:nvSpPr>
          <p:cNvPr id="7" name="TextBox 6"/>
          <p:cNvSpPr txBox="1"/>
          <p:nvPr>
            <p:custDataLst>
              <p:tags r:id="rId3"/>
            </p:custDataLst>
          </p:nvPr>
        </p:nvSpPr>
        <p:spPr>
          <a:xfrm>
            <a:off x="1981200" y="2786062"/>
            <a:ext cx="6934200" cy="642937"/>
          </a:xfrm>
          <a:prstGeom prst="rect">
            <a:avLst/>
          </a:prstGeom>
          <a:noFill/>
        </p:spPr>
        <p:txBody>
          <a:bodyPr vert="horz" rtlCol="0" anchor="ctr" anchorCtr="0">
            <a:noAutofit/>
          </a:bodyPr>
          <a:lstStyle/>
          <a:p>
            <a:r>
              <a:rPr lang="zh-CN" altLang="en-US" sz="2800" dirty="0" smtClean="0">
                <a:solidFill>
                  <a:srgbClr val="000000"/>
                </a:solidFill>
              </a:rPr>
              <a:t>因特网是单个计算机网络</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4"/>
            </p:custDataLst>
          </p:nvPr>
        </p:nvSpPr>
        <p:spPr>
          <a:xfrm>
            <a:off x="1981200" y="3643312"/>
            <a:ext cx="6934200" cy="642937"/>
          </a:xfrm>
          <a:prstGeom prst="rect">
            <a:avLst/>
          </a:prstGeom>
          <a:noFill/>
        </p:spPr>
        <p:txBody>
          <a:bodyPr vert="horz" rtlCol="0" anchor="ctr" anchorCtr="0">
            <a:noAutofit/>
          </a:bodyPr>
          <a:lstStyle/>
          <a:p>
            <a:r>
              <a:rPr lang="zh-CN" altLang="en-US" sz="2800" dirty="0" smtClean="0">
                <a:solidFill>
                  <a:srgbClr val="000000"/>
                </a:solidFill>
              </a:rPr>
              <a:t>因特网是一个互连网络</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5"/>
            </p:custDataLst>
          </p:nvPr>
        </p:nvSpPr>
        <p:spPr>
          <a:xfrm>
            <a:off x="1981200" y="4500562"/>
            <a:ext cx="6934200" cy="642937"/>
          </a:xfrm>
          <a:prstGeom prst="rect">
            <a:avLst/>
          </a:prstGeom>
          <a:noFill/>
        </p:spPr>
        <p:txBody>
          <a:bodyPr vert="horz" rtlCol="0" anchor="ctr" anchorCtr="0">
            <a:noAutofit/>
          </a:bodyPr>
          <a:lstStyle/>
          <a:p>
            <a:r>
              <a:rPr lang="zh-CN" altLang="en-US" sz="2800" dirty="0" smtClean="0">
                <a:solidFill>
                  <a:srgbClr val="000000"/>
                </a:solidFill>
              </a:rPr>
              <a:t>因特网的英文是</a:t>
            </a:r>
            <a:r>
              <a:rPr lang="en-US" altLang="zh-CN" sz="2800" dirty="0" smtClean="0">
                <a:solidFill>
                  <a:srgbClr val="000000"/>
                </a:solidFill>
              </a:rPr>
              <a:t>Internet</a:t>
            </a:r>
            <a:endParaRPr lang="zh-CN" altLang="en-US" sz="2600" dirty="0">
              <a:solidFill>
                <a:srgbClr val="000000"/>
              </a:solidFill>
              <a:latin typeface="Microsoft Yahei"/>
              <a:ea typeface="Microsoft Yahei"/>
              <a:sym typeface="Microsoft Yahei"/>
            </a:endParaRPr>
          </a:p>
        </p:txBody>
      </p:sp>
      <p:sp>
        <p:nvSpPr>
          <p:cNvPr id="10" name="TextBox 9"/>
          <p:cNvSpPr txBox="1"/>
          <p:nvPr>
            <p:custDataLst>
              <p:tags r:id="rId6"/>
            </p:custDataLst>
          </p:nvPr>
        </p:nvSpPr>
        <p:spPr>
          <a:xfrm>
            <a:off x="1981200" y="5357812"/>
            <a:ext cx="6934200" cy="642937"/>
          </a:xfrm>
          <a:prstGeom prst="rect">
            <a:avLst/>
          </a:prstGeom>
          <a:noFill/>
        </p:spPr>
        <p:txBody>
          <a:bodyPr vert="horz" rtlCol="0" anchor="ctr" anchorCtr="0">
            <a:noAutofit/>
          </a:bodyPr>
          <a:lstStyle/>
          <a:p>
            <a:r>
              <a:rPr lang="zh-CN" altLang="en-US" sz="2800" dirty="0" smtClean="0">
                <a:solidFill>
                  <a:srgbClr val="000000"/>
                </a:solidFill>
              </a:rPr>
              <a:t>因特网的前身是美国的 </a:t>
            </a:r>
            <a:r>
              <a:rPr lang="en-US" altLang="zh-CN" sz="2800" dirty="0" smtClean="0">
                <a:solidFill>
                  <a:srgbClr val="000000"/>
                </a:solidFill>
              </a:rPr>
              <a:t>ARPANET</a:t>
            </a:r>
            <a:endParaRPr lang="zh-CN" altLang="en-US" sz="2600" dirty="0">
              <a:solidFill>
                <a:srgbClr val="000000"/>
              </a:solidFill>
              <a:latin typeface="Microsoft Yahei"/>
              <a:ea typeface="Microsoft Yahei"/>
              <a:sym typeface="Microsoft Yahei"/>
            </a:endParaRPr>
          </a:p>
        </p:txBody>
      </p:sp>
      <p:sp>
        <p:nvSpPr>
          <p:cNvPr id="11" name="椭圆 10"/>
          <p:cNvSpPr>
            <a:spLocks noChangeAspect="1"/>
          </p:cNvSpPr>
          <p:nvPr>
            <p:custDataLst>
              <p:tags r:id="rId7"/>
            </p:custDataLst>
          </p:nvPr>
        </p:nvSpPr>
        <p:spPr bwMode="auto">
          <a:xfrm>
            <a:off x="12287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8"/>
            </p:custDataLst>
          </p:nvPr>
        </p:nvSpPr>
        <p:spPr bwMode="auto">
          <a:xfrm>
            <a:off x="12287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椭圆 12"/>
          <p:cNvSpPr>
            <a:spLocks noChangeAspect="1"/>
          </p:cNvSpPr>
          <p:nvPr>
            <p:custDataLst>
              <p:tags r:id="rId9"/>
            </p:custDataLst>
          </p:nvPr>
        </p:nvSpPr>
        <p:spPr bwMode="auto">
          <a:xfrm>
            <a:off x="12287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椭圆 13"/>
          <p:cNvSpPr>
            <a:spLocks noChangeAspect="1"/>
          </p:cNvSpPr>
          <p:nvPr>
            <p:custDataLst>
              <p:tags r:id="rId10"/>
            </p:custDataLst>
          </p:nvPr>
        </p:nvSpPr>
        <p:spPr bwMode="auto">
          <a:xfrm>
            <a:off x="12287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5" name="圆角矩形 14"/>
          <p:cNvSpPr/>
          <p:nvPr>
            <p:custDataLst>
              <p:tags r:id="rId11"/>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20" name="组合 19"/>
          <p:cNvGrpSpPr/>
          <p:nvPr>
            <p:custDataLst>
              <p:tags r:id="rId12"/>
            </p:custDataLst>
          </p:nvPr>
        </p:nvGrpSpPr>
        <p:grpSpPr>
          <a:xfrm>
            <a:off x="0" y="0"/>
            <a:ext cx="9906000" cy="635000"/>
            <a:chOff x="0" y="0"/>
            <a:chExt cx="9906000" cy="635000"/>
          </a:xfrm>
        </p:grpSpPr>
        <p:sp>
          <p:nvSpPr>
            <p:cNvPr id="16"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8"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9"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5" name="图片 4" descr="tmp78F6.tmp"/>
          <p:cNvPicPr>
            <a:picLocks/>
          </p:cNvPicPr>
          <p:nvPr>
            <p:custDataLst>
              <p:tags r:id="rId13"/>
            </p:custDataLst>
          </p:nvPr>
        </p:nvPicPr>
        <p:blipFill>
          <a:blip r:embed="rId19" cstate="print"/>
          <a:stretch>
            <a:fillRect/>
          </a:stretch>
        </p:blipFill>
        <p:spPr>
          <a:xfrm>
            <a:off x="8356600" y="63500"/>
            <a:ext cx="1422400" cy="508000"/>
          </a:xfrm>
          <a:prstGeom prst="rect">
            <a:avLst/>
          </a:prstGeom>
        </p:spPr>
      </p:pic>
    </p:spTree>
    <p:custDataLst>
      <p:tags r:id="rId1"/>
    </p:custDataLst>
    <p:extLst>
      <p:ext uri="{BB962C8B-B14F-4D97-AF65-F5344CB8AC3E}">
        <p14:creationId xmlns:p14="http://schemas.microsoft.com/office/powerpoint/2010/main" xmlns="" val="1502400733"/>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en-US" altLang="zh-CN" sz="2800" dirty="0"/>
              <a:t>1980 </a:t>
            </a:r>
            <a:r>
              <a:rPr lang="zh-CN" altLang="en-US" sz="2800" dirty="0" smtClean="0"/>
              <a:t>年，铁道部开始</a:t>
            </a:r>
            <a:r>
              <a:rPr lang="zh-CN" altLang="en-US" sz="2800" dirty="0"/>
              <a:t>进行计算机联网实验</a:t>
            </a:r>
            <a:r>
              <a:rPr lang="zh-CN" altLang="en-US" sz="2800" dirty="0" smtClean="0"/>
              <a:t>。</a:t>
            </a:r>
            <a:endParaRPr lang="en-US" altLang="zh-CN" sz="2800" dirty="0" smtClean="0"/>
          </a:p>
          <a:p>
            <a:r>
              <a:rPr lang="en-US" altLang="zh-CN" sz="2800" dirty="0" smtClean="0"/>
              <a:t>1989 </a:t>
            </a:r>
            <a:r>
              <a:rPr lang="zh-CN" altLang="en-US" sz="2800" dirty="0"/>
              <a:t>年</a:t>
            </a:r>
            <a:r>
              <a:rPr lang="en-US" altLang="zh-CN" sz="2800" dirty="0"/>
              <a:t>11 </a:t>
            </a:r>
            <a:r>
              <a:rPr lang="zh-CN" altLang="en-US" sz="2800" dirty="0" smtClean="0"/>
              <a:t>月，我国</a:t>
            </a:r>
            <a:r>
              <a:rPr lang="zh-CN" altLang="en-US" sz="2800" dirty="0"/>
              <a:t>第一个公用分组交换网 </a:t>
            </a:r>
            <a:r>
              <a:rPr lang="en-US" altLang="zh-CN" sz="2800" dirty="0"/>
              <a:t>CNPAC </a:t>
            </a:r>
            <a:r>
              <a:rPr lang="zh-CN" altLang="en-US" sz="2800" dirty="0"/>
              <a:t>建成运行。 </a:t>
            </a:r>
            <a:endParaRPr lang="en-US" altLang="zh-CN" sz="2800" dirty="0" smtClean="0"/>
          </a:p>
          <a:p>
            <a:r>
              <a:rPr lang="en-US" altLang="zh-CN" sz="2800" dirty="0" smtClean="0"/>
              <a:t>1994 </a:t>
            </a:r>
            <a:r>
              <a:rPr lang="zh-CN" altLang="en-US" sz="2800" dirty="0" smtClean="0"/>
              <a:t>年 </a:t>
            </a:r>
            <a:r>
              <a:rPr lang="en-US" altLang="zh-CN" sz="2800" dirty="0" smtClean="0"/>
              <a:t>4 </a:t>
            </a:r>
            <a:r>
              <a:rPr lang="zh-CN" altLang="en-US" sz="2800" dirty="0" smtClean="0"/>
              <a:t>月 </a:t>
            </a:r>
            <a:r>
              <a:rPr lang="en-US" altLang="zh-CN" sz="2800" dirty="0" smtClean="0"/>
              <a:t>20 </a:t>
            </a:r>
            <a:r>
              <a:rPr lang="zh-CN" altLang="en-US" sz="2800" dirty="0" smtClean="0"/>
              <a:t>日，我国用 </a:t>
            </a:r>
            <a:r>
              <a:rPr lang="en-US" altLang="zh-CN" sz="2800" dirty="0" smtClean="0"/>
              <a:t>64 </a:t>
            </a:r>
            <a:r>
              <a:rPr lang="en-US" altLang="zh-CN" sz="2800" dirty="0" err="1" smtClean="0"/>
              <a:t>kbit</a:t>
            </a:r>
            <a:r>
              <a:rPr lang="en-US" altLang="zh-CN" sz="2800" dirty="0" smtClean="0"/>
              <a:t>/s </a:t>
            </a:r>
            <a:r>
              <a:rPr lang="zh-CN" altLang="en-US" sz="2800" dirty="0" smtClean="0"/>
              <a:t>专线</a:t>
            </a:r>
            <a:r>
              <a:rPr lang="zh-CN" altLang="en-US" sz="2800" dirty="0"/>
              <a:t>正式连</a:t>
            </a:r>
            <a:r>
              <a:rPr lang="zh-CN" altLang="en-US" sz="2800" dirty="0" smtClean="0"/>
              <a:t>入互联网，</a:t>
            </a:r>
            <a:r>
              <a:rPr lang="zh-CN" altLang="zh-CN" sz="2800" dirty="0" smtClean="0"/>
              <a:t>我国</a:t>
            </a:r>
            <a:r>
              <a:rPr lang="zh-CN" altLang="zh-CN" sz="2800" dirty="0"/>
              <a:t>被国际上正式承认为接入互联网的</a:t>
            </a:r>
            <a:r>
              <a:rPr lang="zh-CN" altLang="zh-CN" sz="2800" dirty="0" smtClean="0"/>
              <a:t>国家</a:t>
            </a:r>
            <a:r>
              <a:rPr lang="zh-CN" altLang="en-US"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5 </a:t>
            </a:r>
            <a:r>
              <a:rPr lang="zh-CN" altLang="zh-CN" sz="2800" dirty="0" smtClean="0"/>
              <a:t>月</a:t>
            </a:r>
            <a:r>
              <a:rPr lang="zh-CN" altLang="en-US" sz="2800" dirty="0" smtClean="0"/>
              <a:t>，</a:t>
            </a:r>
            <a:r>
              <a:rPr lang="zh-CN" altLang="zh-CN" sz="2800" dirty="0" smtClean="0"/>
              <a:t>中国科学院高能物理研究所</a:t>
            </a:r>
            <a:r>
              <a:rPr lang="zh-CN" altLang="zh-CN" sz="2800" dirty="0"/>
              <a:t>设立了我国的第一个万维网服务器</a:t>
            </a:r>
            <a:r>
              <a:rPr lang="zh-CN" altLang="zh-CN" sz="2800" dirty="0" smtClean="0"/>
              <a:t>。</a:t>
            </a:r>
            <a:endParaRPr lang="en-US" altLang="zh-CN" sz="2800" dirty="0" smtClean="0"/>
          </a:p>
          <a:p>
            <a:r>
              <a:rPr lang="en-US" altLang="zh-CN" sz="2800" dirty="0" smtClean="0"/>
              <a:t>1994 </a:t>
            </a:r>
            <a:r>
              <a:rPr lang="zh-CN" altLang="en-US" sz="2800" dirty="0" smtClean="0"/>
              <a:t>年 </a:t>
            </a:r>
            <a:r>
              <a:rPr lang="en-US" altLang="zh-CN" sz="2800" dirty="0" smtClean="0"/>
              <a:t>9 </a:t>
            </a:r>
            <a:r>
              <a:rPr lang="zh-CN" altLang="zh-CN" sz="2800" dirty="0" smtClean="0"/>
              <a:t>月</a:t>
            </a:r>
            <a:r>
              <a:rPr lang="zh-CN" altLang="zh-CN" sz="2800" dirty="0"/>
              <a:t>中国公用计算机</a:t>
            </a:r>
            <a:r>
              <a:rPr lang="zh-CN" altLang="zh-CN" sz="2800" dirty="0" smtClean="0"/>
              <a:t>互联网</a:t>
            </a:r>
            <a:r>
              <a:rPr lang="en-US" altLang="zh-CN" sz="2800" dirty="0" smtClean="0"/>
              <a:t>  CHINANET </a:t>
            </a:r>
            <a:r>
              <a:rPr lang="zh-CN" altLang="zh-CN" sz="2800" dirty="0" smtClean="0"/>
              <a:t>正式启动</a:t>
            </a:r>
            <a:r>
              <a:rPr lang="zh-CN" altLang="en-US" sz="2800" dirty="0" smtClean="0"/>
              <a:t>。</a:t>
            </a:r>
            <a:endParaRPr lang="en-US" altLang="zh-CN" sz="2800" dirty="0" smtClean="0"/>
          </a:p>
        </p:txBody>
      </p:sp>
    </p:spTree>
    <p:extLst>
      <p:ext uri="{BB962C8B-B14F-4D97-AF65-F5344CB8AC3E}">
        <p14:creationId xmlns:p14="http://schemas.microsoft.com/office/powerpoint/2010/main" xmlns="" val="88212215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zh-CN" sz="2800" dirty="0"/>
              <a:t>到目前为止，我国陆续建造了基于互联网技术的并能够和互联网互连的多个全国范围的公用计算机网络，其中规模最大</a:t>
            </a:r>
            <a:r>
              <a:rPr lang="zh-CN" altLang="zh-CN" sz="2800" dirty="0" smtClean="0"/>
              <a:t>的就是</a:t>
            </a:r>
            <a:r>
              <a:rPr lang="zh-CN" altLang="zh-CN" sz="2800" dirty="0"/>
              <a:t>下面这五个：</a:t>
            </a:r>
          </a:p>
          <a:p>
            <a:pPr lvl="1"/>
            <a:r>
              <a:rPr lang="en-US" altLang="zh-CN" sz="2400" dirty="0"/>
              <a:t>(1) </a:t>
            </a:r>
            <a:r>
              <a:rPr lang="zh-CN" altLang="zh-CN" sz="2400" dirty="0"/>
              <a:t>中国电信</a:t>
            </a:r>
            <a:r>
              <a:rPr lang="zh-CN" altLang="zh-CN" sz="2400" dirty="0" smtClean="0"/>
              <a:t>互联网</a:t>
            </a:r>
            <a:r>
              <a:rPr lang="en-US" altLang="zh-CN" sz="2400" dirty="0" smtClean="0"/>
              <a:t> CHINANET</a:t>
            </a:r>
            <a:r>
              <a:rPr lang="zh-CN" altLang="zh-CN" sz="2400" dirty="0"/>
              <a:t>（也就是原来的中国公用计算机互联网）</a:t>
            </a:r>
          </a:p>
          <a:p>
            <a:pPr lvl="1"/>
            <a:r>
              <a:rPr lang="en-US" altLang="zh-CN" sz="2400" dirty="0"/>
              <a:t>(2) </a:t>
            </a:r>
            <a:r>
              <a:rPr lang="zh-CN" altLang="zh-CN" sz="2400" dirty="0"/>
              <a:t>中国联通</a:t>
            </a:r>
            <a:r>
              <a:rPr lang="zh-CN" altLang="zh-CN" sz="2400" dirty="0" smtClean="0"/>
              <a:t>互联网</a:t>
            </a:r>
            <a:r>
              <a:rPr lang="en-US" altLang="zh-CN" sz="2400" dirty="0" smtClean="0"/>
              <a:t> UNINET</a:t>
            </a:r>
            <a:endParaRPr lang="zh-CN" altLang="zh-CN" sz="2400" dirty="0"/>
          </a:p>
          <a:p>
            <a:pPr lvl="1"/>
            <a:r>
              <a:rPr lang="en-US" altLang="zh-CN" sz="2400" dirty="0"/>
              <a:t>(3) </a:t>
            </a:r>
            <a:r>
              <a:rPr lang="zh-CN" altLang="zh-CN" sz="2400" dirty="0"/>
              <a:t>中国移动</a:t>
            </a:r>
            <a:r>
              <a:rPr lang="zh-CN" altLang="zh-CN" sz="2400" dirty="0" smtClean="0"/>
              <a:t>互联网</a:t>
            </a:r>
            <a:r>
              <a:rPr lang="en-US" altLang="zh-CN" sz="2400" dirty="0" smtClean="0"/>
              <a:t> CMNET</a:t>
            </a:r>
            <a:endParaRPr lang="zh-CN" altLang="zh-CN" sz="2400" dirty="0"/>
          </a:p>
          <a:p>
            <a:pPr lvl="1"/>
            <a:r>
              <a:rPr lang="en-US" altLang="zh-CN" sz="2400" dirty="0"/>
              <a:t>(4) </a:t>
            </a:r>
            <a:r>
              <a:rPr lang="zh-CN" altLang="zh-CN" sz="2400" dirty="0"/>
              <a:t>中国教育和科研</a:t>
            </a:r>
            <a:r>
              <a:rPr lang="zh-CN" altLang="zh-CN" sz="2400" dirty="0" smtClean="0"/>
              <a:t>计算机网</a:t>
            </a:r>
            <a:r>
              <a:rPr lang="en-US" altLang="zh-CN" sz="2400" dirty="0" smtClean="0"/>
              <a:t> CERNET</a:t>
            </a:r>
            <a:endParaRPr lang="zh-CN" altLang="zh-CN" sz="2400" dirty="0"/>
          </a:p>
          <a:p>
            <a:pPr lvl="1"/>
            <a:r>
              <a:rPr lang="en-US" altLang="zh-CN" sz="2400" dirty="0"/>
              <a:t>(5) </a:t>
            </a:r>
            <a:r>
              <a:rPr lang="zh-CN" altLang="zh-CN" sz="2400" dirty="0"/>
              <a:t>中国科学技术</a:t>
            </a:r>
            <a:r>
              <a:rPr lang="zh-CN" altLang="zh-CN" sz="2400" dirty="0" smtClean="0"/>
              <a:t>网</a:t>
            </a:r>
            <a:r>
              <a:rPr lang="en-US" altLang="zh-CN" sz="2400" dirty="0" smtClean="0"/>
              <a:t> CSTNET</a:t>
            </a:r>
            <a:endParaRPr lang="zh-CN" altLang="zh-CN" sz="2400" dirty="0"/>
          </a:p>
          <a:p>
            <a:endParaRPr lang="en-US" altLang="zh-CN" sz="2800" dirty="0" smtClean="0"/>
          </a:p>
        </p:txBody>
      </p:sp>
    </p:spTree>
    <p:extLst>
      <p:ext uri="{BB962C8B-B14F-4D97-AF65-F5344CB8AC3E}">
        <p14:creationId xmlns:p14="http://schemas.microsoft.com/office/powerpoint/2010/main" xmlns="" val="37079981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  </a:t>
            </a:r>
            <a:r>
              <a:rPr lang="zh-CN" altLang="zh-CN" dirty="0" smtClean="0"/>
              <a:t>计算机网络</a:t>
            </a:r>
            <a:r>
              <a:rPr lang="zh-CN" altLang="zh-CN" dirty="0"/>
              <a:t>在我国的发展</a:t>
            </a:r>
            <a:endParaRPr lang="zh-CN" altLang="en-US" dirty="0"/>
          </a:p>
        </p:txBody>
      </p:sp>
      <p:sp>
        <p:nvSpPr>
          <p:cNvPr id="3" name="内容占位符 2"/>
          <p:cNvSpPr>
            <a:spLocks noGrp="1"/>
          </p:cNvSpPr>
          <p:nvPr>
            <p:ph idx="1"/>
          </p:nvPr>
        </p:nvSpPr>
        <p:spPr/>
        <p:txBody>
          <a:bodyPr/>
          <a:lstStyle/>
          <a:p>
            <a:r>
              <a:rPr lang="zh-CN" altLang="en-US" sz="2800" dirty="0" smtClean="0"/>
              <a:t>中国</a:t>
            </a:r>
            <a:r>
              <a:rPr lang="zh-CN" altLang="en-US" sz="2800" dirty="0"/>
              <a:t>教育和科研</a:t>
            </a:r>
            <a:r>
              <a:rPr lang="zh-CN" altLang="en-US" sz="2800" dirty="0" smtClean="0"/>
              <a:t>计算机网 </a:t>
            </a:r>
            <a:r>
              <a:rPr lang="en-US" altLang="zh-CN" sz="2800" dirty="0" smtClean="0"/>
              <a:t>CERNET </a:t>
            </a:r>
            <a:r>
              <a:rPr lang="en-US" altLang="zh-CN" sz="2800" dirty="0"/>
              <a:t>(China Education and Research </a:t>
            </a:r>
            <a:r>
              <a:rPr lang="en-US" altLang="zh-CN" sz="2800" dirty="0" err="1"/>
              <a:t>NETwork</a:t>
            </a:r>
            <a:r>
              <a:rPr lang="en-US" altLang="zh-CN" sz="2800" dirty="0" smtClean="0"/>
              <a:t>) </a:t>
            </a:r>
            <a:r>
              <a:rPr lang="zh-CN" altLang="en-US" sz="2800" dirty="0" smtClean="0"/>
              <a:t>始建于 </a:t>
            </a:r>
            <a:r>
              <a:rPr lang="en-US" altLang="zh-CN" sz="2800" dirty="0" smtClean="0"/>
              <a:t>1994 </a:t>
            </a:r>
            <a:r>
              <a:rPr lang="zh-CN" altLang="en-US" sz="2800" dirty="0" smtClean="0"/>
              <a:t>年，是我国</a:t>
            </a:r>
            <a:r>
              <a:rPr lang="zh-CN" altLang="en-US" sz="2800" dirty="0"/>
              <a:t>第一</a:t>
            </a:r>
            <a:r>
              <a:rPr lang="zh-CN" altLang="en-US" sz="2800" dirty="0" smtClean="0"/>
              <a:t>个 </a:t>
            </a:r>
            <a:r>
              <a:rPr lang="en-US" altLang="zh-CN" sz="2800" dirty="0" smtClean="0"/>
              <a:t>IPv4 </a:t>
            </a:r>
            <a:r>
              <a:rPr lang="zh-CN" altLang="en-US" sz="2800" dirty="0" smtClean="0"/>
              <a:t>互联网</a:t>
            </a:r>
            <a:r>
              <a:rPr lang="zh-CN" altLang="en-US" sz="2800" dirty="0"/>
              <a:t>主干</a:t>
            </a:r>
            <a:r>
              <a:rPr lang="zh-CN" altLang="en-US" sz="2800" dirty="0" smtClean="0"/>
              <a:t>网。</a:t>
            </a:r>
            <a:endParaRPr lang="zh-CN" altLang="en-US" sz="2800" dirty="0"/>
          </a:p>
          <a:p>
            <a:r>
              <a:rPr lang="en-US" altLang="zh-CN" sz="2800" dirty="0" smtClean="0"/>
              <a:t>2004 </a:t>
            </a:r>
            <a:r>
              <a:rPr lang="zh-CN" altLang="zh-CN" sz="2800" dirty="0" smtClean="0"/>
              <a:t>年</a:t>
            </a:r>
            <a:r>
              <a:rPr lang="en-US" altLang="zh-CN" sz="2800" dirty="0" smtClean="0"/>
              <a:t> 2 </a:t>
            </a:r>
            <a:r>
              <a:rPr lang="zh-CN" altLang="zh-CN" sz="2800" dirty="0" smtClean="0"/>
              <a:t>月</a:t>
            </a:r>
            <a:r>
              <a:rPr lang="zh-CN" altLang="zh-CN" sz="2800" dirty="0"/>
              <a:t>，我国的第一个下一代</a:t>
            </a:r>
            <a:r>
              <a:rPr lang="zh-CN" altLang="zh-CN" sz="2800" dirty="0" smtClean="0"/>
              <a:t>互联网</a:t>
            </a:r>
            <a:r>
              <a:rPr lang="en-US" altLang="zh-CN" sz="2800" dirty="0" smtClean="0"/>
              <a:t> CNGI </a:t>
            </a:r>
            <a:r>
              <a:rPr lang="zh-CN" altLang="zh-CN" sz="2800" dirty="0" smtClean="0"/>
              <a:t>的</a:t>
            </a:r>
            <a:r>
              <a:rPr lang="zh-CN" altLang="zh-CN" sz="2800" dirty="0"/>
              <a:t>主干</a:t>
            </a:r>
            <a:r>
              <a:rPr lang="zh-CN" altLang="zh-CN" sz="2800" dirty="0" smtClean="0"/>
              <a:t>网</a:t>
            </a:r>
            <a:r>
              <a:rPr lang="en-US" altLang="zh-CN" sz="2800" dirty="0" smtClean="0"/>
              <a:t> CERNET2 </a:t>
            </a:r>
            <a:r>
              <a:rPr lang="zh-CN" altLang="zh-CN" sz="2800" dirty="0" smtClean="0"/>
              <a:t>试验</a:t>
            </a:r>
            <a:r>
              <a:rPr lang="zh-CN" altLang="zh-CN" sz="2800" dirty="0"/>
              <a:t>网正式开通，并提供服务</a:t>
            </a:r>
            <a:r>
              <a:rPr lang="zh-CN" altLang="zh-CN" sz="2800" dirty="0" smtClean="0"/>
              <a:t>。</a:t>
            </a:r>
            <a:endParaRPr lang="en-US" altLang="zh-CN" sz="2800" dirty="0" smtClean="0"/>
          </a:p>
          <a:p>
            <a:endParaRPr lang="en-US" altLang="zh-CN" sz="2800" dirty="0" smtClean="0"/>
          </a:p>
          <a:p>
            <a:r>
              <a:rPr lang="zh-CN" altLang="en-US" sz="2800" dirty="0" smtClean="0"/>
              <a:t>中国</a:t>
            </a:r>
            <a:r>
              <a:rPr lang="zh-CN" altLang="en-US" sz="2800" dirty="0"/>
              <a:t>互联网络信息中心 </a:t>
            </a:r>
            <a:r>
              <a:rPr lang="en-US" altLang="zh-CN" sz="2800" dirty="0"/>
              <a:t>CNNIC </a:t>
            </a:r>
            <a:r>
              <a:rPr lang="en-US" altLang="zh-CN" sz="2800" dirty="0" smtClean="0"/>
              <a:t>(</a:t>
            </a:r>
            <a:r>
              <a:rPr lang="en-US" altLang="zh-CN" sz="2800" dirty="0" err="1" smtClean="0"/>
              <a:t>ChiNa</a:t>
            </a:r>
            <a:r>
              <a:rPr lang="en-US" altLang="zh-CN" sz="2800" dirty="0" smtClean="0"/>
              <a:t> Network </a:t>
            </a:r>
            <a:r>
              <a:rPr lang="en-US" altLang="zh-CN" sz="2800" dirty="0"/>
              <a:t>Information </a:t>
            </a:r>
            <a:r>
              <a:rPr lang="en-US" altLang="zh-CN" sz="2800" dirty="0" smtClean="0"/>
              <a:t>Center) </a:t>
            </a:r>
            <a:r>
              <a:rPr lang="zh-CN" altLang="en-US" sz="2800" dirty="0" smtClean="0"/>
              <a:t>每年</a:t>
            </a:r>
            <a:r>
              <a:rPr lang="zh-CN" altLang="en-US" sz="2800" dirty="0"/>
              <a:t>两次</a:t>
            </a:r>
            <a:r>
              <a:rPr lang="zh-CN" altLang="en-US" sz="2800" dirty="0" smtClean="0"/>
              <a:t>公布我国互联网的</a:t>
            </a:r>
            <a:r>
              <a:rPr lang="zh-CN" altLang="en-US" sz="2800" dirty="0"/>
              <a:t>发展情况</a:t>
            </a:r>
            <a:r>
              <a:rPr lang="zh-CN" altLang="en-US" sz="2800" dirty="0" smtClean="0"/>
              <a:t>。</a:t>
            </a:r>
            <a:endParaRPr lang="zh-CN" altLang="en-US" sz="2800" dirty="0"/>
          </a:p>
        </p:txBody>
      </p:sp>
    </p:spTree>
    <p:extLst>
      <p:ext uri="{BB962C8B-B14F-4D97-AF65-F5344CB8AC3E}">
        <p14:creationId xmlns:p14="http://schemas.microsoft.com/office/powerpoint/2010/main" xmlns="" val="35744819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smtClean="0"/>
              <a:t>CERNET</a:t>
            </a:r>
            <a:r>
              <a:rPr lang="zh-CN" altLang="en-US" smtClean="0"/>
              <a:t>的发展</a:t>
            </a:r>
          </a:p>
        </p:txBody>
      </p:sp>
      <p:sp>
        <p:nvSpPr>
          <p:cNvPr id="79875" name="Rectangle 3"/>
          <p:cNvSpPr>
            <a:spLocks noGrp="1" noChangeArrowheads="1"/>
          </p:cNvSpPr>
          <p:nvPr>
            <p:ph type="body" idx="1"/>
          </p:nvPr>
        </p:nvSpPr>
        <p:spPr/>
        <p:txBody>
          <a:bodyPr/>
          <a:lstStyle/>
          <a:p>
            <a:pPr eaLnBrk="1" hangingPunct="1"/>
            <a:r>
              <a:rPr lang="en-US" altLang="zh-CN" dirty="0" smtClean="0"/>
              <a:t>http://www.edu.cn</a:t>
            </a:r>
            <a:endParaRPr lang="en-US" altLang="zh-CN" dirty="0" smtClean="0">
              <a:hlinkClick r:id="rId2" action="ppaction://hlinkfile"/>
            </a:endParaRPr>
          </a:p>
          <a:p>
            <a:pPr eaLnBrk="1" hangingPunct="1"/>
            <a:r>
              <a:rPr lang="en-US" altLang="zh-CN" dirty="0" smtClean="0">
                <a:hlinkClick r:id="rId2" action="ppaction://hlinkfile"/>
              </a:rPr>
              <a:t>CERNET</a:t>
            </a:r>
            <a:r>
              <a:rPr lang="zh-CN" altLang="en-US" dirty="0" smtClean="0">
                <a:hlinkClick r:id="rId2" action="ppaction://hlinkfile"/>
              </a:rPr>
              <a:t>简介</a:t>
            </a:r>
            <a:endParaRPr lang="en-US" altLang="zh-CN" dirty="0" smtClean="0"/>
          </a:p>
          <a:p>
            <a:r>
              <a:rPr lang="zh-CN" altLang="en-US" dirty="0" smtClean="0"/>
              <a:t>中国教育和科研计算机网 </a:t>
            </a:r>
            <a:r>
              <a:rPr lang="en-US" altLang="zh-CN" dirty="0" smtClean="0"/>
              <a:t>CERNET (China Education and Research </a:t>
            </a:r>
            <a:r>
              <a:rPr lang="en-US" altLang="zh-CN" dirty="0" err="1" smtClean="0"/>
              <a:t>NETwork</a:t>
            </a:r>
            <a:r>
              <a:rPr lang="en-US" altLang="zh-CN" dirty="0" smtClean="0"/>
              <a:t>) </a:t>
            </a:r>
            <a:r>
              <a:rPr lang="zh-CN" altLang="en-US" dirty="0" smtClean="0"/>
              <a:t>始建于 </a:t>
            </a:r>
            <a:r>
              <a:rPr lang="en-US" altLang="zh-CN" dirty="0" smtClean="0"/>
              <a:t>1994 </a:t>
            </a:r>
            <a:r>
              <a:rPr lang="zh-CN" altLang="en-US" dirty="0" smtClean="0"/>
              <a:t>年，是我国第一个 </a:t>
            </a:r>
            <a:r>
              <a:rPr lang="en-US" altLang="zh-CN" dirty="0" smtClean="0"/>
              <a:t>IPv4 </a:t>
            </a:r>
            <a:r>
              <a:rPr lang="zh-CN" altLang="en-US" dirty="0" smtClean="0"/>
              <a:t>互联网主干网。</a:t>
            </a:r>
          </a:p>
          <a:p>
            <a:r>
              <a:rPr lang="en-US" altLang="zh-CN" dirty="0" smtClean="0"/>
              <a:t>2004 </a:t>
            </a:r>
            <a:r>
              <a:rPr lang="zh-CN" altLang="zh-CN" dirty="0" smtClean="0"/>
              <a:t>年</a:t>
            </a:r>
            <a:r>
              <a:rPr lang="en-US" altLang="zh-CN" dirty="0" smtClean="0"/>
              <a:t> 2 </a:t>
            </a:r>
            <a:r>
              <a:rPr lang="zh-CN" altLang="zh-CN" dirty="0" smtClean="0"/>
              <a:t>月，我国的第一个下一代互联网</a:t>
            </a:r>
            <a:r>
              <a:rPr lang="en-US" altLang="zh-CN" dirty="0" smtClean="0"/>
              <a:t> CNGI </a:t>
            </a:r>
            <a:r>
              <a:rPr lang="zh-CN" altLang="zh-CN" dirty="0" smtClean="0"/>
              <a:t>的主干网</a:t>
            </a:r>
            <a:r>
              <a:rPr lang="en-US" altLang="zh-CN" dirty="0" smtClean="0"/>
              <a:t> CERNET2 </a:t>
            </a:r>
            <a:r>
              <a:rPr lang="zh-CN" altLang="zh-CN" dirty="0" smtClean="0"/>
              <a:t>试验网正式开通，并提供服务。</a:t>
            </a:r>
            <a:endParaRPr lang="en-US" altLang="zh-CN" dirty="0" smtClean="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r>
              <a:rPr lang="en-US" altLang="zh-CN" smtClean="0"/>
              <a:t>CERNET</a:t>
            </a:r>
            <a:r>
              <a:rPr lang="zh-CN" altLang="en-US" smtClean="0"/>
              <a:t>网络结构</a:t>
            </a:r>
          </a:p>
        </p:txBody>
      </p:sp>
      <p:pic>
        <p:nvPicPr>
          <p:cNvPr id="80899" name="Picture 2" descr="C:\Documents and Settings\Administrator\My Documents\My Pictures\W020080624610486337936.jpg"/>
          <p:cNvPicPr>
            <a:picLocks noChangeAspect="1" noChangeArrowheads="1"/>
          </p:cNvPicPr>
          <p:nvPr/>
        </p:nvPicPr>
        <p:blipFill>
          <a:blip r:embed="rId2" cstate="print"/>
          <a:srcRect/>
          <a:stretch>
            <a:fillRect/>
          </a:stretch>
        </p:blipFill>
        <p:spPr bwMode="auto">
          <a:xfrm>
            <a:off x="488504" y="332656"/>
            <a:ext cx="8590359" cy="64389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我国因特网的发展情况</a:t>
            </a:r>
          </a:p>
        </p:txBody>
      </p:sp>
      <p:sp>
        <p:nvSpPr>
          <p:cNvPr id="81923" name="Rectangle 3"/>
          <p:cNvSpPr>
            <a:spLocks noGrp="1" noChangeArrowheads="1"/>
          </p:cNvSpPr>
          <p:nvPr>
            <p:ph idx="1"/>
          </p:nvPr>
        </p:nvSpPr>
        <p:spPr/>
        <p:txBody>
          <a:bodyPr/>
          <a:lstStyle/>
          <a:p>
            <a:pPr>
              <a:lnSpc>
                <a:spcPct val="80000"/>
              </a:lnSpc>
            </a:pPr>
            <a:r>
              <a:rPr lang="zh-CN" altLang="en-US" sz="2800" dirty="0" smtClean="0"/>
              <a:t>中国互联网络信息中心</a:t>
            </a:r>
            <a:r>
              <a:rPr lang="en-US" altLang="zh-CN" sz="2800" dirty="0" smtClean="0"/>
              <a:t>CNNIC (</a:t>
            </a:r>
            <a:r>
              <a:rPr lang="en-US" altLang="zh-CN" sz="2800" dirty="0" err="1" smtClean="0"/>
              <a:t>ChiNa</a:t>
            </a:r>
            <a:r>
              <a:rPr lang="en-US" altLang="zh-CN" sz="2800" dirty="0" smtClean="0"/>
              <a:t> Network Information Center) </a:t>
            </a:r>
          </a:p>
          <a:p>
            <a:pPr eaLnBrk="1" hangingPunct="1">
              <a:lnSpc>
                <a:spcPct val="80000"/>
              </a:lnSpc>
              <a:buFont typeface="Wingdings" pitchFamily="2" charset="2"/>
              <a:buNone/>
            </a:pPr>
            <a:r>
              <a:rPr lang="zh-CN" altLang="en-US" sz="2800" dirty="0" smtClean="0"/>
              <a:t>    </a:t>
            </a:r>
            <a:r>
              <a:rPr lang="en-US" altLang="zh-CN" sz="2800" dirty="0" smtClean="0"/>
              <a:t>http://www.cnnic.cn</a:t>
            </a:r>
          </a:p>
          <a:p>
            <a:pPr eaLnBrk="1" hangingPunct="1">
              <a:lnSpc>
                <a:spcPct val="80000"/>
              </a:lnSpc>
            </a:pPr>
            <a:r>
              <a:rPr lang="zh-CN" altLang="en-US" sz="2800" dirty="0" smtClean="0"/>
              <a:t>从</a:t>
            </a:r>
            <a:r>
              <a:rPr lang="en-US" altLang="zh-CN" sz="2800" dirty="0" smtClean="0"/>
              <a:t>1997</a:t>
            </a:r>
            <a:r>
              <a:rPr lang="zh-CN" altLang="en-US" sz="2800" dirty="0" smtClean="0"/>
              <a:t>年开始，</a:t>
            </a:r>
            <a:endParaRPr lang="en-US" altLang="zh-CN" sz="2800" dirty="0" smtClean="0"/>
          </a:p>
          <a:p>
            <a:pPr eaLnBrk="1" hangingPunct="1">
              <a:lnSpc>
                <a:spcPct val="80000"/>
              </a:lnSpc>
            </a:pPr>
            <a:r>
              <a:rPr lang="en-US" altLang="zh-CN" sz="2800" dirty="0" smtClean="0"/>
              <a:t>2019</a:t>
            </a:r>
            <a:r>
              <a:rPr lang="zh-CN" altLang="en-US" sz="2800" dirty="0" smtClean="0"/>
              <a:t>年</a:t>
            </a:r>
            <a:r>
              <a:rPr lang="en-US" altLang="zh-CN" sz="2800" dirty="0" smtClean="0"/>
              <a:t>8</a:t>
            </a:r>
            <a:r>
              <a:rPr lang="zh-CN" altLang="en-US" sz="2800" dirty="0" smtClean="0"/>
              <a:t>月</a:t>
            </a:r>
            <a:r>
              <a:rPr lang="en-US" altLang="zh-CN" sz="2800" dirty="0" smtClean="0"/>
              <a:t>30</a:t>
            </a:r>
            <a:r>
              <a:rPr lang="zh-CN" altLang="en-US" sz="2800" dirty="0" smtClean="0"/>
              <a:t>日，</a:t>
            </a:r>
            <a:r>
              <a:rPr lang="zh-CN" altLang="en-US" sz="2800" dirty="0" smtClean="0">
                <a:hlinkClick r:id="rId2" action="ppaction://hlinkfile"/>
              </a:rPr>
              <a:t>第</a:t>
            </a:r>
            <a:r>
              <a:rPr lang="en-US" altLang="zh-CN" sz="2800" dirty="0" smtClean="0">
                <a:hlinkClick r:id="rId2" action="ppaction://hlinkfile"/>
              </a:rPr>
              <a:t>44</a:t>
            </a:r>
            <a:r>
              <a:rPr lang="zh-CN" altLang="en-US" sz="2800" dirty="0" smtClean="0">
                <a:hlinkClick r:id="rId2" action="ppaction://hlinkfile"/>
              </a:rPr>
              <a:t>次</a:t>
            </a:r>
            <a:r>
              <a:rPr lang="en-US" altLang="zh-CN" sz="2800" dirty="0" smtClean="0">
                <a:hlinkClick r:id="rId2" action="ppaction://hlinkfile"/>
              </a:rPr>
              <a:t>《</a:t>
            </a:r>
            <a:r>
              <a:rPr lang="zh-CN" altLang="en-US" sz="2800" dirty="0" smtClean="0">
                <a:hlinkClick r:id="rId2" action="ppaction://hlinkfile"/>
              </a:rPr>
              <a:t>中国互联网络发展状况统计报告</a:t>
            </a:r>
            <a:r>
              <a:rPr lang="en-US" altLang="zh-CN" sz="2800" dirty="0" smtClean="0">
                <a:hlinkClick r:id="rId2" action="ppaction://hlinkfile"/>
              </a:rPr>
              <a:t>》</a:t>
            </a:r>
            <a:endParaRPr lang="en-US" altLang="zh-CN" sz="2800" dirty="0" smtClean="0"/>
          </a:p>
          <a:p>
            <a:pPr lvl="1">
              <a:lnSpc>
                <a:spcPct val="80000"/>
              </a:lnSpc>
            </a:pPr>
            <a:r>
              <a:rPr lang="zh-CN" altLang="en-US" sz="2400" dirty="0" smtClean="0"/>
              <a:t>报</a:t>
            </a:r>
            <a:r>
              <a:rPr lang="zh-CN" altLang="en-US" sz="2400" dirty="0" smtClean="0"/>
              <a:t>告从</a:t>
            </a:r>
            <a:r>
              <a:rPr lang="zh-CN" altLang="en-US" sz="2400" dirty="0" smtClean="0"/>
              <a:t>互联网基础建设、网民规模及结构、互联网应用发展、互联网政务应用发展和互联网安全等五个方面综合反映了</a:t>
            </a:r>
            <a:r>
              <a:rPr lang="en-US" altLang="zh-CN" sz="2400" dirty="0" smtClean="0"/>
              <a:t>2019</a:t>
            </a:r>
            <a:r>
              <a:rPr lang="zh-CN" altLang="en-US" sz="2400" dirty="0" smtClean="0"/>
              <a:t>年上半年我国互联网发展状况</a:t>
            </a:r>
            <a:r>
              <a:rPr lang="zh-CN" altLang="en-US" sz="2400" dirty="0" smtClean="0"/>
              <a:t>。</a:t>
            </a:r>
            <a:endParaRPr lang="en-US" altLang="zh-CN" sz="2400" dirty="0" smtClean="0"/>
          </a:p>
          <a:p>
            <a:pPr lvl="1">
              <a:lnSpc>
                <a:spcPct val="80000"/>
              </a:lnSpc>
            </a:pPr>
            <a:r>
              <a:rPr lang="zh-CN" altLang="en-US" sz="2400" dirty="0" smtClean="0"/>
              <a:t>六</a:t>
            </a:r>
            <a:r>
              <a:rPr lang="zh-CN" altLang="en-US" sz="2400" dirty="0" smtClean="0"/>
              <a:t>大特点：一是</a:t>
            </a:r>
            <a:r>
              <a:rPr lang="en-US" altLang="zh-CN" sz="2400" dirty="0" smtClean="0"/>
              <a:t>IPv6</a:t>
            </a:r>
            <a:r>
              <a:rPr lang="zh-CN" altLang="en-US" sz="2400" dirty="0" smtClean="0"/>
              <a:t>地址数量全球第一，“</a:t>
            </a:r>
            <a:r>
              <a:rPr lang="en-US" altLang="zh-CN" sz="2400" dirty="0" smtClean="0"/>
              <a:t>.CN”</a:t>
            </a:r>
            <a:r>
              <a:rPr lang="zh-CN" altLang="en-US" sz="2400" dirty="0" smtClean="0"/>
              <a:t>域名数量持续增长；二是互联网普及率超过六成，移动互联网使用持续深化；三是下沉市场释放消费动能，跨境电商等领域持续发展；四是网络视频运营更加专业，娱乐内容生态逐步构建；五是在线教育应用稳中有进，弥补乡村教育短板；六是在线政务普及率近六成，服务水平持续向好。</a:t>
            </a:r>
            <a:endParaRPr lang="en-US" altLang="zh-CN" sz="2400" dirty="0" smtClean="0">
              <a:ea typeface="宋体"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smtClean="0"/>
              <a:t>1.5  </a:t>
            </a:r>
            <a:r>
              <a:rPr lang="zh-CN" altLang="zh-CN" dirty="0" smtClean="0"/>
              <a:t>计算机网络的类别</a:t>
            </a:r>
            <a:endParaRPr lang="zh-CN" altLang="en-US" dirty="0"/>
          </a:p>
        </p:txBody>
      </p:sp>
      <p:sp>
        <p:nvSpPr>
          <p:cNvPr id="81923" name="Rectangle 3"/>
          <p:cNvSpPr>
            <a:spLocks noGrp="1" noChangeArrowheads="1"/>
          </p:cNvSpPr>
          <p:nvPr>
            <p:ph idx="1"/>
          </p:nvPr>
        </p:nvSpPr>
        <p:spPr/>
        <p:txBody>
          <a:bodyPr/>
          <a:lstStyle/>
          <a:p>
            <a:r>
              <a:rPr lang="zh-CN" altLang="zh-CN" dirty="0"/>
              <a:t>计算机网络有多种</a:t>
            </a:r>
            <a:r>
              <a:rPr lang="zh-CN" altLang="zh-CN" dirty="0" smtClean="0"/>
              <a:t>类别</a:t>
            </a:r>
            <a:r>
              <a:rPr lang="zh-CN" altLang="en-US" dirty="0" smtClean="0"/>
              <a:t>。典型包括：</a:t>
            </a:r>
            <a:endParaRPr lang="en-US" altLang="zh-CN" dirty="0" smtClean="0"/>
          </a:p>
          <a:p>
            <a:pPr lvl="1"/>
            <a:r>
              <a:rPr lang="en-US" altLang="zh-CN" dirty="0" smtClean="0"/>
              <a:t>1</a:t>
            </a:r>
            <a:r>
              <a:rPr lang="en-US" altLang="zh-CN" dirty="0"/>
              <a:t>. </a:t>
            </a:r>
            <a:r>
              <a:rPr lang="zh-CN" altLang="en-US" dirty="0"/>
              <a:t>按照</a:t>
            </a:r>
            <a:r>
              <a:rPr lang="zh-CN" altLang="en-US" dirty="0" smtClean="0"/>
              <a:t>网络</a:t>
            </a:r>
            <a:r>
              <a:rPr lang="zh-CN" altLang="en-US" dirty="0"/>
              <a:t>的作用范围进行</a:t>
            </a:r>
            <a:r>
              <a:rPr lang="zh-CN" altLang="en-US" dirty="0" smtClean="0"/>
              <a:t>分类</a:t>
            </a:r>
            <a:endParaRPr lang="en-US" altLang="zh-CN" dirty="0" smtClean="0"/>
          </a:p>
          <a:p>
            <a:pPr lvl="1"/>
            <a:r>
              <a:rPr lang="en-US" altLang="zh-CN" dirty="0"/>
              <a:t>2</a:t>
            </a:r>
            <a:r>
              <a:rPr lang="en-US" altLang="zh-CN" dirty="0" smtClean="0"/>
              <a:t>. </a:t>
            </a:r>
            <a:r>
              <a:rPr lang="zh-CN" altLang="en-US" dirty="0" smtClean="0"/>
              <a:t>按照</a:t>
            </a:r>
            <a:r>
              <a:rPr lang="zh-CN" altLang="zh-CN" dirty="0" smtClean="0"/>
              <a:t>网络</a:t>
            </a:r>
            <a:r>
              <a:rPr lang="zh-CN" altLang="zh-CN" dirty="0"/>
              <a:t>的使用者进行分类</a:t>
            </a:r>
          </a:p>
          <a:p>
            <a:pPr lvl="1"/>
            <a:r>
              <a:rPr lang="en-US" altLang="zh-CN" dirty="0"/>
              <a:t>3. </a:t>
            </a:r>
            <a:r>
              <a:rPr lang="zh-CN" altLang="zh-CN" dirty="0" smtClean="0"/>
              <a:t>用来</a:t>
            </a:r>
            <a:r>
              <a:rPr lang="zh-CN" altLang="zh-CN" dirty="0"/>
              <a:t>把用户接入到互联网的</a:t>
            </a:r>
            <a:r>
              <a:rPr lang="zh-CN" altLang="zh-CN" dirty="0" smtClean="0"/>
              <a:t>网络</a:t>
            </a:r>
            <a:endParaRPr lang="zh-CN" altLang="zh-CN" dirty="0"/>
          </a:p>
        </p:txBody>
      </p:sp>
    </p:spTree>
    <p:extLst>
      <p:ext uri="{BB962C8B-B14F-4D97-AF65-F5344CB8AC3E}">
        <p14:creationId xmlns:p14="http://schemas.microsoft.com/office/powerpoint/2010/main" xmlns="" val="6562081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dirty="0"/>
              <a:t>1. </a:t>
            </a:r>
            <a:r>
              <a:rPr lang="zh-CN" altLang="en-US" dirty="0"/>
              <a:t>按照</a:t>
            </a:r>
            <a:r>
              <a:rPr lang="zh-CN" altLang="en-US" dirty="0" smtClean="0"/>
              <a:t>网络</a:t>
            </a:r>
            <a:r>
              <a:rPr lang="zh-CN" altLang="en-US" dirty="0"/>
              <a:t>的作用范围进行分类</a:t>
            </a:r>
          </a:p>
        </p:txBody>
      </p:sp>
      <p:sp>
        <p:nvSpPr>
          <p:cNvPr id="81923"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spcBef>
                <a:spcPts val="1200"/>
              </a:spcBef>
            </a:pPr>
            <a:r>
              <a:rPr lang="zh-CN" altLang="en-US" sz="2800" dirty="0" smtClean="0">
                <a:solidFill>
                  <a:srgbClr val="FF0000"/>
                </a:solidFill>
              </a:rPr>
              <a:t>广域网 </a:t>
            </a:r>
            <a:r>
              <a:rPr lang="en-US" altLang="zh-CN" sz="2800" dirty="0">
                <a:solidFill>
                  <a:srgbClr val="FF0000"/>
                </a:solidFill>
              </a:rPr>
              <a:t>WAN </a:t>
            </a:r>
            <a:r>
              <a:rPr lang="en-US" altLang="zh-CN" sz="2800" dirty="0"/>
              <a:t>(Wide Area Network</a:t>
            </a:r>
            <a:r>
              <a:rPr lang="en-US" altLang="zh-CN" sz="2800" dirty="0" smtClean="0"/>
              <a:t>)</a:t>
            </a:r>
            <a:r>
              <a:rPr lang="zh-CN" altLang="en-US" sz="2800" dirty="0" smtClean="0"/>
              <a:t>：</a:t>
            </a:r>
            <a:r>
              <a:rPr lang="zh-CN" altLang="zh-CN" sz="2800" dirty="0"/>
              <a:t>作用范围通常为几十到几千</a:t>
            </a:r>
            <a:r>
              <a:rPr lang="zh-CN" altLang="zh-CN" sz="2800" dirty="0" smtClean="0"/>
              <a:t>公里</a:t>
            </a:r>
            <a:r>
              <a:rPr lang="zh-CN" altLang="en-US" sz="2800" dirty="0" smtClean="0"/>
              <a:t>。</a:t>
            </a:r>
            <a:endParaRPr lang="en-US" altLang="zh-CN" sz="2800" dirty="0" smtClean="0"/>
          </a:p>
          <a:p>
            <a:pPr>
              <a:lnSpc>
                <a:spcPct val="100000"/>
              </a:lnSpc>
              <a:spcBef>
                <a:spcPts val="1200"/>
              </a:spcBef>
            </a:pPr>
            <a:r>
              <a:rPr lang="zh-CN" altLang="en-US" sz="2800" dirty="0" smtClean="0">
                <a:solidFill>
                  <a:srgbClr val="FF0000"/>
                </a:solidFill>
              </a:rPr>
              <a:t>城域网 </a:t>
            </a:r>
            <a:r>
              <a:rPr lang="en-US" altLang="zh-CN" sz="2800" dirty="0" smtClean="0">
                <a:solidFill>
                  <a:srgbClr val="FF0000"/>
                </a:solidFill>
              </a:rPr>
              <a:t>MAN </a:t>
            </a:r>
            <a:r>
              <a:rPr lang="en-US" altLang="zh-CN" sz="2800" dirty="0" smtClean="0"/>
              <a:t>(Metropolitan Area Network)</a:t>
            </a:r>
            <a:r>
              <a:rPr lang="zh-CN" altLang="en-US" sz="2800" dirty="0" smtClean="0"/>
              <a:t>：</a:t>
            </a:r>
            <a:r>
              <a:rPr lang="zh-CN" altLang="zh-CN" sz="2800" dirty="0" smtClean="0"/>
              <a:t>作用</a:t>
            </a:r>
            <a:r>
              <a:rPr lang="zh-CN" altLang="zh-CN" sz="2800" dirty="0"/>
              <a:t>距离约</a:t>
            </a:r>
            <a:r>
              <a:rPr lang="zh-CN" altLang="zh-CN" sz="2800" dirty="0" smtClean="0"/>
              <a:t>为</a:t>
            </a:r>
            <a:r>
              <a:rPr lang="en-US" altLang="zh-CN" sz="2800" dirty="0" smtClean="0"/>
              <a:t>  5 </a:t>
            </a:r>
            <a:r>
              <a:rPr lang="en-US" altLang="zh-CN" sz="2800" dirty="0"/>
              <a:t>~ 50 </a:t>
            </a:r>
            <a:r>
              <a:rPr lang="zh-CN" altLang="en-US" sz="2800" dirty="0"/>
              <a:t>公里</a:t>
            </a:r>
            <a:r>
              <a:rPr lang="zh-CN" altLang="en-US" sz="2800" dirty="0" smtClean="0"/>
              <a:t>。</a:t>
            </a:r>
            <a:endParaRPr lang="en-US" altLang="zh-CN" sz="2800" dirty="0"/>
          </a:p>
          <a:p>
            <a:pPr>
              <a:lnSpc>
                <a:spcPct val="100000"/>
              </a:lnSpc>
              <a:spcBef>
                <a:spcPts val="1200"/>
              </a:spcBef>
            </a:pPr>
            <a:r>
              <a:rPr lang="zh-CN" altLang="en-US" sz="2800" dirty="0" smtClean="0">
                <a:solidFill>
                  <a:srgbClr val="FF0000"/>
                </a:solidFill>
              </a:rPr>
              <a:t>局域网 </a:t>
            </a:r>
            <a:r>
              <a:rPr lang="en-US" altLang="zh-CN" sz="2800" dirty="0" smtClean="0">
                <a:solidFill>
                  <a:srgbClr val="FF0000"/>
                </a:solidFill>
              </a:rPr>
              <a:t>LAN </a:t>
            </a:r>
            <a:r>
              <a:rPr lang="en-US" altLang="zh-CN" sz="2800" dirty="0" smtClean="0"/>
              <a:t>(Local Area Network) </a:t>
            </a:r>
            <a:r>
              <a:rPr lang="zh-CN" altLang="en-US" sz="2800" dirty="0" smtClean="0"/>
              <a:t>：</a:t>
            </a:r>
            <a:r>
              <a:rPr lang="zh-CN" altLang="zh-CN" sz="2800" dirty="0" smtClean="0"/>
              <a:t>局限</a:t>
            </a:r>
            <a:r>
              <a:rPr lang="zh-CN" altLang="zh-CN" sz="2800" dirty="0"/>
              <a:t>在较小的范围（</a:t>
            </a:r>
            <a:r>
              <a:rPr lang="zh-CN" altLang="zh-CN" sz="2800" dirty="0" smtClean="0"/>
              <a:t>如</a:t>
            </a:r>
            <a:r>
              <a:rPr lang="en-US" altLang="zh-CN" sz="2800" dirty="0" smtClean="0"/>
              <a:t> 1 </a:t>
            </a:r>
            <a:r>
              <a:rPr lang="zh-CN" altLang="en-US" sz="2800" dirty="0" smtClean="0"/>
              <a:t>公里</a:t>
            </a:r>
            <a:r>
              <a:rPr lang="zh-CN" altLang="zh-CN" sz="2800" dirty="0" smtClean="0"/>
              <a:t>左右）</a:t>
            </a:r>
            <a:r>
              <a:rPr lang="zh-CN" altLang="en-US" sz="2800" dirty="0" smtClean="0"/>
              <a:t>。</a:t>
            </a:r>
            <a:endParaRPr lang="en-US" altLang="zh-CN" sz="2800" dirty="0"/>
          </a:p>
          <a:p>
            <a:pPr>
              <a:lnSpc>
                <a:spcPct val="100000"/>
              </a:lnSpc>
              <a:spcBef>
                <a:spcPts val="1200"/>
              </a:spcBef>
            </a:pPr>
            <a:r>
              <a:rPr lang="zh-CN" altLang="en-US" sz="2800" dirty="0">
                <a:solidFill>
                  <a:srgbClr val="FF0000"/>
                </a:solidFill>
              </a:rPr>
              <a:t>个人区域网 </a:t>
            </a:r>
            <a:r>
              <a:rPr lang="en-US" altLang="zh-CN" sz="2800" dirty="0">
                <a:solidFill>
                  <a:srgbClr val="FF0000"/>
                </a:solidFill>
              </a:rPr>
              <a:t>PAN </a:t>
            </a:r>
            <a:r>
              <a:rPr lang="en-US" altLang="zh-CN" sz="2800" dirty="0"/>
              <a:t>(Personal Area Network) </a:t>
            </a:r>
            <a:r>
              <a:rPr lang="zh-CN" altLang="en-US" sz="2800" dirty="0" smtClean="0"/>
              <a:t>：</a:t>
            </a:r>
            <a:r>
              <a:rPr lang="zh-CN" altLang="zh-CN" sz="2800" dirty="0"/>
              <a:t>范围很小，大约</a:t>
            </a:r>
            <a:r>
              <a:rPr lang="zh-CN" altLang="zh-CN" sz="2800" dirty="0" smtClean="0"/>
              <a:t>在</a:t>
            </a:r>
            <a:r>
              <a:rPr lang="en-US" altLang="zh-CN" sz="2800" dirty="0" smtClean="0"/>
              <a:t> 10 </a:t>
            </a:r>
            <a:r>
              <a:rPr lang="zh-CN" altLang="en-US" sz="2800" smtClean="0"/>
              <a:t>米</a:t>
            </a:r>
            <a:r>
              <a:rPr lang="zh-CN" altLang="zh-CN" sz="2800" smtClean="0"/>
              <a:t>左右</a:t>
            </a:r>
            <a:r>
              <a:rPr lang="zh-CN" altLang="en-US" sz="2800" smtClean="0"/>
              <a:t>。</a:t>
            </a:r>
            <a:endParaRPr lang="en-US" altLang="zh-CN" sz="2800" dirty="0"/>
          </a:p>
        </p:txBody>
      </p:sp>
      <p:sp>
        <p:nvSpPr>
          <p:cNvPr id="2" name="Rectangle 1"/>
          <p:cNvSpPr>
            <a:spLocks noChangeArrowheads="1"/>
          </p:cNvSpPr>
          <p:nvPr/>
        </p:nvSpPr>
        <p:spPr bwMode="auto">
          <a:xfrm>
            <a:off x="416496" y="5188433"/>
            <a:ext cx="9345488" cy="904863"/>
          </a:xfrm>
          <a:prstGeom prst="rect">
            <a:avLst/>
          </a:prstGeom>
          <a:solidFill>
            <a:srgbClr val="FFFF66"/>
          </a:solidFill>
          <a:ln>
            <a:solidFill>
              <a:schemeClr val="tx1"/>
            </a:solidFill>
          </a:ln>
        </p:spPr>
        <p:txBody>
          <a:bodyPr wrap="square">
            <a:spAutoFit/>
          </a:bodyPr>
          <a:lstStyle/>
          <a:p>
            <a:pPr>
              <a:lnSpc>
                <a:spcPct val="110000"/>
              </a:lnSpc>
            </a:pPr>
            <a:r>
              <a:rPr lang="zh-CN" altLang="en-US" sz="2400" b="1" dirty="0">
                <a:solidFill>
                  <a:srgbClr val="000099"/>
                </a:solidFill>
                <a:latin typeface="+mn-lt"/>
                <a:ea typeface="黑体" pitchFamily="2" charset="-122"/>
              </a:rPr>
              <a:t>若中央处理机之间的距离非常近（如仅</a:t>
            </a:r>
            <a:r>
              <a:rPr lang="en-US" altLang="zh-CN" sz="2400" b="1" dirty="0">
                <a:solidFill>
                  <a:srgbClr val="000099"/>
                </a:solidFill>
                <a:latin typeface="+mn-lt"/>
                <a:ea typeface="黑体" pitchFamily="2" charset="-122"/>
              </a:rPr>
              <a:t>1</a:t>
            </a:r>
            <a:r>
              <a:rPr lang="zh-CN" altLang="en-US" sz="2400" b="1" dirty="0">
                <a:solidFill>
                  <a:srgbClr val="000099"/>
                </a:solidFill>
                <a:latin typeface="+mn-lt"/>
                <a:ea typeface="黑体" pitchFamily="2" charset="-122"/>
              </a:rPr>
              <a:t>米的数量级甚至更小些），则一般就称之为</a:t>
            </a:r>
            <a:r>
              <a:rPr lang="zh-CN" altLang="en-US" sz="2400" b="1" dirty="0" smtClean="0">
                <a:solidFill>
                  <a:srgbClr val="FF0000"/>
                </a:solidFill>
                <a:latin typeface="+mn-lt"/>
                <a:ea typeface="黑体" pitchFamily="2" charset="-122"/>
              </a:rPr>
              <a:t>多处理机系统，</a:t>
            </a:r>
            <a:r>
              <a:rPr lang="zh-CN" altLang="en-US" sz="2400" b="1" dirty="0" smtClean="0">
                <a:solidFill>
                  <a:srgbClr val="000099"/>
                </a:solidFill>
                <a:latin typeface="+mn-lt"/>
                <a:ea typeface="黑体" pitchFamily="2" charset="-122"/>
              </a:rPr>
              <a:t>而</a:t>
            </a:r>
            <a:r>
              <a:rPr lang="zh-CN" altLang="en-US" sz="2400" b="1" dirty="0">
                <a:solidFill>
                  <a:srgbClr val="000099"/>
                </a:solidFill>
                <a:latin typeface="+mn-lt"/>
                <a:ea typeface="黑体" pitchFamily="2" charset="-122"/>
              </a:rPr>
              <a:t>不称它为计算机网络。 </a:t>
            </a:r>
          </a:p>
        </p:txBody>
      </p:sp>
    </p:spTree>
    <p:extLst>
      <p:ext uri="{BB962C8B-B14F-4D97-AF65-F5344CB8AC3E}">
        <p14:creationId xmlns:p14="http://schemas.microsoft.com/office/powerpoint/2010/main" xmlns="" val="41758227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a:t>第</a:t>
            </a:r>
            <a:r>
              <a:rPr lang="zh-CN" altLang="en-US" sz="3200" dirty="0"/>
              <a:t> </a:t>
            </a:r>
            <a:r>
              <a:rPr lang="en-US" altLang="zh-CN" dirty="0"/>
              <a:t>1</a:t>
            </a:r>
            <a:r>
              <a:rPr lang="en-US" altLang="zh-CN" sz="3200" dirty="0"/>
              <a:t> </a:t>
            </a:r>
            <a:r>
              <a:rPr lang="zh-CN" altLang="en-US" dirty="0"/>
              <a:t>章   概述</a:t>
            </a:r>
            <a:endParaRPr lang="zh-CN" altLang="en-US" dirty="0">
              <a:ea typeface="宋体" pitchFamily="2" charset="-122"/>
            </a:endParaRPr>
          </a:p>
        </p:txBody>
      </p:sp>
      <p:sp>
        <p:nvSpPr>
          <p:cNvPr id="18435" name="Rectangle 3"/>
          <p:cNvSpPr>
            <a:spLocks noGrp="1" noChangeArrowheads="1"/>
          </p:cNvSpPr>
          <p:nvPr>
            <p:ph type="body" idx="1"/>
          </p:nvPr>
        </p:nvSpPr>
        <p:spPr/>
        <p:txBody>
          <a:bodyPr/>
          <a:lstStyle/>
          <a:p>
            <a:r>
              <a:rPr lang="en-US" altLang="zh-CN" dirty="0"/>
              <a:t>1.1  </a:t>
            </a:r>
            <a:r>
              <a:rPr lang="zh-CN" altLang="zh-CN" dirty="0"/>
              <a:t>计算</a:t>
            </a:r>
            <a:r>
              <a:rPr lang="zh-CN" altLang="zh-CN" dirty="0" smtClean="0"/>
              <a:t>机的</a:t>
            </a:r>
            <a:r>
              <a:rPr lang="zh-CN" altLang="en-US" dirty="0" smtClean="0"/>
              <a:t>定义（书上</a:t>
            </a:r>
            <a:r>
              <a:rPr lang="en-US" altLang="zh-CN" dirty="0" smtClean="0"/>
              <a:t>1.5.1</a:t>
            </a:r>
            <a:r>
              <a:rPr lang="zh-CN" altLang="en-US" dirty="0" smtClean="0"/>
              <a:t>）</a:t>
            </a:r>
            <a:endParaRPr lang="en-US" altLang="zh-CN" dirty="0" smtClean="0"/>
          </a:p>
          <a:p>
            <a:r>
              <a:rPr lang="en-US" altLang="zh-CN" dirty="0"/>
              <a:t>1.2  </a:t>
            </a:r>
            <a:r>
              <a:rPr lang="zh-CN" altLang="zh-CN" dirty="0"/>
              <a:t>互联网</a:t>
            </a:r>
            <a:r>
              <a:rPr lang="zh-CN" altLang="zh-CN" dirty="0" smtClean="0"/>
              <a:t>概述</a:t>
            </a:r>
            <a:endParaRPr lang="en-US" altLang="zh-CN" dirty="0" smtClean="0"/>
          </a:p>
          <a:p>
            <a:r>
              <a:rPr lang="en-US" altLang="zh-CN" dirty="0"/>
              <a:t>1.3  </a:t>
            </a:r>
            <a:r>
              <a:rPr lang="zh-CN" altLang="zh-CN" dirty="0"/>
              <a:t>互联网的</a:t>
            </a:r>
            <a:r>
              <a:rPr lang="zh-CN" altLang="zh-CN" dirty="0" smtClean="0"/>
              <a:t>组成</a:t>
            </a:r>
            <a:endParaRPr lang="en-US" altLang="zh-CN" dirty="0" smtClean="0"/>
          </a:p>
          <a:p>
            <a:r>
              <a:rPr lang="en-US" altLang="zh-CN" dirty="0"/>
              <a:t>1.4  </a:t>
            </a:r>
            <a:r>
              <a:rPr lang="zh-CN" altLang="zh-CN" dirty="0"/>
              <a:t>计算机网络在我国的发</a:t>
            </a:r>
            <a:r>
              <a:rPr lang="zh-CN" altLang="zh-CN" dirty="0" smtClean="0"/>
              <a:t>展</a:t>
            </a:r>
            <a:r>
              <a:rPr lang="zh-CN" altLang="en-US" dirty="0" smtClean="0"/>
              <a:t>（自学）</a:t>
            </a:r>
            <a:endParaRPr lang="zh-CN" altLang="zh-CN" dirty="0"/>
          </a:p>
          <a:p>
            <a:r>
              <a:rPr lang="en-US" altLang="zh-CN" dirty="0"/>
              <a:t>1.5  </a:t>
            </a:r>
            <a:r>
              <a:rPr lang="zh-CN" altLang="zh-CN" dirty="0"/>
              <a:t>计算机网络的</a:t>
            </a:r>
            <a:r>
              <a:rPr lang="zh-CN" altLang="zh-CN" dirty="0" smtClean="0"/>
              <a:t>类别</a:t>
            </a:r>
            <a:r>
              <a:rPr lang="zh-CN" altLang="en-US" dirty="0" smtClean="0"/>
              <a:t>（书上</a:t>
            </a:r>
            <a:r>
              <a:rPr lang="en-US" altLang="zh-CN" dirty="0" smtClean="0"/>
              <a:t>1.5.2</a:t>
            </a:r>
            <a:r>
              <a:rPr lang="zh-CN" altLang="en-US" dirty="0" smtClean="0"/>
              <a:t>）</a:t>
            </a:r>
            <a:endParaRPr lang="en-US" altLang="zh-CN" dirty="0" smtClean="0"/>
          </a:p>
          <a:p>
            <a:r>
              <a:rPr lang="en-US" altLang="zh-CN" dirty="0"/>
              <a:t>1.6  </a:t>
            </a:r>
            <a:r>
              <a:rPr lang="zh-CN" altLang="zh-CN" dirty="0"/>
              <a:t>计算机网络的</a:t>
            </a:r>
            <a:r>
              <a:rPr lang="zh-CN" altLang="zh-CN" dirty="0" smtClean="0"/>
              <a:t>性能</a:t>
            </a:r>
            <a:r>
              <a:rPr lang="zh-CN" altLang="en-US" dirty="0" smtClean="0"/>
              <a:t>指标（书上</a:t>
            </a:r>
            <a:r>
              <a:rPr lang="en-US" altLang="zh-CN" dirty="0" smtClean="0"/>
              <a:t>1.6.1</a:t>
            </a:r>
            <a:r>
              <a:rPr lang="zh-CN" altLang="en-US" dirty="0" smtClean="0"/>
              <a:t>）</a:t>
            </a:r>
            <a:endParaRPr lang="en-US" altLang="zh-CN" dirty="0" smtClean="0"/>
          </a:p>
          <a:p>
            <a:r>
              <a:rPr lang="en-US" altLang="zh-CN" dirty="0"/>
              <a:t>1.7  </a:t>
            </a:r>
            <a:r>
              <a:rPr lang="zh-CN" altLang="zh-CN" dirty="0"/>
              <a:t>计算机网络的体系结构</a:t>
            </a:r>
            <a:endParaRPr lang="zh-CN" altLang="en-US" dirty="0">
              <a:ea typeface="宋体" pitchFamily="2" charset="-122"/>
            </a:endParaRPr>
          </a:p>
        </p:txBody>
      </p:sp>
    </p:spTree>
    <p:extLst>
      <p:ext uri="{BB962C8B-B14F-4D97-AF65-F5344CB8AC3E}">
        <p14:creationId xmlns:p14="http://schemas.microsoft.com/office/powerpoint/2010/main" xmlns="" val="33230194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zh-CN" dirty="0" smtClean="0"/>
              <a:t>2. </a:t>
            </a:r>
            <a:r>
              <a:rPr lang="zh-CN" altLang="en-US" dirty="0"/>
              <a:t>按照</a:t>
            </a:r>
            <a:r>
              <a:rPr lang="zh-CN" altLang="zh-CN" dirty="0" smtClean="0"/>
              <a:t>网络</a:t>
            </a:r>
            <a:r>
              <a:rPr lang="zh-CN" altLang="zh-CN" dirty="0"/>
              <a:t>的使用者进行</a:t>
            </a:r>
            <a:r>
              <a:rPr lang="zh-CN" altLang="zh-CN" dirty="0" smtClean="0"/>
              <a:t>分类</a:t>
            </a:r>
            <a:endParaRPr lang="zh-CN" altLang="en-US" dirty="0"/>
          </a:p>
        </p:txBody>
      </p:sp>
      <p:sp>
        <p:nvSpPr>
          <p:cNvPr id="16486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zh-CN" altLang="en-US" dirty="0">
                <a:solidFill>
                  <a:srgbClr val="FF0000"/>
                </a:solidFill>
              </a:rPr>
              <a:t>公用网</a:t>
            </a:r>
            <a:r>
              <a:rPr lang="zh-CN" altLang="en-US" dirty="0"/>
              <a:t> </a:t>
            </a:r>
            <a:r>
              <a:rPr lang="en-US" altLang="zh-CN" dirty="0"/>
              <a:t>(public network) </a:t>
            </a:r>
            <a:endParaRPr lang="en-US" altLang="zh-CN" dirty="0" smtClean="0"/>
          </a:p>
          <a:p>
            <a:pPr lvl="1"/>
            <a:r>
              <a:rPr lang="zh-CN" altLang="en-US" dirty="0" smtClean="0"/>
              <a:t>按</a:t>
            </a:r>
            <a:r>
              <a:rPr lang="zh-CN" altLang="zh-CN" dirty="0" smtClean="0"/>
              <a:t>规定</a:t>
            </a:r>
            <a:r>
              <a:rPr lang="zh-CN" altLang="zh-CN" dirty="0">
                <a:solidFill>
                  <a:srgbClr val="333399"/>
                </a:solidFill>
              </a:rPr>
              <a:t>交纳费用</a:t>
            </a:r>
            <a:r>
              <a:rPr lang="zh-CN" altLang="zh-CN" dirty="0"/>
              <a:t>的人都</a:t>
            </a:r>
            <a:r>
              <a:rPr lang="zh-CN" altLang="zh-CN" dirty="0" smtClean="0"/>
              <a:t>可以</a:t>
            </a:r>
            <a:r>
              <a:rPr lang="zh-CN" altLang="en-US" dirty="0" smtClean="0"/>
              <a:t>使用的</a:t>
            </a:r>
            <a:r>
              <a:rPr lang="zh-CN" altLang="zh-CN" dirty="0" smtClean="0"/>
              <a:t>网络</a:t>
            </a:r>
            <a:r>
              <a:rPr lang="zh-CN" altLang="zh-CN" dirty="0"/>
              <a:t>。</a:t>
            </a:r>
            <a:r>
              <a:rPr lang="zh-CN" altLang="zh-CN" dirty="0" smtClean="0"/>
              <a:t>因此也</a:t>
            </a:r>
            <a:r>
              <a:rPr lang="zh-CN" altLang="zh-CN" dirty="0"/>
              <a:t>可称为公众</a:t>
            </a:r>
            <a:r>
              <a:rPr lang="zh-CN" altLang="zh-CN" dirty="0" smtClean="0"/>
              <a:t>网</a:t>
            </a:r>
            <a:r>
              <a:rPr lang="zh-CN" altLang="en-US" dirty="0" smtClean="0"/>
              <a:t>（</a:t>
            </a:r>
            <a:r>
              <a:rPr lang="zh-CN" altLang="en-US" dirty="0" smtClean="0">
                <a:solidFill>
                  <a:srgbClr val="333399"/>
                </a:solidFill>
                <a:latin typeface="Arial" charset="0"/>
              </a:rPr>
              <a:t>商业经营</a:t>
            </a:r>
            <a:r>
              <a:rPr lang="zh-CN" altLang="en-US" dirty="0" smtClean="0">
                <a:latin typeface="Arial" charset="0"/>
              </a:rPr>
              <a:t>）</a:t>
            </a:r>
            <a:r>
              <a:rPr lang="zh-CN" altLang="zh-CN" dirty="0" smtClean="0"/>
              <a:t>。</a:t>
            </a:r>
            <a:endParaRPr lang="en-US" altLang="zh-CN" dirty="0" smtClean="0"/>
          </a:p>
          <a:p>
            <a:pPr lvl="1"/>
            <a:r>
              <a:rPr lang="zh-CN" altLang="en-US" dirty="0" smtClean="0">
                <a:solidFill>
                  <a:srgbClr val="333399"/>
                </a:solidFill>
                <a:latin typeface="Arial" charset="0"/>
              </a:rPr>
              <a:t>先建设，后使用</a:t>
            </a:r>
            <a:endParaRPr lang="en-US" altLang="zh-CN" dirty="0"/>
          </a:p>
          <a:p>
            <a:r>
              <a:rPr lang="zh-CN" altLang="en-US" dirty="0">
                <a:solidFill>
                  <a:srgbClr val="FF0000"/>
                </a:solidFill>
              </a:rPr>
              <a:t>专用网 </a:t>
            </a:r>
            <a:r>
              <a:rPr lang="en-US" altLang="zh-CN" dirty="0"/>
              <a:t>(private network) </a:t>
            </a:r>
            <a:endParaRPr lang="en-US" altLang="zh-CN" dirty="0" smtClean="0"/>
          </a:p>
          <a:p>
            <a:pPr lvl="1"/>
            <a:r>
              <a:rPr lang="zh-CN" altLang="zh-CN" dirty="0" smtClean="0"/>
              <a:t>为特殊</a:t>
            </a:r>
            <a:r>
              <a:rPr lang="zh-CN" altLang="zh-CN" dirty="0"/>
              <a:t>业务工作的需要而建造的</a:t>
            </a:r>
            <a:r>
              <a:rPr lang="zh-CN" altLang="zh-CN" dirty="0" smtClean="0"/>
              <a:t>网络</a:t>
            </a:r>
            <a:r>
              <a:rPr lang="zh-CN" altLang="en-US" dirty="0" smtClean="0"/>
              <a:t>。</a:t>
            </a:r>
            <a:endParaRPr lang="en-US" altLang="zh-CN" dirty="0" smtClean="0"/>
          </a:p>
          <a:p>
            <a:pPr lvl="1"/>
            <a:r>
              <a:rPr lang="zh-CN" altLang="en-US" dirty="0" smtClean="0">
                <a:ea typeface="宋体" charset="-122"/>
              </a:rPr>
              <a:t>同期建设</a:t>
            </a:r>
            <a:endParaRPr lang="en-US" altLang="zh-CN" dirty="0" smtClean="0">
              <a:ea typeface="宋体" charset="-122"/>
            </a:endParaRPr>
          </a:p>
          <a:p>
            <a:pPr lvl="1"/>
            <a:r>
              <a:rPr lang="zh-CN" altLang="en-US" dirty="0" smtClean="0">
                <a:ea typeface="宋体" charset="-122"/>
              </a:rPr>
              <a:t>免费使用</a:t>
            </a:r>
            <a:endParaRPr lang="en-US" altLang="zh-CN" dirty="0"/>
          </a:p>
        </p:txBody>
      </p:sp>
      <p:sp>
        <p:nvSpPr>
          <p:cNvPr id="2" name="矩形 1"/>
          <p:cNvSpPr/>
          <p:nvPr/>
        </p:nvSpPr>
        <p:spPr>
          <a:xfrm>
            <a:off x="560512" y="5661248"/>
            <a:ext cx="9001000" cy="999697"/>
          </a:xfrm>
          <a:prstGeom prst="rect">
            <a:avLst/>
          </a:prstGeom>
          <a:solidFill>
            <a:srgbClr val="FFFF66"/>
          </a:solidFill>
          <a:ln>
            <a:solidFill>
              <a:schemeClr val="tx1"/>
            </a:solidFill>
          </a:ln>
        </p:spPr>
        <p:txBody>
          <a:bodyPr wrap="square">
            <a:spAutoFit/>
          </a:bodyPr>
          <a:lstStyle/>
          <a:p>
            <a:pPr>
              <a:lnSpc>
                <a:spcPct val="110000"/>
              </a:lnSpc>
            </a:pPr>
            <a:r>
              <a:rPr lang="zh-CN" altLang="zh-CN" sz="2800" b="1" dirty="0">
                <a:solidFill>
                  <a:srgbClr val="000099"/>
                </a:solidFill>
                <a:latin typeface="+mn-lt"/>
                <a:ea typeface="黑体" pitchFamily="2" charset="-122"/>
              </a:rPr>
              <a:t>公用网和专用网都</a:t>
            </a:r>
            <a:r>
              <a:rPr lang="zh-CN" altLang="zh-CN" sz="2800" b="1" dirty="0" smtClean="0">
                <a:solidFill>
                  <a:srgbClr val="000099"/>
                </a:solidFill>
                <a:latin typeface="+mn-lt"/>
                <a:ea typeface="黑体" pitchFamily="2" charset="-122"/>
              </a:rPr>
              <a:t>可以</a:t>
            </a:r>
            <a:r>
              <a:rPr lang="zh-CN" altLang="zh-CN" sz="2800" b="1" dirty="0">
                <a:solidFill>
                  <a:srgbClr val="000099"/>
                </a:solidFill>
                <a:latin typeface="+mn-lt"/>
                <a:ea typeface="黑体" pitchFamily="2" charset="-122"/>
              </a:rPr>
              <a:t>提供多种服务。如传送的是计算机数据，则分别是公用计算机网络和专用计算机网络。</a:t>
            </a:r>
            <a:endParaRPr lang="zh-CN" altLang="en-US" sz="2800" b="1" dirty="0">
              <a:solidFill>
                <a:srgbClr val="000099"/>
              </a:solidFill>
              <a:latin typeface="+mn-lt"/>
              <a:ea typeface="黑体" pitchFamily="2" charset="-122"/>
            </a:endParaRPr>
          </a:p>
        </p:txBody>
      </p:sp>
    </p:spTree>
    <p:extLst>
      <p:ext uri="{BB962C8B-B14F-4D97-AF65-F5344CB8AC3E}">
        <p14:creationId xmlns:p14="http://schemas.microsoft.com/office/powerpoint/2010/main" xmlns="" val="17492736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en-US" altLang="zh-CN" sz="4000" dirty="0" smtClean="0"/>
              <a:t>3</a:t>
            </a:r>
            <a:r>
              <a:rPr lang="en-US" altLang="zh-CN" sz="4000" dirty="0"/>
              <a:t>. </a:t>
            </a:r>
            <a:r>
              <a:rPr lang="zh-CN" altLang="zh-CN" sz="4000" dirty="0"/>
              <a:t>用来把用户接入到互联网</a:t>
            </a:r>
            <a:r>
              <a:rPr lang="zh-CN" altLang="zh-CN" sz="4000" dirty="0" smtClean="0"/>
              <a:t>的</a:t>
            </a:r>
            <a:r>
              <a:rPr lang="zh-CN" altLang="en-US" sz="4000" dirty="0" smtClean="0"/>
              <a:t>网络</a:t>
            </a:r>
            <a:endParaRPr lang="zh-CN" altLang="en-US" sz="4000" dirty="0"/>
          </a:p>
        </p:txBody>
      </p:sp>
      <p:sp>
        <p:nvSpPr>
          <p:cNvPr id="375811" name="Rectangle 3"/>
          <p:cNvSpPr>
            <a:spLocks noGrp="1" noChangeArrowheads="1"/>
          </p:cNvSpPr>
          <p:nvPr>
            <p:ph idx="1"/>
          </p:nvPr>
        </p:nvSpPr>
        <p:spPr/>
        <p:txBody>
          <a:bodyPr/>
          <a:lstStyle/>
          <a:p>
            <a:r>
              <a:rPr lang="zh-CN" altLang="en-US" sz="2800" dirty="0">
                <a:solidFill>
                  <a:srgbClr val="FF0000"/>
                </a:solidFill>
              </a:rPr>
              <a:t>接入网 </a:t>
            </a:r>
            <a:r>
              <a:rPr lang="en-US" altLang="zh-CN" sz="2800" dirty="0">
                <a:solidFill>
                  <a:srgbClr val="FF0000"/>
                </a:solidFill>
              </a:rPr>
              <a:t>AN </a:t>
            </a:r>
            <a:r>
              <a:rPr lang="en-US" altLang="zh-CN" sz="2800" dirty="0"/>
              <a:t>(Access Network)</a:t>
            </a:r>
            <a:r>
              <a:rPr lang="zh-CN" altLang="en-US" sz="2800" dirty="0"/>
              <a:t>，它又称为本地接入网或居民接入网。</a:t>
            </a:r>
          </a:p>
          <a:p>
            <a:r>
              <a:rPr lang="zh-CN" altLang="zh-CN" sz="2800" dirty="0" smtClean="0"/>
              <a:t>接</a:t>
            </a:r>
            <a:r>
              <a:rPr lang="zh-CN" altLang="zh-CN" sz="2800" dirty="0"/>
              <a:t>入网本身既不属于互联网的核心部分，也不属于互联网的边缘部分。</a:t>
            </a:r>
            <a:endParaRPr lang="en-US" altLang="zh-CN" sz="2800" dirty="0"/>
          </a:p>
          <a:p>
            <a:r>
              <a:rPr lang="zh-CN" altLang="zh-CN" sz="2800" dirty="0" smtClean="0">
                <a:solidFill>
                  <a:srgbClr val="FF0000"/>
                </a:solidFill>
              </a:rPr>
              <a:t>接</a:t>
            </a:r>
            <a:r>
              <a:rPr lang="zh-CN" altLang="zh-CN" sz="2800" dirty="0">
                <a:solidFill>
                  <a:srgbClr val="FF0000"/>
                </a:solidFill>
              </a:rPr>
              <a:t>入网是从某个用户端系统到互联网中的第一个路由器（也称为边缘路由器）之间的一种网络</a:t>
            </a:r>
            <a:r>
              <a:rPr lang="zh-CN" altLang="zh-CN" sz="2800" dirty="0" smtClean="0">
                <a:solidFill>
                  <a:srgbClr val="FF0000"/>
                </a:solidFill>
              </a:rPr>
              <a:t>。</a:t>
            </a:r>
            <a:endParaRPr lang="en-US" altLang="zh-CN" sz="2800" dirty="0" smtClean="0">
              <a:solidFill>
                <a:srgbClr val="FF0000"/>
              </a:solidFill>
            </a:endParaRPr>
          </a:p>
          <a:p>
            <a:pPr lvl="1"/>
            <a:r>
              <a:rPr lang="zh-CN" altLang="zh-CN" sz="2400" dirty="0" smtClean="0"/>
              <a:t>从覆盖的范围看，很多接入网还是属于局域网。</a:t>
            </a:r>
            <a:endParaRPr lang="en-US" altLang="zh-CN" sz="2400" dirty="0" smtClean="0"/>
          </a:p>
          <a:p>
            <a:pPr lvl="1"/>
            <a:r>
              <a:rPr lang="zh-CN" altLang="zh-CN" sz="2400" dirty="0" smtClean="0"/>
              <a:t>从作用上看，接入网只是起到让用户能够与互联网连接的“桥梁”作用。</a:t>
            </a:r>
            <a:endParaRPr lang="en-US" altLang="zh-CN" sz="2400" dirty="0" smtClean="0"/>
          </a:p>
          <a:p>
            <a:pPr lvl="1"/>
            <a:r>
              <a:rPr lang="zh-CN" altLang="en-US" sz="2400" dirty="0" smtClean="0"/>
              <a:t>从实现技术上看，接入网即有利用现有网络（电话网、闭路电视网）实现，也可专门建设实现</a:t>
            </a:r>
          </a:p>
        </p:txBody>
      </p:sp>
    </p:spTree>
    <p:extLst>
      <p:ext uri="{BB962C8B-B14F-4D97-AF65-F5344CB8AC3E}">
        <p14:creationId xmlns:p14="http://schemas.microsoft.com/office/powerpoint/2010/main" xmlns="" val="9994097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下述网络不属于</a:t>
            </a:r>
            <a:r>
              <a:rPr lang="zh-CN" altLang="en-US" sz="2600" dirty="0" smtClean="0">
                <a:solidFill>
                  <a:srgbClr val="000000"/>
                </a:solidFill>
                <a:latin typeface="Microsoft Yahei"/>
                <a:ea typeface="Microsoft Yahei"/>
              </a:rPr>
              <a:t>按照作用</a:t>
            </a:r>
            <a:r>
              <a:rPr lang="zh-CN" altLang="en-US" sz="2600" dirty="0">
                <a:solidFill>
                  <a:srgbClr val="000000"/>
                </a:solidFill>
                <a:latin typeface="Microsoft Yahei"/>
                <a:ea typeface="Microsoft Yahei"/>
              </a:rPr>
              <a:t>范围进行</a:t>
            </a:r>
            <a:r>
              <a:rPr lang="zh-CN" altLang="en-US" sz="2600" dirty="0" smtClean="0">
                <a:solidFill>
                  <a:srgbClr val="000000"/>
                </a:solidFill>
                <a:latin typeface="Microsoft Yahei"/>
                <a:ea typeface="Microsoft Yahei"/>
              </a:rPr>
              <a:t>分类的是？</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981200" y="2786063"/>
            <a:ext cx="6934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广域网</a:t>
            </a:r>
            <a:r>
              <a:rPr lang="en-US" altLang="zh-CN" sz="2600" dirty="0" smtClean="0">
                <a:solidFill>
                  <a:srgbClr val="000000"/>
                </a:solidFill>
                <a:latin typeface="Microsoft Yahei"/>
                <a:ea typeface="Microsoft Yahei"/>
                <a:sym typeface="Microsoft Yahei"/>
              </a:rPr>
              <a:t>WAN</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981200" y="3643313"/>
            <a:ext cx="6934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公用网</a:t>
            </a:r>
            <a:r>
              <a:rPr lang="en-US" altLang="zh-CN" sz="2600" dirty="0" smtClean="0">
                <a:solidFill>
                  <a:srgbClr val="000000"/>
                </a:solidFill>
                <a:latin typeface="Microsoft Yahei"/>
                <a:ea typeface="Microsoft Yahei"/>
                <a:sym typeface="Microsoft Yahei"/>
              </a:rPr>
              <a:t>PN</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981200" y="4500563"/>
            <a:ext cx="6934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局域网</a:t>
            </a:r>
            <a:r>
              <a:rPr lang="en-US" altLang="zh-CN" sz="2600" dirty="0" smtClean="0">
                <a:solidFill>
                  <a:srgbClr val="000000"/>
                </a:solidFill>
                <a:latin typeface="Microsoft Yahei"/>
                <a:ea typeface="Microsoft Yahei"/>
                <a:sym typeface="Microsoft Yahei"/>
              </a:rPr>
              <a:t>LAN</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981200" y="5357813"/>
            <a:ext cx="6934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个人区域网</a:t>
            </a:r>
            <a:r>
              <a:rPr lang="en-US" altLang="zh-CN" sz="2600" dirty="0" smtClean="0">
                <a:solidFill>
                  <a:srgbClr val="000000"/>
                </a:solidFill>
                <a:latin typeface="Microsoft Yahei"/>
                <a:ea typeface="Microsoft Yahei"/>
                <a:sym typeface="Microsoft Yahei"/>
              </a:rPr>
              <a:t>PAN</a:t>
            </a:r>
            <a:endParaRPr lang="zh-CN" altLang="en-US" sz="2600" dirty="0">
              <a:solidFill>
                <a:srgbClr val="000000"/>
              </a:solidFill>
              <a:latin typeface="Microsoft Yahei"/>
              <a:ea typeface="Microsoft Yahei"/>
              <a:sym typeface="Microsoft Yahei"/>
            </a:endParaRPr>
          </a:p>
        </p:txBody>
      </p:sp>
      <p:sp>
        <p:nvSpPr>
          <p:cNvPr id="10" name="椭圆 9"/>
          <p:cNvSpPr>
            <a:spLocks noChangeAspect="1"/>
          </p:cNvSpPr>
          <p:nvPr>
            <p:custDataLst>
              <p:tags r:id="rId7"/>
            </p:custDataLst>
          </p:nvPr>
        </p:nvSpPr>
        <p:spPr bwMode="auto">
          <a:xfrm>
            <a:off x="12287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8"/>
            </p:custDataLst>
          </p:nvPr>
        </p:nvSpPr>
        <p:spPr bwMode="auto">
          <a:xfrm>
            <a:off x="12287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椭圆 11"/>
          <p:cNvSpPr>
            <a:spLocks noChangeAspect="1"/>
          </p:cNvSpPr>
          <p:nvPr>
            <p:custDataLst>
              <p:tags r:id="rId9"/>
            </p:custDataLst>
          </p:nvPr>
        </p:nvSpPr>
        <p:spPr bwMode="auto">
          <a:xfrm>
            <a:off x="12287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椭圆 12"/>
          <p:cNvSpPr>
            <a:spLocks noChangeAspect="1"/>
          </p:cNvSpPr>
          <p:nvPr>
            <p:custDataLst>
              <p:tags r:id="rId10"/>
            </p:custDataLst>
          </p:nvPr>
        </p:nvSpPr>
        <p:spPr bwMode="auto">
          <a:xfrm>
            <a:off x="12287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11"/>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9" name="组合 18"/>
          <p:cNvGrpSpPr/>
          <p:nvPr>
            <p:custDataLst>
              <p:tags r:id="rId12"/>
            </p:custDataLst>
          </p:nvPr>
        </p:nvGrpSpPr>
        <p:grpSpPr>
          <a:xfrm>
            <a:off x="0" y="0"/>
            <a:ext cx="9906000" cy="635000"/>
            <a:chOff x="0" y="0"/>
            <a:chExt cx="9906000" cy="635000"/>
          </a:xfrm>
        </p:grpSpPr>
        <p:sp>
          <p:nvSpPr>
            <p:cNvPr id="15"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cstate="print">
            <a:extLst>
              <a:ext uri="{28A0092B-C50C-407E-A947-70E740481C1C}">
                <a14:useLocalDpi xmlns:a14="http://schemas.microsoft.com/office/drawing/2010/main" xmlns=""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p14="http://schemas.microsoft.com/office/powerpoint/2010/main" xmlns="" val="3223435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a:t>
            </a:r>
            <a:r>
              <a:rPr lang="zh-CN" altLang="en-US" dirty="0" smtClean="0"/>
              <a:t>计</a:t>
            </a:r>
            <a:r>
              <a:rPr lang="zh-CN" altLang="en-US" dirty="0"/>
              <a:t>算机网络的性能指标</a:t>
            </a:r>
          </a:p>
        </p:txBody>
      </p:sp>
      <p:sp>
        <p:nvSpPr>
          <p:cNvPr id="3" name="内容占位符 2"/>
          <p:cNvSpPr>
            <a:spLocks noGrp="1"/>
          </p:cNvSpPr>
          <p:nvPr>
            <p:ph sz="half"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zh-CN" dirty="0"/>
              <a:t>计算机网络的性能一般是指它的几个重要的性能指标</a:t>
            </a:r>
            <a:r>
              <a:rPr lang="zh-CN" altLang="en-US" dirty="0" smtClean="0"/>
              <a:t>，主要包括</a:t>
            </a:r>
            <a:r>
              <a:rPr lang="zh-CN" altLang="en-US" dirty="0"/>
              <a:t>：</a:t>
            </a:r>
            <a:endParaRPr lang="en-US" altLang="zh-CN" dirty="0"/>
          </a:p>
          <a:p>
            <a:pPr lvl="1"/>
            <a:r>
              <a:rPr lang="zh-CN" altLang="zh-CN" dirty="0" smtClean="0"/>
              <a:t>速率</a:t>
            </a:r>
            <a:endParaRPr lang="en-US" altLang="zh-CN" dirty="0" smtClean="0"/>
          </a:p>
          <a:p>
            <a:pPr lvl="1"/>
            <a:r>
              <a:rPr lang="zh-CN" altLang="en-US" dirty="0" smtClean="0"/>
              <a:t>带宽</a:t>
            </a:r>
            <a:endParaRPr lang="en-US" altLang="zh-CN" dirty="0" smtClean="0"/>
          </a:p>
          <a:p>
            <a:pPr lvl="1"/>
            <a:r>
              <a:rPr lang="zh-CN" altLang="en-US" dirty="0" smtClean="0"/>
              <a:t>吞吐率</a:t>
            </a:r>
            <a:endParaRPr lang="en-US" altLang="zh-CN" dirty="0" smtClean="0"/>
          </a:p>
          <a:p>
            <a:pPr lvl="1"/>
            <a:r>
              <a:rPr lang="zh-CN" altLang="en-US" dirty="0" smtClean="0"/>
              <a:t>时延</a:t>
            </a:r>
            <a:endParaRPr lang="en-US" altLang="zh-CN" dirty="0" smtClean="0"/>
          </a:p>
          <a:p>
            <a:pPr lvl="1"/>
            <a:r>
              <a:rPr lang="zh-CN" altLang="en-US" dirty="0"/>
              <a:t>时延</a:t>
            </a:r>
            <a:r>
              <a:rPr lang="zh-CN" altLang="en-US" dirty="0" smtClean="0"/>
              <a:t>带宽积</a:t>
            </a:r>
            <a:endParaRPr lang="en-US" altLang="zh-CN" dirty="0" smtClean="0"/>
          </a:p>
          <a:p>
            <a:pPr lvl="1"/>
            <a:r>
              <a:rPr lang="zh-CN" altLang="en-US" dirty="0" smtClean="0"/>
              <a:t>往返时间 </a:t>
            </a:r>
            <a:r>
              <a:rPr lang="en-US" altLang="zh-CN" dirty="0" smtClean="0"/>
              <a:t>RTT</a:t>
            </a:r>
          </a:p>
          <a:p>
            <a:pPr lvl="1"/>
            <a:r>
              <a:rPr lang="zh-CN" altLang="en-US" dirty="0"/>
              <a:t>利用率</a:t>
            </a:r>
          </a:p>
        </p:txBody>
      </p:sp>
      <p:sp>
        <p:nvSpPr>
          <p:cNvPr id="4" name="内容占位符 3"/>
          <p:cNvSpPr>
            <a:spLocks noGrp="1"/>
          </p:cNvSpPr>
          <p:nvPr>
            <p:ph sz="half" idx="2"/>
          </p:nvPr>
        </p:nvSpPr>
        <p:spPr/>
        <p:txBody>
          <a:bodyPr/>
          <a:lstStyle/>
          <a:p>
            <a:r>
              <a:rPr lang="zh-CN" altLang="en-US" dirty="0" smtClean="0"/>
              <a:t>一些</a:t>
            </a:r>
            <a:r>
              <a:rPr lang="zh-CN" altLang="zh-CN" dirty="0" smtClean="0"/>
              <a:t>非性能特征也很重要。</a:t>
            </a:r>
            <a:r>
              <a:rPr lang="zh-CN" altLang="en-US" dirty="0" smtClean="0"/>
              <a:t>它们</a:t>
            </a:r>
            <a:r>
              <a:rPr lang="zh-CN" altLang="zh-CN" dirty="0" smtClean="0"/>
              <a:t>与前面介绍的性能指标有很大的关系</a:t>
            </a:r>
            <a:r>
              <a:rPr lang="zh-CN" altLang="en-US" dirty="0" smtClean="0"/>
              <a:t>。主要包括：</a:t>
            </a:r>
            <a:endParaRPr lang="en-US" altLang="zh-CN" dirty="0" smtClean="0"/>
          </a:p>
          <a:p>
            <a:pPr lvl="1"/>
            <a:r>
              <a:rPr lang="zh-CN" altLang="en-US" dirty="0" smtClean="0"/>
              <a:t>费用</a:t>
            </a:r>
          </a:p>
          <a:p>
            <a:pPr lvl="1"/>
            <a:r>
              <a:rPr lang="zh-CN" altLang="en-US" dirty="0" smtClean="0"/>
              <a:t>质量</a:t>
            </a:r>
          </a:p>
          <a:p>
            <a:pPr lvl="1"/>
            <a:r>
              <a:rPr lang="zh-CN" altLang="en-US" dirty="0" smtClean="0"/>
              <a:t>标准化</a:t>
            </a:r>
          </a:p>
          <a:p>
            <a:pPr lvl="1"/>
            <a:r>
              <a:rPr lang="zh-CN" altLang="en-US" dirty="0" smtClean="0"/>
              <a:t>可靠性</a:t>
            </a:r>
          </a:p>
          <a:p>
            <a:pPr lvl="1"/>
            <a:r>
              <a:rPr lang="zh-CN" altLang="en-US" dirty="0" smtClean="0"/>
              <a:t>可扩展性和可升级性 </a:t>
            </a:r>
          </a:p>
          <a:p>
            <a:pPr lvl="1"/>
            <a:r>
              <a:rPr lang="zh-CN" altLang="en-US" dirty="0" smtClean="0"/>
              <a:t>易于管理和维护</a:t>
            </a:r>
            <a:endParaRPr lang="zh-CN" altLang="en-US" dirty="0"/>
          </a:p>
        </p:txBody>
      </p:sp>
    </p:spTree>
    <p:extLst>
      <p:ext uri="{BB962C8B-B14F-4D97-AF65-F5344CB8AC3E}">
        <p14:creationId xmlns:p14="http://schemas.microsoft.com/office/powerpoint/2010/main" xmlns="" val="405538951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dirty="0" smtClean="0"/>
              <a:t>1. </a:t>
            </a:r>
            <a:r>
              <a:rPr lang="zh-CN" altLang="en-US" dirty="0" smtClean="0"/>
              <a:t>速率</a:t>
            </a:r>
            <a:endParaRPr lang="zh-CN" altLang="en-US" dirty="0"/>
          </a:p>
        </p:txBody>
      </p:sp>
      <p:sp>
        <p:nvSpPr>
          <p:cNvPr id="8499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spcBef>
                <a:spcPts val="600"/>
              </a:spcBef>
            </a:pPr>
            <a:r>
              <a:rPr lang="zh-CN" altLang="en-US" sz="2600" dirty="0" smtClean="0"/>
              <a:t>比特</a:t>
            </a:r>
            <a:r>
              <a:rPr lang="zh-CN" altLang="en-US" sz="2600" dirty="0"/>
              <a:t>（</a:t>
            </a:r>
            <a:r>
              <a:rPr lang="en-US" altLang="zh-CN" sz="2600" dirty="0"/>
              <a:t>bit</a:t>
            </a:r>
            <a:r>
              <a:rPr lang="zh-CN" altLang="en-US" sz="2600" dirty="0"/>
              <a:t>）是计算机中数据量的单位，也是信息论中使用的信息量的单位。</a:t>
            </a:r>
          </a:p>
          <a:p>
            <a:pPr>
              <a:spcBef>
                <a:spcPts val="600"/>
              </a:spcBef>
            </a:pPr>
            <a:r>
              <a:rPr lang="zh-CN" altLang="en-US" sz="2600" dirty="0"/>
              <a:t>比特（</a:t>
            </a:r>
            <a:r>
              <a:rPr lang="en-US" altLang="zh-CN" sz="2600" dirty="0"/>
              <a:t>bit</a:t>
            </a:r>
            <a:r>
              <a:rPr lang="zh-CN" altLang="en-US" sz="2600" dirty="0"/>
              <a:t>）</a:t>
            </a:r>
            <a:r>
              <a:rPr lang="zh-CN" altLang="en-US" sz="2600" dirty="0" smtClean="0"/>
              <a:t>来源于 </a:t>
            </a:r>
            <a:r>
              <a:rPr lang="en-US" altLang="zh-CN" sz="2600" dirty="0"/>
              <a:t>binary digit</a:t>
            </a:r>
            <a:r>
              <a:rPr lang="zh-CN" altLang="en-US" sz="2600" dirty="0"/>
              <a:t>，意思是一个“二进制数字”，因此一个比特就是二进制数字中的一个 </a:t>
            </a:r>
            <a:r>
              <a:rPr lang="en-US" altLang="zh-CN" sz="2600" dirty="0"/>
              <a:t>1 </a:t>
            </a:r>
            <a:r>
              <a:rPr lang="zh-CN" altLang="en-US" sz="2600" dirty="0"/>
              <a:t>或 </a:t>
            </a:r>
            <a:r>
              <a:rPr lang="en-US" altLang="zh-CN" sz="2600" dirty="0"/>
              <a:t>0</a:t>
            </a:r>
            <a:r>
              <a:rPr lang="zh-CN" altLang="en-US" sz="2600" dirty="0" smtClean="0"/>
              <a:t>。</a:t>
            </a:r>
            <a:endParaRPr lang="en-US" altLang="zh-CN" sz="2600" dirty="0" smtClean="0"/>
          </a:p>
          <a:p>
            <a:pPr>
              <a:spcBef>
                <a:spcPts val="600"/>
              </a:spcBef>
            </a:pPr>
            <a:r>
              <a:rPr lang="zh-CN" altLang="zh-CN" sz="2600" dirty="0" smtClean="0"/>
              <a:t>速率</a:t>
            </a:r>
            <a:r>
              <a:rPr lang="zh-CN" altLang="zh-CN" sz="2600" dirty="0"/>
              <a:t>是计算机网络中最重要的一个</a:t>
            </a:r>
            <a:r>
              <a:rPr lang="zh-CN" altLang="zh-CN" sz="2600" dirty="0" smtClean="0"/>
              <a:t>性能指标</a:t>
            </a:r>
            <a:r>
              <a:rPr lang="zh-CN" altLang="en-US" sz="2600" dirty="0" smtClean="0"/>
              <a:t>，</a:t>
            </a:r>
            <a:r>
              <a:rPr lang="zh-CN" altLang="zh-CN" sz="2600" dirty="0" smtClean="0"/>
              <a:t>指</a:t>
            </a:r>
            <a:r>
              <a:rPr lang="zh-CN" altLang="zh-CN" sz="2600" dirty="0"/>
              <a:t>的是</a:t>
            </a:r>
            <a:r>
              <a:rPr lang="zh-CN" altLang="zh-CN" sz="2600" dirty="0">
                <a:solidFill>
                  <a:srgbClr val="FF0000"/>
                </a:solidFill>
              </a:rPr>
              <a:t>数据的传送速率，</a:t>
            </a:r>
            <a:r>
              <a:rPr lang="zh-CN" altLang="zh-CN" sz="2600" dirty="0"/>
              <a:t>它也称为</a:t>
            </a:r>
            <a:r>
              <a:rPr lang="zh-CN" altLang="zh-CN" sz="2600" dirty="0">
                <a:solidFill>
                  <a:srgbClr val="FF0000"/>
                </a:solidFill>
              </a:rPr>
              <a:t>数据</a:t>
            </a:r>
            <a:r>
              <a:rPr lang="zh-CN" altLang="zh-CN" sz="2600" dirty="0" smtClean="0">
                <a:solidFill>
                  <a:srgbClr val="FF0000"/>
                </a:solidFill>
              </a:rPr>
              <a:t>率</a:t>
            </a:r>
            <a:r>
              <a:rPr lang="en-US" altLang="zh-CN" sz="2600" dirty="0" smtClean="0">
                <a:solidFill>
                  <a:srgbClr val="FF0000"/>
                </a:solidFill>
              </a:rPr>
              <a:t> </a:t>
            </a:r>
            <a:r>
              <a:rPr lang="en-US" altLang="zh-CN" sz="2600" dirty="0" smtClean="0"/>
              <a:t>(</a:t>
            </a:r>
            <a:r>
              <a:rPr lang="en-US" altLang="zh-CN" sz="2600" dirty="0"/>
              <a:t>data rate)</a:t>
            </a:r>
            <a:r>
              <a:rPr lang="zh-CN" altLang="zh-CN" sz="2600" dirty="0"/>
              <a:t>或</a:t>
            </a:r>
            <a:r>
              <a:rPr lang="zh-CN" altLang="zh-CN" sz="2600" dirty="0" smtClean="0">
                <a:solidFill>
                  <a:srgbClr val="FF0000"/>
                </a:solidFill>
              </a:rPr>
              <a:t>比特率</a:t>
            </a:r>
            <a:r>
              <a:rPr lang="en-US" altLang="zh-CN" sz="2600" dirty="0" smtClean="0">
                <a:solidFill>
                  <a:srgbClr val="FF0000"/>
                </a:solidFill>
              </a:rPr>
              <a:t> </a:t>
            </a:r>
            <a:r>
              <a:rPr lang="en-US" altLang="zh-CN" sz="2600" dirty="0" smtClean="0"/>
              <a:t>(</a:t>
            </a:r>
            <a:r>
              <a:rPr lang="en-US" altLang="zh-CN" sz="2600" dirty="0"/>
              <a:t>bit rate)</a:t>
            </a:r>
            <a:r>
              <a:rPr lang="zh-CN" altLang="zh-CN" sz="2600" dirty="0" smtClean="0"/>
              <a:t>。</a:t>
            </a:r>
            <a:endParaRPr lang="en-US" altLang="zh-CN" sz="2600" dirty="0" smtClean="0"/>
          </a:p>
          <a:p>
            <a:pPr>
              <a:spcBef>
                <a:spcPts val="600"/>
              </a:spcBef>
            </a:pPr>
            <a:r>
              <a:rPr lang="zh-CN" altLang="en-US" sz="2600" dirty="0" smtClean="0"/>
              <a:t>速率</a:t>
            </a:r>
            <a:r>
              <a:rPr lang="zh-CN" altLang="en-US" sz="2600" dirty="0"/>
              <a:t>的</a:t>
            </a:r>
            <a:r>
              <a:rPr lang="zh-CN" altLang="en-US" sz="2600" dirty="0">
                <a:solidFill>
                  <a:srgbClr val="FF0000"/>
                </a:solidFill>
              </a:rPr>
              <a:t>单位</a:t>
            </a:r>
            <a:r>
              <a:rPr lang="zh-CN" altLang="en-US" sz="2600" dirty="0"/>
              <a:t>是 </a:t>
            </a:r>
            <a:r>
              <a:rPr lang="en-US" altLang="zh-CN" sz="2600" dirty="0" smtClean="0"/>
              <a:t>bit/s</a:t>
            </a:r>
            <a:r>
              <a:rPr lang="zh-CN" altLang="en-US" sz="2600" dirty="0"/>
              <a:t>，</a:t>
            </a:r>
            <a:r>
              <a:rPr lang="zh-CN" altLang="en-US" sz="2600" dirty="0" smtClean="0"/>
              <a:t>或 </a:t>
            </a:r>
            <a:r>
              <a:rPr lang="en-US" altLang="zh-CN" sz="2600" dirty="0" err="1" smtClean="0"/>
              <a:t>kbit</a:t>
            </a:r>
            <a:r>
              <a:rPr lang="en-US" altLang="zh-CN" sz="2600" dirty="0" smtClean="0"/>
              <a:t>/s</a:t>
            </a:r>
            <a:r>
              <a:rPr lang="zh-CN" altLang="en-US" sz="2600" dirty="0" smtClean="0"/>
              <a:t>、</a:t>
            </a:r>
            <a:r>
              <a:rPr lang="en-US" altLang="zh-CN" sz="2600" dirty="0" smtClean="0"/>
              <a:t>Mbit/s</a:t>
            </a:r>
            <a:r>
              <a:rPr lang="zh-CN" altLang="en-US" sz="2600" dirty="0" smtClean="0"/>
              <a:t>、</a:t>
            </a:r>
            <a:r>
              <a:rPr lang="en-US" altLang="zh-CN" sz="2600" dirty="0" smtClean="0"/>
              <a:t> </a:t>
            </a:r>
            <a:r>
              <a:rPr lang="en-US" altLang="zh-CN" sz="2600" dirty="0" err="1" smtClean="0"/>
              <a:t>Gbit</a:t>
            </a:r>
            <a:r>
              <a:rPr lang="en-US" altLang="zh-CN" sz="2600" dirty="0" smtClean="0"/>
              <a:t>/s </a:t>
            </a:r>
            <a:r>
              <a:rPr lang="zh-CN" altLang="en-US" sz="2600" dirty="0" smtClean="0"/>
              <a:t>等。例如 </a:t>
            </a:r>
            <a:r>
              <a:rPr lang="en-US" altLang="zh-CN" sz="2600" dirty="0" smtClean="0"/>
              <a:t>4 </a:t>
            </a:r>
            <a:r>
              <a:rPr lang="en-US" altLang="zh-CN" sz="2600" dirty="0">
                <a:sym typeface="Symbol"/>
              </a:rPr>
              <a:t></a:t>
            </a:r>
            <a:r>
              <a:rPr lang="en-US" altLang="zh-CN" sz="2600" dirty="0"/>
              <a:t> 10</a:t>
            </a:r>
            <a:r>
              <a:rPr lang="en-US" altLang="zh-CN" sz="2600" baseline="30000" dirty="0"/>
              <a:t>10</a:t>
            </a:r>
            <a:r>
              <a:rPr lang="en-US" altLang="zh-CN" sz="2600" dirty="0"/>
              <a:t> </a:t>
            </a:r>
            <a:r>
              <a:rPr lang="en-US" altLang="zh-CN" sz="2600" dirty="0" smtClean="0"/>
              <a:t>bit/s </a:t>
            </a:r>
            <a:r>
              <a:rPr lang="zh-CN" altLang="zh-CN" sz="2600" dirty="0" smtClean="0"/>
              <a:t>的</a:t>
            </a:r>
            <a:r>
              <a:rPr lang="zh-CN" altLang="zh-CN" sz="2600" dirty="0"/>
              <a:t>数据率就记为 </a:t>
            </a:r>
            <a:r>
              <a:rPr lang="en-US" altLang="zh-CN" sz="2600" dirty="0" smtClean="0"/>
              <a:t>40 </a:t>
            </a:r>
            <a:r>
              <a:rPr lang="en-US" altLang="zh-CN" sz="2600" dirty="0" err="1" smtClean="0"/>
              <a:t>Gbit</a:t>
            </a:r>
            <a:r>
              <a:rPr lang="en-US" altLang="zh-CN" sz="2600" dirty="0" smtClean="0"/>
              <a:t>/s</a:t>
            </a:r>
            <a:r>
              <a:rPr lang="zh-CN" altLang="en-US" sz="2600" dirty="0" smtClean="0"/>
              <a:t>。</a:t>
            </a:r>
            <a:endParaRPr lang="zh-CN" altLang="en-US" sz="2600" dirty="0"/>
          </a:p>
          <a:p>
            <a:pPr>
              <a:spcBef>
                <a:spcPts val="600"/>
              </a:spcBef>
            </a:pPr>
            <a:r>
              <a:rPr lang="zh-CN" altLang="en-US" sz="2600" dirty="0">
                <a:solidFill>
                  <a:srgbClr val="FF0000"/>
                </a:solidFill>
              </a:rPr>
              <a:t>速率往往是指额定速率或标称速率，非</a:t>
            </a:r>
            <a:r>
              <a:rPr lang="zh-CN" altLang="zh-CN" sz="2600" dirty="0">
                <a:solidFill>
                  <a:srgbClr val="FF0000"/>
                </a:solidFill>
              </a:rPr>
              <a:t>实际运行速率</a:t>
            </a:r>
            <a:r>
              <a:rPr lang="zh-CN" altLang="en-US" sz="2600" dirty="0">
                <a:solidFill>
                  <a:srgbClr val="FF0000"/>
                </a:solidFill>
              </a:rPr>
              <a:t>。  </a:t>
            </a:r>
          </a:p>
        </p:txBody>
      </p:sp>
    </p:spTree>
    <p:extLst>
      <p:ext uri="{BB962C8B-B14F-4D97-AF65-F5344CB8AC3E}">
        <p14:creationId xmlns:p14="http://schemas.microsoft.com/office/powerpoint/2010/main" xmlns="" val="40465359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r>
              <a:rPr lang="en-US" altLang="zh-CN" dirty="0"/>
              <a:t>2. </a:t>
            </a:r>
            <a:r>
              <a:rPr lang="zh-CN" altLang="en-US" dirty="0" smtClean="0"/>
              <a:t>带宽 </a:t>
            </a:r>
            <a:endParaRPr lang="zh-CN" altLang="en-US" dirty="0"/>
          </a:p>
        </p:txBody>
      </p:sp>
      <p:sp>
        <p:nvSpPr>
          <p:cNvPr id="376835"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indent="0">
              <a:lnSpc>
                <a:spcPct val="110000"/>
              </a:lnSpc>
              <a:spcBef>
                <a:spcPts val="600"/>
              </a:spcBef>
              <a:buNone/>
            </a:pPr>
            <a:r>
              <a:rPr lang="zh-CN" altLang="en-US" dirty="0"/>
              <a:t>两种不同意义：</a:t>
            </a:r>
            <a:endParaRPr lang="en-US" altLang="zh-CN" dirty="0"/>
          </a:p>
          <a:p>
            <a:pPr>
              <a:lnSpc>
                <a:spcPct val="110000"/>
              </a:lnSpc>
              <a:spcBef>
                <a:spcPts val="600"/>
              </a:spcBef>
            </a:pPr>
            <a:r>
              <a:rPr lang="en-US" altLang="zh-CN" sz="2800" dirty="0"/>
              <a:t>“</a:t>
            </a:r>
            <a:r>
              <a:rPr lang="zh-CN" altLang="en-US" sz="2800" dirty="0"/>
              <a:t>带宽”</a:t>
            </a:r>
            <a:r>
              <a:rPr lang="en-US" altLang="zh-CN" sz="2800" dirty="0"/>
              <a:t>(bandwidth</a:t>
            </a:r>
            <a:r>
              <a:rPr lang="en-US" altLang="zh-CN" sz="2800" dirty="0" smtClean="0"/>
              <a:t>) </a:t>
            </a:r>
            <a:r>
              <a:rPr lang="zh-CN" altLang="en-US" sz="2800" dirty="0" smtClean="0"/>
              <a:t>本来</a:t>
            </a:r>
            <a:r>
              <a:rPr lang="zh-CN" altLang="en-US" sz="2800" dirty="0"/>
              <a:t>是指信号具有的</a:t>
            </a:r>
            <a:r>
              <a:rPr lang="zh-CN" altLang="en-US" sz="2800" dirty="0">
                <a:solidFill>
                  <a:srgbClr val="FF0000"/>
                </a:solidFill>
              </a:rPr>
              <a:t>频带宽度，</a:t>
            </a:r>
            <a:r>
              <a:rPr lang="zh-CN" altLang="en-US" sz="2800" dirty="0"/>
              <a:t>其单位是赫（或千赫、兆赫、吉赫等）。</a:t>
            </a:r>
          </a:p>
          <a:p>
            <a:r>
              <a:rPr lang="zh-CN" altLang="zh-CN" sz="2800" dirty="0"/>
              <a:t>在计算机网络中，带宽用来表示网络中某通道传送数据的能力</a:t>
            </a:r>
            <a:r>
              <a:rPr lang="zh-CN" altLang="en-US" sz="2800" dirty="0"/>
              <a:t>。</a:t>
            </a:r>
            <a:r>
              <a:rPr lang="zh-CN" altLang="zh-CN" sz="2800" dirty="0"/>
              <a:t>表示在单位时间内网络中的某信道所能通过的“</a:t>
            </a:r>
            <a:r>
              <a:rPr lang="zh-CN" altLang="zh-CN" sz="2800" dirty="0">
                <a:solidFill>
                  <a:srgbClr val="FF0000"/>
                </a:solidFill>
              </a:rPr>
              <a:t>最高数据率</a:t>
            </a:r>
            <a:r>
              <a:rPr lang="zh-CN" altLang="zh-CN" sz="2800" dirty="0"/>
              <a:t>”。</a:t>
            </a:r>
            <a:r>
              <a:rPr lang="zh-CN" altLang="en-US" sz="2800" dirty="0"/>
              <a:t>单位</a:t>
            </a:r>
            <a:r>
              <a:rPr lang="zh-CN" altLang="en-US" sz="2800" dirty="0" smtClean="0"/>
              <a:t>是 </a:t>
            </a:r>
            <a:r>
              <a:rPr lang="en-US" altLang="zh-CN" sz="2800" dirty="0" smtClean="0"/>
              <a:t>bit/s </a:t>
            </a:r>
            <a:r>
              <a:rPr lang="zh-CN" altLang="en-US" sz="2800" dirty="0" smtClean="0"/>
              <a:t>，即</a:t>
            </a:r>
            <a:r>
              <a:rPr lang="en-US" altLang="zh-CN" sz="2800" dirty="0" smtClean="0"/>
              <a:t> </a:t>
            </a:r>
            <a:r>
              <a:rPr lang="zh-CN" altLang="en-US" sz="2800" dirty="0" smtClean="0"/>
              <a:t>“比特每秒”。    </a:t>
            </a:r>
            <a:endParaRPr lang="zh-CN" altLang="en-US" sz="2800" dirty="0"/>
          </a:p>
          <a:p>
            <a:pPr>
              <a:lnSpc>
                <a:spcPct val="110000"/>
              </a:lnSpc>
              <a:spcBef>
                <a:spcPts val="600"/>
              </a:spcBef>
            </a:pPr>
            <a:endParaRPr lang="en-US" altLang="zh-CN" sz="2800" dirty="0"/>
          </a:p>
        </p:txBody>
      </p:sp>
      <p:sp>
        <p:nvSpPr>
          <p:cNvPr id="2" name="矩形 1"/>
          <p:cNvSpPr/>
          <p:nvPr/>
        </p:nvSpPr>
        <p:spPr>
          <a:xfrm>
            <a:off x="632520" y="4365104"/>
            <a:ext cx="8856984" cy="1815882"/>
          </a:xfrm>
          <a:prstGeom prst="rect">
            <a:avLst/>
          </a:prstGeom>
          <a:solidFill>
            <a:srgbClr val="FFFF66"/>
          </a:solidFill>
          <a:ln>
            <a:solidFill>
              <a:schemeClr val="tx1"/>
            </a:solidFill>
          </a:ln>
        </p:spPr>
        <p:txBody>
          <a:bodyPr wrap="square">
            <a:spAutoFit/>
          </a:bodyPr>
          <a:lstStyle/>
          <a:p>
            <a:r>
              <a:rPr lang="zh-CN" altLang="zh-CN" sz="2800" b="1" dirty="0">
                <a:solidFill>
                  <a:srgbClr val="000099"/>
                </a:solidFill>
                <a:latin typeface="+mn-lt"/>
                <a:ea typeface="黑体" pitchFamily="2" charset="-122"/>
              </a:rPr>
              <a:t>在“带宽”的上述两种表述中，前者为</a:t>
            </a:r>
            <a:r>
              <a:rPr lang="zh-CN" altLang="zh-CN" sz="2800" b="1" dirty="0">
                <a:solidFill>
                  <a:srgbClr val="C00000"/>
                </a:solidFill>
                <a:latin typeface="+mn-lt"/>
                <a:ea typeface="黑体" pitchFamily="2" charset="-122"/>
              </a:rPr>
              <a:t>频域</a:t>
            </a:r>
            <a:r>
              <a:rPr lang="zh-CN" altLang="zh-CN" sz="2800" b="1" dirty="0">
                <a:solidFill>
                  <a:srgbClr val="000099"/>
                </a:solidFill>
                <a:latin typeface="+mn-lt"/>
                <a:ea typeface="黑体" pitchFamily="2" charset="-122"/>
              </a:rPr>
              <a:t>称谓，而后者为</a:t>
            </a:r>
            <a:r>
              <a:rPr lang="zh-CN" altLang="zh-CN" sz="2800" b="1" dirty="0">
                <a:solidFill>
                  <a:srgbClr val="C00000"/>
                </a:solidFill>
                <a:latin typeface="+mn-lt"/>
                <a:ea typeface="黑体" pitchFamily="2" charset="-122"/>
              </a:rPr>
              <a:t>时域</a:t>
            </a:r>
            <a:r>
              <a:rPr lang="zh-CN" altLang="zh-CN" sz="2800" b="1" dirty="0">
                <a:solidFill>
                  <a:srgbClr val="000099"/>
                </a:solidFill>
                <a:latin typeface="+mn-lt"/>
                <a:ea typeface="黑体" pitchFamily="2" charset="-122"/>
              </a:rPr>
              <a:t>称谓，其本质是相同的。也就是说，一条通信链路的“带宽”越宽，其所能传输的“最高数据率”也越高。</a:t>
            </a:r>
          </a:p>
        </p:txBody>
      </p:sp>
    </p:spTree>
    <p:extLst>
      <p:ext uri="{BB962C8B-B14F-4D97-AF65-F5344CB8AC3E}">
        <p14:creationId xmlns:p14="http://schemas.microsoft.com/office/powerpoint/2010/main" xmlns="" val="39226616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zh-CN" altLang="en-US"/>
              <a:t>数字信号流随时间的变化</a:t>
            </a:r>
          </a:p>
        </p:txBody>
      </p:sp>
      <p:sp>
        <p:nvSpPr>
          <p:cNvPr id="87043"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a:t>在</a:t>
            </a:r>
            <a:r>
              <a:rPr lang="zh-CN" altLang="en-US" dirty="0">
                <a:solidFill>
                  <a:srgbClr val="C00000"/>
                </a:solidFill>
              </a:rPr>
              <a:t>时间轴</a:t>
            </a:r>
            <a:r>
              <a:rPr lang="zh-CN" altLang="en-US" dirty="0"/>
              <a:t>上信号的宽度随带宽的增大而变窄。     </a:t>
            </a:r>
          </a:p>
        </p:txBody>
      </p:sp>
      <p:grpSp>
        <p:nvGrpSpPr>
          <p:cNvPr id="87073" name="Group 33"/>
          <p:cNvGrpSpPr>
            <a:grpSpLocks/>
          </p:cNvGrpSpPr>
          <p:nvPr/>
        </p:nvGrpSpPr>
        <p:grpSpPr bwMode="auto">
          <a:xfrm>
            <a:off x="427252" y="1824404"/>
            <a:ext cx="9278276" cy="1662112"/>
            <a:chOff x="204" y="1799"/>
            <a:chExt cx="5395" cy="1047"/>
          </a:xfrm>
        </p:grpSpPr>
        <p:sp>
          <p:nvSpPr>
            <p:cNvPr id="87044" name="Line 4"/>
            <p:cNvSpPr>
              <a:spLocks noChangeShapeType="1"/>
            </p:cNvSpPr>
            <p:nvPr/>
          </p:nvSpPr>
          <p:spPr bwMode="auto">
            <a:xfrm>
              <a:off x="1345"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45" name="Line 5"/>
            <p:cNvSpPr>
              <a:spLocks noChangeShapeType="1"/>
            </p:cNvSpPr>
            <p:nvPr/>
          </p:nvSpPr>
          <p:spPr bwMode="auto">
            <a:xfrm>
              <a:off x="1122" y="2357"/>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46" name="Line 6"/>
            <p:cNvSpPr>
              <a:spLocks noChangeShapeType="1"/>
            </p:cNvSpPr>
            <p:nvPr/>
          </p:nvSpPr>
          <p:spPr bwMode="auto">
            <a:xfrm>
              <a:off x="1353" y="2724"/>
              <a:ext cx="3782"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48" name="Freeform 8"/>
            <p:cNvSpPr>
              <a:spLocks/>
            </p:cNvSpPr>
            <p:nvPr/>
          </p:nvSpPr>
          <p:spPr bwMode="auto">
            <a:xfrm>
              <a:off x="1345" y="2161"/>
              <a:ext cx="2559" cy="392"/>
            </a:xfrm>
            <a:custGeom>
              <a:avLst/>
              <a:gdLst>
                <a:gd name="T0" fmla="*/ 0 w 2208"/>
                <a:gd name="T1" fmla="*/ 384 h 384"/>
                <a:gd name="T2" fmla="*/ 0 w 2208"/>
                <a:gd name="T3" fmla="*/ 0 h 384"/>
                <a:gd name="T4" fmla="*/ 384 w 2208"/>
                <a:gd name="T5" fmla="*/ 0 h 384"/>
                <a:gd name="T6" fmla="*/ 384 w 2208"/>
                <a:gd name="T7" fmla="*/ 384 h 384"/>
                <a:gd name="T8" fmla="*/ 768 w 2208"/>
                <a:gd name="T9" fmla="*/ 384 h 384"/>
                <a:gd name="T10" fmla="*/ 768 w 2208"/>
                <a:gd name="T11" fmla="*/ 0 h 384"/>
                <a:gd name="T12" fmla="*/ 1152 w 2208"/>
                <a:gd name="T13" fmla="*/ 0 h 384"/>
                <a:gd name="T14" fmla="*/ 1152 w 2208"/>
                <a:gd name="T15" fmla="*/ 384 h 384"/>
                <a:gd name="T16" fmla="*/ 1536 w 2208"/>
                <a:gd name="T17" fmla="*/ 384 h 384"/>
                <a:gd name="T18" fmla="*/ 1536 w 2208"/>
                <a:gd name="T19" fmla="*/ 0 h 384"/>
                <a:gd name="T20" fmla="*/ 1920 w 2208"/>
                <a:gd name="T21" fmla="*/ 0 h 384"/>
                <a:gd name="T22" fmla="*/ 1920 w 2208"/>
                <a:gd name="T23" fmla="*/ 384 h 384"/>
                <a:gd name="T24" fmla="*/ 2208 w 2208"/>
                <a:gd name="T25"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49" name="Freeform 9"/>
            <p:cNvSpPr>
              <a:spLocks/>
            </p:cNvSpPr>
            <p:nvPr/>
          </p:nvSpPr>
          <p:spPr bwMode="auto">
            <a:xfrm>
              <a:off x="4404" y="2161"/>
              <a:ext cx="724" cy="392"/>
            </a:xfrm>
            <a:custGeom>
              <a:avLst/>
              <a:gdLst>
                <a:gd name="T0" fmla="*/ 0 w 624"/>
                <a:gd name="T1" fmla="*/ 384 h 384"/>
                <a:gd name="T2" fmla="*/ 240 w 624"/>
                <a:gd name="T3" fmla="*/ 384 h 384"/>
                <a:gd name="T4" fmla="*/ 240 w 624"/>
                <a:gd name="T5" fmla="*/ 0 h 384"/>
                <a:gd name="T6" fmla="*/ 624 w 624"/>
                <a:gd name="T7" fmla="*/ 0 h 384"/>
                <a:gd name="T8" fmla="*/ 624 w 624"/>
                <a:gd name="T9" fmla="*/ 384 h 384"/>
              </a:gdLst>
              <a:ahLst/>
              <a:cxnLst>
                <a:cxn ang="0">
                  <a:pos x="T0" y="T1"/>
                </a:cxn>
                <a:cxn ang="0">
                  <a:pos x="T2" y="T3"/>
                </a:cxn>
                <a:cxn ang="0">
                  <a:pos x="T4" y="T5"/>
                </a:cxn>
                <a:cxn ang="0">
                  <a:pos x="T6" y="T7"/>
                </a:cxn>
                <a:cxn ang="0">
                  <a:pos x="T8" y="T9"/>
                </a:cxn>
              </a:cxnLst>
              <a:rect l="0" t="0" r="r" b="b"/>
              <a:pathLst>
                <a:path w="624" h="384">
                  <a:moveTo>
                    <a:pt x="0" y="384"/>
                  </a:moveTo>
                  <a:lnTo>
                    <a:pt x="240" y="384"/>
                  </a:lnTo>
                  <a:lnTo>
                    <a:pt x="240" y="0"/>
                  </a:lnTo>
                  <a:lnTo>
                    <a:pt x="624" y="0"/>
                  </a:lnTo>
                  <a:lnTo>
                    <a:pt x="624" y="384"/>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1" name="Line 11"/>
            <p:cNvSpPr>
              <a:spLocks noChangeShapeType="1"/>
            </p:cNvSpPr>
            <p:nvPr/>
          </p:nvSpPr>
          <p:spPr bwMode="auto">
            <a:xfrm>
              <a:off x="2235" y="2063"/>
              <a:ext cx="44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3" name="Line 13"/>
            <p:cNvSpPr>
              <a:spLocks noChangeShapeType="1"/>
            </p:cNvSpPr>
            <p:nvPr/>
          </p:nvSpPr>
          <p:spPr bwMode="auto">
            <a:xfrm>
              <a:off x="5128" y="2602"/>
              <a:ext cx="0" cy="196"/>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4" name="Text Box 14"/>
            <p:cNvSpPr txBox="1">
              <a:spLocks noChangeArrowheads="1"/>
            </p:cNvSpPr>
            <p:nvPr/>
          </p:nvSpPr>
          <p:spPr bwMode="auto">
            <a:xfrm>
              <a:off x="2528" y="2594"/>
              <a:ext cx="1119" cy="252"/>
            </a:xfrm>
            <a:prstGeom prst="rect">
              <a:avLst/>
            </a:prstGeom>
            <a:solidFill>
              <a:schemeClr val="bg1"/>
            </a:solidFill>
            <a:ln>
              <a:noFill/>
            </a:ln>
            <a:effectLst/>
            <a:extLs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每</a:t>
              </a:r>
              <a:r>
                <a:rPr kumimoji="1" lang="zh-CN" altLang="en-US" sz="2000" b="1">
                  <a:solidFill>
                    <a:srgbClr val="333399"/>
                  </a:solidFill>
                  <a:ea typeface="黑体" pitchFamily="2" charset="-122"/>
                  <a:sym typeface="Symbol" pitchFamily="18" charset="2"/>
                </a:rPr>
                <a:t>秒</a:t>
              </a:r>
              <a:r>
                <a:rPr kumimoji="1" lang="zh-CN" altLang="en-US" sz="1200" b="1">
                  <a:solidFill>
                    <a:srgbClr val="333399"/>
                  </a:solidFill>
                  <a:ea typeface="黑体" pitchFamily="2" charset="-122"/>
                  <a:sym typeface="Symbol" pitchFamily="18" charset="2"/>
                </a:rPr>
                <a:t> </a:t>
              </a:r>
              <a:r>
                <a:rPr kumimoji="1" lang="en-US" altLang="zh-CN" sz="2000" b="1">
                  <a:solidFill>
                    <a:srgbClr val="333399"/>
                  </a:solidFill>
                  <a:ea typeface="黑体" pitchFamily="2" charset="-122"/>
                  <a:sym typeface="Symbol" pitchFamily="18" charset="2"/>
                </a:rPr>
                <a:t>10</a:t>
              </a:r>
              <a:r>
                <a:rPr kumimoji="1" lang="en-US" altLang="zh-CN" sz="2000" b="1" baseline="30000">
                  <a:solidFill>
                    <a:srgbClr val="333399"/>
                  </a:solidFill>
                  <a:ea typeface="黑体" pitchFamily="2" charset="-122"/>
                  <a:sym typeface="Symbol" pitchFamily="18" charset="2"/>
                </a:rPr>
                <a:t>6</a:t>
              </a:r>
              <a:r>
                <a:rPr kumimoji="1" lang="en-US" altLang="zh-CN" sz="1400" b="1" baseline="30000">
                  <a:solidFill>
                    <a:srgbClr val="333399"/>
                  </a:solidFill>
                  <a:ea typeface="黑体" pitchFamily="2" charset="-122"/>
                  <a:sym typeface="Symbol" pitchFamily="18" charset="2"/>
                </a:rPr>
                <a:t> </a:t>
              </a:r>
              <a:r>
                <a:rPr kumimoji="1" lang="zh-CN" altLang="en-US" sz="2000" b="1">
                  <a:solidFill>
                    <a:srgbClr val="333399"/>
                  </a:solidFill>
                  <a:ea typeface="黑体" pitchFamily="2" charset="-122"/>
                  <a:sym typeface="Symbol" pitchFamily="18" charset="2"/>
                </a:rPr>
                <a:t>个比特</a:t>
              </a:r>
              <a:endParaRPr kumimoji="1" lang="zh-CN" altLang="en-US" sz="2000" b="1">
                <a:solidFill>
                  <a:srgbClr val="333399"/>
                </a:solidFill>
                <a:ea typeface="黑体" pitchFamily="2" charset="-122"/>
              </a:endParaRPr>
            </a:p>
          </p:txBody>
        </p:sp>
        <p:sp>
          <p:nvSpPr>
            <p:cNvPr id="87055" name="Text Box 15"/>
            <p:cNvSpPr txBox="1">
              <a:spLocks noChangeArrowheads="1"/>
            </p:cNvSpPr>
            <p:nvPr/>
          </p:nvSpPr>
          <p:spPr bwMode="auto">
            <a:xfrm>
              <a:off x="5193" y="2086"/>
              <a:ext cx="4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67" name="Text Box 27"/>
            <p:cNvSpPr txBox="1">
              <a:spLocks noChangeArrowheads="1"/>
            </p:cNvSpPr>
            <p:nvPr/>
          </p:nvSpPr>
          <p:spPr bwMode="auto">
            <a:xfrm>
              <a:off x="1440" y="2137"/>
              <a:ext cx="329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1200" b="1">
                  <a:solidFill>
                    <a:srgbClr val="333399"/>
                  </a:solidFill>
                  <a:ea typeface="黑体" pitchFamily="2" charset="-122"/>
                </a:rPr>
                <a:t>  </a:t>
              </a:r>
              <a:r>
                <a:rPr kumimoji="1" lang="en-US" altLang="zh-CN" sz="2000" b="1">
                  <a:solidFill>
                    <a:srgbClr val="333399"/>
                  </a:solidFill>
                  <a:ea typeface="黑体" pitchFamily="2" charset="-122"/>
                </a:rPr>
                <a:t>      0        1    </a:t>
              </a:r>
              <a:r>
                <a:rPr kumimoji="1" lang="en-US" altLang="zh-CN" sz="1400" b="1">
                  <a:solidFill>
                    <a:srgbClr val="333399"/>
                  </a:solidFill>
                  <a:ea typeface="黑体" pitchFamily="2" charset="-122"/>
                </a:rPr>
                <a:t>  </a:t>
              </a:r>
              <a:r>
                <a:rPr kumimoji="1" lang="en-US" altLang="zh-CN" sz="2000" b="1">
                  <a:solidFill>
                    <a:srgbClr val="333399"/>
                  </a:solidFill>
                  <a:ea typeface="黑体" pitchFamily="2" charset="-122"/>
                </a:rPr>
                <a:t>   0  </a:t>
              </a:r>
              <a:r>
                <a:rPr kumimoji="1" lang="en-US" altLang="zh-CN" b="1">
                  <a:solidFill>
                    <a:srgbClr val="333399"/>
                  </a:solidFill>
                  <a:ea typeface="黑体" pitchFamily="2" charset="-122"/>
                </a:rPr>
                <a:t>  </a:t>
              </a:r>
              <a:r>
                <a:rPr kumimoji="1" lang="en-US" altLang="zh-CN" sz="2000" b="1">
                  <a:solidFill>
                    <a:srgbClr val="333399"/>
                  </a:solidFill>
                  <a:ea typeface="黑体" pitchFamily="2" charset="-122"/>
                </a:rPr>
                <a:t>    1                                 1</a:t>
              </a:r>
            </a:p>
          </p:txBody>
        </p:sp>
        <p:sp>
          <p:nvSpPr>
            <p:cNvPr id="87052" name="Text Box 12"/>
            <p:cNvSpPr txBox="1">
              <a:spLocks noChangeArrowheads="1"/>
            </p:cNvSpPr>
            <p:nvPr/>
          </p:nvSpPr>
          <p:spPr bwMode="auto">
            <a:xfrm>
              <a:off x="2211" y="1799"/>
              <a:ext cx="400"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1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1" name="Text Box 31"/>
            <p:cNvSpPr txBox="1">
              <a:spLocks noChangeArrowheads="1"/>
            </p:cNvSpPr>
            <p:nvPr/>
          </p:nvSpPr>
          <p:spPr bwMode="auto">
            <a:xfrm>
              <a:off x="204" y="2115"/>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1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grpSp>
        <p:nvGrpSpPr>
          <p:cNvPr id="87074" name="Group 34"/>
          <p:cNvGrpSpPr>
            <a:grpSpLocks/>
          </p:cNvGrpSpPr>
          <p:nvPr/>
        </p:nvGrpSpPr>
        <p:grpSpPr bwMode="auto">
          <a:xfrm>
            <a:off x="427252" y="3656378"/>
            <a:ext cx="9231841" cy="1697037"/>
            <a:chOff x="204" y="2953"/>
            <a:chExt cx="5368" cy="1069"/>
          </a:xfrm>
        </p:grpSpPr>
        <p:sp>
          <p:nvSpPr>
            <p:cNvPr id="87047" name="Freeform 7"/>
            <p:cNvSpPr>
              <a:spLocks/>
            </p:cNvSpPr>
            <p:nvPr/>
          </p:nvSpPr>
          <p:spPr bwMode="auto">
            <a:xfrm>
              <a:off x="1352" y="3337"/>
              <a:ext cx="2614" cy="392"/>
            </a:xfrm>
            <a:custGeom>
              <a:avLst/>
              <a:gdLst>
                <a:gd name="T0" fmla="*/ 0 w 2256"/>
                <a:gd name="T1" fmla="*/ 384 h 384"/>
                <a:gd name="T2" fmla="*/ 0 w 2256"/>
                <a:gd name="T3" fmla="*/ 0 h 384"/>
                <a:gd name="T4" fmla="*/ 96 w 2256"/>
                <a:gd name="T5" fmla="*/ 0 h 384"/>
                <a:gd name="T6" fmla="*/ 96 w 2256"/>
                <a:gd name="T7" fmla="*/ 384 h 384"/>
                <a:gd name="T8" fmla="*/ 192 w 2256"/>
                <a:gd name="T9" fmla="*/ 384 h 384"/>
                <a:gd name="T10" fmla="*/ 192 w 2256"/>
                <a:gd name="T11" fmla="*/ 0 h 384"/>
                <a:gd name="T12" fmla="*/ 288 w 2256"/>
                <a:gd name="T13" fmla="*/ 0 h 384"/>
                <a:gd name="T14" fmla="*/ 288 w 2256"/>
                <a:gd name="T15" fmla="*/ 384 h 384"/>
                <a:gd name="T16" fmla="*/ 384 w 2256"/>
                <a:gd name="T17" fmla="*/ 384 h 384"/>
                <a:gd name="T18" fmla="*/ 384 w 2256"/>
                <a:gd name="T19" fmla="*/ 0 h 384"/>
                <a:gd name="T20" fmla="*/ 480 w 2256"/>
                <a:gd name="T21" fmla="*/ 0 h 384"/>
                <a:gd name="T22" fmla="*/ 480 w 2256"/>
                <a:gd name="T23" fmla="*/ 384 h 384"/>
                <a:gd name="T24" fmla="*/ 576 w 2256"/>
                <a:gd name="T25" fmla="*/ 384 h 384"/>
                <a:gd name="T26" fmla="*/ 576 w 2256"/>
                <a:gd name="T27" fmla="*/ 0 h 384"/>
                <a:gd name="T28" fmla="*/ 672 w 2256"/>
                <a:gd name="T29" fmla="*/ 0 h 384"/>
                <a:gd name="T30" fmla="*/ 672 w 2256"/>
                <a:gd name="T31" fmla="*/ 384 h 384"/>
                <a:gd name="T32" fmla="*/ 768 w 2256"/>
                <a:gd name="T33" fmla="*/ 384 h 384"/>
                <a:gd name="T34" fmla="*/ 768 w 2256"/>
                <a:gd name="T35" fmla="*/ 0 h 384"/>
                <a:gd name="T36" fmla="*/ 864 w 2256"/>
                <a:gd name="T37" fmla="*/ 0 h 384"/>
                <a:gd name="T38" fmla="*/ 864 w 2256"/>
                <a:gd name="T39" fmla="*/ 384 h 384"/>
                <a:gd name="T40" fmla="*/ 960 w 2256"/>
                <a:gd name="T41" fmla="*/ 384 h 384"/>
                <a:gd name="T42" fmla="*/ 960 w 2256"/>
                <a:gd name="T43" fmla="*/ 0 h 384"/>
                <a:gd name="T44" fmla="*/ 1056 w 2256"/>
                <a:gd name="T45" fmla="*/ 0 h 384"/>
                <a:gd name="T46" fmla="*/ 1056 w 2256"/>
                <a:gd name="T47" fmla="*/ 384 h 384"/>
                <a:gd name="T48" fmla="*/ 1152 w 2256"/>
                <a:gd name="T49" fmla="*/ 384 h 384"/>
                <a:gd name="T50" fmla="*/ 1152 w 2256"/>
                <a:gd name="T51" fmla="*/ 0 h 384"/>
                <a:gd name="T52" fmla="*/ 1248 w 2256"/>
                <a:gd name="T53" fmla="*/ 0 h 384"/>
                <a:gd name="T54" fmla="*/ 1248 w 2256"/>
                <a:gd name="T55" fmla="*/ 384 h 384"/>
                <a:gd name="T56" fmla="*/ 1344 w 2256"/>
                <a:gd name="T57" fmla="*/ 384 h 384"/>
                <a:gd name="T58" fmla="*/ 1344 w 2256"/>
                <a:gd name="T59" fmla="*/ 0 h 384"/>
                <a:gd name="T60" fmla="*/ 1440 w 2256"/>
                <a:gd name="T61" fmla="*/ 0 h 384"/>
                <a:gd name="T62" fmla="*/ 1440 w 2256"/>
                <a:gd name="T63" fmla="*/ 384 h 384"/>
                <a:gd name="T64" fmla="*/ 1536 w 2256"/>
                <a:gd name="T65" fmla="*/ 384 h 384"/>
                <a:gd name="T66" fmla="*/ 1536 w 2256"/>
                <a:gd name="T67" fmla="*/ 0 h 384"/>
                <a:gd name="T68" fmla="*/ 1632 w 2256"/>
                <a:gd name="T69" fmla="*/ 0 h 384"/>
                <a:gd name="T70" fmla="*/ 1632 w 2256"/>
                <a:gd name="T71" fmla="*/ 384 h 384"/>
                <a:gd name="T72" fmla="*/ 1728 w 2256"/>
                <a:gd name="T73" fmla="*/ 384 h 384"/>
                <a:gd name="T74" fmla="*/ 1728 w 2256"/>
                <a:gd name="T75" fmla="*/ 0 h 384"/>
                <a:gd name="T76" fmla="*/ 1824 w 2256"/>
                <a:gd name="T77" fmla="*/ 0 h 384"/>
                <a:gd name="T78" fmla="*/ 1824 w 2256"/>
                <a:gd name="T79" fmla="*/ 384 h 384"/>
                <a:gd name="T80" fmla="*/ 2256 w 2256"/>
                <a:gd name="T81"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0" name="Freeform 10"/>
            <p:cNvSpPr>
              <a:spLocks/>
            </p:cNvSpPr>
            <p:nvPr/>
          </p:nvSpPr>
          <p:spPr bwMode="auto">
            <a:xfrm>
              <a:off x="4245" y="3337"/>
              <a:ext cx="890" cy="392"/>
            </a:xfrm>
            <a:custGeom>
              <a:avLst/>
              <a:gdLst>
                <a:gd name="T0" fmla="*/ 768 w 768"/>
                <a:gd name="T1" fmla="*/ 384 h 384"/>
                <a:gd name="T2" fmla="*/ 672 w 768"/>
                <a:gd name="T3" fmla="*/ 384 h 384"/>
                <a:gd name="T4" fmla="*/ 672 w 768"/>
                <a:gd name="T5" fmla="*/ 0 h 384"/>
                <a:gd name="T6" fmla="*/ 576 w 768"/>
                <a:gd name="T7" fmla="*/ 0 h 384"/>
                <a:gd name="T8" fmla="*/ 576 w 768"/>
                <a:gd name="T9" fmla="*/ 384 h 384"/>
                <a:gd name="T10" fmla="*/ 480 w 768"/>
                <a:gd name="T11" fmla="*/ 384 h 384"/>
                <a:gd name="T12" fmla="*/ 480 w 768"/>
                <a:gd name="T13" fmla="*/ 0 h 384"/>
                <a:gd name="T14" fmla="*/ 384 w 768"/>
                <a:gd name="T15" fmla="*/ 0 h 384"/>
                <a:gd name="T16" fmla="*/ 384 w 768"/>
                <a:gd name="T17" fmla="*/ 384 h 384"/>
                <a:gd name="T18" fmla="*/ 288 w 768"/>
                <a:gd name="T19" fmla="*/ 384 h 384"/>
                <a:gd name="T20" fmla="*/ 288 w 768"/>
                <a:gd name="T21" fmla="*/ 0 h 384"/>
                <a:gd name="T22" fmla="*/ 192 w 768"/>
                <a:gd name="T23" fmla="*/ 0 h 384"/>
                <a:gd name="T24" fmla="*/ 192 w 768"/>
                <a:gd name="T25" fmla="*/ 384 h 384"/>
                <a:gd name="T26" fmla="*/ 0 w 768"/>
                <a:gd name="T2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mpd="sng">
              <a:solidFill>
                <a:srgbClr val="333399"/>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6" name="Line 16"/>
            <p:cNvSpPr>
              <a:spLocks noChangeShapeType="1"/>
            </p:cNvSpPr>
            <p:nvPr/>
          </p:nvSpPr>
          <p:spPr bwMode="auto">
            <a:xfrm>
              <a:off x="1129" y="3533"/>
              <a:ext cx="4340"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7" name="Text Box 17"/>
            <p:cNvSpPr txBox="1">
              <a:spLocks noChangeArrowheads="1"/>
            </p:cNvSpPr>
            <p:nvPr/>
          </p:nvSpPr>
          <p:spPr bwMode="auto">
            <a:xfrm>
              <a:off x="5166" y="3271"/>
              <a:ext cx="40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a:solidFill>
                    <a:srgbClr val="333399"/>
                  </a:solidFill>
                  <a:ea typeface="黑体" pitchFamily="2" charset="-122"/>
                </a:rPr>
                <a:t>时间</a:t>
              </a:r>
            </a:p>
          </p:txBody>
        </p:sp>
        <p:sp>
          <p:nvSpPr>
            <p:cNvPr id="87058" name="Line 18"/>
            <p:cNvSpPr>
              <a:spLocks noChangeShapeType="1"/>
            </p:cNvSpPr>
            <p:nvPr/>
          </p:nvSpPr>
          <p:spPr bwMode="auto">
            <a:xfrm>
              <a:off x="1352"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59" name="Line 19"/>
            <p:cNvSpPr>
              <a:spLocks noChangeShapeType="1"/>
            </p:cNvSpPr>
            <p:nvPr/>
          </p:nvSpPr>
          <p:spPr bwMode="auto">
            <a:xfrm>
              <a:off x="5135" y="3778"/>
              <a:ext cx="0" cy="196"/>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0" name="Line 20"/>
            <p:cNvSpPr>
              <a:spLocks noChangeShapeType="1"/>
            </p:cNvSpPr>
            <p:nvPr/>
          </p:nvSpPr>
          <p:spPr bwMode="auto">
            <a:xfrm>
              <a:off x="1352" y="3900"/>
              <a:ext cx="3783"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1" name="Text Box 21"/>
            <p:cNvSpPr txBox="1">
              <a:spLocks noChangeArrowheads="1"/>
            </p:cNvSpPr>
            <p:nvPr/>
          </p:nvSpPr>
          <p:spPr bwMode="auto">
            <a:xfrm>
              <a:off x="2468" y="3770"/>
              <a:ext cx="1331" cy="252"/>
            </a:xfrm>
            <a:prstGeom prst="rect">
              <a:avLst/>
            </a:prstGeom>
            <a:solidFill>
              <a:schemeClr val="bg1"/>
            </a:solidFill>
            <a:ln>
              <a:noFill/>
            </a:ln>
            <a:effectLst/>
            <a:extLs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a:solidFill>
                    <a:srgbClr val="333399"/>
                  </a:solidFill>
                  <a:ea typeface="黑体" pitchFamily="2" charset="-122"/>
                </a:rPr>
                <a:t>每</a:t>
              </a:r>
              <a:r>
                <a:rPr kumimoji="1" lang="zh-CN" altLang="en-US" sz="2000" b="1" dirty="0">
                  <a:solidFill>
                    <a:srgbClr val="333399"/>
                  </a:solidFill>
                  <a:ea typeface="黑体" pitchFamily="2" charset="-122"/>
                  <a:sym typeface="Symbol" pitchFamily="18" charset="2"/>
                </a:rPr>
                <a:t>秒</a:t>
              </a:r>
              <a:r>
                <a:rPr kumimoji="1" lang="zh-CN" altLang="en-US" sz="16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4</a:t>
              </a:r>
              <a:r>
                <a:rPr kumimoji="1" lang="en-US" altLang="zh-CN" sz="10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a:t>
              </a:r>
              <a:r>
                <a:rPr kumimoji="1" lang="en-US" altLang="zh-CN" sz="900" b="1" dirty="0">
                  <a:solidFill>
                    <a:srgbClr val="333399"/>
                  </a:solidFill>
                  <a:ea typeface="黑体" pitchFamily="2" charset="-122"/>
                  <a:sym typeface="Symbol" pitchFamily="18" charset="2"/>
                </a:rPr>
                <a:t> </a:t>
              </a:r>
              <a:r>
                <a:rPr kumimoji="1" lang="en-US" altLang="zh-CN" sz="2000" b="1" dirty="0">
                  <a:solidFill>
                    <a:srgbClr val="333399"/>
                  </a:solidFill>
                  <a:ea typeface="黑体" pitchFamily="2" charset="-122"/>
                  <a:sym typeface="Symbol" pitchFamily="18" charset="2"/>
                </a:rPr>
                <a:t>10</a:t>
              </a:r>
              <a:r>
                <a:rPr kumimoji="1" lang="en-US" altLang="zh-CN" sz="2000" b="1" baseline="30000" dirty="0">
                  <a:solidFill>
                    <a:srgbClr val="333399"/>
                  </a:solidFill>
                  <a:ea typeface="黑体" pitchFamily="2" charset="-122"/>
                  <a:sym typeface="Symbol" pitchFamily="18" charset="2"/>
                </a:rPr>
                <a:t>6</a:t>
              </a:r>
              <a:r>
                <a:rPr kumimoji="1" lang="en-US" altLang="zh-CN" sz="1400" b="1" baseline="30000" dirty="0">
                  <a:solidFill>
                    <a:srgbClr val="333399"/>
                  </a:solidFill>
                  <a:ea typeface="黑体" pitchFamily="2" charset="-122"/>
                  <a:sym typeface="Symbol" pitchFamily="18" charset="2"/>
                </a:rPr>
                <a:t> </a:t>
              </a:r>
              <a:r>
                <a:rPr kumimoji="1" lang="zh-CN" altLang="en-US" sz="2000" b="1" dirty="0">
                  <a:solidFill>
                    <a:srgbClr val="333399"/>
                  </a:solidFill>
                  <a:ea typeface="黑体" pitchFamily="2" charset="-122"/>
                  <a:sym typeface="Symbol" pitchFamily="18" charset="2"/>
                </a:rPr>
                <a:t>个比特</a:t>
              </a:r>
              <a:endParaRPr kumimoji="1" lang="zh-CN" altLang="en-US" sz="2000" b="1" dirty="0">
                <a:solidFill>
                  <a:srgbClr val="333399"/>
                </a:solidFill>
                <a:ea typeface="黑体" pitchFamily="2" charset="-122"/>
              </a:endParaRPr>
            </a:p>
          </p:txBody>
        </p:sp>
        <p:sp>
          <p:nvSpPr>
            <p:cNvPr id="87062" name="Line 22"/>
            <p:cNvSpPr>
              <a:spLocks noChangeShapeType="1"/>
            </p:cNvSpPr>
            <p:nvPr/>
          </p:nvSpPr>
          <p:spPr bwMode="auto">
            <a:xfrm>
              <a:off x="2242" y="3190"/>
              <a:ext cx="0" cy="9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3" name="Line 23"/>
            <p:cNvSpPr>
              <a:spLocks noChangeShapeType="1"/>
            </p:cNvSpPr>
            <p:nvPr/>
          </p:nvSpPr>
          <p:spPr bwMode="auto">
            <a:xfrm>
              <a:off x="2353" y="3190"/>
              <a:ext cx="0" cy="98"/>
            </a:xfrm>
            <a:prstGeom prst="line">
              <a:avLst/>
            </a:prstGeom>
            <a:noFill/>
            <a:ln w="19050">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4" name="Line 24"/>
            <p:cNvSpPr>
              <a:spLocks noChangeShapeType="1"/>
            </p:cNvSpPr>
            <p:nvPr/>
          </p:nvSpPr>
          <p:spPr bwMode="auto">
            <a:xfrm>
              <a:off x="1963" y="3239"/>
              <a:ext cx="279"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5" name="Line 25"/>
            <p:cNvSpPr>
              <a:spLocks noChangeShapeType="1"/>
            </p:cNvSpPr>
            <p:nvPr/>
          </p:nvSpPr>
          <p:spPr bwMode="auto">
            <a:xfrm flipH="1">
              <a:off x="2353" y="3239"/>
              <a:ext cx="278" cy="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87066" name="Text Box 26"/>
            <p:cNvSpPr txBox="1">
              <a:spLocks noChangeArrowheads="1"/>
            </p:cNvSpPr>
            <p:nvPr/>
          </p:nvSpPr>
          <p:spPr bwMode="auto">
            <a:xfrm>
              <a:off x="2074" y="2953"/>
              <a:ext cx="607"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0.25 </a:t>
              </a:r>
              <a:r>
                <a:rPr kumimoji="1" lang="en-US" altLang="zh-CN" sz="2000" b="1">
                  <a:solidFill>
                    <a:srgbClr val="333399"/>
                  </a:solidFill>
                  <a:ea typeface="黑体" pitchFamily="2" charset="-122"/>
                  <a:sym typeface="Symbol" pitchFamily="18" charset="2"/>
                </a:rPr>
                <a:t>s</a:t>
              </a:r>
              <a:endParaRPr kumimoji="1" lang="en-US" altLang="zh-CN" sz="2000" b="1">
                <a:solidFill>
                  <a:srgbClr val="333399"/>
                </a:solidFill>
                <a:ea typeface="黑体" pitchFamily="2" charset="-122"/>
              </a:endParaRPr>
            </a:p>
          </p:txBody>
        </p:sp>
        <p:sp>
          <p:nvSpPr>
            <p:cNvPr id="87072" name="Text Box 32"/>
            <p:cNvSpPr txBox="1">
              <a:spLocks noChangeArrowheads="1"/>
            </p:cNvSpPr>
            <p:nvPr/>
          </p:nvSpPr>
          <p:spPr bwMode="auto">
            <a:xfrm>
              <a:off x="204" y="3269"/>
              <a:ext cx="822" cy="523"/>
            </a:xfrm>
            <a:prstGeom prst="rect">
              <a:avLst/>
            </a:prstGeom>
            <a:solidFill>
              <a:srgbClr val="FFFF99"/>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dirty="0">
                  <a:solidFill>
                    <a:srgbClr val="0000CC"/>
                  </a:solidFill>
                  <a:ea typeface="黑体" pitchFamily="2" charset="-122"/>
                </a:rPr>
                <a:t>带宽为</a:t>
              </a:r>
            </a:p>
            <a:p>
              <a:r>
                <a:rPr lang="en-US" altLang="zh-CN" sz="2400" b="1" dirty="0">
                  <a:solidFill>
                    <a:srgbClr val="0000CC"/>
                  </a:solidFill>
                  <a:ea typeface="黑体" pitchFamily="2" charset="-122"/>
                </a:rPr>
                <a:t>4 </a:t>
              </a:r>
              <a:r>
                <a:rPr lang="en-US" altLang="zh-CN" sz="2400" b="1" dirty="0" smtClean="0">
                  <a:solidFill>
                    <a:srgbClr val="0000CC"/>
                  </a:solidFill>
                  <a:ea typeface="黑体" pitchFamily="2" charset="-122"/>
                </a:rPr>
                <a:t>Mbit/s </a:t>
              </a:r>
              <a:endParaRPr lang="en-US" altLang="zh-CN" sz="2400" b="1" dirty="0">
                <a:solidFill>
                  <a:srgbClr val="0000CC"/>
                </a:solidFill>
                <a:ea typeface="黑体" pitchFamily="2" charset="-122"/>
              </a:endParaRPr>
            </a:p>
          </p:txBody>
        </p:sp>
      </p:grpSp>
    </p:spTree>
    <p:extLst>
      <p:ext uri="{BB962C8B-B14F-4D97-AF65-F5344CB8AC3E}">
        <p14:creationId xmlns:p14="http://schemas.microsoft.com/office/powerpoint/2010/main" xmlns="" val="28491565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7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zh-CN" dirty="0"/>
              <a:t>3. </a:t>
            </a:r>
            <a:r>
              <a:rPr lang="zh-CN" altLang="en-US" dirty="0"/>
              <a:t>吞吐量</a:t>
            </a:r>
          </a:p>
        </p:txBody>
      </p:sp>
      <p:sp>
        <p:nvSpPr>
          <p:cNvPr id="37990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zh-CN" altLang="en-US" dirty="0" smtClean="0"/>
              <a:t>吞吐量 </a:t>
            </a:r>
            <a:r>
              <a:rPr lang="en-US" altLang="zh-CN" dirty="0" smtClean="0"/>
              <a:t>(</a:t>
            </a:r>
            <a:r>
              <a:rPr lang="en-US" altLang="zh-CN" dirty="0"/>
              <a:t>throughput</a:t>
            </a:r>
            <a:r>
              <a:rPr lang="en-US" altLang="zh-CN" dirty="0" smtClean="0"/>
              <a:t>) </a:t>
            </a:r>
            <a:r>
              <a:rPr lang="zh-CN" altLang="en-US" dirty="0" smtClean="0"/>
              <a:t>表示</a:t>
            </a:r>
            <a:r>
              <a:rPr lang="zh-CN" altLang="en-US" dirty="0"/>
              <a:t>在单位时间内通过某个网络（或信道、接口）的数据量。</a:t>
            </a:r>
          </a:p>
          <a:p>
            <a:pPr>
              <a:lnSpc>
                <a:spcPct val="110000"/>
              </a:lnSpc>
              <a:spcBef>
                <a:spcPts val="600"/>
              </a:spcBef>
            </a:pPr>
            <a:r>
              <a:rPr lang="zh-CN" altLang="en-US" dirty="0"/>
              <a:t>吞吐量更经常地用于对现实世界中的网络的一种测量，以便知道</a:t>
            </a:r>
            <a:r>
              <a:rPr lang="zh-CN" altLang="en-US" dirty="0">
                <a:solidFill>
                  <a:srgbClr val="FF0000"/>
                </a:solidFill>
              </a:rPr>
              <a:t>实际上到底有多少数据量能够通过网络。</a:t>
            </a:r>
          </a:p>
          <a:p>
            <a:pPr>
              <a:lnSpc>
                <a:spcPct val="110000"/>
              </a:lnSpc>
              <a:spcBef>
                <a:spcPts val="600"/>
              </a:spcBef>
            </a:pPr>
            <a:r>
              <a:rPr lang="zh-CN" altLang="en-US" dirty="0">
                <a:solidFill>
                  <a:srgbClr val="0000CC"/>
                </a:solidFill>
              </a:rPr>
              <a:t>吞吐量受网络的带宽或网络的额定速率的限制。  </a:t>
            </a:r>
          </a:p>
        </p:txBody>
      </p:sp>
    </p:spTree>
    <p:extLst>
      <p:ext uri="{BB962C8B-B14F-4D97-AF65-F5344CB8AC3E}">
        <p14:creationId xmlns:p14="http://schemas.microsoft.com/office/powerpoint/2010/main" xmlns="" val="21435209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r>
              <a:rPr lang="zh-CN" altLang="zh-CN" dirty="0" smtClean="0"/>
              <a:t>时延</a:t>
            </a:r>
            <a:r>
              <a:rPr lang="en-US" altLang="zh-CN" dirty="0" smtClean="0"/>
              <a:t> (delay </a:t>
            </a:r>
            <a:r>
              <a:rPr lang="zh-CN" altLang="zh-CN" dirty="0" smtClean="0"/>
              <a:t>或</a:t>
            </a:r>
            <a:r>
              <a:rPr lang="en-US" altLang="zh-CN" dirty="0" smtClean="0"/>
              <a:t> latency) </a:t>
            </a:r>
            <a:r>
              <a:rPr lang="zh-CN" altLang="zh-CN" dirty="0" smtClean="0"/>
              <a:t>是</a:t>
            </a:r>
            <a:r>
              <a:rPr lang="zh-CN" altLang="zh-CN" dirty="0"/>
              <a:t>指数据（一个报文或分组，甚至比特）从网络（或链路）的一端传送到另一端所需的</a:t>
            </a:r>
            <a:r>
              <a:rPr lang="zh-CN" altLang="zh-CN" dirty="0" smtClean="0"/>
              <a:t>时间</a:t>
            </a:r>
            <a:r>
              <a:rPr lang="zh-CN" altLang="en-US" dirty="0" smtClean="0"/>
              <a:t>。</a:t>
            </a:r>
            <a:endParaRPr lang="en-US" altLang="zh-CN" dirty="0" smtClean="0"/>
          </a:p>
          <a:p>
            <a:r>
              <a:rPr lang="zh-CN" altLang="zh-CN" dirty="0"/>
              <a:t>有时也称为</a:t>
            </a:r>
            <a:r>
              <a:rPr lang="zh-CN" altLang="zh-CN" dirty="0">
                <a:solidFill>
                  <a:srgbClr val="FF0000"/>
                </a:solidFill>
              </a:rPr>
              <a:t>延迟</a:t>
            </a:r>
            <a:r>
              <a:rPr lang="zh-CN" altLang="zh-CN" dirty="0"/>
              <a:t>或</a:t>
            </a:r>
            <a:r>
              <a:rPr lang="zh-CN" altLang="zh-CN" dirty="0" smtClean="0">
                <a:solidFill>
                  <a:srgbClr val="FF0000"/>
                </a:solidFill>
              </a:rPr>
              <a:t>迟延</a:t>
            </a:r>
            <a:r>
              <a:rPr lang="zh-CN" altLang="en-US" dirty="0" smtClean="0">
                <a:solidFill>
                  <a:srgbClr val="FF0000"/>
                </a:solidFill>
              </a:rPr>
              <a:t>。</a:t>
            </a:r>
            <a:endParaRPr lang="en-US" altLang="zh-CN" dirty="0" smtClean="0">
              <a:solidFill>
                <a:srgbClr val="FF0000"/>
              </a:solidFill>
            </a:endParaRPr>
          </a:p>
          <a:p>
            <a:r>
              <a:rPr lang="zh-CN" altLang="zh-CN" dirty="0"/>
              <a:t>网络中的</a:t>
            </a:r>
            <a:r>
              <a:rPr lang="zh-CN" altLang="zh-CN" dirty="0" smtClean="0"/>
              <a:t>时延由</a:t>
            </a:r>
            <a:r>
              <a:rPr lang="zh-CN" altLang="zh-CN" dirty="0"/>
              <a:t>以下几个不同的部分</a:t>
            </a:r>
            <a:r>
              <a:rPr lang="zh-CN" altLang="zh-CN" dirty="0" smtClean="0"/>
              <a:t>组成</a:t>
            </a:r>
            <a:r>
              <a:rPr lang="zh-CN" altLang="en-US" dirty="0" smtClean="0"/>
              <a:t>：</a:t>
            </a:r>
            <a:endParaRPr lang="en-US" altLang="zh-CN" dirty="0" smtClean="0"/>
          </a:p>
          <a:p>
            <a:pPr lvl="1"/>
            <a:r>
              <a:rPr lang="en-US" altLang="zh-CN" dirty="0"/>
              <a:t>(</a:t>
            </a:r>
            <a:r>
              <a:rPr lang="en-US" altLang="zh-CN" dirty="0" smtClean="0"/>
              <a:t>1) </a:t>
            </a:r>
            <a:r>
              <a:rPr lang="zh-CN" altLang="en-US" dirty="0" smtClean="0"/>
              <a:t>发送时延</a:t>
            </a:r>
            <a:endParaRPr lang="en-US" altLang="zh-CN" dirty="0" smtClean="0"/>
          </a:p>
          <a:p>
            <a:pPr lvl="1"/>
            <a:r>
              <a:rPr lang="en-US" altLang="zh-CN" dirty="0"/>
              <a:t>(</a:t>
            </a:r>
            <a:r>
              <a:rPr lang="en-US" altLang="zh-CN" dirty="0" smtClean="0"/>
              <a:t>2) </a:t>
            </a:r>
            <a:r>
              <a:rPr lang="zh-CN" altLang="en-US" dirty="0" smtClean="0"/>
              <a:t>传播时延</a:t>
            </a:r>
            <a:endParaRPr lang="en-US" altLang="zh-CN" dirty="0" smtClean="0"/>
          </a:p>
          <a:p>
            <a:pPr lvl="1"/>
            <a:r>
              <a:rPr lang="en-US" altLang="zh-CN" dirty="0"/>
              <a:t>(</a:t>
            </a:r>
            <a:r>
              <a:rPr lang="en-US" altLang="zh-CN" dirty="0" smtClean="0"/>
              <a:t>3) </a:t>
            </a:r>
            <a:r>
              <a:rPr lang="zh-CN" altLang="en-US" dirty="0" smtClean="0"/>
              <a:t>处理时延</a:t>
            </a:r>
            <a:endParaRPr lang="en-US" altLang="zh-CN" dirty="0" smtClean="0"/>
          </a:p>
          <a:p>
            <a:pPr lvl="1"/>
            <a:r>
              <a:rPr lang="en-US" altLang="zh-CN" dirty="0"/>
              <a:t>(</a:t>
            </a:r>
            <a:r>
              <a:rPr lang="en-US" altLang="zh-CN" dirty="0" smtClean="0"/>
              <a:t>4) </a:t>
            </a:r>
            <a:r>
              <a:rPr lang="zh-CN" altLang="en-US" dirty="0" smtClean="0"/>
              <a:t>排队时延</a:t>
            </a:r>
            <a:endParaRPr lang="zh-CN" altLang="en-US" dirty="0"/>
          </a:p>
        </p:txBody>
      </p:sp>
    </p:spTree>
    <p:extLst>
      <p:ext uri="{BB962C8B-B14F-4D97-AF65-F5344CB8AC3E}">
        <p14:creationId xmlns:p14="http://schemas.microsoft.com/office/powerpoint/2010/main" xmlns="" val="22489251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lgn="ctr"/>
            <a:r>
              <a:rPr lang="zh-CN" altLang="en-US" dirty="0"/>
              <a:t>四种时延所产生的地方 </a:t>
            </a:r>
          </a:p>
        </p:txBody>
      </p:sp>
      <p:sp>
        <p:nvSpPr>
          <p:cNvPr id="92167" name="Rectangle 7"/>
          <p:cNvSpPr>
            <a:spLocks noChangeArrowheads="1"/>
          </p:cNvSpPr>
          <p:nvPr/>
        </p:nvSpPr>
        <p:spPr bwMode="auto">
          <a:xfrm>
            <a:off x="2348259" y="4394919"/>
            <a:ext cx="5983156" cy="265113"/>
          </a:xfrm>
          <a:prstGeom prst="rect">
            <a:avLst/>
          </a:prstGeom>
          <a:gradFill rotWithShape="1">
            <a:gsLst>
              <a:gs pos="0">
                <a:srgbClr val="B2B2B2">
                  <a:gamma/>
                  <a:shade val="27451"/>
                  <a:invGamma/>
                </a:srgbClr>
              </a:gs>
              <a:gs pos="50000">
                <a:srgbClr val="B2B2B2"/>
              </a:gs>
              <a:gs pos="100000">
                <a:srgbClr val="B2B2B2">
                  <a:gamma/>
                  <a:shade val="27451"/>
                  <a:invGamma/>
                </a:srgbClr>
              </a:gs>
            </a:gsLst>
            <a:lin ang="5400000" scaled="1"/>
          </a:gra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69" name="Oval 9"/>
          <p:cNvSpPr>
            <a:spLocks noChangeArrowheads="1"/>
          </p:cNvSpPr>
          <p:nvPr/>
        </p:nvSpPr>
        <p:spPr bwMode="auto">
          <a:xfrm>
            <a:off x="974145" y="3861519"/>
            <a:ext cx="1472142" cy="1331913"/>
          </a:xfrm>
          <a:prstGeom prst="ellipse">
            <a:avLst/>
          </a:prstGeom>
          <a:gradFill rotWithShape="1">
            <a:gsLst>
              <a:gs pos="0">
                <a:srgbClr val="FFFF99"/>
              </a:gs>
              <a:gs pos="100000">
                <a:srgbClr val="FFFF99">
                  <a:gamma/>
                  <a:shade val="69804"/>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0" name="Oval 10"/>
          <p:cNvSpPr>
            <a:spLocks noChangeArrowheads="1"/>
          </p:cNvSpPr>
          <p:nvPr/>
        </p:nvSpPr>
        <p:spPr bwMode="auto">
          <a:xfrm>
            <a:off x="8233386" y="3861519"/>
            <a:ext cx="1472142" cy="1331913"/>
          </a:xfrm>
          <a:prstGeom prst="ellipse">
            <a:avLst/>
          </a:prstGeom>
          <a:gradFill rotWithShape="1">
            <a:gsLst>
              <a:gs pos="0">
                <a:srgbClr val="FFFF99"/>
              </a:gs>
              <a:gs pos="100000">
                <a:srgbClr val="FFFF99">
                  <a:gamma/>
                  <a:shade val="66667"/>
                  <a:invGamma/>
                </a:srgbClr>
              </a:gs>
            </a:gsLst>
            <a:path path="shape">
              <a:fillToRect l="50000" t="50000" r="50000" b="50000"/>
            </a:path>
          </a:gradFill>
          <a:ln w="9525">
            <a:solidFill>
              <a:schemeClr val="folHlink"/>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grpSp>
        <p:nvGrpSpPr>
          <p:cNvPr id="92171" name="Group 11"/>
          <p:cNvGrpSpPr>
            <a:grpSpLocks/>
          </p:cNvGrpSpPr>
          <p:nvPr/>
        </p:nvGrpSpPr>
        <p:grpSpPr bwMode="auto">
          <a:xfrm>
            <a:off x="1366258" y="4269507"/>
            <a:ext cx="784225" cy="458787"/>
            <a:chOff x="1567" y="1056"/>
            <a:chExt cx="384" cy="336"/>
          </a:xfrm>
        </p:grpSpPr>
        <p:sp>
          <p:nvSpPr>
            <p:cNvPr id="92172" name="Rectangle 12"/>
            <p:cNvSpPr>
              <a:spLocks noChangeArrowheads="1"/>
            </p:cNvSpPr>
            <p:nvPr/>
          </p:nvSpPr>
          <p:spPr bwMode="auto">
            <a:xfrm>
              <a:off x="1663" y="1056"/>
              <a:ext cx="288" cy="336"/>
            </a:xfrm>
            <a:prstGeom prst="rect">
              <a:avLst/>
            </a:prstGeom>
            <a:solidFill>
              <a:srgbClr val="FF6600"/>
            </a:solidFill>
            <a:ln w="9525">
              <a:solidFill>
                <a:srgbClr val="0000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73" name="Freeform 13"/>
            <p:cNvSpPr>
              <a:spLocks/>
            </p:cNvSpPr>
            <p:nvPr/>
          </p:nvSpPr>
          <p:spPr bwMode="auto">
            <a:xfrm>
              <a:off x="1567" y="1056"/>
              <a:ext cx="384" cy="336"/>
            </a:xfrm>
            <a:custGeom>
              <a:avLst/>
              <a:gdLst>
                <a:gd name="T0" fmla="*/ 0 w 384"/>
                <a:gd name="T1" fmla="*/ 0 h 336"/>
                <a:gd name="T2" fmla="*/ 384 w 384"/>
                <a:gd name="T3" fmla="*/ 0 h 336"/>
                <a:gd name="T4" fmla="*/ 384 w 384"/>
                <a:gd name="T5" fmla="*/ 336 h 336"/>
                <a:gd name="T6" fmla="*/ 0 w 384"/>
                <a:gd name="T7" fmla="*/ 336 h 336"/>
              </a:gdLst>
              <a:ahLst/>
              <a:cxnLst>
                <a:cxn ang="0">
                  <a:pos x="T0" y="T1"/>
                </a:cxn>
                <a:cxn ang="0">
                  <a:pos x="T2" y="T3"/>
                </a:cxn>
                <a:cxn ang="0">
                  <a:pos x="T4" y="T5"/>
                </a:cxn>
                <a:cxn ang="0">
                  <a:pos x="T6" y="T7"/>
                </a:cxn>
              </a:cxnLst>
              <a:rect l="0" t="0" r="r" b="b"/>
              <a:pathLst>
                <a:path w="384" h="336">
                  <a:moveTo>
                    <a:pt x="0" y="0"/>
                  </a:moveTo>
                  <a:lnTo>
                    <a:pt x="384" y="0"/>
                  </a:lnTo>
                  <a:lnTo>
                    <a:pt x="384" y="336"/>
                  </a:lnTo>
                  <a:lnTo>
                    <a:pt x="0" y="336"/>
                  </a:ln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4" name="Line 14"/>
            <p:cNvSpPr>
              <a:spLocks noChangeShapeType="1"/>
            </p:cNvSpPr>
            <p:nvPr/>
          </p:nvSpPr>
          <p:spPr bwMode="auto">
            <a:xfrm>
              <a:off x="1855" y="1056"/>
              <a:ext cx="0" cy="33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5" name="Line 15"/>
            <p:cNvSpPr>
              <a:spLocks noChangeShapeType="1"/>
            </p:cNvSpPr>
            <p:nvPr/>
          </p:nvSpPr>
          <p:spPr bwMode="auto">
            <a:xfrm>
              <a:off x="1759" y="1056"/>
              <a:ext cx="0" cy="33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6" name="Line 16"/>
            <p:cNvSpPr>
              <a:spLocks noChangeShapeType="1"/>
            </p:cNvSpPr>
            <p:nvPr/>
          </p:nvSpPr>
          <p:spPr bwMode="auto">
            <a:xfrm>
              <a:off x="1663" y="1056"/>
              <a:ext cx="0" cy="336"/>
            </a:xfrm>
            <a:prstGeom prst="line">
              <a:avLst/>
            </a:prstGeom>
            <a:noFill/>
            <a:ln w="952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177" name="Line 17"/>
          <p:cNvSpPr>
            <a:spLocks noChangeShapeType="1"/>
          </p:cNvSpPr>
          <p:nvPr/>
        </p:nvSpPr>
        <p:spPr bwMode="auto">
          <a:xfrm>
            <a:off x="2145324" y="4515568"/>
            <a:ext cx="294085" cy="6350"/>
          </a:xfrm>
          <a:prstGeom prst="line">
            <a:avLst/>
          </a:prstGeom>
          <a:noFill/>
          <a:ln w="28575">
            <a:solidFill>
              <a:schemeClr val="fo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78" name="Rectangle 18"/>
          <p:cNvSpPr>
            <a:spLocks noChangeArrowheads="1"/>
          </p:cNvSpPr>
          <p:nvPr/>
        </p:nvSpPr>
        <p:spPr bwMode="auto">
          <a:xfrm>
            <a:off x="2212396" y="4421907"/>
            <a:ext cx="184017" cy="193675"/>
          </a:xfrm>
          <a:prstGeom prst="rect">
            <a:avLst/>
          </a:prstGeom>
          <a:solidFill>
            <a:srgbClr val="0000CC"/>
          </a:solidFill>
          <a:ln w="9525">
            <a:solidFill>
              <a:schemeClr val="bg1">
                <a:lumMod val="50000"/>
              </a:schemeClr>
            </a:solidFill>
            <a:miter lim="800000"/>
            <a:headEnd/>
            <a:tailEnd/>
          </a:ln>
          <a:effectLst/>
          <a:extLst/>
        </p:spPr>
        <p:txBody>
          <a:bodyPr wrap="none" anchor="ctr"/>
          <a:lstStyle/>
          <a:p>
            <a:endParaRPr lang="zh-CN" altLang="en-US" b="1">
              <a:latin typeface="+mn-lt"/>
              <a:ea typeface="黑体" pitchFamily="2" charset="-122"/>
            </a:endParaRPr>
          </a:p>
        </p:txBody>
      </p:sp>
      <p:sp>
        <p:nvSpPr>
          <p:cNvPr id="92181" name="AutoShape 21"/>
          <p:cNvSpPr>
            <a:spLocks noChangeArrowheads="1"/>
          </p:cNvSpPr>
          <p:nvPr/>
        </p:nvSpPr>
        <p:spPr bwMode="auto">
          <a:xfrm>
            <a:off x="3034456" y="4447306"/>
            <a:ext cx="1372394" cy="177800"/>
          </a:xfrm>
          <a:prstGeom prst="rightArrow">
            <a:avLst>
              <a:gd name="adj1" fmla="val 50000"/>
              <a:gd name="adj2" fmla="val 178125"/>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6" name="AutoShape 26"/>
          <p:cNvSpPr>
            <a:spLocks noChangeArrowheads="1"/>
          </p:cNvSpPr>
          <p:nvPr/>
        </p:nvSpPr>
        <p:spPr bwMode="auto">
          <a:xfrm>
            <a:off x="322317" y="4447306"/>
            <a:ext cx="1236557" cy="177800"/>
          </a:xfrm>
          <a:prstGeom prst="rightArrow">
            <a:avLst>
              <a:gd name="adj1" fmla="val 50000"/>
              <a:gd name="adj2" fmla="val 178348"/>
            </a:avLst>
          </a:prstGeom>
          <a:solidFill>
            <a:srgbClr val="00FFCC"/>
          </a:solidFill>
          <a:ln w="9525">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7" name="AutoShape 27"/>
          <p:cNvSpPr>
            <a:spLocks noChangeArrowheads="1"/>
          </p:cNvSpPr>
          <p:nvPr/>
        </p:nvSpPr>
        <p:spPr bwMode="auto">
          <a:xfrm>
            <a:off x="7144759" y="4439369"/>
            <a:ext cx="1372394" cy="176213"/>
          </a:xfrm>
          <a:prstGeom prst="rightArrow">
            <a:avLst>
              <a:gd name="adj1" fmla="val 50000"/>
              <a:gd name="adj2" fmla="val 179729"/>
            </a:avLst>
          </a:prstGeom>
          <a:solidFill>
            <a:srgbClr val="00FFCC"/>
          </a:solidFill>
          <a:ln w="9525" algn="ctr">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2188" name="Text Box 28"/>
          <p:cNvSpPr txBox="1">
            <a:spLocks noChangeArrowheads="1"/>
          </p:cNvSpPr>
          <p:nvPr/>
        </p:nvSpPr>
        <p:spPr bwMode="auto">
          <a:xfrm>
            <a:off x="4432646" y="4337769"/>
            <a:ext cx="160653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CC"/>
                </a:solidFill>
                <a:latin typeface="+mn-lt"/>
                <a:ea typeface="黑体" pitchFamily="2" charset="-122"/>
              </a:rPr>
              <a:t>1 0 1 1 0 0 1</a:t>
            </a:r>
          </a:p>
        </p:txBody>
      </p:sp>
      <p:sp>
        <p:nvSpPr>
          <p:cNvPr id="92189" name="Text Box 29"/>
          <p:cNvSpPr txBox="1">
            <a:spLocks noChangeArrowheads="1"/>
          </p:cNvSpPr>
          <p:nvPr/>
        </p:nvSpPr>
        <p:spPr bwMode="auto">
          <a:xfrm>
            <a:off x="6181675" y="4204418"/>
            <a:ext cx="492443"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400" b="1">
                <a:solidFill>
                  <a:srgbClr val="333399"/>
                </a:solidFill>
                <a:latin typeface="+mn-lt"/>
                <a:ea typeface="黑体" pitchFamily="2" charset="-122"/>
              </a:rPr>
              <a:t>…</a:t>
            </a:r>
          </a:p>
        </p:txBody>
      </p:sp>
      <p:sp>
        <p:nvSpPr>
          <p:cNvPr id="92192" name="Text Box 32"/>
          <p:cNvSpPr txBox="1">
            <a:spLocks noChangeArrowheads="1"/>
          </p:cNvSpPr>
          <p:nvPr/>
        </p:nvSpPr>
        <p:spPr bwMode="auto">
          <a:xfrm>
            <a:off x="2451446" y="5166443"/>
            <a:ext cx="11079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发送器</a:t>
            </a:r>
          </a:p>
        </p:txBody>
      </p:sp>
      <p:sp>
        <p:nvSpPr>
          <p:cNvPr id="92194" name="Text Box 34"/>
          <p:cNvSpPr txBox="1">
            <a:spLocks noChangeArrowheads="1"/>
          </p:cNvSpPr>
          <p:nvPr/>
        </p:nvSpPr>
        <p:spPr bwMode="auto">
          <a:xfrm>
            <a:off x="1319823" y="4680668"/>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队列</a:t>
            </a:r>
          </a:p>
        </p:txBody>
      </p:sp>
      <p:grpSp>
        <p:nvGrpSpPr>
          <p:cNvPr id="92205" name="Group 45"/>
          <p:cNvGrpSpPr>
            <a:grpSpLocks/>
          </p:cNvGrpSpPr>
          <p:nvPr/>
        </p:nvGrpSpPr>
        <p:grpSpPr bwMode="auto">
          <a:xfrm>
            <a:off x="6145559" y="2761381"/>
            <a:ext cx="2031074" cy="1612900"/>
            <a:chOff x="3486" y="1933"/>
            <a:chExt cx="1181" cy="1016"/>
          </a:xfrm>
        </p:grpSpPr>
        <p:sp>
          <p:nvSpPr>
            <p:cNvPr id="92193" name="Line 33"/>
            <p:cNvSpPr>
              <a:spLocks noChangeShapeType="1"/>
            </p:cNvSpPr>
            <p:nvPr/>
          </p:nvSpPr>
          <p:spPr bwMode="auto">
            <a:xfrm flipH="1">
              <a:off x="3602" y="2495"/>
              <a:ext cx="276" cy="454"/>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6" name="Text Box 36"/>
            <p:cNvSpPr txBox="1">
              <a:spLocks noChangeArrowheads="1"/>
            </p:cNvSpPr>
            <p:nvPr/>
          </p:nvSpPr>
          <p:spPr bwMode="auto">
            <a:xfrm>
              <a:off x="3486" y="1933"/>
              <a:ext cx="1181"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在链路上产生</a:t>
              </a:r>
            </a:p>
            <a:p>
              <a:pPr algn="ctr"/>
              <a:r>
                <a:rPr kumimoji="1" lang="zh-CN" altLang="en-US" sz="2400" b="1">
                  <a:solidFill>
                    <a:srgbClr val="333399"/>
                  </a:solidFill>
                  <a:latin typeface="+mn-lt"/>
                  <a:ea typeface="黑体" pitchFamily="2" charset="-122"/>
                </a:rPr>
                <a:t>传播时延</a:t>
              </a:r>
            </a:p>
          </p:txBody>
        </p:sp>
      </p:grpSp>
      <p:sp>
        <p:nvSpPr>
          <p:cNvPr id="92197" name="Text Box 37"/>
          <p:cNvSpPr txBox="1">
            <a:spLocks noChangeArrowheads="1"/>
          </p:cNvSpPr>
          <p:nvPr/>
        </p:nvSpPr>
        <p:spPr bwMode="auto">
          <a:xfrm>
            <a:off x="8379568" y="5256931"/>
            <a:ext cx="108395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结点</a:t>
            </a:r>
            <a:r>
              <a:rPr kumimoji="1" lang="zh-CN" altLang="en-US" sz="1600" b="1">
                <a:solidFill>
                  <a:srgbClr val="333399"/>
                </a:solidFill>
                <a:latin typeface="+mn-lt"/>
                <a:ea typeface="黑体" pitchFamily="2" charset="-122"/>
              </a:rPr>
              <a:t> </a:t>
            </a:r>
            <a:r>
              <a:rPr kumimoji="1" lang="en-US" altLang="zh-CN" sz="2400" b="1">
                <a:solidFill>
                  <a:srgbClr val="333399"/>
                </a:solidFill>
                <a:latin typeface="+mn-lt"/>
                <a:ea typeface="黑体" pitchFamily="2" charset="-122"/>
              </a:rPr>
              <a:t>B</a:t>
            </a:r>
          </a:p>
        </p:txBody>
      </p:sp>
      <p:sp>
        <p:nvSpPr>
          <p:cNvPr id="92198" name="Text Box 38"/>
          <p:cNvSpPr txBox="1">
            <a:spLocks noChangeArrowheads="1"/>
          </p:cNvSpPr>
          <p:nvPr/>
        </p:nvSpPr>
        <p:spPr bwMode="auto">
          <a:xfrm>
            <a:off x="1125487" y="5166443"/>
            <a:ext cx="108395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结点</a:t>
            </a:r>
            <a:r>
              <a:rPr kumimoji="1" lang="zh-CN" altLang="en-US" sz="1600" b="1" dirty="0">
                <a:solidFill>
                  <a:srgbClr val="333399"/>
                </a:solidFill>
                <a:latin typeface="+mn-lt"/>
                <a:ea typeface="黑体" pitchFamily="2" charset="-122"/>
              </a:rPr>
              <a:t> </a:t>
            </a:r>
            <a:r>
              <a:rPr kumimoji="1" lang="en-US" altLang="zh-CN" sz="2400" b="1" dirty="0">
                <a:solidFill>
                  <a:srgbClr val="333399"/>
                </a:solidFill>
                <a:latin typeface="+mn-lt"/>
                <a:ea typeface="黑体" pitchFamily="2" charset="-122"/>
              </a:rPr>
              <a:t>A</a:t>
            </a:r>
          </a:p>
        </p:txBody>
      </p:sp>
      <p:grpSp>
        <p:nvGrpSpPr>
          <p:cNvPr id="92204" name="Group 44"/>
          <p:cNvGrpSpPr>
            <a:grpSpLocks/>
          </p:cNvGrpSpPr>
          <p:nvPr/>
        </p:nvGrpSpPr>
        <p:grpSpPr bwMode="auto">
          <a:xfrm>
            <a:off x="2291506" y="2977282"/>
            <a:ext cx="3262445" cy="1470025"/>
            <a:chOff x="1245" y="2069"/>
            <a:chExt cx="1897" cy="926"/>
          </a:xfrm>
        </p:grpSpPr>
        <p:sp>
          <p:nvSpPr>
            <p:cNvPr id="92184" name="Text Box 24"/>
            <p:cNvSpPr txBox="1">
              <a:spLocks noChangeArrowheads="1"/>
            </p:cNvSpPr>
            <p:nvPr/>
          </p:nvSpPr>
          <p:spPr bwMode="auto">
            <a:xfrm>
              <a:off x="1245" y="2069"/>
              <a:ext cx="1897" cy="523"/>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在发送器产生发送时延</a:t>
              </a:r>
            </a:p>
            <a:p>
              <a:pPr algn="ctr"/>
              <a:r>
                <a:rPr kumimoji="1" lang="en-US" altLang="zh-CN" sz="2400" b="1">
                  <a:solidFill>
                    <a:srgbClr val="333399"/>
                  </a:solidFill>
                  <a:latin typeface="+mn-lt"/>
                  <a:ea typeface="黑体" pitchFamily="2" charset="-122"/>
                </a:rPr>
                <a:t>(</a:t>
              </a:r>
              <a:r>
                <a:rPr kumimoji="1" lang="zh-CN" altLang="en-US" sz="2400" b="1">
                  <a:solidFill>
                    <a:srgbClr val="333399"/>
                  </a:solidFill>
                  <a:latin typeface="+mn-lt"/>
                  <a:ea typeface="黑体" pitchFamily="2" charset="-122"/>
                </a:rPr>
                <a:t>即传输时延</a:t>
              </a:r>
              <a:r>
                <a:rPr kumimoji="1" lang="en-US" altLang="zh-CN" sz="2400" b="1">
                  <a:solidFill>
                    <a:srgbClr val="333399"/>
                  </a:solidFill>
                  <a:latin typeface="+mn-lt"/>
                  <a:ea typeface="黑体" pitchFamily="2" charset="-122"/>
                </a:rPr>
                <a:t>)</a:t>
              </a:r>
            </a:p>
          </p:txBody>
        </p:sp>
        <p:sp>
          <p:nvSpPr>
            <p:cNvPr id="92200" name="Line 40"/>
            <p:cNvSpPr>
              <a:spLocks noChangeShapeType="1"/>
            </p:cNvSpPr>
            <p:nvPr/>
          </p:nvSpPr>
          <p:spPr bwMode="auto">
            <a:xfrm flipH="1">
              <a:off x="1247" y="2614"/>
              <a:ext cx="454" cy="381"/>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grpSp>
      <p:sp>
        <p:nvSpPr>
          <p:cNvPr id="92201" name="Line 41"/>
          <p:cNvSpPr>
            <a:spLocks noChangeShapeType="1"/>
          </p:cNvSpPr>
          <p:nvPr/>
        </p:nvSpPr>
        <p:spPr bwMode="auto">
          <a:xfrm flipH="1" flipV="1">
            <a:off x="2294946" y="4590181"/>
            <a:ext cx="467783" cy="647700"/>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199" name="Line 39"/>
          <p:cNvSpPr>
            <a:spLocks noChangeShapeType="1"/>
          </p:cNvSpPr>
          <p:nvPr/>
        </p:nvSpPr>
        <p:spPr bwMode="auto">
          <a:xfrm flipH="1">
            <a:off x="1710217" y="2834406"/>
            <a:ext cx="60192" cy="1008062"/>
          </a:xfrm>
          <a:prstGeom prst="line">
            <a:avLst/>
          </a:prstGeom>
          <a:noFill/>
          <a:ln w="28575">
            <a:solidFill>
              <a:srgbClr val="00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2202" name="Text Box 42"/>
          <p:cNvSpPr txBox="1">
            <a:spLocks noChangeArrowheads="1"/>
          </p:cNvSpPr>
          <p:nvPr/>
        </p:nvSpPr>
        <p:spPr bwMode="auto">
          <a:xfrm>
            <a:off x="322318" y="1916832"/>
            <a:ext cx="2954655" cy="830997"/>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333399"/>
                </a:solidFill>
                <a:latin typeface="+mn-lt"/>
                <a:ea typeface="黑体" pitchFamily="2" charset="-122"/>
              </a:rPr>
              <a:t>在结点 </a:t>
            </a:r>
            <a:r>
              <a:rPr kumimoji="1" lang="en-US" altLang="zh-CN" sz="2400" b="1">
                <a:solidFill>
                  <a:srgbClr val="333399"/>
                </a:solidFill>
                <a:latin typeface="+mn-lt"/>
                <a:ea typeface="黑体" pitchFamily="2" charset="-122"/>
              </a:rPr>
              <a:t>A </a:t>
            </a:r>
            <a:r>
              <a:rPr kumimoji="1" lang="zh-CN" altLang="en-US" sz="2400" b="1">
                <a:solidFill>
                  <a:srgbClr val="333399"/>
                </a:solidFill>
                <a:latin typeface="+mn-lt"/>
                <a:ea typeface="黑体" pitchFamily="2" charset="-122"/>
              </a:rPr>
              <a:t>中产生</a:t>
            </a:r>
          </a:p>
          <a:p>
            <a:pPr algn="ctr"/>
            <a:r>
              <a:rPr kumimoji="1" lang="zh-CN" altLang="en-US" sz="2400" b="1">
                <a:solidFill>
                  <a:srgbClr val="333399"/>
                </a:solidFill>
                <a:latin typeface="+mn-lt"/>
                <a:ea typeface="黑体" pitchFamily="2" charset="-122"/>
              </a:rPr>
              <a:t>处理时延和排队时延</a:t>
            </a:r>
          </a:p>
        </p:txBody>
      </p:sp>
      <p:sp>
        <p:nvSpPr>
          <p:cNvPr id="92206" name="Text Box 46"/>
          <p:cNvSpPr txBox="1">
            <a:spLocks noChangeArrowheads="1"/>
          </p:cNvSpPr>
          <p:nvPr/>
        </p:nvSpPr>
        <p:spPr bwMode="auto">
          <a:xfrm>
            <a:off x="297768" y="3985343"/>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数据</a:t>
            </a:r>
          </a:p>
        </p:txBody>
      </p:sp>
      <p:sp>
        <p:nvSpPr>
          <p:cNvPr id="92207" name="Text Box 47"/>
          <p:cNvSpPr txBox="1">
            <a:spLocks noChangeArrowheads="1"/>
          </p:cNvSpPr>
          <p:nvPr/>
        </p:nvSpPr>
        <p:spPr bwMode="auto">
          <a:xfrm>
            <a:off x="1366258" y="1116033"/>
            <a:ext cx="7303875"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a:r>
              <a:rPr kumimoji="1" lang="zh-CN" altLang="en-US" sz="3200" b="1" dirty="0" smtClean="0">
                <a:solidFill>
                  <a:srgbClr val="C00000"/>
                </a:solidFill>
                <a:latin typeface="+mn-lt"/>
                <a:ea typeface="黑体" pitchFamily="2" charset="-122"/>
              </a:rPr>
              <a:t>假设从</a:t>
            </a:r>
            <a:r>
              <a:rPr kumimoji="1" lang="zh-CN" altLang="en-US" sz="3200" b="1" dirty="0">
                <a:solidFill>
                  <a:srgbClr val="C00000"/>
                </a:solidFill>
                <a:latin typeface="+mn-lt"/>
                <a:ea typeface="黑体" pitchFamily="2" charset="-122"/>
              </a:rPr>
              <a:t>结点 </a:t>
            </a:r>
            <a:r>
              <a:rPr kumimoji="1" lang="en-US" altLang="zh-CN" sz="3200" b="1" dirty="0">
                <a:solidFill>
                  <a:srgbClr val="C00000"/>
                </a:solidFill>
                <a:latin typeface="+mn-lt"/>
                <a:ea typeface="黑体" pitchFamily="2" charset="-122"/>
              </a:rPr>
              <a:t>A </a:t>
            </a:r>
            <a:r>
              <a:rPr kumimoji="1" lang="zh-CN" altLang="en-US" sz="3200" b="1" dirty="0">
                <a:solidFill>
                  <a:srgbClr val="C00000"/>
                </a:solidFill>
                <a:latin typeface="+mn-lt"/>
                <a:ea typeface="黑体" pitchFamily="2" charset="-122"/>
              </a:rPr>
              <a:t>向结点 </a:t>
            </a:r>
            <a:r>
              <a:rPr kumimoji="1" lang="en-US" altLang="zh-CN" sz="3200" b="1" dirty="0">
                <a:solidFill>
                  <a:srgbClr val="C00000"/>
                </a:solidFill>
                <a:latin typeface="+mn-lt"/>
                <a:ea typeface="黑体" pitchFamily="2" charset="-122"/>
              </a:rPr>
              <a:t>B </a:t>
            </a:r>
            <a:r>
              <a:rPr kumimoji="1" lang="zh-CN" altLang="en-US" sz="3200" b="1" dirty="0">
                <a:solidFill>
                  <a:srgbClr val="C00000"/>
                </a:solidFill>
                <a:latin typeface="+mn-lt"/>
                <a:ea typeface="黑体" pitchFamily="2" charset="-122"/>
              </a:rPr>
              <a:t>发送数据</a:t>
            </a:r>
          </a:p>
        </p:txBody>
      </p:sp>
      <p:sp>
        <p:nvSpPr>
          <p:cNvPr id="92208" name="Text Box 48"/>
          <p:cNvSpPr txBox="1">
            <a:spLocks noChangeArrowheads="1"/>
          </p:cNvSpPr>
          <p:nvPr/>
        </p:nvSpPr>
        <p:spPr bwMode="auto">
          <a:xfrm>
            <a:off x="4752527" y="4706068"/>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folHlink"/>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链路</a:t>
            </a:r>
          </a:p>
        </p:txBody>
      </p:sp>
      <p:sp>
        <p:nvSpPr>
          <p:cNvPr id="2" name="矩形 1"/>
          <p:cNvSpPr/>
          <p:nvPr/>
        </p:nvSpPr>
        <p:spPr>
          <a:xfrm>
            <a:off x="2792760" y="5862612"/>
            <a:ext cx="4536504" cy="523220"/>
          </a:xfrm>
          <a:prstGeom prst="rect">
            <a:avLst/>
          </a:prstGeom>
        </p:spPr>
        <p:txBody>
          <a:bodyPr wrap="square">
            <a:spAutoFit/>
          </a:bodyPr>
          <a:lstStyle/>
          <a:p>
            <a:pPr algn="ctr"/>
            <a:r>
              <a:rPr lang="zh-CN" altLang="zh-CN" sz="2800" b="1" dirty="0" smtClean="0">
                <a:latin typeface="+mn-lt"/>
                <a:ea typeface="黑体" pitchFamily="2" charset="-122"/>
              </a:rPr>
              <a:t>几种</a:t>
            </a:r>
            <a:r>
              <a:rPr lang="zh-CN" altLang="zh-CN" sz="2800" b="1" dirty="0">
                <a:latin typeface="+mn-lt"/>
                <a:ea typeface="黑体" pitchFamily="2" charset="-122"/>
              </a:rPr>
              <a:t>时延产生的地方不一样</a:t>
            </a:r>
            <a:endParaRPr lang="zh-CN" altLang="en-US" sz="2800" b="1" dirty="0">
              <a:latin typeface="+mn-lt"/>
              <a:ea typeface="黑体" pitchFamily="2" charset="-122"/>
            </a:endParaRPr>
          </a:p>
        </p:txBody>
      </p:sp>
    </p:spTree>
    <p:extLst>
      <p:ext uri="{BB962C8B-B14F-4D97-AF65-F5344CB8AC3E}">
        <p14:creationId xmlns:p14="http://schemas.microsoft.com/office/powerpoint/2010/main" xmlns="" val="42490102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4000" smtClean="0"/>
              <a:t>本章重点</a:t>
            </a:r>
          </a:p>
        </p:txBody>
      </p:sp>
      <p:sp>
        <p:nvSpPr>
          <p:cNvPr id="5123" name="Rectangle 3"/>
          <p:cNvSpPr>
            <a:spLocks noGrp="1" noChangeArrowheads="1"/>
          </p:cNvSpPr>
          <p:nvPr>
            <p:ph type="body" idx="1"/>
          </p:nvPr>
        </p:nvSpPr>
        <p:spPr/>
        <p:txBody>
          <a:bodyPr/>
          <a:lstStyle/>
          <a:p>
            <a:pPr eaLnBrk="1" hangingPunct="1"/>
            <a:r>
              <a:rPr lang="zh-CN" altLang="en-US" smtClean="0"/>
              <a:t>计算机网络的定义、功能及分类</a:t>
            </a:r>
          </a:p>
          <a:p>
            <a:pPr eaLnBrk="1" hangingPunct="1"/>
            <a:r>
              <a:rPr lang="zh-CN" altLang="en-US" smtClean="0"/>
              <a:t>计算机网络的主要性能指标</a:t>
            </a:r>
          </a:p>
          <a:p>
            <a:pPr eaLnBrk="1" hangingPunct="1"/>
            <a:r>
              <a:rPr lang="zh-CN" altLang="en-US" smtClean="0"/>
              <a:t>两种通信方式</a:t>
            </a:r>
            <a:endParaRPr lang="en-US" altLang="zh-CN" smtClean="0"/>
          </a:p>
          <a:p>
            <a:pPr eaLnBrk="1" hangingPunct="1"/>
            <a:r>
              <a:rPr lang="zh-CN" altLang="en-US" smtClean="0"/>
              <a:t>三种交换方式</a:t>
            </a:r>
          </a:p>
          <a:p>
            <a:pPr eaLnBrk="1" hangingPunct="1"/>
            <a:r>
              <a:rPr lang="zh-CN" altLang="en-US" smtClean="0"/>
              <a:t>计算机网络的体系结构</a:t>
            </a:r>
          </a:p>
        </p:txBody>
      </p:sp>
    </p:spTree>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8067"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solidFill>
                  <a:srgbClr val="0000CC"/>
                </a:solidFill>
              </a:rPr>
              <a:t>(</a:t>
            </a:r>
            <a:r>
              <a:rPr lang="en-US" altLang="zh-CN" dirty="0" smtClean="0">
                <a:solidFill>
                  <a:srgbClr val="0000CC"/>
                </a:solidFill>
              </a:rPr>
              <a:t>1) </a:t>
            </a:r>
            <a:r>
              <a:rPr lang="zh-CN" altLang="en-US" dirty="0" smtClean="0">
                <a:solidFill>
                  <a:srgbClr val="0000CC"/>
                </a:solidFill>
              </a:rPr>
              <a:t>发送时</a:t>
            </a:r>
            <a:r>
              <a:rPr lang="zh-CN" altLang="en-US" dirty="0" smtClean="0">
                <a:solidFill>
                  <a:srgbClr val="0000CC"/>
                </a:solidFill>
              </a:rPr>
              <a:t>延</a:t>
            </a:r>
            <a:r>
              <a:rPr lang="zh-CN" altLang="en-US" dirty="0" smtClean="0">
                <a:solidFill>
                  <a:srgbClr val="FF0000"/>
                </a:solidFill>
              </a:rPr>
              <a:t>（</a:t>
            </a:r>
            <a:r>
              <a:rPr lang="en-US" altLang="zh-CN" dirty="0" smtClean="0">
                <a:solidFill>
                  <a:srgbClr val="FF0000"/>
                </a:solidFill>
              </a:rPr>
              <a:t>transmission delay</a:t>
            </a:r>
            <a:r>
              <a:rPr lang="zh-CN" altLang="en-US" dirty="0" smtClean="0">
                <a:solidFill>
                  <a:srgbClr val="FF0000"/>
                </a:solidFill>
              </a:rPr>
              <a:t>）</a:t>
            </a:r>
            <a:endParaRPr lang="en-US" altLang="zh-CN" dirty="0" smtClean="0">
              <a:solidFill>
                <a:srgbClr val="0000CC"/>
              </a:solidFill>
            </a:endParaRPr>
          </a:p>
          <a:p>
            <a:pPr lvl="1">
              <a:lnSpc>
                <a:spcPct val="110000"/>
              </a:lnSpc>
              <a:spcBef>
                <a:spcPts val="600"/>
              </a:spcBef>
            </a:pPr>
            <a:r>
              <a:rPr lang="zh-CN" altLang="en-US" dirty="0" smtClean="0"/>
              <a:t>也称为</a:t>
            </a:r>
            <a:r>
              <a:rPr lang="zh-CN" altLang="en-US" dirty="0" smtClean="0">
                <a:solidFill>
                  <a:srgbClr val="FF0000"/>
                </a:solidFill>
              </a:rPr>
              <a:t>传输时</a:t>
            </a:r>
            <a:r>
              <a:rPr lang="zh-CN" altLang="en-US" dirty="0" smtClean="0">
                <a:solidFill>
                  <a:srgbClr val="FF0000"/>
                </a:solidFill>
              </a:rPr>
              <a:t>延</a:t>
            </a:r>
            <a:r>
              <a:rPr lang="zh-CN" altLang="en-US" dirty="0" smtClean="0"/>
              <a:t>。</a:t>
            </a:r>
            <a:endParaRPr lang="en-US" altLang="zh-CN" dirty="0" smtClean="0"/>
          </a:p>
          <a:p>
            <a:pPr lvl="1">
              <a:lnSpc>
                <a:spcPct val="110000"/>
              </a:lnSpc>
              <a:spcBef>
                <a:spcPts val="600"/>
              </a:spcBef>
            </a:pPr>
            <a:r>
              <a:rPr lang="zh-CN" altLang="en-US" dirty="0" smtClean="0"/>
              <a:t>发送</a:t>
            </a:r>
            <a:r>
              <a:rPr lang="zh-CN" altLang="en-US" dirty="0"/>
              <a:t>数据时，数据帧从结点进入到传输媒体所需要的时间。</a:t>
            </a:r>
          </a:p>
          <a:p>
            <a:pPr lvl="1">
              <a:lnSpc>
                <a:spcPct val="110000"/>
              </a:lnSpc>
              <a:spcBef>
                <a:spcPts val="600"/>
              </a:spcBef>
            </a:pPr>
            <a:r>
              <a:rPr lang="zh-CN" altLang="en-US" dirty="0"/>
              <a:t>也就是从发送数据帧的第一个比特算起，到该帧的最后一个比特发送完毕所需的时间。 </a:t>
            </a:r>
          </a:p>
        </p:txBody>
      </p:sp>
      <p:sp>
        <p:nvSpPr>
          <p:cNvPr id="88069"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8081" name="Group 17"/>
          <p:cNvGrpSpPr>
            <a:grpSpLocks/>
          </p:cNvGrpSpPr>
          <p:nvPr/>
        </p:nvGrpSpPr>
        <p:grpSpPr bwMode="auto">
          <a:xfrm>
            <a:off x="2144688" y="4571622"/>
            <a:ext cx="5695950" cy="1225550"/>
            <a:chOff x="1574" y="3066"/>
            <a:chExt cx="3211" cy="772"/>
          </a:xfrm>
        </p:grpSpPr>
        <p:sp>
          <p:nvSpPr>
            <p:cNvPr id="88078" name="Rectangle 14"/>
            <p:cNvSpPr>
              <a:spLocks noChangeArrowheads="1"/>
            </p:cNvSpPr>
            <p:nvPr/>
          </p:nvSpPr>
          <p:spPr bwMode="auto">
            <a:xfrm>
              <a:off x="1574" y="3066"/>
              <a:ext cx="3211"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latin typeface="+mn-lt"/>
                <a:ea typeface="黑体" pitchFamily="2" charset="-122"/>
              </a:endParaRPr>
            </a:p>
          </p:txBody>
        </p:sp>
        <p:sp>
          <p:nvSpPr>
            <p:cNvPr id="88073" name="Text Box 9"/>
            <p:cNvSpPr txBox="1">
              <a:spLocks noChangeArrowheads="1"/>
            </p:cNvSpPr>
            <p:nvPr/>
          </p:nvSpPr>
          <p:spPr bwMode="auto">
            <a:xfrm>
              <a:off x="1688" y="3286"/>
              <a:ext cx="1148"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a:solidFill>
                    <a:srgbClr val="0000CC"/>
                  </a:solidFill>
                  <a:latin typeface="+mn-lt"/>
                  <a:ea typeface="黑体" pitchFamily="2" charset="-122"/>
                </a:rPr>
                <a:t>发送时延 </a:t>
              </a:r>
              <a:r>
                <a:rPr lang="en-US" altLang="zh-CN" sz="2800" b="1">
                  <a:solidFill>
                    <a:srgbClr val="0000CC"/>
                  </a:solidFill>
                  <a:latin typeface="+mn-lt"/>
                  <a:ea typeface="黑体" pitchFamily="2" charset="-122"/>
                </a:rPr>
                <a:t>= </a:t>
              </a:r>
            </a:p>
          </p:txBody>
        </p:sp>
        <p:sp>
          <p:nvSpPr>
            <p:cNvPr id="88074" name="Text Box 10"/>
            <p:cNvSpPr txBox="1">
              <a:spLocks noChangeArrowheads="1"/>
            </p:cNvSpPr>
            <p:nvPr/>
          </p:nvSpPr>
          <p:spPr bwMode="auto">
            <a:xfrm>
              <a:off x="2789" y="3150"/>
              <a:ext cx="1775"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数据帧长度（</a:t>
              </a:r>
              <a:r>
                <a:rPr lang="en-US" altLang="zh-CN" sz="2800" b="1" dirty="0" smtClean="0">
                  <a:solidFill>
                    <a:srgbClr val="FF0000"/>
                  </a:solidFill>
                  <a:latin typeface="+mn-lt"/>
                  <a:ea typeface="黑体" pitchFamily="2" charset="-122"/>
                </a:rPr>
                <a:t>bit</a:t>
              </a:r>
              <a:r>
                <a:rPr lang="zh-CN" altLang="en-US" sz="2800" b="1" dirty="0" smtClean="0">
                  <a:solidFill>
                    <a:srgbClr val="0000CC"/>
                  </a:solidFill>
                  <a:latin typeface="+mn-lt"/>
                  <a:ea typeface="黑体" pitchFamily="2" charset="-122"/>
                </a:rPr>
                <a:t>）</a:t>
              </a:r>
              <a:endParaRPr lang="zh-CN" altLang="en-US" sz="2800" b="1" dirty="0">
                <a:solidFill>
                  <a:srgbClr val="0000CC"/>
                </a:solidFill>
                <a:latin typeface="+mn-lt"/>
                <a:ea typeface="黑体" pitchFamily="2" charset="-122"/>
              </a:endParaRPr>
            </a:p>
          </p:txBody>
        </p:sp>
        <p:sp>
          <p:nvSpPr>
            <p:cNvPr id="88075" name="Text Box 11"/>
            <p:cNvSpPr txBox="1">
              <a:spLocks noChangeArrowheads="1"/>
            </p:cNvSpPr>
            <p:nvPr/>
          </p:nvSpPr>
          <p:spPr bwMode="auto">
            <a:xfrm>
              <a:off x="2858" y="3467"/>
              <a:ext cx="1741"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发送速率（</a:t>
              </a:r>
              <a:r>
                <a:rPr lang="en-US" altLang="zh-CN" sz="2800" b="1" dirty="0" smtClean="0">
                  <a:solidFill>
                    <a:srgbClr val="FF0000"/>
                  </a:solidFill>
                  <a:latin typeface="+mn-lt"/>
                  <a:ea typeface="黑体" pitchFamily="2" charset="-122"/>
                </a:rPr>
                <a:t>bit/s</a:t>
              </a:r>
              <a:r>
                <a:rPr lang="zh-CN" altLang="en-US" sz="2800" b="1" dirty="0">
                  <a:solidFill>
                    <a:srgbClr val="0000CC"/>
                  </a:solidFill>
                  <a:latin typeface="+mn-lt"/>
                  <a:ea typeface="黑体" pitchFamily="2" charset="-122"/>
                </a:rPr>
                <a:t>）</a:t>
              </a:r>
            </a:p>
          </p:txBody>
        </p:sp>
        <p:sp>
          <p:nvSpPr>
            <p:cNvPr id="88076" name="Line 12"/>
            <p:cNvSpPr>
              <a:spLocks noChangeShapeType="1"/>
            </p:cNvSpPr>
            <p:nvPr/>
          </p:nvSpPr>
          <p:spPr bwMode="auto">
            <a:xfrm>
              <a:off x="2789" y="3459"/>
              <a:ext cx="1819" cy="0"/>
            </a:xfrm>
            <a:prstGeom prst="line">
              <a:avLst/>
            </a:prstGeom>
            <a:noFill/>
            <a:ln w="28575">
              <a:solidFill>
                <a:srgbClr val="0000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latin typeface="+mn-lt"/>
                <a:ea typeface="黑体" pitchFamily="2" charset="-122"/>
              </a:endParaRPr>
            </a:p>
          </p:txBody>
        </p:sp>
      </p:grpSp>
    </p:spTree>
    <p:extLst>
      <p:ext uri="{BB962C8B-B14F-4D97-AF65-F5344CB8AC3E}">
        <p14:creationId xmlns:p14="http://schemas.microsoft.com/office/powerpoint/2010/main" xmlns="" val="9538100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80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1"/>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808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p>
        </p:txBody>
      </p:sp>
      <p:sp>
        <p:nvSpPr>
          <p:cNvPr id="89091" name="Rectangle 3"/>
          <p:cNvSpPr>
            <a:spLocks noGrp="1" noChangeArrowheads="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10000"/>
              </a:lnSpc>
              <a:spcBef>
                <a:spcPts val="600"/>
              </a:spcBef>
            </a:pPr>
            <a:r>
              <a:rPr lang="en-US" altLang="zh-CN" dirty="0" smtClean="0">
                <a:solidFill>
                  <a:srgbClr val="0000CC"/>
                </a:solidFill>
              </a:rPr>
              <a:t>(2) </a:t>
            </a:r>
            <a:r>
              <a:rPr lang="zh-CN" altLang="en-US" dirty="0" smtClean="0">
                <a:solidFill>
                  <a:srgbClr val="0000CC"/>
                </a:solidFill>
              </a:rPr>
              <a:t>传播时</a:t>
            </a:r>
            <a:r>
              <a:rPr lang="zh-CN" altLang="en-US" dirty="0" smtClean="0">
                <a:solidFill>
                  <a:srgbClr val="0000CC"/>
                </a:solidFill>
              </a:rPr>
              <a:t>延（</a:t>
            </a:r>
            <a:r>
              <a:rPr lang="en-US" altLang="zh-CN" dirty="0" smtClean="0">
                <a:solidFill>
                  <a:srgbClr val="0000CC"/>
                </a:solidFill>
              </a:rPr>
              <a:t>propagation delay</a:t>
            </a:r>
            <a:r>
              <a:rPr lang="zh-CN" altLang="en-US" dirty="0" smtClean="0">
                <a:solidFill>
                  <a:srgbClr val="0000CC"/>
                </a:solidFill>
              </a:rPr>
              <a:t>）</a:t>
            </a:r>
            <a:endParaRPr lang="en-US" altLang="zh-CN" dirty="0" smtClean="0">
              <a:solidFill>
                <a:srgbClr val="0000CC"/>
              </a:solidFill>
            </a:endParaRPr>
          </a:p>
          <a:p>
            <a:pPr lvl="1">
              <a:lnSpc>
                <a:spcPct val="110000"/>
              </a:lnSpc>
              <a:spcBef>
                <a:spcPts val="600"/>
              </a:spcBef>
            </a:pPr>
            <a:r>
              <a:rPr lang="zh-CN" altLang="en-US" dirty="0" smtClean="0"/>
              <a:t>电磁波</a:t>
            </a:r>
            <a:r>
              <a:rPr lang="zh-CN" altLang="en-US" dirty="0"/>
              <a:t>在信道中需要传播一定的距离而花费的时间。 </a:t>
            </a:r>
          </a:p>
          <a:p>
            <a:pPr lvl="1">
              <a:lnSpc>
                <a:spcPct val="110000"/>
              </a:lnSpc>
              <a:spcBef>
                <a:spcPts val="600"/>
              </a:spcBef>
            </a:pPr>
            <a:r>
              <a:rPr lang="zh-CN" altLang="en-US" dirty="0" smtClean="0">
                <a:solidFill>
                  <a:srgbClr val="FF0000"/>
                </a:solidFill>
              </a:rPr>
              <a:t>发送时延与传播时延</a:t>
            </a:r>
            <a:r>
              <a:rPr lang="zh-CN" altLang="zh-CN" dirty="0">
                <a:solidFill>
                  <a:srgbClr val="FF0000"/>
                </a:solidFill>
              </a:rPr>
              <a:t>有本质上的</a:t>
            </a:r>
            <a:r>
              <a:rPr lang="zh-CN" altLang="zh-CN" dirty="0" smtClean="0">
                <a:solidFill>
                  <a:srgbClr val="FF0000"/>
                </a:solidFill>
              </a:rPr>
              <a:t>不同</a:t>
            </a:r>
            <a:r>
              <a:rPr lang="zh-CN" altLang="en-US" dirty="0" smtClean="0">
                <a:solidFill>
                  <a:srgbClr val="FF0000"/>
                </a:solidFill>
              </a:rPr>
              <a:t>。</a:t>
            </a:r>
            <a:endParaRPr lang="en-US" altLang="zh-CN" dirty="0" smtClean="0">
              <a:solidFill>
                <a:srgbClr val="FF0000"/>
              </a:solidFill>
            </a:endParaRPr>
          </a:p>
          <a:p>
            <a:pPr lvl="1">
              <a:lnSpc>
                <a:spcPct val="110000"/>
              </a:lnSpc>
              <a:spcBef>
                <a:spcPts val="600"/>
              </a:spcBef>
            </a:pPr>
            <a:r>
              <a:rPr lang="zh-CN" altLang="en-US" dirty="0" smtClean="0"/>
              <a:t>信号</a:t>
            </a:r>
            <a:r>
              <a:rPr lang="zh-CN" altLang="en-US" dirty="0">
                <a:solidFill>
                  <a:srgbClr val="FF0000"/>
                </a:solidFill>
              </a:rPr>
              <a:t>发送速率</a:t>
            </a:r>
            <a:r>
              <a:rPr lang="zh-CN" altLang="en-US" dirty="0"/>
              <a:t>和信号在信道上的</a:t>
            </a:r>
            <a:r>
              <a:rPr lang="zh-CN" altLang="en-US" dirty="0">
                <a:solidFill>
                  <a:srgbClr val="FF0000"/>
                </a:solidFill>
              </a:rPr>
              <a:t>传播速率</a:t>
            </a:r>
            <a:r>
              <a:rPr lang="zh-CN" altLang="en-US" dirty="0"/>
              <a:t>是</a:t>
            </a:r>
            <a:r>
              <a:rPr lang="zh-CN" altLang="en-US" dirty="0">
                <a:solidFill>
                  <a:srgbClr val="FF0000"/>
                </a:solidFill>
              </a:rPr>
              <a:t>完全不同</a:t>
            </a:r>
            <a:r>
              <a:rPr lang="zh-CN" altLang="en-US" dirty="0"/>
              <a:t>的概念。 </a:t>
            </a:r>
          </a:p>
          <a:p>
            <a:pPr>
              <a:lnSpc>
                <a:spcPct val="110000"/>
              </a:lnSpc>
              <a:spcBef>
                <a:spcPts val="600"/>
              </a:spcBef>
            </a:pPr>
            <a:endParaRPr lang="en-US" altLang="zh-CN" dirty="0"/>
          </a:p>
        </p:txBody>
      </p:sp>
      <p:sp>
        <p:nvSpPr>
          <p:cNvPr id="89092"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9108" name="Group 20"/>
          <p:cNvGrpSpPr>
            <a:grpSpLocks/>
          </p:cNvGrpSpPr>
          <p:nvPr/>
        </p:nvGrpSpPr>
        <p:grpSpPr bwMode="auto">
          <a:xfrm>
            <a:off x="992560" y="4149080"/>
            <a:ext cx="8016546" cy="1225550"/>
            <a:chOff x="1020" y="2840"/>
            <a:chExt cx="4316" cy="772"/>
          </a:xfrm>
        </p:grpSpPr>
        <p:sp>
          <p:nvSpPr>
            <p:cNvPr id="89095" name="Rectangle 7"/>
            <p:cNvSpPr>
              <a:spLocks noChangeArrowheads="1"/>
            </p:cNvSpPr>
            <p:nvPr/>
          </p:nvSpPr>
          <p:spPr bwMode="auto">
            <a:xfrm>
              <a:off x="1020" y="2840"/>
              <a:ext cx="4316" cy="772"/>
            </a:xfrm>
            <a:prstGeom prst="rect">
              <a:avLst/>
            </a:prstGeom>
            <a:solidFill>
              <a:srgbClr val="FFFF99"/>
            </a:solidFill>
            <a:ln w="76200" cmpd="tri">
              <a:solidFill>
                <a:schemeClr val="fo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2000" b="1">
                <a:solidFill>
                  <a:srgbClr val="0000CC"/>
                </a:solidFill>
                <a:latin typeface="+mn-lt"/>
                <a:ea typeface="黑体" pitchFamily="2" charset="-122"/>
              </a:endParaRPr>
            </a:p>
          </p:txBody>
        </p:sp>
        <p:sp>
          <p:nvSpPr>
            <p:cNvPr id="89097" name="Text Box 9"/>
            <p:cNvSpPr txBox="1">
              <a:spLocks noChangeArrowheads="1"/>
            </p:cNvSpPr>
            <p:nvPr/>
          </p:nvSpPr>
          <p:spPr bwMode="auto">
            <a:xfrm>
              <a:off x="1134" y="3060"/>
              <a:ext cx="1096"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传播时延 </a:t>
              </a:r>
              <a:r>
                <a:rPr lang="en-US" altLang="zh-CN" sz="2800" b="1" dirty="0">
                  <a:solidFill>
                    <a:srgbClr val="0000CC"/>
                  </a:solidFill>
                  <a:latin typeface="+mn-lt"/>
                  <a:ea typeface="黑体" pitchFamily="2" charset="-122"/>
                </a:rPr>
                <a:t>= </a:t>
              </a:r>
            </a:p>
          </p:txBody>
        </p:sp>
        <p:sp>
          <p:nvSpPr>
            <p:cNvPr id="89098" name="Text Box 10"/>
            <p:cNvSpPr txBox="1">
              <a:spLocks noChangeArrowheads="1"/>
            </p:cNvSpPr>
            <p:nvPr/>
          </p:nvSpPr>
          <p:spPr bwMode="auto">
            <a:xfrm>
              <a:off x="3015" y="2916"/>
              <a:ext cx="1459"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CC"/>
                  </a:solidFill>
                  <a:latin typeface="+mn-lt"/>
                  <a:ea typeface="黑体" pitchFamily="2" charset="-122"/>
                </a:rPr>
                <a:t>信道长度（</a:t>
              </a:r>
              <a:r>
                <a:rPr lang="zh-CN" altLang="en-US" sz="2800" b="1" dirty="0">
                  <a:solidFill>
                    <a:srgbClr val="FF0000"/>
                  </a:solidFill>
                  <a:latin typeface="+mn-lt"/>
                  <a:ea typeface="黑体" pitchFamily="2" charset="-122"/>
                </a:rPr>
                <a:t>米</a:t>
              </a:r>
              <a:r>
                <a:rPr lang="zh-CN" altLang="en-US" sz="2800" b="1" dirty="0">
                  <a:solidFill>
                    <a:srgbClr val="0000CC"/>
                  </a:solidFill>
                  <a:latin typeface="+mn-lt"/>
                  <a:ea typeface="黑体" pitchFamily="2" charset="-122"/>
                </a:rPr>
                <a:t>）</a:t>
              </a:r>
            </a:p>
          </p:txBody>
        </p:sp>
        <p:sp>
          <p:nvSpPr>
            <p:cNvPr id="89099" name="Text Box 11"/>
            <p:cNvSpPr txBox="1">
              <a:spLocks noChangeArrowheads="1"/>
            </p:cNvSpPr>
            <p:nvPr/>
          </p:nvSpPr>
          <p:spPr bwMode="auto">
            <a:xfrm>
              <a:off x="2147" y="3248"/>
              <a:ext cx="3137" cy="330"/>
            </a:xfrm>
            <a:prstGeom prst="rect">
              <a:avLst/>
            </a:prstGeom>
            <a:solidFill>
              <a:srgbClr val="FFFF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800" b="1" dirty="0">
                  <a:solidFill>
                    <a:srgbClr val="0000CC"/>
                  </a:solidFill>
                  <a:latin typeface="+mn-lt"/>
                  <a:ea typeface="黑体" pitchFamily="2" charset="-122"/>
                </a:rPr>
                <a:t>信号在信道上的传播速率（</a:t>
              </a:r>
              <a:r>
                <a:rPr lang="zh-CN" altLang="en-US" sz="2800" b="1" dirty="0">
                  <a:solidFill>
                    <a:srgbClr val="FF0000"/>
                  </a:solidFill>
                  <a:latin typeface="+mn-lt"/>
                  <a:ea typeface="黑体" pitchFamily="2" charset="-122"/>
                </a:rPr>
                <a:t>米</a:t>
              </a:r>
              <a:r>
                <a:rPr lang="en-US" altLang="zh-CN" sz="2800" b="1" dirty="0">
                  <a:solidFill>
                    <a:srgbClr val="FF0000"/>
                  </a:solidFill>
                  <a:latin typeface="+mn-lt"/>
                  <a:ea typeface="黑体" pitchFamily="2" charset="-122"/>
                </a:rPr>
                <a:t>/</a:t>
              </a:r>
              <a:r>
                <a:rPr lang="zh-CN" altLang="en-US" sz="2800" b="1" dirty="0">
                  <a:solidFill>
                    <a:srgbClr val="FF0000"/>
                  </a:solidFill>
                  <a:latin typeface="+mn-lt"/>
                  <a:ea typeface="黑体" pitchFamily="2" charset="-122"/>
                </a:rPr>
                <a:t>秒</a:t>
              </a:r>
              <a:r>
                <a:rPr lang="zh-CN" altLang="en-US" sz="2800" b="1" dirty="0">
                  <a:solidFill>
                    <a:srgbClr val="0000CC"/>
                  </a:solidFill>
                  <a:latin typeface="+mn-lt"/>
                  <a:ea typeface="黑体" pitchFamily="2" charset="-122"/>
                </a:rPr>
                <a:t>）</a:t>
              </a:r>
            </a:p>
          </p:txBody>
        </p:sp>
        <p:sp>
          <p:nvSpPr>
            <p:cNvPr id="89100" name="Line 12"/>
            <p:cNvSpPr>
              <a:spLocks noChangeShapeType="1"/>
            </p:cNvSpPr>
            <p:nvPr/>
          </p:nvSpPr>
          <p:spPr bwMode="auto">
            <a:xfrm>
              <a:off x="2152" y="3233"/>
              <a:ext cx="2977" cy="13"/>
            </a:xfrm>
            <a:prstGeom prst="line">
              <a:avLst/>
            </a:prstGeom>
            <a:noFill/>
            <a:ln w="28575">
              <a:solidFill>
                <a:srgbClr val="0000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2000" b="1">
                <a:solidFill>
                  <a:srgbClr val="0000CC"/>
                </a:solidFill>
                <a:latin typeface="+mn-lt"/>
                <a:ea typeface="黑体" pitchFamily="2" charset="-122"/>
              </a:endParaRPr>
            </a:p>
          </p:txBody>
        </p:sp>
      </p:grpSp>
    </p:spTree>
    <p:extLst>
      <p:ext uri="{BB962C8B-B14F-4D97-AF65-F5344CB8AC3E}">
        <p14:creationId xmlns:p14="http://schemas.microsoft.com/office/powerpoint/2010/main" xmlns="" val="262013975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9108"/>
                                        </p:tgtEl>
                                        <p:attrNameLst>
                                          <p:attrName>style.visibility</p:attrName>
                                        </p:attrNameLst>
                                      </p:cBhvr>
                                      <p:to>
                                        <p:strVal val="visible"/>
                                      </p:to>
                                    </p:set>
                                  </p:childTnLst>
                                </p:cTn>
                              </p:par>
                            </p:childTnLst>
                          </p:cTn>
                        </p:par>
                        <p:par>
                          <p:cTn id="17" fill="hold" nodeType="afterGroup">
                            <p:stCondLst>
                              <p:cond delay="0"/>
                            </p:stCondLst>
                            <p:childTnLst>
                              <p:par>
                                <p:cTn id="18" presetID="6" presetClass="emph" presetSubtype="0" fill="hold" nodeType="afterEffect">
                                  <p:stCondLst>
                                    <p:cond delay="0"/>
                                  </p:stCondLst>
                                  <p:childTnLst>
                                    <p:animScale>
                                      <p:cBhvr>
                                        <p:cTn id="19" dur="1000" fill="hold"/>
                                        <p:tgtEl>
                                          <p:spTgt spid="89108"/>
                                        </p:tgtEl>
                                      </p:cBhvr>
                                      <p:by x="130000" y="13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en-US" altLang="zh-CN" dirty="0" smtClean="0">
                <a:solidFill>
                  <a:srgbClr val="0000CC"/>
                </a:solidFill>
              </a:rPr>
              <a:t>(3) </a:t>
            </a:r>
            <a:r>
              <a:rPr lang="zh-CN" altLang="en-US" dirty="0" smtClean="0">
                <a:solidFill>
                  <a:srgbClr val="0000CC"/>
                </a:solidFill>
              </a:rPr>
              <a:t>处理时延</a:t>
            </a:r>
            <a:endParaRPr lang="en-US" altLang="zh-CN" dirty="0" smtClean="0">
              <a:solidFill>
                <a:srgbClr val="0000CC"/>
              </a:solidFill>
            </a:endParaRPr>
          </a:p>
          <a:p>
            <a:pPr lvl="1">
              <a:lnSpc>
                <a:spcPct val="110000"/>
              </a:lnSpc>
              <a:spcBef>
                <a:spcPts val="600"/>
              </a:spcBef>
            </a:pPr>
            <a:r>
              <a:rPr lang="zh-CN" altLang="zh-CN" dirty="0"/>
              <a:t>主机或</a:t>
            </a:r>
            <a:r>
              <a:rPr lang="zh-CN" altLang="zh-CN" dirty="0" smtClean="0"/>
              <a:t>路由器</a:t>
            </a:r>
            <a:r>
              <a:rPr lang="zh-CN" altLang="en-US" dirty="0" smtClean="0"/>
              <a:t>在收到分组时，为处理分组（例如分析</a:t>
            </a:r>
            <a:r>
              <a:rPr lang="zh-CN" altLang="zh-CN" dirty="0" smtClean="0"/>
              <a:t>首部、提取数据、差错</a:t>
            </a:r>
            <a:r>
              <a:rPr lang="zh-CN" altLang="zh-CN" dirty="0"/>
              <a:t>检验或</a:t>
            </a:r>
            <a:r>
              <a:rPr lang="zh-CN" altLang="zh-CN" dirty="0" smtClean="0"/>
              <a:t>查找路由</a:t>
            </a:r>
            <a:r>
              <a:rPr lang="zh-CN" altLang="en-US" dirty="0" smtClean="0"/>
              <a:t>）所</a:t>
            </a:r>
            <a:r>
              <a:rPr lang="zh-CN" altLang="en-US" dirty="0"/>
              <a:t>花费的时间。 </a:t>
            </a:r>
          </a:p>
          <a:p>
            <a:pPr>
              <a:lnSpc>
                <a:spcPct val="110000"/>
              </a:lnSpc>
              <a:spcBef>
                <a:spcPts val="600"/>
              </a:spcBef>
            </a:pPr>
            <a:r>
              <a:rPr lang="en-US" altLang="zh-CN" dirty="0" smtClean="0">
                <a:solidFill>
                  <a:srgbClr val="0000CC"/>
                </a:solidFill>
              </a:rPr>
              <a:t>(4) </a:t>
            </a:r>
            <a:r>
              <a:rPr lang="zh-CN" altLang="en-US" dirty="0" smtClean="0">
                <a:solidFill>
                  <a:srgbClr val="0000CC"/>
                </a:solidFill>
              </a:rPr>
              <a:t>排队时延</a:t>
            </a:r>
            <a:endParaRPr lang="en-US" altLang="zh-CN" dirty="0" smtClean="0">
              <a:solidFill>
                <a:srgbClr val="0000CC"/>
              </a:solidFill>
            </a:endParaRPr>
          </a:p>
          <a:p>
            <a:pPr lvl="1">
              <a:lnSpc>
                <a:spcPct val="110000"/>
              </a:lnSpc>
              <a:spcBef>
                <a:spcPts val="600"/>
              </a:spcBef>
            </a:pPr>
            <a:r>
              <a:rPr lang="zh-CN" altLang="en-US" dirty="0" smtClean="0"/>
              <a:t>分组在路由器输入输出队列中</a:t>
            </a:r>
            <a:r>
              <a:rPr lang="zh-CN" altLang="en-US" dirty="0" smtClean="0">
                <a:solidFill>
                  <a:srgbClr val="FF0000"/>
                </a:solidFill>
              </a:rPr>
              <a:t>排队等待处理</a:t>
            </a:r>
            <a:r>
              <a:rPr lang="zh-CN" altLang="en-US" dirty="0" smtClean="0"/>
              <a:t>所</a:t>
            </a:r>
            <a:r>
              <a:rPr lang="zh-CN" altLang="en-US" dirty="0"/>
              <a:t>经历的时延。</a:t>
            </a:r>
          </a:p>
          <a:p>
            <a:pPr lvl="1">
              <a:lnSpc>
                <a:spcPct val="110000"/>
              </a:lnSpc>
              <a:spcBef>
                <a:spcPts val="600"/>
              </a:spcBef>
            </a:pPr>
            <a:r>
              <a:rPr lang="zh-CN" altLang="en-US" dirty="0">
                <a:solidFill>
                  <a:srgbClr val="FF0000"/>
                </a:solidFill>
              </a:rPr>
              <a:t>排队时延的长短往往取决于网络中当时的通信量。</a:t>
            </a:r>
          </a:p>
          <a:p>
            <a:pPr>
              <a:lnSpc>
                <a:spcPct val="110000"/>
              </a:lnSpc>
              <a:spcBef>
                <a:spcPts val="600"/>
              </a:spcBef>
            </a:pPr>
            <a:endParaRPr lang="zh-CN" altLang="en-US" dirty="0"/>
          </a:p>
        </p:txBody>
      </p:sp>
    </p:spTree>
    <p:extLst>
      <p:ext uri="{BB962C8B-B14F-4D97-AF65-F5344CB8AC3E}">
        <p14:creationId xmlns:p14="http://schemas.microsoft.com/office/powerpoint/2010/main" xmlns="" val="35181158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smtClean="0"/>
              <a:t>时延 </a:t>
            </a:r>
            <a:r>
              <a:rPr lang="en-US" altLang="zh-CN" dirty="0" smtClean="0"/>
              <a:t>(</a:t>
            </a:r>
            <a:r>
              <a:rPr lang="en-US" altLang="zh-CN" dirty="0"/>
              <a:t>delay </a:t>
            </a:r>
            <a:r>
              <a:rPr lang="zh-CN" altLang="en-US" dirty="0"/>
              <a:t>或 </a:t>
            </a:r>
            <a:r>
              <a:rPr lang="en-US" altLang="zh-CN" dirty="0"/>
              <a:t>latency)</a:t>
            </a:r>
            <a:endParaRPr lang="zh-CN" altLang="en-US" dirty="0"/>
          </a:p>
        </p:txBody>
      </p:sp>
      <p:sp>
        <p:nvSpPr>
          <p:cNvPr id="3" name="内容占位符 2"/>
          <p:cNvSpPr>
            <a:spLocks noGrp="1"/>
          </p:cNvSpPr>
          <p:nvPr>
            <p:ph idx="1"/>
          </p:nvPr>
        </p:nvSpPr>
        <p:spPr/>
        <p:txBody>
          <a:bodyPr/>
          <a:lstStyle/>
          <a:p>
            <a:pPr>
              <a:lnSpc>
                <a:spcPct val="110000"/>
              </a:lnSpc>
              <a:spcBef>
                <a:spcPts val="600"/>
              </a:spcBef>
            </a:pPr>
            <a:r>
              <a:rPr lang="zh-CN" altLang="en-US" dirty="0" smtClean="0"/>
              <a:t>数据在网络中经历</a:t>
            </a:r>
            <a:r>
              <a:rPr lang="zh-CN" altLang="en-US" dirty="0"/>
              <a:t>的总时延就是发送时延、传播时延、处理时延和排队时延</a:t>
            </a:r>
            <a:r>
              <a:rPr lang="zh-CN" altLang="en-US" dirty="0">
                <a:solidFill>
                  <a:srgbClr val="FF0000"/>
                </a:solidFill>
              </a:rPr>
              <a:t>之</a:t>
            </a:r>
            <a:r>
              <a:rPr lang="zh-CN" altLang="en-US" dirty="0" smtClean="0">
                <a:solidFill>
                  <a:srgbClr val="FF0000"/>
                </a:solidFill>
              </a:rPr>
              <a:t>和。</a:t>
            </a:r>
            <a:endParaRPr lang="zh-CN" altLang="en-US" dirty="0">
              <a:solidFill>
                <a:srgbClr val="FF0000"/>
              </a:solidFill>
            </a:endParaRPr>
          </a:p>
        </p:txBody>
      </p:sp>
      <p:sp>
        <p:nvSpPr>
          <p:cNvPr id="4" name="Text Box 6"/>
          <p:cNvSpPr txBox="1">
            <a:spLocks noChangeArrowheads="1"/>
          </p:cNvSpPr>
          <p:nvPr/>
        </p:nvSpPr>
        <p:spPr bwMode="auto">
          <a:xfrm>
            <a:off x="2576737" y="2492896"/>
            <a:ext cx="4896543" cy="2292935"/>
          </a:xfrm>
          <a:prstGeom prst="rect">
            <a:avLst/>
          </a:prstGeom>
          <a:solidFill>
            <a:srgbClr val="FFFF00"/>
          </a:solidFill>
          <a:ln>
            <a:noFill/>
          </a:ln>
          <a:effectLst/>
          <a:extLst/>
        </p:spPr>
        <p:txBody>
          <a:bodyPr wrap="square">
            <a:spAutoFit/>
          </a:bodyPr>
          <a:lstStyle/>
          <a:p>
            <a:pPr>
              <a:spcBef>
                <a:spcPts val="600"/>
              </a:spcBef>
            </a:pPr>
            <a:r>
              <a:rPr lang="zh-CN" altLang="en-US" sz="3200" b="1" dirty="0">
                <a:solidFill>
                  <a:srgbClr val="0000CC"/>
                </a:solidFill>
                <a:latin typeface="+mn-lt"/>
                <a:ea typeface="黑体" pitchFamily="2" charset="-122"/>
              </a:rPr>
              <a:t>总时延 </a:t>
            </a:r>
            <a:r>
              <a:rPr lang="zh-CN" altLang="en-US" sz="3200" b="1" dirty="0" smtClean="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a:t>
            </a:r>
            <a:r>
              <a:rPr lang="zh-CN" altLang="en-US" sz="3200" b="1" dirty="0" smtClean="0">
                <a:solidFill>
                  <a:srgbClr val="0000CC"/>
                </a:solidFill>
                <a:latin typeface="+mn-lt"/>
                <a:ea typeface="黑体" pitchFamily="2" charset="-122"/>
              </a:rPr>
              <a:t>发送时延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传播时延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处理时延 </a:t>
            </a:r>
            <a:r>
              <a:rPr lang="en-US" altLang="zh-CN" sz="3200" b="1" dirty="0" smtClean="0">
                <a:solidFill>
                  <a:srgbClr val="0000CC"/>
                </a:solidFill>
                <a:latin typeface="+mn-lt"/>
                <a:ea typeface="黑体" pitchFamily="2" charset="-122"/>
              </a:rPr>
              <a:t> </a:t>
            </a:r>
          </a:p>
          <a:p>
            <a:pPr>
              <a:spcBef>
                <a:spcPts val="600"/>
              </a:spcBef>
            </a:pPr>
            <a:r>
              <a:rPr lang="en-US" altLang="zh-CN" sz="3200" b="1" dirty="0">
                <a:solidFill>
                  <a:srgbClr val="0000CC"/>
                </a:solidFill>
                <a:latin typeface="+mn-lt"/>
                <a:ea typeface="黑体" pitchFamily="2" charset="-122"/>
              </a:rPr>
              <a:t>	</a:t>
            </a:r>
            <a:r>
              <a:rPr lang="en-US" altLang="zh-CN" sz="3200" b="1" dirty="0" smtClean="0">
                <a:solidFill>
                  <a:srgbClr val="0000CC"/>
                </a:solidFill>
                <a:latin typeface="+mn-lt"/>
                <a:ea typeface="黑体" pitchFamily="2" charset="-122"/>
              </a:rPr>
              <a:t>	+ </a:t>
            </a:r>
            <a:r>
              <a:rPr lang="zh-CN" altLang="en-US" sz="3200" b="1" dirty="0" smtClean="0">
                <a:solidFill>
                  <a:srgbClr val="0000CC"/>
                </a:solidFill>
                <a:latin typeface="+mn-lt"/>
                <a:ea typeface="黑体" pitchFamily="2" charset="-122"/>
              </a:rPr>
              <a:t>排队时延</a:t>
            </a:r>
            <a:endParaRPr lang="zh-CN" altLang="en-US" sz="3200" b="1" dirty="0">
              <a:solidFill>
                <a:srgbClr val="0000CC"/>
              </a:solidFill>
              <a:latin typeface="+mn-lt"/>
              <a:ea typeface="黑体" pitchFamily="2" charset="-122"/>
            </a:endParaRPr>
          </a:p>
        </p:txBody>
      </p:sp>
      <p:sp>
        <p:nvSpPr>
          <p:cNvPr id="5" name="矩形 4"/>
          <p:cNvSpPr/>
          <p:nvPr/>
        </p:nvSpPr>
        <p:spPr>
          <a:xfrm>
            <a:off x="1208584" y="5046275"/>
            <a:ext cx="7632848" cy="954107"/>
          </a:xfrm>
          <a:prstGeom prst="rect">
            <a:avLst/>
          </a:prstGeom>
          <a:solidFill>
            <a:srgbClr val="000099"/>
          </a:solidFill>
        </p:spPr>
        <p:txBody>
          <a:bodyPr wrap="square">
            <a:spAutoFit/>
          </a:bodyPr>
          <a:lstStyle/>
          <a:p>
            <a:r>
              <a:rPr lang="zh-CN" altLang="zh-CN" sz="2800" b="1" dirty="0">
                <a:solidFill>
                  <a:schemeClr val="bg1"/>
                </a:solidFill>
                <a:latin typeface="+mn-lt"/>
                <a:ea typeface="黑体" pitchFamily="2" charset="-122"/>
              </a:rPr>
              <a:t>必须指出，在总时延中，究竟是哪一种时延占主导地位，必须具体</a:t>
            </a:r>
            <a:r>
              <a:rPr lang="zh-CN" altLang="zh-CN" sz="2800" b="1" dirty="0" smtClean="0">
                <a:solidFill>
                  <a:schemeClr val="bg1"/>
                </a:solidFill>
                <a:latin typeface="+mn-lt"/>
                <a:ea typeface="黑体" pitchFamily="2" charset="-122"/>
              </a:rPr>
              <a:t>分析</a:t>
            </a:r>
            <a:r>
              <a:rPr lang="zh-CN" altLang="en-US" sz="2800" b="1" dirty="0" smtClean="0">
                <a:solidFill>
                  <a:schemeClr val="bg1"/>
                </a:solidFill>
                <a:latin typeface="+mn-lt"/>
                <a:ea typeface="黑体" pitchFamily="2" charset="-122"/>
              </a:rPr>
              <a:t>。</a:t>
            </a:r>
            <a:endParaRPr lang="zh-CN" altLang="en-US" sz="2800" b="1" dirty="0">
              <a:solidFill>
                <a:schemeClr val="bg1"/>
              </a:solidFill>
              <a:latin typeface="+mn-lt"/>
              <a:ea typeface="黑体" pitchFamily="2" charset="-122"/>
            </a:endParaRPr>
          </a:p>
        </p:txBody>
      </p:sp>
    </p:spTree>
    <p:extLst>
      <p:ext uri="{BB962C8B-B14F-4D97-AF65-F5344CB8AC3E}">
        <p14:creationId xmlns:p14="http://schemas.microsoft.com/office/powerpoint/2010/main" xmlns="" val="34618849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1" nodeType="afterEffect">
                                  <p:stCondLst>
                                    <p:cond delay="0"/>
                                  </p:stCondLst>
                                  <p:childTnLst>
                                    <p:animScale>
                                      <p:cBhvr>
                                        <p:cTn id="9" dur="1000" fill="hold"/>
                                        <p:tgtEl>
                                          <p:spTgt spid="4"/>
                                        </p:tgtEl>
                                      </p:cBhvr>
                                      <p:by x="120000" y="120000"/>
                                    </p:animScale>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mtClean="0"/>
              <a:t>实例一</a:t>
            </a:r>
          </a:p>
        </p:txBody>
      </p:sp>
      <p:sp>
        <p:nvSpPr>
          <p:cNvPr id="111619" name="Rectangle 3"/>
          <p:cNvSpPr>
            <a:spLocks noGrp="1" noChangeArrowheads="1"/>
          </p:cNvSpPr>
          <p:nvPr>
            <p:ph type="body" idx="1"/>
          </p:nvPr>
        </p:nvSpPr>
        <p:spPr/>
        <p:txBody>
          <a:bodyPr/>
          <a:lstStyle/>
          <a:p>
            <a:pPr eaLnBrk="1" hangingPunct="1"/>
            <a:r>
              <a:rPr lang="zh-CN" altLang="en-US" smtClean="0"/>
              <a:t>假定有一个长度为</a:t>
            </a:r>
            <a:r>
              <a:rPr lang="en-US" altLang="zh-CN" smtClean="0"/>
              <a:t>100MB</a:t>
            </a:r>
            <a:r>
              <a:rPr lang="zh-CN" altLang="en-US" smtClean="0"/>
              <a:t>的数据块（</a:t>
            </a:r>
            <a:r>
              <a:rPr lang="en-US" altLang="zh-CN" smtClean="0"/>
              <a:t>M=2</a:t>
            </a:r>
            <a:r>
              <a:rPr lang="en-US" altLang="zh-CN" baseline="30000" smtClean="0"/>
              <a:t>20</a:t>
            </a:r>
            <a:r>
              <a:rPr lang="en-US" altLang="zh-CN" smtClean="0"/>
              <a:t>=1 048 576</a:t>
            </a:r>
            <a:r>
              <a:rPr lang="zh-CN" altLang="en-US" smtClean="0"/>
              <a:t>），在带宽为</a:t>
            </a:r>
            <a:r>
              <a:rPr lang="en-US" altLang="zh-CN" smtClean="0"/>
              <a:t>1Mb/s</a:t>
            </a:r>
            <a:r>
              <a:rPr lang="zh-CN" altLang="en-US" smtClean="0"/>
              <a:t>的信道上（</a:t>
            </a:r>
            <a:r>
              <a:rPr lang="en-US" altLang="zh-CN" smtClean="0"/>
              <a:t>M=10</a:t>
            </a:r>
            <a:r>
              <a:rPr lang="en-US" altLang="zh-CN" baseline="30000" smtClean="0"/>
              <a:t>6</a:t>
            </a:r>
            <a:r>
              <a:rPr lang="zh-CN" altLang="en-US" smtClean="0"/>
              <a:t>）传播到</a:t>
            </a:r>
            <a:r>
              <a:rPr lang="en-US" altLang="zh-CN" smtClean="0"/>
              <a:t>1000㎞</a:t>
            </a:r>
            <a:r>
              <a:rPr lang="zh-CN" altLang="en-US" smtClean="0"/>
              <a:t>远的计算机。若忽略处理时延和排队时延，则：</a:t>
            </a:r>
          </a:p>
          <a:p>
            <a:pPr eaLnBrk="1" hangingPunct="1">
              <a:buFont typeface="Wingdings" pitchFamily="2" charset="2"/>
              <a:buNone/>
            </a:pPr>
            <a:r>
              <a:rPr lang="zh-CN" altLang="en-US" smtClean="0"/>
              <a:t>   发送时延</a:t>
            </a:r>
            <a:r>
              <a:rPr lang="en-US" altLang="zh-CN" smtClean="0"/>
              <a:t>=100×1 048 576×8÷10</a:t>
            </a:r>
            <a:r>
              <a:rPr lang="en-US" altLang="zh-CN" baseline="30000" smtClean="0"/>
              <a:t>6</a:t>
            </a:r>
          </a:p>
          <a:p>
            <a:pPr eaLnBrk="1" hangingPunct="1">
              <a:buFont typeface="Wingdings" pitchFamily="2" charset="2"/>
              <a:buNone/>
            </a:pPr>
            <a:r>
              <a:rPr lang="en-US" altLang="zh-CN" smtClean="0"/>
              <a:t>                 =838.9s≈14</a:t>
            </a:r>
            <a:r>
              <a:rPr lang="zh-CN" altLang="en-US" smtClean="0"/>
              <a:t>分</a:t>
            </a:r>
          </a:p>
          <a:p>
            <a:pPr eaLnBrk="1" hangingPunct="1">
              <a:buFont typeface="Wingdings" pitchFamily="2" charset="2"/>
              <a:buNone/>
            </a:pPr>
            <a:r>
              <a:rPr lang="zh-CN" altLang="en-US" smtClean="0"/>
              <a:t>   传播时延≈</a:t>
            </a:r>
            <a:r>
              <a:rPr lang="en-US" altLang="zh-CN" smtClean="0"/>
              <a:t>5ms</a:t>
            </a:r>
          </a:p>
        </p:txBody>
      </p:sp>
      <p:sp>
        <p:nvSpPr>
          <p:cNvPr id="233476" name="Text Box 4"/>
          <p:cNvSpPr txBox="1">
            <a:spLocks noChangeArrowheads="1"/>
          </p:cNvSpPr>
          <p:nvPr/>
        </p:nvSpPr>
        <p:spPr bwMode="auto">
          <a:xfrm>
            <a:off x="4798219" y="5857876"/>
            <a:ext cx="4756944" cy="588963"/>
          </a:xfrm>
          <a:prstGeom prst="rect">
            <a:avLst/>
          </a:prstGeom>
          <a:noFill/>
          <a:ln w="9525">
            <a:solidFill>
              <a:schemeClr val="hlink"/>
            </a:solidFill>
            <a:miter lim="800000"/>
            <a:headEnd/>
            <a:tailEnd/>
          </a:ln>
        </p:spPr>
        <p:txBody>
          <a:bodyPr>
            <a:spAutoFit/>
          </a:bodyPr>
          <a:lstStyle/>
          <a:p>
            <a:pPr>
              <a:spcBef>
                <a:spcPct val="50000"/>
              </a:spcBef>
            </a:pPr>
            <a:r>
              <a:rPr lang="zh-CN" altLang="en-US" sz="3200"/>
              <a:t>总时延由发送时延决定 </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3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P spid="23347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smtClean="0"/>
              <a:t>实例二</a:t>
            </a:r>
          </a:p>
        </p:txBody>
      </p:sp>
      <p:sp>
        <p:nvSpPr>
          <p:cNvPr id="112643" name="Rectangle 3"/>
          <p:cNvSpPr>
            <a:spLocks noGrp="1" noChangeArrowheads="1"/>
          </p:cNvSpPr>
          <p:nvPr>
            <p:ph type="body" idx="1"/>
          </p:nvPr>
        </p:nvSpPr>
        <p:spPr/>
        <p:txBody>
          <a:bodyPr/>
          <a:lstStyle/>
          <a:p>
            <a:pPr eaLnBrk="1" hangingPunct="1"/>
            <a:r>
              <a:rPr lang="zh-CN" altLang="en-US" smtClean="0"/>
              <a:t>要传送的数据仅有</a:t>
            </a:r>
            <a:r>
              <a:rPr lang="en-US" altLang="zh-CN" smtClean="0"/>
              <a:t>1</a:t>
            </a:r>
            <a:r>
              <a:rPr lang="zh-CN" altLang="en-US" smtClean="0"/>
              <a:t>个字节（如在键盘上键入一个字符），在带宽为</a:t>
            </a:r>
            <a:r>
              <a:rPr lang="en-US" altLang="zh-CN" smtClean="0"/>
              <a:t>1Mb/s</a:t>
            </a:r>
            <a:r>
              <a:rPr lang="zh-CN" altLang="en-US" smtClean="0"/>
              <a:t>的信道上（</a:t>
            </a:r>
            <a:r>
              <a:rPr lang="en-US" altLang="zh-CN" smtClean="0"/>
              <a:t>M=10</a:t>
            </a:r>
            <a:r>
              <a:rPr lang="en-US" altLang="zh-CN" baseline="30000" smtClean="0"/>
              <a:t>6</a:t>
            </a:r>
            <a:r>
              <a:rPr lang="zh-CN" altLang="en-US" smtClean="0"/>
              <a:t>）传播</a:t>
            </a:r>
            <a:r>
              <a:rPr lang="en-US" altLang="zh-CN" smtClean="0"/>
              <a:t>1000㎞</a:t>
            </a:r>
            <a:r>
              <a:rPr lang="zh-CN" altLang="en-US" smtClean="0"/>
              <a:t>时，则：</a:t>
            </a:r>
          </a:p>
          <a:p>
            <a:pPr eaLnBrk="1" hangingPunct="1">
              <a:buFont typeface="Wingdings" pitchFamily="2" charset="2"/>
              <a:buNone/>
            </a:pPr>
            <a:r>
              <a:rPr lang="zh-CN" altLang="en-US" smtClean="0"/>
              <a:t>   发送时延</a:t>
            </a:r>
            <a:r>
              <a:rPr lang="en-US" altLang="zh-CN" smtClean="0"/>
              <a:t>=8÷10</a:t>
            </a:r>
            <a:r>
              <a:rPr lang="en-US" altLang="zh-CN" baseline="30000" smtClean="0"/>
              <a:t>6</a:t>
            </a:r>
            <a:r>
              <a:rPr lang="en-US" altLang="zh-CN" smtClean="0"/>
              <a:t>=8</a:t>
            </a:r>
            <a:r>
              <a:rPr lang="el-GR" altLang="zh-CN" smtClean="0">
                <a:cs typeface="Arial" charset="0"/>
              </a:rPr>
              <a:t>μ</a:t>
            </a:r>
            <a:r>
              <a:rPr lang="en-US" altLang="zh-CN" smtClean="0"/>
              <a:t>s</a:t>
            </a:r>
          </a:p>
          <a:p>
            <a:pPr eaLnBrk="1" hangingPunct="1">
              <a:buFont typeface="Wingdings" pitchFamily="2" charset="2"/>
              <a:buNone/>
            </a:pPr>
            <a:r>
              <a:rPr lang="en-US" altLang="zh-CN" smtClean="0"/>
              <a:t>   </a:t>
            </a:r>
            <a:r>
              <a:rPr lang="zh-CN" altLang="en-US" smtClean="0"/>
              <a:t>传播时延≈</a:t>
            </a:r>
            <a:r>
              <a:rPr lang="en-US" altLang="zh-CN" smtClean="0"/>
              <a:t>5ms</a:t>
            </a:r>
          </a:p>
        </p:txBody>
      </p:sp>
      <p:sp>
        <p:nvSpPr>
          <p:cNvPr id="234500" name="Text Box 4"/>
          <p:cNvSpPr txBox="1">
            <a:spLocks noChangeArrowheads="1"/>
          </p:cNvSpPr>
          <p:nvPr/>
        </p:nvSpPr>
        <p:spPr bwMode="auto">
          <a:xfrm>
            <a:off x="2457583" y="5661026"/>
            <a:ext cx="5928121" cy="588963"/>
          </a:xfrm>
          <a:prstGeom prst="rect">
            <a:avLst/>
          </a:prstGeom>
          <a:noFill/>
          <a:ln w="9525">
            <a:solidFill>
              <a:schemeClr val="hlink"/>
            </a:solidFill>
            <a:miter lim="800000"/>
            <a:headEnd/>
            <a:tailEnd/>
          </a:ln>
        </p:spPr>
        <p:txBody>
          <a:bodyPr>
            <a:spAutoFit/>
          </a:bodyPr>
          <a:lstStyle/>
          <a:p>
            <a:pPr>
              <a:spcBef>
                <a:spcPct val="50000"/>
              </a:spcBef>
            </a:pPr>
            <a:r>
              <a:rPr lang="zh-CN" altLang="en-US" sz="3200"/>
              <a:t>总时延主要由传播时延决定 </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4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P spid="23450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en-US" sz="2600" dirty="0" smtClean="0">
                <a:solidFill>
                  <a:srgbClr val="000000"/>
                </a:solidFill>
                <a:latin typeface="Microsoft Yahei"/>
                <a:ea typeface="Microsoft Yahei"/>
                <a:sym typeface="Microsoft Yahei"/>
              </a:rPr>
              <a:t>网络中的时延由 </a:t>
            </a:r>
            <a:r>
              <a:rPr lang="en-US" altLang="zh-CN" sz="2600" dirty="0" smtClean="0">
                <a:solidFill>
                  <a:srgbClr val="639EF4"/>
                </a:solidFill>
                <a:latin typeface="Microsoft Yahei"/>
                <a:ea typeface="Microsoft Yahei"/>
                <a:sym typeface="Microsoft Yahei"/>
              </a:rPr>
              <a:t>[</a:t>
            </a:r>
            <a:r>
              <a:rPr lang="zh-CN" altLang="en-US" sz="2600" dirty="0" smtClean="0">
                <a:solidFill>
                  <a:srgbClr val="639EF4"/>
                </a:solidFill>
                <a:latin typeface="Microsoft Yahei"/>
                <a:ea typeface="Microsoft Yahei"/>
                <a:sym typeface="Microsoft Yahei"/>
              </a:rPr>
              <a:t>填空</a:t>
            </a:r>
            <a:r>
              <a:rPr lang="en-US" altLang="zh-CN" sz="2600" dirty="0" smtClean="0">
                <a:solidFill>
                  <a:srgbClr val="639EF4"/>
                </a:solidFill>
                <a:latin typeface="Microsoft Yahei"/>
                <a:ea typeface="Microsoft Yahei"/>
                <a:sym typeface="Microsoft Yahei"/>
              </a:rPr>
              <a:t>1]</a:t>
            </a:r>
            <a:r>
              <a:rPr lang="en-US" altLang="zh-CN" sz="2600" dirty="0" smtClean="0">
                <a:solidFill>
                  <a:srgbClr val="000000"/>
                </a:solidFill>
                <a:latin typeface="Microsoft Yahei"/>
                <a:ea typeface="Microsoft Yahei"/>
                <a:sym typeface="Microsoft Yahei"/>
              </a:rPr>
              <a:t> </a:t>
            </a:r>
            <a:r>
              <a:rPr lang="zh-CN" altLang="en-US" sz="2600" dirty="0" smtClean="0">
                <a:solidFill>
                  <a:srgbClr val="000000"/>
                </a:solidFill>
                <a:latin typeface="Microsoft Yahei"/>
                <a:ea typeface="Microsoft Yahei"/>
                <a:sym typeface="Microsoft Yahei"/>
              </a:rPr>
              <a:t>、 </a:t>
            </a:r>
            <a:r>
              <a:rPr lang="en-US" altLang="zh-CN" sz="2600" dirty="0" smtClean="0">
                <a:solidFill>
                  <a:srgbClr val="639EF4"/>
                </a:solidFill>
                <a:latin typeface="Microsoft Yahei"/>
                <a:ea typeface="Microsoft Yahei"/>
                <a:sym typeface="Microsoft Yahei"/>
              </a:rPr>
              <a:t>[</a:t>
            </a:r>
            <a:r>
              <a:rPr lang="zh-CN" altLang="en-US" sz="2600" dirty="0" smtClean="0">
                <a:solidFill>
                  <a:srgbClr val="639EF4"/>
                </a:solidFill>
                <a:latin typeface="Microsoft Yahei"/>
                <a:ea typeface="Microsoft Yahei"/>
                <a:sym typeface="Microsoft Yahei"/>
              </a:rPr>
              <a:t>填空</a:t>
            </a:r>
            <a:r>
              <a:rPr lang="en-US" altLang="zh-CN" sz="2600" dirty="0" smtClean="0">
                <a:solidFill>
                  <a:srgbClr val="639EF4"/>
                </a:solidFill>
                <a:latin typeface="Microsoft Yahei"/>
                <a:ea typeface="Microsoft Yahei"/>
                <a:sym typeface="Microsoft Yahei"/>
              </a:rPr>
              <a:t>2]</a:t>
            </a:r>
            <a:r>
              <a:rPr lang="zh-CN" altLang="en-US" sz="2600" dirty="0" smtClean="0">
                <a:solidFill>
                  <a:srgbClr val="000000"/>
                </a:solidFill>
                <a:latin typeface="Microsoft Yahei"/>
                <a:ea typeface="Microsoft Yahei"/>
                <a:sym typeface="Microsoft Yahei"/>
              </a:rPr>
              <a:t> 、 处理时延和 </a:t>
            </a:r>
            <a:endParaRPr lang="en-US" altLang="zh-CN" sz="2600" dirty="0" smtClean="0">
              <a:solidFill>
                <a:srgbClr val="000000"/>
              </a:solidFill>
              <a:latin typeface="Microsoft Yahei"/>
              <a:ea typeface="Microsoft Yahei"/>
              <a:sym typeface="Microsoft Yahei"/>
            </a:endParaRPr>
          </a:p>
          <a:p>
            <a:r>
              <a:rPr lang="zh-CN" altLang="en-US" sz="2600" dirty="0" smtClean="0">
                <a:solidFill>
                  <a:srgbClr val="000000"/>
                </a:solidFill>
                <a:latin typeface="Microsoft Yahei"/>
                <a:ea typeface="Microsoft Yahei"/>
                <a:sym typeface="Microsoft Yahei"/>
              </a:rPr>
              <a:t> </a:t>
            </a:r>
            <a:r>
              <a:rPr lang="en-US" altLang="zh-CN" sz="2600" dirty="0" smtClean="0">
                <a:solidFill>
                  <a:srgbClr val="639EF4"/>
                </a:solidFill>
                <a:latin typeface="Microsoft Yahei"/>
                <a:ea typeface="Microsoft Yahei"/>
                <a:sym typeface="Microsoft Yahei"/>
              </a:rPr>
              <a:t>[</a:t>
            </a:r>
            <a:r>
              <a:rPr lang="zh-CN" altLang="en-US" sz="2600" dirty="0" smtClean="0">
                <a:solidFill>
                  <a:srgbClr val="639EF4"/>
                </a:solidFill>
                <a:latin typeface="Microsoft Yahei"/>
                <a:ea typeface="Microsoft Yahei"/>
                <a:sym typeface="Microsoft Yahei"/>
              </a:rPr>
              <a:t>填空</a:t>
            </a:r>
            <a:r>
              <a:rPr lang="en-US" altLang="zh-CN" sz="2600" dirty="0" smtClean="0">
                <a:solidFill>
                  <a:srgbClr val="639EF4"/>
                </a:solidFill>
                <a:latin typeface="Microsoft Yahei"/>
                <a:ea typeface="Microsoft Yahei"/>
                <a:sym typeface="Microsoft Yahei"/>
              </a:rPr>
              <a:t>3]</a:t>
            </a:r>
            <a:r>
              <a:rPr lang="zh-CN" altLang="en-US" sz="2600" dirty="0" smtClean="0">
                <a:solidFill>
                  <a:srgbClr val="000000"/>
                </a:solidFill>
                <a:latin typeface="Microsoft Yahei"/>
                <a:ea typeface="Microsoft Yahei"/>
                <a:sym typeface="Microsoft Yahei"/>
              </a:rPr>
              <a:t> 四部分组成。</a:t>
            </a:r>
            <a:endParaRPr lang="zh-CN" altLang="en-US" sz="2600" dirty="0">
              <a:solidFill>
                <a:srgbClr val="000000"/>
              </a:solidFill>
              <a:latin typeface="Microsoft Yahei"/>
              <a:ea typeface="Microsoft Yahei"/>
              <a:sym typeface="Microsoft Yahei"/>
            </a:endParaRPr>
          </a:p>
        </p:txBody>
      </p:sp>
      <p:sp>
        <p:nvSpPr>
          <p:cNvPr id="6" name="圆角矩形 5"/>
          <p:cNvSpPr/>
          <p:nvPr>
            <p:custDataLst>
              <p:tags r:id="rId3"/>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作答</a:t>
            </a:r>
          </a:p>
        </p:txBody>
      </p:sp>
      <p:sp>
        <p:nvSpPr>
          <p:cNvPr id="12" name="矩形 11"/>
          <p:cNvSpPr/>
          <p:nvPr>
            <p:custDataLst>
              <p:tags r:id="rId4"/>
            </p:custDataLst>
          </p:nvPr>
        </p:nvSpPr>
        <p:spPr bwMode="auto">
          <a:xfrm>
            <a:off x="0" y="5818823"/>
            <a:ext cx="9906000" cy="39624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300" b="0" i="0" u="none" strike="noStrike" cap="none" normalizeH="0" baseline="0" smtClean="0">
                <a:ln>
                  <a:noFill/>
                </a:ln>
                <a:solidFill>
                  <a:srgbClr val="F84F41"/>
                </a:solidFill>
                <a:effectLst/>
                <a:latin typeface="Microsoft Yahei"/>
                <a:ea typeface="Microsoft Yahei"/>
                <a:sym typeface="Microsoft Yahei"/>
              </a:rPr>
              <a:t>正常使用填空题需</a:t>
            </a:r>
            <a:r>
              <a:rPr kumimoji="0" lang="en-US" altLang="zh-CN" sz="1300" b="0" i="0" u="none" strike="noStrike" cap="none" normalizeH="0" baseline="0" smtClean="0">
                <a:ln>
                  <a:noFill/>
                </a:ln>
                <a:solidFill>
                  <a:srgbClr val="F84F41"/>
                </a:solidFill>
                <a:effectLst/>
                <a:latin typeface="Microsoft Yahei"/>
                <a:ea typeface="Microsoft Yahei"/>
                <a:sym typeface="Microsoft Yahei"/>
              </a:rPr>
              <a:t>3.0</a:t>
            </a:r>
            <a:r>
              <a:rPr kumimoji="0" lang="zh-CN" altLang="en-US" sz="1300" b="0" i="0" u="none" strike="noStrike" cap="none" normalizeH="0" baseline="0" smtClean="0">
                <a:ln>
                  <a:noFill/>
                </a:ln>
                <a:solidFill>
                  <a:srgbClr val="F84F41"/>
                </a:solidFill>
                <a:effectLst/>
                <a:latin typeface="Microsoft Yahei"/>
                <a:ea typeface="Microsoft Yahei"/>
                <a:sym typeface="Microsoft Yahei"/>
              </a:rPr>
              <a:t>以上版本雨课堂</a:t>
            </a:r>
          </a:p>
        </p:txBody>
      </p:sp>
      <p:grpSp>
        <p:nvGrpSpPr>
          <p:cNvPr id="11" name="组合 10"/>
          <p:cNvGrpSpPr/>
          <p:nvPr>
            <p:custDataLst>
              <p:tags r:id="rId5"/>
            </p:custDataLst>
          </p:nvPr>
        </p:nvGrpSpPr>
        <p:grpSpPr>
          <a:xfrm>
            <a:off x="0" y="0"/>
            <a:ext cx="9906000" cy="635000"/>
            <a:chOff x="0" y="0"/>
            <a:chExt cx="9906000" cy="635000"/>
          </a:xfrm>
        </p:grpSpPr>
        <p:sp>
          <p:nvSpPr>
            <p:cNvPr id="7" name="TitleBackground"/>
            <p:cNvSpPr/>
            <p:nvPr>
              <p:custDataLst>
                <p:tags r:id="rId7"/>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ColorBlock"/>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3</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6"/>
            </p:custDataLst>
          </p:nvPr>
        </p:nvPicPr>
        <p:blipFill>
          <a:blip r:embed="rId12" cstate="print">
            <a:extLst>
              <a:ext uri="{28A0092B-C50C-407E-A947-70E740481C1C}">
                <a14:useLocalDpi xmlns:a14="http://schemas.microsoft.com/office/drawing/2010/main" xmlns=""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p14="http://schemas.microsoft.com/office/powerpoint/2010/main" xmlns="" val="205633006"/>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pPr eaLnBrk="1" hangingPunct="1"/>
            <a:r>
              <a:rPr lang="en-US" altLang="zh-CN" sz="2800" b="1" dirty="0" smtClean="0"/>
              <a:t>“</a:t>
            </a:r>
            <a:r>
              <a:rPr lang="zh-CN" altLang="en-US" sz="2800" b="1" dirty="0" smtClean="0"/>
              <a:t>带宽”的变化将会改变以下哪种时延？</a:t>
            </a:r>
          </a:p>
        </p:txBody>
      </p:sp>
      <p:sp>
        <p:nvSpPr>
          <p:cNvPr id="4" name="TextBox 3"/>
          <p:cNvSpPr txBox="1"/>
          <p:nvPr>
            <p:custDataLst>
              <p:tags r:id="rId3"/>
            </p:custDataLst>
          </p:nvPr>
        </p:nvSpPr>
        <p:spPr>
          <a:xfrm>
            <a:off x="1981200" y="2786062"/>
            <a:ext cx="6932240"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发送时延</a:t>
            </a:r>
            <a:endParaRPr lang="zh-CN" altLang="en-US" sz="2600" dirty="0">
              <a:solidFill>
                <a:srgbClr val="000000"/>
              </a:solidFill>
              <a:latin typeface="Microsoft Yahei"/>
              <a:ea typeface="Microsoft Yahei"/>
              <a:sym typeface="Microsoft Yahei"/>
            </a:endParaRPr>
          </a:p>
        </p:txBody>
      </p:sp>
      <p:sp>
        <p:nvSpPr>
          <p:cNvPr id="5" name="TextBox 4"/>
          <p:cNvSpPr txBox="1"/>
          <p:nvPr>
            <p:custDataLst>
              <p:tags r:id="rId4"/>
            </p:custDataLst>
          </p:nvPr>
        </p:nvSpPr>
        <p:spPr>
          <a:xfrm>
            <a:off x="1981200" y="3643312"/>
            <a:ext cx="6934200"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传播时延</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5"/>
            </p:custDataLst>
          </p:nvPr>
        </p:nvSpPr>
        <p:spPr>
          <a:xfrm>
            <a:off x="1981200" y="4500562"/>
            <a:ext cx="6934200"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处理时延</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6"/>
            </p:custDataLst>
          </p:nvPr>
        </p:nvSpPr>
        <p:spPr>
          <a:xfrm>
            <a:off x="1981200" y="5357812"/>
            <a:ext cx="6934200"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排队时延</a:t>
            </a:r>
            <a:endParaRPr lang="zh-CN" altLang="en-US" sz="2600" dirty="0">
              <a:solidFill>
                <a:srgbClr val="000000"/>
              </a:solidFill>
              <a:latin typeface="Microsoft Yahei"/>
              <a:ea typeface="Microsoft Yahei"/>
              <a:sym typeface="Microsoft Yahei"/>
            </a:endParaRPr>
          </a:p>
        </p:txBody>
      </p:sp>
      <p:sp>
        <p:nvSpPr>
          <p:cNvPr id="8" name="椭圆 7"/>
          <p:cNvSpPr>
            <a:spLocks noChangeAspect="1"/>
          </p:cNvSpPr>
          <p:nvPr>
            <p:custDataLst>
              <p:tags r:id="rId7"/>
            </p:custDataLst>
          </p:nvPr>
        </p:nvSpPr>
        <p:spPr bwMode="auto">
          <a:xfrm>
            <a:off x="12287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2287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2287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2287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圆角矩形 11"/>
          <p:cNvSpPr/>
          <p:nvPr>
            <p:custDataLst>
              <p:tags r:id="rId11"/>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7" name="组合 16"/>
          <p:cNvGrpSpPr/>
          <p:nvPr>
            <p:custDataLst>
              <p:tags r:id="rId12"/>
            </p:custDataLst>
          </p:nvPr>
        </p:nvGrpSpPr>
        <p:grpSpPr>
          <a:xfrm>
            <a:off x="0" y="0"/>
            <a:ext cx="9906000" cy="635000"/>
            <a:chOff x="0" y="0"/>
            <a:chExt cx="9906000" cy="635000"/>
          </a:xfrm>
        </p:grpSpPr>
        <p:sp>
          <p:nvSpPr>
            <p:cNvPr id="13"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descr="tmpFCCA.tmp"/>
          <p:cNvPicPr>
            <a:picLocks/>
          </p:cNvPicPr>
          <p:nvPr>
            <p:custDataLst>
              <p:tags r:id="rId13"/>
            </p:custDataLst>
          </p:nvPr>
        </p:nvPicPr>
        <p:blipFill>
          <a:blip r:embed="rId19"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pPr eaLnBrk="1" hangingPunct="1"/>
            <a:r>
              <a:rPr lang="zh-CN" altLang="en-US" sz="2800" b="1" dirty="0" smtClean="0"/>
              <a:t>上网时，感觉网络时快时慢，主要是哪种时延引起的？</a:t>
            </a:r>
            <a:endParaRPr lang="en-US" altLang="zh-CN" sz="2800" b="1" dirty="0" smtClean="0"/>
          </a:p>
        </p:txBody>
      </p:sp>
      <p:sp>
        <p:nvSpPr>
          <p:cNvPr id="4" name="TextBox 3"/>
          <p:cNvSpPr txBox="1"/>
          <p:nvPr>
            <p:custDataLst>
              <p:tags r:id="rId3"/>
            </p:custDataLst>
          </p:nvPr>
        </p:nvSpPr>
        <p:spPr>
          <a:xfrm>
            <a:off x="1981200" y="2786062"/>
            <a:ext cx="6932240"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发送时延</a:t>
            </a:r>
            <a:endParaRPr lang="zh-CN" altLang="en-US" sz="2600" dirty="0">
              <a:solidFill>
                <a:srgbClr val="000000"/>
              </a:solidFill>
              <a:latin typeface="Microsoft Yahei"/>
              <a:ea typeface="Microsoft Yahei"/>
              <a:sym typeface="Microsoft Yahei"/>
            </a:endParaRPr>
          </a:p>
        </p:txBody>
      </p:sp>
      <p:sp>
        <p:nvSpPr>
          <p:cNvPr id="5" name="TextBox 4"/>
          <p:cNvSpPr txBox="1"/>
          <p:nvPr>
            <p:custDataLst>
              <p:tags r:id="rId4"/>
            </p:custDataLst>
          </p:nvPr>
        </p:nvSpPr>
        <p:spPr>
          <a:xfrm>
            <a:off x="1981200" y="3643312"/>
            <a:ext cx="6934200"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传播时延</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5"/>
            </p:custDataLst>
          </p:nvPr>
        </p:nvSpPr>
        <p:spPr>
          <a:xfrm>
            <a:off x="1981200" y="4500562"/>
            <a:ext cx="6934200"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处理时延</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6"/>
            </p:custDataLst>
          </p:nvPr>
        </p:nvSpPr>
        <p:spPr>
          <a:xfrm>
            <a:off x="1981200" y="5357812"/>
            <a:ext cx="6934200" cy="642937"/>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排队时延</a:t>
            </a:r>
            <a:endParaRPr lang="zh-CN" altLang="en-US" sz="2600" dirty="0">
              <a:solidFill>
                <a:srgbClr val="000000"/>
              </a:solidFill>
              <a:latin typeface="Microsoft Yahei"/>
              <a:ea typeface="Microsoft Yahei"/>
              <a:sym typeface="Microsoft Yahei"/>
            </a:endParaRPr>
          </a:p>
        </p:txBody>
      </p:sp>
      <p:sp>
        <p:nvSpPr>
          <p:cNvPr id="8" name="椭圆 7"/>
          <p:cNvSpPr>
            <a:spLocks noChangeAspect="1"/>
          </p:cNvSpPr>
          <p:nvPr>
            <p:custDataLst>
              <p:tags r:id="rId7"/>
            </p:custDataLst>
          </p:nvPr>
        </p:nvSpPr>
        <p:spPr bwMode="auto">
          <a:xfrm>
            <a:off x="12287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9" name="椭圆 8"/>
          <p:cNvSpPr>
            <a:spLocks noChangeAspect="1"/>
          </p:cNvSpPr>
          <p:nvPr>
            <p:custDataLst>
              <p:tags r:id="rId8"/>
            </p:custDataLst>
          </p:nvPr>
        </p:nvSpPr>
        <p:spPr bwMode="auto">
          <a:xfrm>
            <a:off x="12287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0" name="椭圆 9"/>
          <p:cNvSpPr>
            <a:spLocks noChangeAspect="1"/>
          </p:cNvSpPr>
          <p:nvPr>
            <p:custDataLst>
              <p:tags r:id="rId9"/>
            </p:custDataLst>
          </p:nvPr>
        </p:nvSpPr>
        <p:spPr bwMode="auto">
          <a:xfrm>
            <a:off x="12287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椭圆 10"/>
          <p:cNvSpPr>
            <a:spLocks noChangeAspect="1"/>
          </p:cNvSpPr>
          <p:nvPr>
            <p:custDataLst>
              <p:tags r:id="rId10"/>
            </p:custDataLst>
          </p:nvPr>
        </p:nvSpPr>
        <p:spPr bwMode="auto">
          <a:xfrm>
            <a:off x="1228725" y="54221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圆角矩形 11"/>
          <p:cNvSpPr/>
          <p:nvPr>
            <p:custDataLst>
              <p:tags r:id="rId11"/>
            </p:custDataLst>
          </p:nvPr>
        </p:nvSpPr>
        <p:spPr bwMode="auto">
          <a:xfrm>
            <a:off x="6858000" y="6215062"/>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7" name="组合 16"/>
          <p:cNvGrpSpPr/>
          <p:nvPr>
            <p:custDataLst>
              <p:tags r:id="rId12"/>
            </p:custDataLst>
          </p:nvPr>
        </p:nvGrpSpPr>
        <p:grpSpPr>
          <a:xfrm>
            <a:off x="0" y="0"/>
            <a:ext cx="9906000" cy="635000"/>
            <a:chOff x="0" y="0"/>
            <a:chExt cx="9906000" cy="635000"/>
          </a:xfrm>
        </p:grpSpPr>
        <p:sp>
          <p:nvSpPr>
            <p:cNvPr id="13"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4"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2</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descr="tmpFCCA.tmp"/>
          <p:cNvPicPr>
            <a:picLocks/>
          </p:cNvPicPr>
          <p:nvPr>
            <p:custDataLst>
              <p:tags r:id="rId13"/>
            </p:custDataLst>
          </p:nvPr>
        </p:nvPicPr>
        <p:blipFill>
          <a:blip r:embed="rId19" cstate="print"/>
          <a:stretch>
            <a:fillRect/>
          </a:stretch>
        </p:blipFill>
        <p:spPr>
          <a:xfrm>
            <a:off x="8356600" y="63500"/>
            <a:ext cx="1422400" cy="508000"/>
          </a:xfrm>
          <a:prstGeom prst="rect">
            <a:avLst/>
          </a:prstGeom>
        </p:spPr>
      </p:pic>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zh-CN" altLang="en-US" smtClean="0"/>
              <a:t>思考：</a:t>
            </a:r>
          </a:p>
        </p:txBody>
      </p:sp>
      <p:sp>
        <p:nvSpPr>
          <p:cNvPr id="165891" name="Rectangle 3"/>
          <p:cNvSpPr>
            <a:spLocks noGrp="1" noChangeArrowheads="1"/>
          </p:cNvSpPr>
          <p:nvPr>
            <p:ph idx="1"/>
          </p:nvPr>
        </p:nvSpPr>
        <p:spPr/>
        <p:txBody>
          <a:bodyPr/>
          <a:lstStyle/>
          <a:p>
            <a:pPr eaLnBrk="1" hangingPunct="1"/>
            <a:r>
              <a:rPr lang="en-US" altLang="zh-CN" dirty="0" smtClean="0"/>
              <a:t>“</a:t>
            </a:r>
            <a:r>
              <a:rPr lang="zh-CN" altLang="en-US" dirty="0" smtClean="0"/>
              <a:t>带宽”的变化将会改变哪种时延？</a:t>
            </a:r>
          </a:p>
          <a:p>
            <a:pPr lvl="1" eaLnBrk="1" hangingPunct="1"/>
            <a:r>
              <a:rPr lang="zh-CN" altLang="en-US" dirty="0" smtClean="0">
                <a:ea typeface="宋体" charset="-122"/>
              </a:rPr>
              <a:t>对于高速网络链路，我们提高的仅仅是数据的</a:t>
            </a:r>
            <a:r>
              <a:rPr lang="zh-CN" altLang="en-US" dirty="0" smtClean="0">
                <a:solidFill>
                  <a:schemeClr val="hlink"/>
                </a:solidFill>
                <a:ea typeface="宋体" charset="-122"/>
              </a:rPr>
              <a:t>发送速率</a:t>
            </a:r>
            <a:r>
              <a:rPr lang="zh-CN" altLang="en-US" dirty="0" smtClean="0">
                <a:ea typeface="宋体" charset="-122"/>
              </a:rPr>
              <a:t>而不是比特在链路上的</a:t>
            </a:r>
            <a:r>
              <a:rPr lang="zh-CN" altLang="en-US" dirty="0" smtClean="0">
                <a:solidFill>
                  <a:schemeClr val="hlink"/>
                </a:solidFill>
                <a:ea typeface="宋体" charset="-122"/>
              </a:rPr>
              <a:t>传播速率</a:t>
            </a:r>
            <a:r>
              <a:rPr lang="zh-CN" altLang="en-US" dirty="0" smtClean="0">
                <a:ea typeface="宋体" charset="-122"/>
              </a:rPr>
              <a:t>。 </a:t>
            </a:r>
          </a:p>
          <a:p>
            <a:pPr lvl="1" eaLnBrk="1" hangingPunct="1"/>
            <a:r>
              <a:rPr lang="zh-CN" altLang="en-US" dirty="0" smtClean="0">
                <a:ea typeface="宋体" charset="-122"/>
              </a:rPr>
              <a:t>提高链路带宽减小了数据的发送时延。 </a:t>
            </a:r>
            <a:endParaRPr lang="en-US" altLang="zh-CN" dirty="0" smtClean="0">
              <a:ea typeface="宋体" charset="-122"/>
            </a:endParaRPr>
          </a:p>
          <a:p>
            <a:pPr eaLnBrk="1" hangingPunct="1"/>
            <a:r>
              <a:rPr lang="zh-CN" altLang="en-US" dirty="0" smtClean="0"/>
              <a:t>上网时，感觉网络时快时慢，主要是哪种时延引起的？</a:t>
            </a:r>
            <a:endParaRPr lang="en-US" altLang="zh-CN" dirty="0" smtClean="0"/>
          </a:p>
          <a:p>
            <a:pPr lvl="1" eaLnBrk="1" hangingPunct="1"/>
            <a:r>
              <a:rPr lang="zh-CN" altLang="en-US" dirty="0" smtClean="0">
                <a:ea typeface="宋体" charset="-122"/>
              </a:rPr>
              <a:t>排队时延</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8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89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8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第</a:t>
            </a:r>
            <a:r>
              <a:rPr lang="en-US" altLang="zh-CN" smtClean="0"/>
              <a:t>1</a:t>
            </a:r>
            <a:r>
              <a:rPr lang="zh-CN" altLang="en-US" smtClean="0"/>
              <a:t>次课知识点</a:t>
            </a:r>
          </a:p>
        </p:txBody>
      </p:sp>
      <p:sp>
        <p:nvSpPr>
          <p:cNvPr id="17411" name="内容占位符 2"/>
          <p:cNvSpPr>
            <a:spLocks noGrp="1"/>
          </p:cNvSpPr>
          <p:nvPr>
            <p:ph idx="1"/>
          </p:nvPr>
        </p:nvSpPr>
        <p:spPr/>
        <p:txBody>
          <a:bodyPr/>
          <a:lstStyle/>
          <a:p>
            <a:pPr>
              <a:buFont typeface="Wingdings" pitchFamily="2" charset="2"/>
              <a:buNone/>
            </a:pPr>
            <a:r>
              <a:rPr lang="en-US" altLang="zh-CN" dirty="0" smtClean="0"/>
              <a:t>1.1 </a:t>
            </a:r>
            <a:r>
              <a:rPr lang="zh-CN" altLang="zh-CN" dirty="0" smtClean="0"/>
              <a:t>计算机网络的定</a:t>
            </a:r>
            <a:r>
              <a:rPr lang="zh-CN" altLang="zh-CN" dirty="0" smtClean="0"/>
              <a:t>义</a:t>
            </a:r>
            <a:endParaRPr lang="en-US" altLang="zh-CN" dirty="0" smtClean="0"/>
          </a:p>
          <a:p>
            <a:pPr lvl="1"/>
            <a:r>
              <a:rPr lang="en-US" altLang="zh-CN" dirty="0" smtClean="0"/>
              <a:t> ARPANET</a:t>
            </a:r>
            <a:r>
              <a:rPr lang="zh-CN" altLang="en-US" dirty="0" smtClean="0"/>
              <a:t>是第一个分组交</a:t>
            </a:r>
            <a:r>
              <a:rPr lang="zh-CN" altLang="en-US" dirty="0" smtClean="0"/>
              <a:t>换</a:t>
            </a:r>
            <a:r>
              <a:rPr lang="zh-CN" altLang="en-US" dirty="0" smtClean="0"/>
              <a:t>网</a:t>
            </a:r>
            <a:endParaRPr lang="zh-CN" altLang="zh-CN" dirty="0" smtClean="0"/>
          </a:p>
          <a:p>
            <a:pPr>
              <a:buFont typeface="Wingdings" pitchFamily="2" charset="2"/>
              <a:buNone/>
            </a:pPr>
            <a:r>
              <a:rPr lang="en-US" altLang="zh-CN" dirty="0" smtClean="0"/>
              <a:t>1.2 </a:t>
            </a:r>
            <a:r>
              <a:rPr lang="zh-CN" altLang="en-US" dirty="0" smtClean="0"/>
              <a:t>互联网具有两个</a:t>
            </a:r>
            <a:r>
              <a:rPr lang="zh-CN" altLang="zh-CN" dirty="0" smtClean="0"/>
              <a:t>重要</a:t>
            </a:r>
            <a:r>
              <a:rPr lang="zh-CN" altLang="en-US" dirty="0" smtClean="0"/>
              <a:t>基本特点：</a:t>
            </a:r>
            <a:r>
              <a:rPr lang="zh-CN" altLang="zh-CN" dirty="0" smtClean="0"/>
              <a:t>连</a:t>
            </a:r>
            <a:r>
              <a:rPr lang="zh-CN" altLang="zh-CN" dirty="0" smtClean="0"/>
              <a:t>通性和共享</a:t>
            </a:r>
            <a:endParaRPr lang="en-US" altLang="zh-CN" dirty="0" smtClean="0"/>
          </a:p>
          <a:p>
            <a:pPr>
              <a:buFont typeface="Wingdings" pitchFamily="2" charset="2"/>
              <a:buNone/>
            </a:pPr>
            <a:r>
              <a:rPr lang="en-US" altLang="zh-CN" dirty="0" smtClean="0"/>
              <a:t>1.3 </a:t>
            </a:r>
            <a:r>
              <a:rPr lang="zh-CN" altLang="zh-CN" dirty="0" smtClean="0"/>
              <a:t>互联网和因特网的概念</a:t>
            </a:r>
            <a:endParaRPr lang="en-US" altLang="zh-CN" dirty="0" smtClean="0"/>
          </a:p>
          <a:p>
            <a:pPr marL="857250" lvl="1" indent="-457200"/>
            <a:r>
              <a:rPr lang="en-US" altLang="zh-CN" dirty="0" smtClean="0"/>
              <a:t>internet </a:t>
            </a:r>
            <a:r>
              <a:rPr lang="zh-CN" altLang="zh-CN" dirty="0" smtClean="0"/>
              <a:t>和 </a:t>
            </a:r>
            <a:r>
              <a:rPr lang="en-US" altLang="zh-CN" dirty="0" smtClean="0"/>
              <a:t>Internet </a:t>
            </a:r>
            <a:r>
              <a:rPr lang="zh-CN" altLang="zh-CN" dirty="0" smtClean="0"/>
              <a:t>的区别</a:t>
            </a:r>
            <a:endParaRPr lang="en-US" altLang="zh-CN" dirty="0" smtClean="0"/>
          </a:p>
          <a:p>
            <a:pPr>
              <a:buNone/>
            </a:pPr>
            <a:r>
              <a:rPr lang="en-US" altLang="zh-CN" dirty="0" smtClean="0"/>
              <a:t>1.4 </a:t>
            </a:r>
            <a:r>
              <a:rPr lang="zh-CN" altLang="zh-CN" dirty="0" smtClean="0"/>
              <a:t>因特网发展</a:t>
            </a:r>
            <a:r>
              <a:rPr lang="zh-CN" altLang="en-US" dirty="0" smtClean="0"/>
              <a:t>的</a:t>
            </a:r>
            <a:r>
              <a:rPr lang="zh-CN" altLang="zh-CN" dirty="0" smtClean="0"/>
              <a:t>三个阶段</a:t>
            </a:r>
            <a:endParaRPr lang="en-US" altLang="zh-CN" dirty="0" smtClean="0"/>
          </a:p>
          <a:p>
            <a:pPr lvl="1"/>
            <a:r>
              <a:rPr lang="zh-CN" altLang="zh-CN" dirty="0" smtClean="0"/>
              <a:t>单个网络实验式、互联网研究型、多层次</a:t>
            </a:r>
            <a:r>
              <a:rPr lang="en-US" altLang="zh-CN" dirty="0" smtClean="0"/>
              <a:t>ISP</a:t>
            </a:r>
            <a:r>
              <a:rPr lang="zh-CN" altLang="zh-CN" dirty="0" smtClean="0"/>
              <a:t>结构商业</a:t>
            </a:r>
            <a:r>
              <a:rPr lang="zh-CN" altLang="zh-CN" dirty="0" smtClean="0"/>
              <a:t>化</a:t>
            </a:r>
            <a:endParaRPr lang="en-US" altLang="zh-CN" dirty="0" smtClean="0"/>
          </a:p>
          <a:p>
            <a:r>
              <a:rPr lang="zh-CN" altLang="en-US" dirty="0" smtClean="0"/>
              <a:t>习</a:t>
            </a:r>
            <a:r>
              <a:rPr lang="zh-CN" altLang="en-US" dirty="0" smtClean="0"/>
              <a:t>题：</a:t>
            </a:r>
            <a:r>
              <a:rPr lang="en-US" altLang="zh-CN" dirty="0" smtClean="0"/>
              <a:t>1-01</a:t>
            </a:r>
            <a:r>
              <a:rPr lang="zh-CN" altLang="zh-CN" dirty="0" smtClean="0"/>
              <a:t>、</a:t>
            </a:r>
            <a:r>
              <a:rPr lang="en-US" altLang="zh-CN" dirty="0" smtClean="0"/>
              <a:t>04</a:t>
            </a:r>
            <a:r>
              <a:rPr lang="zh-CN" altLang="en-US" dirty="0" smtClean="0"/>
              <a:t>、</a:t>
            </a:r>
            <a:r>
              <a:rPr lang="en-US" altLang="zh-CN" dirty="0" smtClean="0"/>
              <a:t>05</a:t>
            </a:r>
            <a:r>
              <a:rPr lang="zh-CN" altLang="en-US" dirty="0" smtClean="0"/>
              <a:t>、</a:t>
            </a:r>
            <a:r>
              <a:rPr lang="en-US" altLang="zh-CN" dirty="0" smtClean="0"/>
              <a:t>06</a:t>
            </a:r>
            <a:r>
              <a:rPr lang="zh-CN" altLang="en-US" dirty="0" smtClean="0"/>
              <a:t>、</a:t>
            </a:r>
            <a:r>
              <a:rPr lang="en-US" altLang="zh-CN" dirty="0" smtClean="0"/>
              <a:t>07</a:t>
            </a:r>
            <a:endParaRPr lang="zh-CN" altLang="zh-CN" dirty="0" smtClean="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algn="ctr" eaLnBrk="1" hangingPunct="1"/>
            <a:r>
              <a:rPr lang="zh-CN" altLang="en-US" smtClean="0"/>
              <a:t>三种交换的时延 </a:t>
            </a:r>
          </a:p>
        </p:txBody>
      </p:sp>
      <p:grpSp>
        <p:nvGrpSpPr>
          <p:cNvPr id="2" name="Group 3"/>
          <p:cNvGrpSpPr>
            <a:grpSpLocks/>
          </p:cNvGrpSpPr>
          <p:nvPr/>
        </p:nvGrpSpPr>
        <p:grpSpPr bwMode="auto">
          <a:xfrm>
            <a:off x="8002192" y="2586042"/>
            <a:ext cx="629444" cy="373063"/>
            <a:chOff x="4653" y="1629"/>
            <a:chExt cx="366" cy="235"/>
          </a:xfrm>
        </p:grpSpPr>
        <p:sp>
          <p:nvSpPr>
            <p:cNvPr id="107655" name="AutoShape 4"/>
            <p:cNvSpPr>
              <a:spLocks noChangeArrowheads="1"/>
            </p:cNvSpPr>
            <p:nvPr/>
          </p:nvSpPr>
          <p:spPr bwMode="auto">
            <a:xfrm rot="5400000">
              <a:off x="4733" y="1579"/>
              <a:ext cx="211"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107656" name="Text Box 5"/>
            <p:cNvSpPr txBox="1">
              <a:spLocks noChangeArrowheads="1"/>
            </p:cNvSpPr>
            <p:nvPr/>
          </p:nvSpPr>
          <p:spPr bwMode="auto">
            <a:xfrm rot="626605">
              <a:off x="4672" y="1629"/>
              <a:ext cx="230" cy="213"/>
            </a:xfrm>
            <a:prstGeom prst="rect">
              <a:avLst/>
            </a:prstGeom>
            <a:noFill/>
            <a:ln w="9525">
              <a:noFill/>
              <a:miter lim="800000"/>
              <a:headEnd type="none" w="sm" len="lg"/>
              <a:tailEnd type="none" w="sm" len="lg"/>
            </a:ln>
          </p:spPr>
          <p:txBody>
            <a:bodyPr wrap="none">
              <a:spAutoFit/>
            </a:bodyPr>
            <a:lstStyle/>
            <a:p>
              <a:r>
                <a:rPr kumimoji="1" lang="en-US" altLang="zh-CN" sz="1600">
                  <a:solidFill>
                    <a:srgbClr val="333399"/>
                  </a:solidFill>
                  <a:latin typeface="Arial" charset="0"/>
                  <a:ea typeface="黑体" pitchFamily="2" charset="-122"/>
                </a:rPr>
                <a:t>P</a:t>
              </a:r>
              <a:r>
                <a:rPr kumimoji="1" lang="en-US" altLang="zh-CN" sz="1600" baseline="-25000">
                  <a:solidFill>
                    <a:srgbClr val="333399"/>
                  </a:solidFill>
                  <a:latin typeface="Arial" charset="0"/>
                  <a:ea typeface="黑体" pitchFamily="2" charset="-122"/>
                </a:rPr>
                <a:t>1</a:t>
              </a:r>
              <a:endParaRPr kumimoji="1" lang="en-US" altLang="zh-CN" sz="1600">
                <a:solidFill>
                  <a:srgbClr val="333399"/>
                </a:solidFill>
                <a:latin typeface="Arial" charset="0"/>
                <a:ea typeface="黑体" pitchFamily="2" charset="-122"/>
              </a:endParaRPr>
            </a:p>
          </p:txBody>
        </p:sp>
        <p:sp>
          <p:nvSpPr>
            <p:cNvPr id="107657"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58"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59"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3" name="Group 9"/>
          <p:cNvGrpSpPr>
            <a:grpSpLocks/>
          </p:cNvGrpSpPr>
          <p:nvPr/>
        </p:nvGrpSpPr>
        <p:grpSpPr bwMode="auto">
          <a:xfrm>
            <a:off x="7993592" y="2870205"/>
            <a:ext cx="631164" cy="373063"/>
            <a:chOff x="4648" y="1808"/>
            <a:chExt cx="367" cy="235"/>
          </a:xfrm>
        </p:grpSpPr>
        <p:sp>
          <p:nvSpPr>
            <p:cNvPr id="107650" name="AutoShape 10"/>
            <p:cNvSpPr>
              <a:spLocks noChangeArrowheads="1"/>
            </p:cNvSpPr>
            <p:nvPr/>
          </p:nvSpPr>
          <p:spPr bwMode="auto">
            <a:xfrm rot="5400000">
              <a:off x="4729" y="1758"/>
              <a:ext cx="211"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107651" name="Text Box 11"/>
            <p:cNvSpPr txBox="1">
              <a:spLocks noChangeArrowheads="1"/>
            </p:cNvSpPr>
            <p:nvPr/>
          </p:nvSpPr>
          <p:spPr bwMode="auto">
            <a:xfrm rot="626605">
              <a:off x="4661" y="1808"/>
              <a:ext cx="230" cy="213"/>
            </a:xfrm>
            <a:prstGeom prst="rect">
              <a:avLst/>
            </a:prstGeom>
            <a:noFill/>
            <a:ln w="9525">
              <a:noFill/>
              <a:miter lim="800000"/>
              <a:headEnd type="none" w="sm" len="lg"/>
              <a:tailEnd type="none" w="sm" len="lg"/>
            </a:ln>
          </p:spPr>
          <p:txBody>
            <a:bodyPr wrap="none">
              <a:spAutoFit/>
            </a:bodyPr>
            <a:lstStyle/>
            <a:p>
              <a:r>
                <a:rPr kumimoji="1" lang="en-US" altLang="zh-CN" sz="1600">
                  <a:solidFill>
                    <a:srgbClr val="333399"/>
                  </a:solidFill>
                  <a:latin typeface="Arial" charset="0"/>
                  <a:ea typeface="黑体" pitchFamily="2" charset="-122"/>
                </a:rPr>
                <a:t>P</a:t>
              </a:r>
              <a:r>
                <a:rPr kumimoji="1" lang="en-US" altLang="zh-CN" sz="1600" baseline="-25000">
                  <a:solidFill>
                    <a:srgbClr val="333399"/>
                  </a:solidFill>
                  <a:latin typeface="Arial" charset="0"/>
                  <a:ea typeface="黑体" pitchFamily="2" charset="-122"/>
                </a:rPr>
                <a:t>2</a:t>
              </a:r>
              <a:endParaRPr kumimoji="1" lang="en-US" altLang="zh-CN" sz="1600">
                <a:solidFill>
                  <a:srgbClr val="333399"/>
                </a:solidFill>
                <a:latin typeface="Arial" charset="0"/>
                <a:ea typeface="黑体" pitchFamily="2" charset="-122"/>
              </a:endParaRPr>
            </a:p>
          </p:txBody>
        </p:sp>
        <p:sp>
          <p:nvSpPr>
            <p:cNvPr id="107652" name="Line 12"/>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53" name="Line 13"/>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54" name="AutoShape 14"/>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4" name="Group 15"/>
          <p:cNvGrpSpPr>
            <a:grpSpLocks/>
          </p:cNvGrpSpPr>
          <p:nvPr/>
        </p:nvGrpSpPr>
        <p:grpSpPr bwMode="auto">
          <a:xfrm>
            <a:off x="8000471" y="3159130"/>
            <a:ext cx="629444" cy="363538"/>
            <a:chOff x="4652" y="1990"/>
            <a:chExt cx="366" cy="229"/>
          </a:xfrm>
        </p:grpSpPr>
        <p:sp>
          <p:nvSpPr>
            <p:cNvPr id="107645" name="AutoShape 16"/>
            <p:cNvSpPr>
              <a:spLocks noChangeArrowheads="1"/>
            </p:cNvSpPr>
            <p:nvPr/>
          </p:nvSpPr>
          <p:spPr bwMode="auto">
            <a:xfrm rot="5400000">
              <a:off x="4732" y="1934"/>
              <a:ext cx="211"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107646" name="Text Box 17"/>
            <p:cNvSpPr txBox="1">
              <a:spLocks noChangeArrowheads="1"/>
            </p:cNvSpPr>
            <p:nvPr/>
          </p:nvSpPr>
          <p:spPr bwMode="auto">
            <a:xfrm rot="626605">
              <a:off x="4665" y="1990"/>
              <a:ext cx="230" cy="213"/>
            </a:xfrm>
            <a:prstGeom prst="rect">
              <a:avLst/>
            </a:prstGeom>
            <a:noFill/>
            <a:ln w="9525">
              <a:noFill/>
              <a:miter lim="800000"/>
              <a:headEnd type="none" w="sm" len="lg"/>
              <a:tailEnd type="none" w="sm" len="lg"/>
            </a:ln>
          </p:spPr>
          <p:txBody>
            <a:bodyPr wrap="none">
              <a:spAutoFit/>
            </a:bodyPr>
            <a:lstStyle/>
            <a:p>
              <a:r>
                <a:rPr kumimoji="1" lang="en-US" altLang="zh-CN" sz="1600">
                  <a:solidFill>
                    <a:srgbClr val="333399"/>
                  </a:solidFill>
                  <a:latin typeface="Arial" charset="0"/>
                  <a:ea typeface="黑体" pitchFamily="2" charset="-122"/>
                </a:rPr>
                <a:t>P</a:t>
              </a:r>
              <a:r>
                <a:rPr kumimoji="1" lang="en-US" altLang="zh-CN" sz="1600" baseline="-25000">
                  <a:solidFill>
                    <a:srgbClr val="333399"/>
                  </a:solidFill>
                  <a:latin typeface="Arial" charset="0"/>
                  <a:ea typeface="黑体" pitchFamily="2" charset="-122"/>
                </a:rPr>
                <a:t>3</a:t>
              </a:r>
              <a:endParaRPr kumimoji="1" lang="en-US" altLang="zh-CN" sz="1600">
                <a:solidFill>
                  <a:srgbClr val="333399"/>
                </a:solidFill>
                <a:latin typeface="Arial" charset="0"/>
                <a:ea typeface="黑体" pitchFamily="2" charset="-122"/>
              </a:endParaRPr>
            </a:p>
          </p:txBody>
        </p:sp>
        <p:sp>
          <p:nvSpPr>
            <p:cNvPr id="107647" name="Line 18"/>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48" name="Line 19"/>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49" name="AutoShape 20"/>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5" name="Group 21"/>
          <p:cNvGrpSpPr>
            <a:grpSpLocks/>
          </p:cNvGrpSpPr>
          <p:nvPr/>
        </p:nvGrpSpPr>
        <p:grpSpPr bwMode="auto">
          <a:xfrm>
            <a:off x="8007350" y="3428997"/>
            <a:ext cx="629444" cy="371474"/>
            <a:chOff x="4656" y="2160"/>
            <a:chExt cx="366" cy="234"/>
          </a:xfrm>
        </p:grpSpPr>
        <p:sp>
          <p:nvSpPr>
            <p:cNvPr id="107640" name="AutoShape 22"/>
            <p:cNvSpPr>
              <a:spLocks noChangeArrowheads="1"/>
            </p:cNvSpPr>
            <p:nvPr/>
          </p:nvSpPr>
          <p:spPr bwMode="auto">
            <a:xfrm rot="5400000">
              <a:off x="4737" y="2109"/>
              <a:ext cx="210"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107641" name="Text Box 23"/>
            <p:cNvSpPr txBox="1">
              <a:spLocks noChangeArrowheads="1"/>
            </p:cNvSpPr>
            <p:nvPr/>
          </p:nvSpPr>
          <p:spPr bwMode="auto">
            <a:xfrm rot="626605">
              <a:off x="4669" y="2160"/>
              <a:ext cx="230" cy="213"/>
            </a:xfrm>
            <a:prstGeom prst="rect">
              <a:avLst/>
            </a:prstGeom>
            <a:noFill/>
            <a:ln w="9525">
              <a:noFill/>
              <a:miter lim="800000"/>
              <a:headEnd type="none" w="sm" len="lg"/>
              <a:tailEnd type="none" w="sm" len="lg"/>
            </a:ln>
          </p:spPr>
          <p:txBody>
            <a:bodyPr wrap="none">
              <a:spAutoFit/>
            </a:bodyPr>
            <a:lstStyle/>
            <a:p>
              <a:r>
                <a:rPr kumimoji="1" lang="en-US" altLang="zh-CN" sz="1600">
                  <a:solidFill>
                    <a:srgbClr val="333399"/>
                  </a:solidFill>
                  <a:latin typeface="Arial" charset="0"/>
                  <a:ea typeface="黑体" pitchFamily="2" charset="-122"/>
                </a:rPr>
                <a:t>P</a:t>
              </a:r>
              <a:r>
                <a:rPr kumimoji="1" lang="en-US" altLang="zh-CN" sz="1600" baseline="-25000">
                  <a:solidFill>
                    <a:srgbClr val="333399"/>
                  </a:solidFill>
                  <a:latin typeface="Arial" charset="0"/>
                  <a:ea typeface="黑体" pitchFamily="2" charset="-122"/>
                </a:rPr>
                <a:t>4</a:t>
              </a:r>
              <a:endParaRPr kumimoji="1" lang="en-US" altLang="zh-CN" sz="1600">
                <a:solidFill>
                  <a:srgbClr val="333399"/>
                </a:solidFill>
                <a:latin typeface="Arial" charset="0"/>
                <a:ea typeface="黑体" pitchFamily="2" charset="-122"/>
              </a:endParaRPr>
            </a:p>
          </p:txBody>
        </p:sp>
        <p:sp>
          <p:nvSpPr>
            <p:cNvPr id="107642" name="Line 24"/>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43" name="Line 25"/>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44" name="AutoShape 26"/>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6" name="Group 27"/>
          <p:cNvGrpSpPr>
            <a:grpSpLocks/>
          </p:cNvGrpSpPr>
          <p:nvPr/>
        </p:nvGrpSpPr>
        <p:grpSpPr bwMode="auto">
          <a:xfrm>
            <a:off x="8624761" y="2981321"/>
            <a:ext cx="629445" cy="361949"/>
            <a:chOff x="5015" y="1878"/>
            <a:chExt cx="366" cy="228"/>
          </a:xfrm>
        </p:grpSpPr>
        <p:sp>
          <p:nvSpPr>
            <p:cNvPr id="107635" name="AutoShape 28"/>
            <p:cNvSpPr>
              <a:spLocks noChangeArrowheads="1"/>
            </p:cNvSpPr>
            <p:nvPr/>
          </p:nvSpPr>
          <p:spPr bwMode="auto">
            <a:xfrm rot="5400000">
              <a:off x="5096" y="1821"/>
              <a:ext cx="210"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107636" name="Text Box 29"/>
            <p:cNvSpPr txBox="1">
              <a:spLocks noChangeArrowheads="1"/>
            </p:cNvSpPr>
            <p:nvPr/>
          </p:nvSpPr>
          <p:spPr bwMode="auto">
            <a:xfrm rot="626605">
              <a:off x="5022" y="1878"/>
              <a:ext cx="230" cy="213"/>
            </a:xfrm>
            <a:prstGeom prst="rect">
              <a:avLst/>
            </a:prstGeom>
            <a:noFill/>
            <a:ln w="9525">
              <a:noFill/>
              <a:miter lim="800000"/>
              <a:headEnd type="none" w="sm" len="lg"/>
              <a:tailEnd type="none" w="sm" len="lg"/>
            </a:ln>
          </p:spPr>
          <p:txBody>
            <a:bodyPr wrap="none">
              <a:spAutoFit/>
            </a:bodyPr>
            <a:lstStyle/>
            <a:p>
              <a:r>
                <a:rPr kumimoji="1" lang="en-US" altLang="zh-CN" sz="1600">
                  <a:solidFill>
                    <a:srgbClr val="333399"/>
                  </a:solidFill>
                  <a:latin typeface="Arial" charset="0"/>
                  <a:ea typeface="黑体" pitchFamily="2" charset="-122"/>
                </a:rPr>
                <a:t>P</a:t>
              </a:r>
              <a:r>
                <a:rPr kumimoji="1" lang="en-US" altLang="zh-CN" sz="1600" baseline="-25000">
                  <a:solidFill>
                    <a:srgbClr val="333399"/>
                  </a:solidFill>
                  <a:latin typeface="Arial" charset="0"/>
                  <a:ea typeface="黑体" pitchFamily="2" charset="-122"/>
                </a:rPr>
                <a:t>1</a:t>
              </a:r>
              <a:endParaRPr kumimoji="1" lang="en-US" altLang="zh-CN" sz="1600">
                <a:solidFill>
                  <a:srgbClr val="333399"/>
                </a:solidFill>
                <a:latin typeface="Arial" charset="0"/>
                <a:ea typeface="黑体" pitchFamily="2" charset="-122"/>
              </a:endParaRPr>
            </a:p>
          </p:txBody>
        </p:sp>
        <p:sp>
          <p:nvSpPr>
            <p:cNvPr id="107637" name="Line 30"/>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38" name="Line 31"/>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39" name="AutoShape 32"/>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7" name="Group 33"/>
          <p:cNvGrpSpPr>
            <a:grpSpLocks/>
          </p:cNvGrpSpPr>
          <p:nvPr/>
        </p:nvGrpSpPr>
        <p:grpSpPr bwMode="auto">
          <a:xfrm>
            <a:off x="8616162" y="3246442"/>
            <a:ext cx="629444" cy="381001"/>
            <a:chOff x="5010" y="2045"/>
            <a:chExt cx="366" cy="240"/>
          </a:xfrm>
        </p:grpSpPr>
        <p:sp>
          <p:nvSpPr>
            <p:cNvPr id="107630" name="AutoShape 34"/>
            <p:cNvSpPr>
              <a:spLocks noChangeArrowheads="1"/>
            </p:cNvSpPr>
            <p:nvPr/>
          </p:nvSpPr>
          <p:spPr bwMode="auto">
            <a:xfrm rot="5400000">
              <a:off x="5091" y="2000"/>
              <a:ext cx="210"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107631" name="Text Box 35"/>
            <p:cNvSpPr txBox="1">
              <a:spLocks noChangeArrowheads="1"/>
            </p:cNvSpPr>
            <p:nvPr/>
          </p:nvSpPr>
          <p:spPr bwMode="auto">
            <a:xfrm rot="626605">
              <a:off x="5017" y="2045"/>
              <a:ext cx="230" cy="213"/>
            </a:xfrm>
            <a:prstGeom prst="rect">
              <a:avLst/>
            </a:prstGeom>
            <a:noFill/>
            <a:ln w="9525">
              <a:noFill/>
              <a:miter lim="800000"/>
              <a:headEnd type="none" w="sm" len="lg"/>
              <a:tailEnd type="none" w="sm" len="lg"/>
            </a:ln>
          </p:spPr>
          <p:txBody>
            <a:bodyPr wrap="none">
              <a:spAutoFit/>
            </a:bodyPr>
            <a:lstStyle/>
            <a:p>
              <a:r>
                <a:rPr kumimoji="1" lang="en-US" altLang="zh-CN" sz="1600">
                  <a:solidFill>
                    <a:srgbClr val="333399"/>
                  </a:solidFill>
                  <a:latin typeface="Arial" charset="0"/>
                  <a:ea typeface="黑体" pitchFamily="2" charset="-122"/>
                </a:rPr>
                <a:t>P</a:t>
              </a:r>
              <a:r>
                <a:rPr kumimoji="1" lang="en-US" altLang="zh-CN" sz="1600" baseline="-25000">
                  <a:solidFill>
                    <a:srgbClr val="333399"/>
                  </a:solidFill>
                  <a:latin typeface="Arial" charset="0"/>
                  <a:ea typeface="黑体" pitchFamily="2" charset="-122"/>
                </a:rPr>
                <a:t>2</a:t>
              </a:r>
              <a:endParaRPr kumimoji="1" lang="en-US" altLang="zh-CN" sz="1600">
                <a:solidFill>
                  <a:srgbClr val="333399"/>
                </a:solidFill>
                <a:latin typeface="Arial" charset="0"/>
                <a:ea typeface="黑体" pitchFamily="2" charset="-122"/>
              </a:endParaRPr>
            </a:p>
          </p:txBody>
        </p:sp>
        <p:sp>
          <p:nvSpPr>
            <p:cNvPr id="107632" name="Line 36"/>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33" name="Line 37"/>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34" name="AutoShape 38"/>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8" name="Group 39"/>
          <p:cNvGrpSpPr>
            <a:grpSpLocks/>
          </p:cNvGrpSpPr>
          <p:nvPr/>
        </p:nvGrpSpPr>
        <p:grpSpPr bwMode="auto">
          <a:xfrm>
            <a:off x="8623036" y="3533781"/>
            <a:ext cx="629444" cy="373063"/>
            <a:chOff x="5014" y="2226"/>
            <a:chExt cx="366" cy="235"/>
          </a:xfrm>
        </p:grpSpPr>
        <p:sp>
          <p:nvSpPr>
            <p:cNvPr id="107625" name="AutoShape 40"/>
            <p:cNvSpPr>
              <a:spLocks noChangeArrowheads="1"/>
            </p:cNvSpPr>
            <p:nvPr/>
          </p:nvSpPr>
          <p:spPr bwMode="auto">
            <a:xfrm rot="5400000">
              <a:off x="5094" y="2176"/>
              <a:ext cx="211"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107626" name="Text Box 41"/>
            <p:cNvSpPr txBox="1">
              <a:spLocks noChangeArrowheads="1"/>
            </p:cNvSpPr>
            <p:nvPr/>
          </p:nvSpPr>
          <p:spPr bwMode="auto">
            <a:xfrm rot="626605">
              <a:off x="5027" y="2226"/>
              <a:ext cx="230" cy="213"/>
            </a:xfrm>
            <a:prstGeom prst="rect">
              <a:avLst/>
            </a:prstGeom>
            <a:noFill/>
            <a:ln w="9525">
              <a:noFill/>
              <a:miter lim="800000"/>
              <a:headEnd type="none" w="sm" len="lg"/>
              <a:tailEnd type="none" w="sm" len="lg"/>
            </a:ln>
          </p:spPr>
          <p:txBody>
            <a:bodyPr wrap="none">
              <a:spAutoFit/>
            </a:bodyPr>
            <a:lstStyle/>
            <a:p>
              <a:r>
                <a:rPr kumimoji="1" lang="en-US" altLang="zh-CN" sz="1600">
                  <a:solidFill>
                    <a:srgbClr val="333399"/>
                  </a:solidFill>
                  <a:latin typeface="Arial" charset="0"/>
                  <a:ea typeface="黑体" pitchFamily="2" charset="-122"/>
                </a:rPr>
                <a:t>P</a:t>
              </a:r>
              <a:r>
                <a:rPr kumimoji="1" lang="en-US" altLang="zh-CN" sz="1600" baseline="-25000">
                  <a:solidFill>
                    <a:srgbClr val="333399"/>
                  </a:solidFill>
                  <a:latin typeface="Arial" charset="0"/>
                  <a:ea typeface="黑体" pitchFamily="2" charset="-122"/>
                </a:rPr>
                <a:t>3</a:t>
              </a:r>
              <a:endParaRPr kumimoji="1" lang="en-US" altLang="zh-CN" sz="1600">
                <a:solidFill>
                  <a:srgbClr val="333399"/>
                </a:solidFill>
                <a:latin typeface="Arial" charset="0"/>
                <a:ea typeface="黑体" pitchFamily="2" charset="-122"/>
              </a:endParaRPr>
            </a:p>
          </p:txBody>
        </p:sp>
        <p:sp>
          <p:nvSpPr>
            <p:cNvPr id="107627" name="Line 42"/>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28" name="Line 43"/>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29" name="AutoShape 44"/>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9" name="Group 45"/>
          <p:cNvGrpSpPr>
            <a:grpSpLocks/>
          </p:cNvGrpSpPr>
          <p:nvPr/>
        </p:nvGrpSpPr>
        <p:grpSpPr bwMode="auto">
          <a:xfrm>
            <a:off x="8628201" y="3803655"/>
            <a:ext cx="631164" cy="382588"/>
            <a:chOff x="5017" y="2396"/>
            <a:chExt cx="367" cy="241"/>
          </a:xfrm>
        </p:grpSpPr>
        <p:sp>
          <p:nvSpPr>
            <p:cNvPr id="107620" name="AutoShape 46"/>
            <p:cNvSpPr>
              <a:spLocks noChangeArrowheads="1"/>
            </p:cNvSpPr>
            <p:nvPr/>
          </p:nvSpPr>
          <p:spPr bwMode="auto">
            <a:xfrm rot="5400000">
              <a:off x="5098" y="2352"/>
              <a:ext cx="211"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107621" name="Text Box 47"/>
            <p:cNvSpPr txBox="1">
              <a:spLocks noChangeArrowheads="1"/>
            </p:cNvSpPr>
            <p:nvPr/>
          </p:nvSpPr>
          <p:spPr bwMode="auto">
            <a:xfrm rot="626605">
              <a:off x="5024" y="2396"/>
              <a:ext cx="230" cy="213"/>
            </a:xfrm>
            <a:prstGeom prst="rect">
              <a:avLst/>
            </a:prstGeom>
            <a:noFill/>
            <a:ln w="9525">
              <a:noFill/>
              <a:miter lim="800000"/>
              <a:headEnd type="none" w="sm" len="lg"/>
              <a:tailEnd type="none" w="sm" len="lg"/>
            </a:ln>
          </p:spPr>
          <p:txBody>
            <a:bodyPr wrap="none">
              <a:spAutoFit/>
            </a:bodyPr>
            <a:lstStyle/>
            <a:p>
              <a:r>
                <a:rPr kumimoji="1" lang="en-US" altLang="zh-CN" sz="1600">
                  <a:solidFill>
                    <a:srgbClr val="333399"/>
                  </a:solidFill>
                  <a:latin typeface="Arial" charset="0"/>
                  <a:ea typeface="黑体" pitchFamily="2" charset="-122"/>
                </a:rPr>
                <a:t>P</a:t>
              </a:r>
              <a:r>
                <a:rPr kumimoji="1" lang="en-US" altLang="zh-CN" sz="1600" baseline="-25000">
                  <a:solidFill>
                    <a:srgbClr val="333399"/>
                  </a:solidFill>
                  <a:latin typeface="Arial" charset="0"/>
                  <a:ea typeface="黑体" pitchFamily="2" charset="-122"/>
                </a:rPr>
                <a:t>4</a:t>
              </a:r>
              <a:endParaRPr kumimoji="1" lang="en-US" altLang="zh-CN" sz="1600">
                <a:solidFill>
                  <a:srgbClr val="333399"/>
                </a:solidFill>
                <a:latin typeface="Arial" charset="0"/>
                <a:ea typeface="黑体" pitchFamily="2" charset="-122"/>
              </a:endParaRPr>
            </a:p>
          </p:txBody>
        </p:sp>
        <p:sp>
          <p:nvSpPr>
            <p:cNvPr id="107622" name="Line 48"/>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23" name="Line 49"/>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24" name="AutoShape 50"/>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10" name="Group 51"/>
          <p:cNvGrpSpPr>
            <a:grpSpLocks/>
          </p:cNvGrpSpPr>
          <p:nvPr/>
        </p:nvGrpSpPr>
        <p:grpSpPr bwMode="auto">
          <a:xfrm>
            <a:off x="7377912" y="2765423"/>
            <a:ext cx="629444" cy="371474"/>
            <a:chOff x="4290" y="1742"/>
            <a:chExt cx="366" cy="234"/>
          </a:xfrm>
        </p:grpSpPr>
        <p:sp>
          <p:nvSpPr>
            <p:cNvPr id="107615" name="AutoShape 52"/>
            <p:cNvSpPr>
              <a:spLocks noChangeArrowheads="1"/>
            </p:cNvSpPr>
            <p:nvPr/>
          </p:nvSpPr>
          <p:spPr bwMode="auto">
            <a:xfrm rot="5400000">
              <a:off x="4371" y="1691"/>
              <a:ext cx="210" cy="360"/>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107616" name="Text Box 53"/>
            <p:cNvSpPr txBox="1">
              <a:spLocks noChangeArrowheads="1"/>
            </p:cNvSpPr>
            <p:nvPr/>
          </p:nvSpPr>
          <p:spPr bwMode="auto">
            <a:xfrm rot="626605">
              <a:off x="4297" y="1742"/>
              <a:ext cx="230" cy="213"/>
            </a:xfrm>
            <a:prstGeom prst="rect">
              <a:avLst/>
            </a:prstGeom>
            <a:noFill/>
            <a:ln w="9525">
              <a:noFill/>
              <a:miter lim="800000"/>
              <a:headEnd type="none" w="sm" len="lg"/>
              <a:tailEnd type="none" w="sm" len="lg"/>
            </a:ln>
          </p:spPr>
          <p:txBody>
            <a:bodyPr wrap="none">
              <a:spAutoFit/>
            </a:bodyPr>
            <a:lstStyle/>
            <a:p>
              <a:r>
                <a:rPr kumimoji="1" lang="en-US" altLang="zh-CN" sz="1600">
                  <a:solidFill>
                    <a:srgbClr val="333399"/>
                  </a:solidFill>
                  <a:latin typeface="Arial" charset="0"/>
                  <a:ea typeface="黑体" pitchFamily="2" charset="-122"/>
                </a:rPr>
                <a:t>P</a:t>
              </a:r>
              <a:r>
                <a:rPr kumimoji="1" lang="en-US" altLang="zh-CN" sz="1600" baseline="-25000">
                  <a:solidFill>
                    <a:srgbClr val="333399"/>
                  </a:solidFill>
                  <a:latin typeface="Arial" charset="0"/>
                  <a:ea typeface="黑体" pitchFamily="2" charset="-122"/>
                </a:rPr>
                <a:t>3</a:t>
              </a:r>
              <a:endParaRPr kumimoji="1" lang="en-US" altLang="zh-CN" sz="1600">
                <a:solidFill>
                  <a:srgbClr val="333399"/>
                </a:solidFill>
                <a:latin typeface="Arial" charset="0"/>
                <a:ea typeface="黑体" pitchFamily="2" charset="-122"/>
              </a:endParaRPr>
            </a:p>
          </p:txBody>
        </p:sp>
        <p:sp>
          <p:nvSpPr>
            <p:cNvPr id="107617" name="Line 54"/>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18" name="Line 55"/>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19" name="AutoShape 56"/>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11" name="Group 57"/>
          <p:cNvGrpSpPr>
            <a:grpSpLocks/>
          </p:cNvGrpSpPr>
          <p:nvPr/>
        </p:nvGrpSpPr>
        <p:grpSpPr bwMode="auto">
          <a:xfrm>
            <a:off x="7384786" y="3043243"/>
            <a:ext cx="629444" cy="373063"/>
            <a:chOff x="4294" y="1917"/>
            <a:chExt cx="366" cy="235"/>
          </a:xfrm>
        </p:grpSpPr>
        <p:sp>
          <p:nvSpPr>
            <p:cNvPr id="107610" name="AutoShape 58"/>
            <p:cNvSpPr>
              <a:spLocks noChangeArrowheads="1"/>
            </p:cNvSpPr>
            <p:nvPr/>
          </p:nvSpPr>
          <p:spPr bwMode="auto">
            <a:xfrm rot="5400000">
              <a:off x="4374" y="1867"/>
              <a:ext cx="211"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107611" name="Text Box 59"/>
            <p:cNvSpPr txBox="1">
              <a:spLocks noChangeArrowheads="1"/>
            </p:cNvSpPr>
            <p:nvPr/>
          </p:nvSpPr>
          <p:spPr bwMode="auto">
            <a:xfrm rot="626605">
              <a:off x="4307" y="1917"/>
              <a:ext cx="230" cy="213"/>
            </a:xfrm>
            <a:prstGeom prst="rect">
              <a:avLst/>
            </a:prstGeom>
            <a:noFill/>
            <a:ln w="9525">
              <a:noFill/>
              <a:miter lim="800000"/>
              <a:headEnd type="none" w="sm" len="lg"/>
              <a:tailEnd type="none" w="sm" len="lg"/>
            </a:ln>
          </p:spPr>
          <p:txBody>
            <a:bodyPr wrap="none">
              <a:spAutoFit/>
            </a:bodyPr>
            <a:lstStyle/>
            <a:p>
              <a:r>
                <a:rPr kumimoji="1" lang="en-US" altLang="zh-CN" sz="1600">
                  <a:solidFill>
                    <a:srgbClr val="333399"/>
                  </a:solidFill>
                  <a:latin typeface="Arial" charset="0"/>
                  <a:ea typeface="黑体" pitchFamily="2" charset="-122"/>
                </a:rPr>
                <a:t>P</a:t>
              </a:r>
              <a:r>
                <a:rPr kumimoji="1" lang="en-US" altLang="zh-CN" sz="1600" baseline="-25000">
                  <a:solidFill>
                    <a:srgbClr val="333399"/>
                  </a:solidFill>
                  <a:latin typeface="Arial" charset="0"/>
                  <a:ea typeface="黑体" pitchFamily="2" charset="-122"/>
                </a:rPr>
                <a:t>4</a:t>
              </a:r>
              <a:endParaRPr kumimoji="1" lang="en-US" altLang="zh-CN" sz="1600">
                <a:solidFill>
                  <a:srgbClr val="333399"/>
                </a:solidFill>
                <a:latin typeface="Arial" charset="0"/>
                <a:ea typeface="黑体" pitchFamily="2" charset="-122"/>
              </a:endParaRPr>
            </a:p>
          </p:txBody>
        </p:sp>
        <p:sp>
          <p:nvSpPr>
            <p:cNvPr id="107612" name="Line 60"/>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13" name="Line 61"/>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14" name="AutoShape 62"/>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p:spPr>
          <p:txBody>
            <a:bodyPr wrap="none" anchor="ctr"/>
            <a:lstStyle/>
            <a:p>
              <a:endParaRPr lang="zh-CN" altLang="en-US"/>
            </a:p>
          </p:txBody>
        </p:sp>
      </p:grpSp>
      <p:grpSp>
        <p:nvGrpSpPr>
          <p:cNvPr id="12" name="Group 63"/>
          <p:cNvGrpSpPr>
            <a:grpSpLocks/>
          </p:cNvGrpSpPr>
          <p:nvPr/>
        </p:nvGrpSpPr>
        <p:grpSpPr bwMode="auto">
          <a:xfrm>
            <a:off x="4946121" y="3478213"/>
            <a:ext cx="631164" cy="1069975"/>
            <a:chOff x="2876" y="2191"/>
            <a:chExt cx="367" cy="674"/>
          </a:xfrm>
        </p:grpSpPr>
        <p:sp>
          <p:nvSpPr>
            <p:cNvPr id="107605" name="AutoShape 64"/>
            <p:cNvSpPr>
              <a:spLocks noChangeArrowheads="1"/>
            </p:cNvSpPr>
            <p:nvPr/>
          </p:nvSpPr>
          <p:spPr bwMode="auto">
            <a:xfrm rot="5400000">
              <a:off x="2729" y="2350"/>
              <a:ext cx="674" cy="355"/>
            </a:xfrm>
            <a:prstGeom prst="parallelogram">
              <a:avLst>
                <a:gd name="adj" fmla="val 18265"/>
              </a:avLst>
            </a:prstGeom>
            <a:solidFill>
              <a:srgbClr val="DDDDDD"/>
            </a:solidFill>
            <a:ln w="9525">
              <a:noFill/>
              <a:miter lim="800000"/>
              <a:headEnd/>
              <a:tailEnd/>
            </a:ln>
          </p:spPr>
          <p:txBody>
            <a:bodyPr wrap="none" anchor="ctr"/>
            <a:lstStyle/>
            <a:p>
              <a:endParaRPr lang="zh-CN" altLang="en-US"/>
            </a:p>
          </p:txBody>
        </p:sp>
        <p:sp>
          <p:nvSpPr>
            <p:cNvPr id="107606" name="AutoShape 65"/>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p:spPr>
          <p:txBody>
            <a:bodyPr wrap="none" anchor="ctr"/>
            <a:lstStyle/>
            <a:p>
              <a:endParaRPr lang="zh-CN" altLang="en-US"/>
            </a:p>
          </p:txBody>
        </p:sp>
        <p:sp>
          <p:nvSpPr>
            <p:cNvPr id="107607" name="Text Box 66"/>
            <p:cNvSpPr txBox="1">
              <a:spLocks noChangeArrowheads="1"/>
            </p:cNvSpPr>
            <p:nvPr/>
          </p:nvSpPr>
          <p:spPr bwMode="auto">
            <a:xfrm>
              <a:off x="2919" y="2313"/>
              <a:ext cx="227" cy="306"/>
            </a:xfrm>
            <a:prstGeom prst="rect">
              <a:avLst/>
            </a:prstGeom>
            <a:noFill/>
            <a:ln w="9525">
              <a:noFill/>
              <a:miter lim="800000"/>
              <a:headEnd/>
              <a:tailEnd/>
            </a:ln>
          </p:spPr>
          <p:txBody>
            <a:bodyPr wrap="none">
              <a:spAutoFit/>
            </a:bodyPr>
            <a:lstStyle/>
            <a:p>
              <a:pPr>
                <a:lnSpc>
                  <a:spcPct val="80000"/>
                </a:lnSpc>
              </a:pPr>
              <a:r>
                <a:rPr kumimoji="1" lang="zh-CN" altLang="en-US" sz="1600">
                  <a:solidFill>
                    <a:srgbClr val="333399"/>
                  </a:solidFill>
                  <a:latin typeface="Arial" charset="0"/>
                  <a:ea typeface="黑体" pitchFamily="2" charset="-122"/>
                </a:rPr>
                <a:t>报</a:t>
              </a:r>
            </a:p>
            <a:p>
              <a:pPr>
                <a:lnSpc>
                  <a:spcPct val="80000"/>
                </a:lnSpc>
              </a:pPr>
              <a:r>
                <a:rPr kumimoji="1" lang="zh-CN" altLang="en-US" sz="1600">
                  <a:solidFill>
                    <a:srgbClr val="333399"/>
                  </a:solidFill>
                  <a:latin typeface="Arial" charset="0"/>
                  <a:ea typeface="黑体" pitchFamily="2" charset="-122"/>
                </a:rPr>
                <a:t>文</a:t>
              </a:r>
            </a:p>
          </p:txBody>
        </p:sp>
        <p:sp>
          <p:nvSpPr>
            <p:cNvPr id="107608" name="Line 67"/>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09" name="Line 68"/>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p:spPr>
          <p:txBody>
            <a:bodyPr wrap="none" anchor="ctr"/>
            <a:lstStyle/>
            <a:p>
              <a:endParaRPr lang="zh-CN" altLang="en-US"/>
            </a:p>
          </p:txBody>
        </p:sp>
      </p:grpSp>
      <p:grpSp>
        <p:nvGrpSpPr>
          <p:cNvPr id="13" name="Group 69"/>
          <p:cNvGrpSpPr>
            <a:grpSpLocks/>
          </p:cNvGrpSpPr>
          <p:nvPr/>
        </p:nvGrpSpPr>
        <p:grpSpPr bwMode="auto">
          <a:xfrm>
            <a:off x="5591044" y="4814888"/>
            <a:ext cx="629444" cy="1071562"/>
            <a:chOff x="3251" y="3033"/>
            <a:chExt cx="366" cy="675"/>
          </a:xfrm>
        </p:grpSpPr>
        <p:sp>
          <p:nvSpPr>
            <p:cNvPr id="107600" name="AutoShape 70"/>
            <p:cNvSpPr>
              <a:spLocks noChangeArrowheads="1"/>
            </p:cNvSpPr>
            <p:nvPr/>
          </p:nvSpPr>
          <p:spPr bwMode="auto">
            <a:xfrm rot="5400000">
              <a:off x="3102" y="3193"/>
              <a:ext cx="675" cy="355"/>
            </a:xfrm>
            <a:prstGeom prst="parallelogram">
              <a:avLst>
                <a:gd name="adj" fmla="val 18292"/>
              </a:avLst>
            </a:prstGeom>
            <a:solidFill>
              <a:srgbClr val="DDDDDD"/>
            </a:solidFill>
            <a:ln w="9525">
              <a:noFill/>
              <a:miter lim="800000"/>
              <a:headEnd/>
              <a:tailEnd/>
            </a:ln>
          </p:spPr>
          <p:txBody>
            <a:bodyPr wrap="none" anchor="ctr"/>
            <a:lstStyle/>
            <a:p>
              <a:endParaRPr lang="zh-CN" altLang="en-US"/>
            </a:p>
          </p:txBody>
        </p:sp>
        <p:sp>
          <p:nvSpPr>
            <p:cNvPr id="107601" name="AutoShape 71"/>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p:spPr>
          <p:txBody>
            <a:bodyPr wrap="none" anchor="ctr"/>
            <a:lstStyle/>
            <a:p>
              <a:endParaRPr lang="zh-CN" altLang="en-US"/>
            </a:p>
          </p:txBody>
        </p:sp>
        <p:sp>
          <p:nvSpPr>
            <p:cNvPr id="107602" name="Text Box 72"/>
            <p:cNvSpPr txBox="1">
              <a:spLocks noChangeArrowheads="1"/>
            </p:cNvSpPr>
            <p:nvPr/>
          </p:nvSpPr>
          <p:spPr bwMode="auto">
            <a:xfrm>
              <a:off x="3293" y="3156"/>
              <a:ext cx="227" cy="306"/>
            </a:xfrm>
            <a:prstGeom prst="rect">
              <a:avLst/>
            </a:prstGeom>
            <a:noFill/>
            <a:ln w="9525">
              <a:noFill/>
              <a:miter lim="800000"/>
              <a:headEnd/>
              <a:tailEnd/>
            </a:ln>
          </p:spPr>
          <p:txBody>
            <a:bodyPr wrap="none">
              <a:spAutoFit/>
            </a:bodyPr>
            <a:lstStyle/>
            <a:p>
              <a:pPr>
                <a:lnSpc>
                  <a:spcPct val="80000"/>
                </a:lnSpc>
              </a:pPr>
              <a:r>
                <a:rPr kumimoji="1" lang="zh-CN" altLang="en-US" sz="1600">
                  <a:solidFill>
                    <a:srgbClr val="333399"/>
                  </a:solidFill>
                  <a:latin typeface="Arial" charset="0"/>
                  <a:ea typeface="黑体" pitchFamily="2" charset="-122"/>
                </a:rPr>
                <a:t>报</a:t>
              </a:r>
            </a:p>
            <a:p>
              <a:pPr>
                <a:lnSpc>
                  <a:spcPct val="80000"/>
                </a:lnSpc>
              </a:pPr>
              <a:r>
                <a:rPr kumimoji="1" lang="zh-CN" altLang="en-US" sz="1600">
                  <a:solidFill>
                    <a:srgbClr val="333399"/>
                  </a:solidFill>
                  <a:latin typeface="Arial" charset="0"/>
                  <a:ea typeface="黑体" pitchFamily="2" charset="-122"/>
                </a:rPr>
                <a:t>文</a:t>
              </a:r>
            </a:p>
          </p:txBody>
        </p:sp>
        <p:sp>
          <p:nvSpPr>
            <p:cNvPr id="107603" name="Line 73"/>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604" name="Line 74"/>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p:spPr>
          <p:txBody>
            <a:bodyPr wrap="none" anchor="ctr"/>
            <a:lstStyle/>
            <a:p>
              <a:endParaRPr lang="zh-CN" altLang="en-US"/>
            </a:p>
          </p:txBody>
        </p:sp>
      </p:grpSp>
      <p:grpSp>
        <p:nvGrpSpPr>
          <p:cNvPr id="14" name="Group 75"/>
          <p:cNvGrpSpPr>
            <a:grpSpLocks/>
          </p:cNvGrpSpPr>
          <p:nvPr/>
        </p:nvGrpSpPr>
        <p:grpSpPr bwMode="auto">
          <a:xfrm>
            <a:off x="4332156" y="2206626"/>
            <a:ext cx="620844" cy="1069975"/>
            <a:chOff x="2519" y="1390"/>
            <a:chExt cx="361" cy="674"/>
          </a:xfrm>
        </p:grpSpPr>
        <p:sp>
          <p:nvSpPr>
            <p:cNvPr id="107595" name="AutoShape 76"/>
            <p:cNvSpPr>
              <a:spLocks noChangeArrowheads="1"/>
            </p:cNvSpPr>
            <p:nvPr/>
          </p:nvSpPr>
          <p:spPr bwMode="auto">
            <a:xfrm rot="5400000">
              <a:off x="2366" y="1549"/>
              <a:ext cx="674" cy="355"/>
            </a:xfrm>
            <a:prstGeom prst="parallelogram">
              <a:avLst>
                <a:gd name="adj" fmla="val 18265"/>
              </a:avLst>
            </a:prstGeom>
            <a:solidFill>
              <a:srgbClr val="DDDDDD"/>
            </a:solidFill>
            <a:ln w="9525">
              <a:noFill/>
              <a:miter lim="800000"/>
              <a:headEnd/>
              <a:tailEnd/>
            </a:ln>
          </p:spPr>
          <p:txBody>
            <a:bodyPr wrap="none" anchor="ctr"/>
            <a:lstStyle/>
            <a:p>
              <a:endParaRPr lang="zh-CN" altLang="en-US"/>
            </a:p>
          </p:txBody>
        </p:sp>
        <p:sp>
          <p:nvSpPr>
            <p:cNvPr id="107596" name="AutoShape 77"/>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p:spPr>
          <p:txBody>
            <a:bodyPr wrap="none" anchor="ctr"/>
            <a:lstStyle/>
            <a:p>
              <a:endParaRPr lang="zh-CN" altLang="en-US"/>
            </a:p>
          </p:txBody>
        </p:sp>
        <p:sp>
          <p:nvSpPr>
            <p:cNvPr id="107597" name="Text Box 78"/>
            <p:cNvSpPr txBox="1">
              <a:spLocks noChangeArrowheads="1"/>
            </p:cNvSpPr>
            <p:nvPr/>
          </p:nvSpPr>
          <p:spPr bwMode="auto">
            <a:xfrm>
              <a:off x="2567" y="1513"/>
              <a:ext cx="227" cy="306"/>
            </a:xfrm>
            <a:prstGeom prst="rect">
              <a:avLst/>
            </a:prstGeom>
            <a:noFill/>
            <a:ln w="9525">
              <a:noFill/>
              <a:miter lim="800000"/>
              <a:headEnd/>
              <a:tailEnd/>
            </a:ln>
          </p:spPr>
          <p:txBody>
            <a:bodyPr wrap="none">
              <a:spAutoFit/>
            </a:bodyPr>
            <a:lstStyle/>
            <a:p>
              <a:pPr>
                <a:lnSpc>
                  <a:spcPct val="80000"/>
                </a:lnSpc>
              </a:pPr>
              <a:r>
                <a:rPr kumimoji="1" lang="zh-CN" altLang="en-US" sz="1600">
                  <a:solidFill>
                    <a:srgbClr val="333399"/>
                  </a:solidFill>
                  <a:latin typeface="Arial" charset="0"/>
                  <a:ea typeface="黑体" pitchFamily="2" charset="-122"/>
                </a:rPr>
                <a:t>报</a:t>
              </a:r>
            </a:p>
            <a:p>
              <a:pPr>
                <a:lnSpc>
                  <a:spcPct val="80000"/>
                </a:lnSpc>
              </a:pPr>
              <a:r>
                <a:rPr kumimoji="1" lang="zh-CN" altLang="en-US" sz="1600">
                  <a:solidFill>
                    <a:srgbClr val="333399"/>
                  </a:solidFill>
                  <a:latin typeface="Arial" charset="0"/>
                  <a:ea typeface="黑体" pitchFamily="2" charset="-122"/>
                </a:rPr>
                <a:t>文</a:t>
              </a:r>
            </a:p>
          </p:txBody>
        </p:sp>
        <p:sp>
          <p:nvSpPr>
            <p:cNvPr id="107598" name="Line 79"/>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599" name="Line 80"/>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p:spPr>
          <p:txBody>
            <a:bodyPr wrap="none" anchor="ctr"/>
            <a:lstStyle/>
            <a:p>
              <a:endParaRPr lang="zh-CN" altLang="en-US"/>
            </a:p>
          </p:txBody>
        </p:sp>
      </p:grpSp>
      <p:sp>
        <p:nvSpPr>
          <p:cNvPr id="107536" name="Line 81"/>
          <p:cNvSpPr>
            <a:spLocks noChangeShapeType="1"/>
          </p:cNvSpPr>
          <p:nvPr/>
        </p:nvSpPr>
        <p:spPr bwMode="auto">
          <a:xfrm>
            <a:off x="2044833" y="2206626"/>
            <a:ext cx="0" cy="3813175"/>
          </a:xfrm>
          <a:prstGeom prst="line">
            <a:avLst/>
          </a:prstGeom>
          <a:noFill/>
          <a:ln w="12700">
            <a:solidFill>
              <a:schemeClr val="tx1"/>
            </a:solidFill>
            <a:round/>
            <a:headEnd/>
            <a:tailEnd/>
          </a:ln>
        </p:spPr>
        <p:txBody>
          <a:bodyPr wrap="none" anchor="ctr"/>
          <a:lstStyle/>
          <a:p>
            <a:endParaRPr lang="zh-CN" altLang="en-US"/>
          </a:p>
        </p:txBody>
      </p:sp>
      <p:sp>
        <p:nvSpPr>
          <p:cNvPr id="107537" name="Line 82"/>
          <p:cNvSpPr>
            <a:spLocks noChangeShapeType="1"/>
          </p:cNvSpPr>
          <p:nvPr/>
        </p:nvSpPr>
        <p:spPr bwMode="auto">
          <a:xfrm>
            <a:off x="2669117" y="2206626"/>
            <a:ext cx="0" cy="3813175"/>
          </a:xfrm>
          <a:prstGeom prst="line">
            <a:avLst/>
          </a:prstGeom>
          <a:noFill/>
          <a:ln w="12700">
            <a:solidFill>
              <a:schemeClr val="tx1"/>
            </a:solidFill>
            <a:round/>
            <a:headEnd/>
            <a:tailEnd/>
          </a:ln>
        </p:spPr>
        <p:txBody>
          <a:bodyPr wrap="none" anchor="ctr"/>
          <a:lstStyle/>
          <a:p>
            <a:endParaRPr lang="zh-CN" altLang="en-US"/>
          </a:p>
        </p:txBody>
      </p:sp>
      <p:sp>
        <p:nvSpPr>
          <p:cNvPr id="107538" name="Text Box 83"/>
          <p:cNvSpPr txBox="1">
            <a:spLocks noChangeArrowheads="1"/>
          </p:cNvSpPr>
          <p:nvPr/>
        </p:nvSpPr>
        <p:spPr bwMode="auto">
          <a:xfrm>
            <a:off x="1226212" y="6043613"/>
            <a:ext cx="2298899" cy="338554"/>
          </a:xfrm>
          <a:prstGeom prst="rect">
            <a:avLst/>
          </a:prstGeom>
          <a:noFill/>
          <a:ln w="9525">
            <a:noFill/>
            <a:miter lim="800000"/>
            <a:headEnd/>
            <a:tailEnd/>
          </a:ln>
        </p:spPr>
        <p:txBody>
          <a:bodyPr wrap="none">
            <a:spAutoFit/>
          </a:bodyPr>
          <a:lstStyle/>
          <a:p>
            <a:r>
              <a:rPr kumimoji="1" lang="en-US" altLang="zh-CN" sz="1600">
                <a:solidFill>
                  <a:srgbClr val="333399"/>
                </a:solidFill>
                <a:latin typeface="Arial" charset="0"/>
                <a:ea typeface="黑体" pitchFamily="2" charset="-122"/>
              </a:rPr>
              <a:t>A         B         C        D </a:t>
            </a:r>
          </a:p>
        </p:txBody>
      </p:sp>
      <p:sp>
        <p:nvSpPr>
          <p:cNvPr id="107539" name="Text Box 84"/>
          <p:cNvSpPr txBox="1">
            <a:spLocks noChangeArrowheads="1"/>
          </p:cNvSpPr>
          <p:nvPr/>
        </p:nvSpPr>
        <p:spPr bwMode="auto">
          <a:xfrm>
            <a:off x="4148138" y="6043613"/>
            <a:ext cx="2298899" cy="338554"/>
          </a:xfrm>
          <a:prstGeom prst="rect">
            <a:avLst/>
          </a:prstGeom>
          <a:noFill/>
          <a:ln w="9525">
            <a:noFill/>
            <a:miter lim="800000"/>
            <a:headEnd/>
            <a:tailEnd/>
          </a:ln>
        </p:spPr>
        <p:txBody>
          <a:bodyPr wrap="none">
            <a:spAutoFit/>
          </a:bodyPr>
          <a:lstStyle/>
          <a:p>
            <a:r>
              <a:rPr kumimoji="1" lang="en-US" altLang="zh-CN" sz="1600">
                <a:solidFill>
                  <a:srgbClr val="333399"/>
                </a:solidFill>
                <a:latin typeface="Arial" charset="0"/>
                <a:ea typeface="黑体" pitchFamily="2" charset="-122"/>
              </a:rPr>
              <a:t>A         B         C         D</a:t>
            </a:r>
          </a:p>
        </p:txBody>
      </p:sp>
      <p:sp>
        <p:nvSpPr>
          <p:cNvPr id="107540" name="Text Box 85"/>
          <p:cNvSpPr txBox="1">
            <a:spLocks noChangeArrowheads="1"/>
          </p:cNvSpPr>
          <p:nvPr/>
        </p:nvSpPr>
        <p:spPr bwMode="auto">
          <a:xfrm>
            <a:off x="7190450" y="6043613"/>
            <a:ext cx="2298899" cy="338554"/>
          </a:xfrm>
          <a:prstGeom prst="rect">
            <a:avLst/>
          </a:prstGeom>
          <a:noFill/>
          <a:ln w="9525">
            <a:noFill/>
            <a:miter lim="800000"/>
            <a:headEnd/>
            <a:tailEnd/>
          </a:ln>
        </p:spPr>
        <p:txBody>
          <a:bodyPr wrap="none">
            <a:spAutoFit/>
          </a:bodyPr>
          <a:lstStyle/>
          <a:p>
            <a:r>
              <a:rPr kumimoji="1" lang="en-US" altLang="zh-CN" sz="1600">
                <a:solidFill>
                  <a:srgbClr val="333399"/>
                </a:solidFill>
                <a:latin typeface="Arial" charset="0"/>
                <a:ea typeface="黑体" pitchFamily="2" charset="-122"/>
              </a:rPr>
              <a:t>A         B         C         D</a:t>
            </a:r>
          </a:p>
        </p:txBody>
      </p:sp>
      <p:sp>
        <p:nvSpPr>
          <p:cNvPr id="107541" name="Line 86"/>
          <p:cNvSpPr>
            <a:spLocks noChangeShapeType="1"/>
          </p:cNvSpPr>
          <p:nvPr/>
        </p:nvSpPr>
        <p:spPr bwMode="auto">
          <a:xfrm>
            <a:off x="1420548" y="2339976"/>
            <a:ext cx="624285" cy="66675"/>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07542" name="Line 87"/>
          <p:cNvSpPr>
            <a:spLocks noChangeShapeType="1"/>
          </p:cNvSpPr>
          <p:nvPr/>
        </p:nvSpPr>
        <p:spPr bwMode="auto">
          <a:xfrm>
            <a:off x="2044833" y="2608264"/>
            <a:ext cx="624284" cy="66675"/>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07543" name="Line 88"/>
          <p:cNvSpPr>
            <a:spLocks noChangeShapeType="1"/>
          </p:cNvSpPr>
          <p:nvPr/>
        </p:nvSpPr>
        <p:spPr bwMode="auto">
          <a:xfrm>
            <a:off x="2669117" y="2874964"/>
            <a:ext cx="622565" cy="66675"/>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07544" name="Line 89"/>
          <p:cNvSpPr>
            <a:spLocks noChangeShapeType="1"/>
          </p:cNvSpPr>
          <p:nvPr/>
        </p:nvSpPr>
        <p:spPr bwMode="auto">
          <a:xfrm flipH="1">
            <a:off x="1420548" y="3276600"/>
            <a:ext cx="1871133" cy="268288"/>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07545" name="Text Box 90"/>
          <p:cNvSpPr txBox="1">
            <a:spLocks noChangeArrowheads="1"/>
          </p:cNvSpPr>
          <p:nvPr/>
        </p:nvSpPr>
        <p:spPr bwMode="auto">
          <a:xfrm>
            <a:off x="4756944" y="1868488"/>
            <a:ext cx="1005403" cy="338554"/>
          </a:xfrm>
          <a:prstGeom prst="rect">
            <a:avLst/>
          </a:prstGeom>
          <a:noFill/>
          <a:ln w="9525">
            <a:noFill/>
            <a:miter lim="800000"/>
            <a:headEnd/>
            <a:tailEnd/>
          </a:ln>
        </p:spPr>
        <p:txBody>
          <a:bodyPr wrap="none">
            <a:spAutoFit/>
          </a:bodyPr>
          <a:lstStyle/>
          <a:p>
            <a:r>
              <a:rPr kumimoji="1" lang="zh-CN" altLang="en-US" sz="1600">
                <a:solidFill>
                  <a:srgbClr val="333399"/>
                </a:solidFill>
                <a:latin typeface="Arial" charset="0"/>
                <a:ea typeface="黑体" pitchFamily="2" charset="-122"/>
              </a:rPr>
              <a:t>报文交换</a:t>
            </a:r>
          </a:p>
        </p:txBody>
      </p:sp>
      <p:sp>
        <p:nvSpPr>
          <p:cNvPr id="107546" name="Text Box 91"/>
          <p:cNvSpPr txBox="1">
            <a:spLocks noChangeArrowheads="1"/>
          </p:cNvSpPr>
          <p:nvPr/>
        </p:nvSpPr>
        <p:spPr bwMode="auto">
          <a:xfrm>
            <a:off x="1767946" y="1868488"/>
            <a:ext cx="1005403" cy="338554"/>
          </a:xfrm>
          <a:prstGeom prst="rect">
            <a:avLst/>
          </a:prstGeom>
          <a:noFill/>
          <a:ln w="9525">
            <a:noFill/>
            <a:miter lim="800000"/>
            <a:headEnd/>
            <a:tailEnd/>
          </a:ln>
        </p:spPr>
        <p:txBody>
          <a:bodyPr wrap="none">
            <a:spAutoFit/>
          </a:bodyPr>
          <a:lstStyle/>
          <a:p>
            <a:r>
              <a:rPr kumimoji="1" lang="zh-CN" altLang="en-US" sz="1600">
                <a:solidFill>
                  <a:srgbClr val="333399"/>
                </a:solidFill>
                <a:latin typeface="Arial" charset="0"/>
                <a:ea typeface="黑体" pitchFamily="2" charset="-122"/>
              </a:rPr>
              <a:t>电路交换</a:t>
            </a:r>
          </a:p>
        </p:txBody>
      </p:sp>
      <p:sp>
        <p:nvSpPr>
          <p:cNvPr id="107547" name="Text Box 92"/>
          <p:cNvSpPr txBox="1">
            <a:spLocks noChangeArrowheads="1"/>
          </p:cNvSpPr>
          <p:nvPr/>
        </p:nvSpPr>
        <p:spPr bwMode="auto">
          <a:xfrm>
            <a:off x="7737343" y="1868488"/>
            <a:ext cx="1005403" cy="338554"/>
          </a:xfrm>
          <a:prstGeom prst="rect">
            <a:avLst/>
          </a:prstGeom>
          <a:noFill/>
          <a:ln w="9525">
            <a:noFill/>
            <a:miter lim="800000"/>
            <a:headEnd/>
            <a:tailEnd/>
          </a:ln>
        </p:spPr>
        <p:txBody>
          <a:bodyPr wrap="none">
            <a:spAutoFit/>
          </a:bodyPr>
          <a:lstStyle/>
          <a:p>
            <a:r>
              <a:rPr kumimoji="1" lang="zh-CN" altLang="en-US" sz="1600">
                <a:solidFill>
                  <a:srgbClr val="333399"/>
                </a:solidFill>
                <a:latin typeface="Arial" charset="0"/>
                <a:ea typeface="黑体" pitchFamily="2" charset="-122"/>
              </a:rPr>
              <a:t>分组交换</a:t>
            </a:r>
          </a:p>
        </p:txBody>
      </p:sp>
      <p:sp>
        <p:nvSpPr>
          <p:cNvPr id="107548" name="Line 93"/>
          <p:cNvSpPr>
            <a:spLocks noChangeShapeType="1"/>
          </p:cNvSpPr>
          <p:nvPr/>
        </p:nvSpPr>
        <p:spPr bwMode="auto">
          <a:xfrm>
            <a:off x="3804179" y="2674938"/>
            <a:ext cx="0" cy="2743200"/>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07549" name="Text Box 94"/>
          <p:cNvSpPr txBox="1">
            <a:spLocks noChangeArrowheads="1"/>
          </p:cNvSpPr>
          <p:nvPr/>
        </p:nvSpPr>
        <p:spPr bwMode="auto">
          <a:xfrm>
            <a:off x="3694113" y="5457825"/>
            <a:ext cx="242374" cy="338554"/>
          </a:xfrm>
          <a:prstGeom prst="rect">
            <a:avLst/>
          </a:prstGeom>
          <a:noFill/>
          <a:ln w="9525">
            <a:noFill/>
            <a:miter lim="800000"/>
            <a:headEnd/>
            <a:tailEnd/>
          </a:ln>
        </p:spPr>
        <p:txBody>
          <a:bodyPr wrap="none">
            <a:spAutoFit/>
          </a:bodyPr>
          <a:lstStyle/>
          <a:p>
            <a:r>
              <a:rPr kumimoji="1" lang="en-US" altLang="zh-CN" sz="1600">
                <a:solidFill>
                  <a:srgbClr val="333399"/>
                </a:solidFill>
                <a:latin typeface="Arial" charset="0"/>
                <a:ea typeface="黑体" pitchFamily="2" charset="-122"/>
              </a:rPr>
              <a:t>t</a:t>
            </a:r>
          </a:p>
        </p:txBody>
      </p:sp>
      <p:grpSp>
        <p:nvGrpSpPr>
          <p:cNvPr id="15" name="Group 95"/>
          <p:cNvGrpSpPr>
            <a:grpSpLocks/>
          </p:cNvGrpSpPr>
          <p:nvPr/>
        </p:nvGrpSpPr>
        <p:grpSpPr bwMode="auto">
          <a:xfrm>
            <a:off x="194337" y="2338388"/>
            <a:ext cx="1202134" cy="1230312"/>
            <a:chOff x="113" y="1473"/>
            <a:chExt cx="699" cy="775"/>
          </a:xfrm>
        </p:grpSpPr>
        <p:sp>
          <p:nvSpPr>
            <p:cNvPr id="107591" name="Line 96"/>
            <p:cNvSpPr>
              <a:spLocks noChangeShapeType="1"/>
            </p:cNvSpPr>
            <p:nvPr/>
          </p:nvSpPr>
          <p:spPr bwMode="auto">
            <a:xfrm>
              <a:off x="630" y="1474"/>
              <a:ext cx="182" cy="0"/>
            </a:xfrm>
            <a:prstGeom prst="line">
              <a:avLst/>
            </a:prstGeom>
            <a:noFill/>
            <a:ln w="9525">
              <a:solidFill>
                <a:srgbClr val="333399"/>
              </a:solidFill>
              <a:round/>
              <a:headEnd/>
              <a:tailEnd/>
            </a:ln>
          </p:spPr>
          <p:txBody>
            <a:bodyPr wrap="none" anchor="ctr"/>
            <a:lstStyle/>
            <a:p>
              <a:endParaRPr lang="zh-CN" altLang="en-US"/>
            </a:p>
          </p:txBody>
        </p:sp>
        <p:sp>
          <p:nvSpPr>
            <p:cNvPr id="107592" name="Line 97"/>
            <p:cNvSpPr>
              <a:spLocks noChangeShapeType="1"/>
            </p:cNvSpPr>
            <p:nvPr/>
          </p:nvSpPr>
          <p:spPr bwMode="auto">
            <a:xfrm>
              <a:off x="622" y="2248"/>
              <a:ext cx="181" cy="0"/>
            </a:xfrm>
            <a:prstGeom prst="line">
              <a:avLst/>
            </a:prstGeom>
            <a:noFill/>
            <a:ln w="9525">
              <a:solidFill>
                <a:srgbClr val="333399"/>
              </a:solidFill>
              <a:round/>
              <a:headEnd/>
              <a:tailEnd/>
            </a:ln>
          </p:spPr>
          <p:txBody>
            <a:bodyPr wrap="none" anchor="ctr"/>
            <a:lstStyle/>
            <a:p>
              <a:endParaRPr lang="zh-CN" altLang="en-US"/>
            </a:p>
          </p:txBody>
        </p:sp>
        <p:sp>
          <p:nvSpPr>
            <p:cNvPr id="107593" name="Text Box 98"/>
            <p:cNvSpPr txBox="1">
              <a:spLocks noChangeArrowheads="1"/>
            </p:cNvSpPr>
            <p:nvPr/>
          </p:nvSpPr>
          <p:spPr bwMode="auto">
            <a:xfrm>
              <a:off x="113" y="1748"/>
              <a:ext cx="585" cy="198"/>
            </a:xfrm>
            <a:prstGeom prst="rect">
              <a:avLst/>
            </a:prstGeom>
            <a:noFill/>
            <a:ln w="9525">
              <a:noFill/>
              <a:miter lim="800000"/>
              <a:headEnd/>
              <a:tailEnd/>
            </a:ln>
          </p:spPr>
          <p:txBody>
            <a:bodyPr wrap="none">
              <a:spAutoFit/>
            </a:bodyPr>
            <a:lstStyle/>
            <a:p>
              <a:pPr>
                <a:lnSpc>
                  <a:spcPct val="90000"/>
                </a:lnSpc>
              </a:pPr>
              <a:r>
                <a:rPr kumimoji="1" lang="zh-CN" altLang="en-US" sz="1600">
                  <a:solidFill>
                    <a:srgbClr val="333399"/>
                  </a:solidFill>
                  <a:latin typeface="Arial" charset="0"/>
                  <a:ea typeface="黑体" pitchFamily="2" charset="-122"/>
                </a:rPr>
                <a:t>连接建立</a:t>
              </a:r>
            </a:p>
          </p:txBody>
        </p:sp>
        <p:sp>
          <p:nvSpPr>
            <p:cNvPr id="107594" name="Line 99"/>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p:spPr>
          <p:txBody>
            <a:bodyPr wrap="none" anchor="ctr"/>
            <a:lstStyle/>
            <a:p>
              <a:endParaRPr lang="zh-CN" altLang="en-US"/>
            </a:p>
          </p:txBody>
        </p:sp>
      </p:grpSp>
      <p:grpSp>
        <p:nvGrpSpPr>
          <p:cNvPr id="16" name="Group 100"/>
          <p:cNvGrpSpPr>
            <a:grpSpLocks/>
          </p:cNvGrpSpPr>
          <p:nvPr/>
        </p:nvGrpSpPr>
        <p:grpSpPr bwMode="auto">
          <a:xfrm>
            <a:off x="194337" y="3565525"/>
            <a:ext cx="1202134" cy="1011238"/>
            <a:chOff x="113" y="2246"/>
            <a:chExt cx="699" cy="637"/>
          </a:xfrm>
        </p:grpSpPr>
        <p:sp>
          <p:nvSpPr>
            <p:cNvPr id="107588" name="Line 101"/>
            <p:cNvSpPr>
              <a:spLocks noChangeShapeType="1"/>
            </p:cNvSpPr>
            <p:nvPr/>
          </p:nvSpPr>
          <p:spPr bwMode="auto">
            <a:xfrm>
              <a:off x="630" y="2881"/>
              <a:ext cx="182" cy="0"/>
            </a:xfrm>
            <a:prstGeom prst="line">
              <a:avLst/>
            </a:prstGeom>
            <a:noFill/>
            <a:ln w="9525">
              <a:solidFill>
                <a:srgbClr val="333399"/>
              </a:solidFill>
              <a:round/>
              <a:headEnd/>
              <a:tailEnd/>
            </a:ln>
          </p:spPr>
          <p:txBody>
            <a:bodyPr wrap="none" anchor="ctr"/>
            <a:lstStyle/>
            <a:p>
              <a:endParaRPr lang="zh-CN" altLang="en-US"/>
            </a:p>
          </p:txBody>
        </p:sp>
        <p:sp>
          <p:nvSpPr>
            <p:cNvPr id="107589" name="Text Box 102"/>
            <p:cNvSpPr txBox="1">
              <a:spLocks noChangeArrowheads="1"/>
            </p:cNvSpPr>
            <p:nvPr/>
          </p:nvSpPr>
          <p:spPr bwMode="auto">
            <a:xfrm>
              <a:off x="113" y="2420"/>
              <a:ext cx="585" cy="198"/>
            </a:xfrm>
            <a:prstGeom prst="rect">
              <a:avLst/>
            </a:prstGeom>
            <a:noFill/>
            <a:ln w="9525">
              <a:noFill/>
              <a:miter lim="800000"/>
              <a:headEnd/>
              <a:tailEnd/>
            </a:ln>
          </p:spPr>
          <p:txBody>
            <a:bodyPr wrap="none">
              <a:spAutoFit/>
            </a:bodyPr>
            <a:lstStyle/>
            <a:p>
              <a:pPr>
                <a:lnSpc>
                  <a:spcPct val="90000"/>
                </a:lnSpc>
              </a:pPr>
              <a:r>
                <a:rPr kumimoji="1" lang="zh-CN" altLang="en-US" sz="1600">
                  <a:solidFill>
                    <a:srgbClr val="333399"/>
                  </a:solidFill>
                  <a:latin typeface="Arial" charset="0"/>
                  <a:ea typeface="黑体" pitchFamily="2" charset="-122"/>
                </a:rPr>
                <a:t>数据传送</a:t>
              </a:r>
            </a:p>
          </p:txBody>
        </p:sp>
        <p:sp>
          <p:nvSpPr>
            <p:cNvPr id="107590" name="Line 103"/>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p:spPr>
          <p:txBody>
            <a:bodyPr wrap="none" anchor="ctr"/>
            <a:lstStyle/>
            <a:p>
              <a:endParaRPr lang="zh-CN" altLang="en-US"/>
            </a:p>
          </p:txBody>
        </p:sp>
      </p:grpSp>
      <p:sp>
        <p:nvSpPr>
          <p:cNvPr id="107552" name="Freeform 104"/>
          <p:cNvSpPr>
            <a:spLocks/>
          </p:cNvSpPr>
          <p:nvPr/>
        </p:nvSpPr>
        <p:spPr bwMode="auto">
          <a:xfrm>
            <a:off x="1415389" y="2206626"/>
            <a:ext cx="5159" cy="3821113"/>
          </a:xfrm>
          <a:custGeom>
            <a:avLst/>
            <a:gdLst>
              <a:gd name="T0" fmla="*/ 2147483647 w 3"/>
              <a:gd name="T1" fmla="*/ 0 h 2742"/>
              <a:gd name="T2" fmla="*/ 0 w 3"/>
              <a:gd name="T3" fmla="*/ 2147483647 h 2742"/>
              <a:gd name="T4" fmla="*/ 0 60000 65536"/>
              <a:gd name="T5" fmla="*/ 0 60000 65536"/>
              <a:gd name="T6" fmla="*/ 0 w 3"/>
              <a:gd name="T7" fmla="*/ 0 h 2742"/>
              <a:gd name="T8" fmla="*/ 3 w 3"/>
              <a:gd name="T9" fmla="*/ 2742 h 2742"/>
            </a:gdLst>
            <a:ahLst/>
            <a:cxnLst>
              <a:cxn ang="T4">
                <a:pos x="T0" y="T1"/>
              </a:cxn>
              <a:cxn ang="T5">
                <a:pos x="T2" y="T3"/>
              </a:cxn>
            </a:cxnLst>
            <a:rect l="T6" t="T7" r="T8" b="T9"/>
            <a:pathLst>
              <a:path w="3" h="2742">
                <a:moveTo>
                  <a:pt x="3" y="0"/>
                </a:moveTo>
                <a:lnTo>
                  <a:pt x="0" y="2742"/>
                </a:lnTo>
              </a:path>
            </a:pathLst>
          </a:custGeom>
          <a:noFill/>
          <a:ln w="12700">
            <a:solidFill>
              <a:schemeClr val="tx1"/>
            </a:solidFill>
            <a:round/>
            <a:headEnd/>
            <a:tailEnd/>
          </a:ln>
        </p:spPr>
        <p:txBody>
          <a:bodyPr wrap="none" anchor="ctr"/>
          <a:lstStyle/>
          <a:p>
            <a:endParaRPr lang="zh-CN" altLang="en-US"/>
          </a:p>
        </p:txBody>
      </p:sp>
      <p:sp>
        <p:nvSpPr>
          <p:cNvPr id="107553" name="Freeform 105"/>
          <p:cNvSpPr>
            <a:spLocks/>
          </p:cNvSpPr>
          <p:nvPr/>
        </p:nvSpPr>
        <p:spPr bwMode="auto">
          <a:xfrm>
            <a:off x="6215328" y="2184401"/>
            <a:ext cx="5160" cy="3813175"/>
          </a:xfrm>
          <a:custGeom>
            <a:avLst/>
            <a:gdLst>
              <a:gd name="T0" fmla="*/ 2147483647 w 3"/>
              <a:gd name="T1" fmla="*/ 0 h 2736"/>
              <a:gd name="T2" fmla="*/ 0 w 3"/>
              <a:gd name="T3" fmla="*/ 2147483647 h 2736"/>
              <a:gd name="T4" fmla="*/ 0 60000 65536"/>
              <a:gd name="T5" fmla="*/ 0 60000 65536"/>
              <a:gd name="T6" fmla="*/ 0 w 3"/>
              <a:gd name="T7" fmla="*/ 0 h 2736"/>
              <a:gd name="T8" fmla="*/ 3 w 3"/>
              <a:gd name="T9" fmla="*/ 2736 h 2736"/>
            </a:gdLst>
            <a:ahLst/>
            <a:cxnLst>
              <a:cxn ang="T4">
                <a:pos x="T0" y="T1"/>
              </a:cxn>
              <a:cxn ang="T5">
                <a:pos x="T2" y="T3"/>
              </a:cxn>
            </a:cxnLst>
            <a:rect l="T6" t="T7" r="T8" b="T9"/>
            <a:pathLst>
              <a:path w="3" h="2736">
                <a:moveTo>
                  <a:pt x="3" y="0"/>
                </a:moveTo>
                <a:lnTo>
                  <a:pt x="0" y="2736"/>
                </a:lnTo>
              </a:path>
            </a:pathLst>
          </a:custGeom>
          <a:noFill/>
          <a:ln w="12700">
            <a:solidFill>
              <a:schemeClr val="tx1"/>
            </a:solidFill>
            <a:round/>
            <a:headEnd type="none" w="sm" len="lg"/>
            <a:tailEnd type="none" w="sm" len="lg"/>
          </a:ln>
        </p:spPr>
        <p:txBody>
          <a:bodyPr wrap="none" anchor="ctr"/>
          <a:lstStyle/>
          <a:p>
            <a:endParaRPr lang="zh-CN" altLang="en-US"/>
          </a:p>
        </p:txBody>
      </p:sp>
      <p:sp>
        <p:nvSpPr>
          <p:cNvPr id="107554" name="Line 106"/>
          <p:cNvSpPr>
            <a:spLocks noChangeShapeType="1"/>
          </p:cNvSpPr>
          <p:nvPr/>
        </p:nvSpPr>
        <p:spPr bwMode="auto">
          <a:xfrm>
            <a:off x="9250760" y="2233614"/>
            <a:ext cx="0" cy="3813175"/>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107555" name="Line 107"/>
          <p:cNvSpPr>
            <a:spLocks noChangeShapeType="1"/>
          </p:cNvSpPr>
          <p:nvPr/>
        </p:nvSpPr>
        <p:spPr bwMode="auto">
          <a:xfrm>
            <a:off x="8624756" y="2219326"/>
            <a:ext cx="0" cy="3813175"/>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107556" name="Line 108"/>
          <p:cNvSpPr>
            <a:spLocks noChangeShapeType="1"/>
          </p:cNvSpPr>
          <p:nvPr/>
        </p:nvSpPr>
        <p:spPr bwMode="auto">
          <a:xfrm>
            <a:off x="8009070" y="2206626"/>
            <a:ext cx="0" cy="3813175"/>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107557" name="Line 109"/>
          <p:cNvSpPr>
            <a:spLocks noChangeShapeType="1"/>
          </p:cNvSpPr>
          <p:nvPr/>
        </p:nvSpPr>
        <p:spPr bwMode="auto">
          <a:xfrm>
            <a:off x="4328716" y="2184401"/>
            <a:ext cx="0" cy="3813175"/>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107558" name="Line 110"/>
          <p:cNvSpPr>
            <a:spLocks noChangeShapeType="1"/>
          </p:cNvSpPr>
          <p:nvPr/>
        </p:nvSpPr>
        <p:spPr bwMode="auto">
          <a:xfrm>
            <a:off x="4946121" y="2184401"/>
            <a:ext cx="0" cy="3813175"/>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107559" name="Line 111"/>
          <p:cNvSpPr>
            <a:spLocks noChangeShapeType="1"/>
          </p:cNvSpPr>
          <p:nvPr/>
        </p:nvSpPr>
        <p:spPr bwMode="auto">
          <a:xfrm>
            <a:off x="5589323" y="2184401"/>
            <a:ext cx="0" cy="3813175"/>
          </a:xfrm>
          <a:prstGeom prst="line">
            <a:avLst/>
          </a:prstGeom>
          <a:noFill/>
          <a:ln w="12700">
            <a:solidFill>
              <a:schemeClr val="tx1"/>
            </a:solidFill>
            <a:round/>
            <a:headEnd type="none" w="sm" len="lg"/>
            <a:tailEnd type="none" w="sm" len="lg"/>
          </a:ln>
        </p:spPr>
        <p:txBody>
          <a:bodyPr wrap="none" anchor="ctr"/>
          <a:lstStyle/>
          <a:p>
            <a:endParaRPr lang="zh-CN" altLang="en-US"/>
          </a:p>
        </p:txBody>
      </p:sp>
      <p:grpSp>
        <p:nvGrpSpPr>
          <p:cNvPr id="17" name="Group 112"/>
          <p:cNvGrpSpPr>
            <a:grpSpLocks/>
          </p:cNvGrpSpPr>
          <p:nvPr/>
        </p:nvGrpSpPr>
        <p:grpSpPr bwMode="auto">
          <a:xfrm>
            <a:off x="1405071" y="3552826"/>
            <a:ext cx="1914128" cy="1279525"/>
            <a:chOff x="817" y="2238"/>
            <a:chExt cx="1113" cy="806"/>
          </a:xfrm>
        </p:grpSpPr>
        <p:sp>
          <p:nvSpPr>
            <p:cNvPr id="107582" name="Line 113"/>
            <p:cNvSpPr>
              <a:spLocks noChangeShapeType="1"/>
            </p:cNvSpPr>
            <p:nvPr/>
          </p:nvSpPr>
          <p:spPr bwMode="auto">
            <a:xfrm>
              <a:off x="841" y="2268"/>
              <a:ext cx="1089" cy="168"/>
            </a:xfrm>
            <a:prstGeom prst="line">
              <a:avLst/>
            </a:prstGeom>
            <a:noFill/>
            <a:ln w="19050">
              <a:noFill/>
              <a:round/>
              <a:headEnd/>
              <a:tailEnd type="none" w="sm" len="med"/>
            </a:ln>
          </p:spPr>
          <p:txBody>
            <a:bodyPr wrap="none" anchor="ctr"/>
            <a:lstStyle/>
            <a:p>
              <a:endParaRPr lang="zh-CN" altLang="en-US"/>
            </a:p>
          </p:txBody>
        </p:sp>
        <p:sp>
          <p:nvSpPr>
            <p:cNvPr id="107583" name="AutoShape 114"/>
            <p:cNvSpPr>
              <a:spLocks noChangeArrowheads="1"/>
            </p:cNvSpPr>
            <p:nvPr/>
          </p:nvSpPr>
          <p:spPr bwMode="auto">
            <a:xfrm rot="5400000">
              <a:off x="976" y="2091"/>
              <a:ext cx="793" cy="1092"/>
            </a:xfrm>
            <a:prstGeom prst="parallelogram">
              <a:avLst>
                <a:gd name="adj" fmla="val 21176"/>
              </a:avLst>
            </a:prstGeom>
            <a:solidFill>
              <a:srgbClr val="DDDDDD"/>
            </a:solidFill>
            <a:ln w="9525">
              <a:noFill/>
              <a:miter lim="800000"/>
              <a:headEnd/>
              <a:tailEnd/>
            </a:ln>
          </p:spPr>
          <p:txBody>
            <a:bodyPr wrap="none" anchor="ctr"/>
            <a:lstStyle/>
            <a:p>
              <a:endParaRPr lang="zh-CN" altLang="en-US"/>
            </a:p>
          </p:txBody>
        </p:sp>
        <p:sp>
          <p:nvSpPr>
            <p:cNvPr id="107584" name="Text Box 115"/>
            <p:cNvSpPr txBox="1">
              <a:spLocks noChangeArrowheads="1"/>
            </p:cNvSpPr>
            <p:nvPr/>
          </p:nvSpPr>
          <p:spPr bwMode="auto">
            <a:xfrm>
              <a:off x="1113" y="2446"/>
              <a:ext cx="346" cy="213"/>
            </a:xfrm>
            <a:prstGeom prst="rect">
              <a:avLst/>
            </a:prstGeom>
            <a:noFill/>
            <a:ln w="9525">
              <a:noFill/>
              <a:miter lim="800000"/>
              <a:headEnd/>
              <a:tailEnd/>
            </a:ln>
          </p:spPr>
          <p:txBody>
            <a:bodyPr wrap="none">
              <a:spAutoFit/>
            </a:bodyPr>
            <a:lstStyle/>
            <a:p>
              <a:r>
                <a:rPr kumimoji="1" lang="zh-CN" altLang="en-US" sz="1600">
                  <a:solidFill>
                    <a:srgbClr val="333399"/>
                  </a:solidFill>
                  <a:latin typeface="Arial" charset="0"/>
                  <a:ea typeface="黑体" pitchFamily="2" charset="-122"/>
                </a:rPr>
                <a:t>报文</a:t>
              </a:r>
            </a:p>
          </p:txBody>
        </p:sp>
        <p:sp>
          <p:nvSpPr>
            <p:cNvPr id="107585" name="AutoShape 11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p:spPr>
          <p:txBody>
            <a:bodyPr wrap="none" anchor="ctr"/>
            <a:lstStyle/>
            <a:p>
              <a:endParaRPr lang="zh-CN" altLang="en-US"/>
            </a:p>
          </p:txBody>
        </p:sp>
        <p:sp>
          <p:nvSpPr>
            <p:cNvPr id="107586" name="Line 117"/>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587" name="Line 118"/>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p:spPr>
          <p:txBody>
            <a:bodyPr wrap="none" anchor="ctr"/>
            <a:lstStyle/>
            <a:p>
              <a:endParaRPr lang="zh-CN" altLang="en-US"/>
            </a:p>
          </p:txBody>
        </p:sp>
      </p:grpSp>
      <p:grpSp>
        <p:nvGrpSpPr>
          <p:cNvPr id="18" name="Group 119"/>
          <p:cNvGrpSpPr>
            <a:grpSpLocks/>
          </p:cNvGrpSpPr>
          <p:nvPr/>
        </p:nvGrpSpPr>
        <p:grpSpPr bwMode="auto">
          <a:xfrm>
            <a:off x="7371028" y="2495554"/>
            <a:ext cx="631164" cy="363538"/>
            <a:chOff x="4286" y="1572"/>
            <a:chExt cx="367" cy="229"/>
          </a:xfrm>
        </p:grpSpPr>
        <p:sp>
          <p:nvSpPr>
            <p:cNvPr id="107577" name="AutoShape 120"/>
            <p:cNvSpPr>
              <a:spLocks noChangeArrowheads="1"/>
            </p:cNvSpPr>
            <p:nvPr/>
          </p:nvSpPr>
          <p:spPr bwMode="auto">
            <a:xfrm rot="5400000">
              <a:off x="4367" y="1516"/>
              <a:ext cx="211"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107578" name="Text Box 121"/>
            <p:cNvSpPr txBox="1">
              <a:spLocks noChangeArrowheads="1"/>
            </p:cNvSpPr>
            <p:nvPr/>
          </p:nvSpPr>
          <p:spPr bwMode="auto">
            <a:xfrm rot="626605">
              <a:off x="4305" y="1572"/>
              <a:ext cx="230" cy="213"/>
            </a:xfrm>
            <a:prstGeom prst="rect">
              <a:avLst/>
            </a:prstGeom>
            <a:noFill/>
            <a:ln w="9525">
              <a:noFill/>
              <a:miter lim="800000"/>
              <a:headEnd type="none" w="sm" len="lg"/>
              <a:tailEnd type="none" w="sm" len="lg"/>
            </a:ln>
          </p:spPr>
          <p:txBody>
            <a:bodyPr wrap="none">
              <a:spAutoFit/>
            </a:bodyPr>
            <a:lstStyle/>
            <a:p>
              <a:r>
                <a:rPr kumimoji="1" lang="en-US" altLang="zh-CN" sz="1600">
                  <a:solidFill>
                    <a:srgbClr val="333399"/>
                  </a:solidFill>
                  <a:latin typeface="Arial" charset="0"/>
                  <a:ea typeface="黑体" pitchFamily="2" charset="-122"/>
                </a:rPr>
                <a:t>P</a:t>
              </a:r>
              <a:r>
                <a:rPr kumimoji="1" lang="en-US" altLang="zh-CN" sz="1600" baseline="-25000">
                  <a:solidFill>
                    <a:srgbClr val="333399"/>
                  </a:solidFill>
                  <a:latin typeface="Arial" charset="0"/>
                  <a:ea typeface="黑体" pitchFamily="2" charset="-122"/>
                </a:rPr>
                <a:t>2</a:t>
              </a:r>
              <a:endParaRPr kumimoji="1" lang="en-US" altLang="zh-CN" sz="1600">
                <a:solidFill>
                  <a:srgbClr val="333399"/>
                </a:solidFill>
                <a:latin typeface="Arial" charset="0"/>
                <a:ea typeface="黑体" pitchFamily="2" charset="-122"/>
              </a:endParaRPr>
            </a:p>
          </p:txBody>
        </p:sp>
        <p:sp>
          <p:nvSpPr>
            <p:cNvPr id="107579" name="Line 122"/>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580" name="AutoShape 123"/>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p:spPr>
          <p:txBody>
            <a:bodyPr wrap="none" anchor="ctr"/>
            <a:lstStyle/>
            <a:p>
              <a:endParaRPr lang="zh-CN" altLang="en-US"/>
            </a:p>
          </p:txBody>
        </p:sp>
        <p:sp>
          <p:nvSpPr>
            <p:cNvPr id="107581" name="Line 124"/>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p:spPr>
          <p:txBody>
            <a:bodyPr wrap="none" anchor="ctr"/>
            <a:lstStyle/>
            <a:p>
              <a:endParaRPr lang="zh-CN" altLang="en-US"/>
            </a:p>
          </p:txBody>
        </p:sp>
      </p:grpSp>
      <p:grpSp>
        <p:nvGrpSpPr>
          <p:cNvPr id="19" name="Group 125"/>
          <p:cNvGrpSpPr>
            <a:grpSpLocks/>
          </p:cNvGrpSpPr>
          <p:nvPr/>
        </p:nvGrpSpPr>
        <p:grpSpPr bwMode="auto">
          <a:xfrm>
            <a:off x="7379627" y="2201866"/>
            <a:ext cx="629444" cy="373063"/>
            <a:chOff x="4291" y="1387"/>
            <a:chExt cx="366" cy="235"/>
          </a:xfrm>
        </p:grpSpPr>
        <p:sp>
          <p:nvSpPr>
            <p:cNvPr id="107572" name="AutoShape 126"/>
            <p:cNvSpPr>
              <a:spLocks noChangeArrowheads="1"/>
            </p:cNvSpPr>
            <p:nvPr/>
          </p:nvSpPr>
          <p:spPr bwMode="auto">
            <a:xfrm rot="5400000">
              <a:off x="4371" y="1337"/>
              <a:ext cx="211" cy="359"/>
            </a:xfrm>
            <a:prstGeom prst="parallelogram">
              <a:avLst>
                <a:gd name="adj" fmla="val 29162"/>
              </a:avLst>
            </a:prstGeom>
            <a:solidFill>
              <a:srgbClr val="DDDDDD"/>
            </a:solidFill>
            <a:ln w="9525">
              <a:noFill/>
              <a:miter lim="800000"/>
              <a:headEnd/>
              <a:tailEnd/>
            </a:ln>
          </p:spPr>
          <p:txBody>
            <a:bodyPr wrap="none" anchor="ctr"/>
            <a:lstStyle/>
            <a:p>
              <a:endParaRPr lang="zh-CN" altLang="en-US"/>
            </a:p>
          </p:txBody>
        </p:sp>
        <p:sp>
          <p:nvSpPr>
            <p:cNvPr id="107573" name="Text Box 127"/>
            <p:cNvSpPr txBox="1">
              <a:spLocks noChangeArrowheads="1"/>
            </p:cNvSpPr>
            <p:nvPr/>
          </p:nvSpPr>
          <p:spPr bwMode="auto">
            <a:xfrm rot="626605">
              <a:off x="4304" y="1387"/>
              <a:ext cx="230" cy="213"/>
            </a:xfrm>
            <a:prstGeom prst="rect">
              <a:avLst/>
            </a:prstGeom>
            <a:noFill/>
            <a:ln w="9525">
              <a:noFill/>
              <a:miter lim="800000"/>
              <a:headEnd type="none" w="sm" len="lg"/>
              <a:tailEnd type="none" w="sm" len="lg"/>
            </a:ln>
          </p:spPr>
          <p:txBody>
            <a:bodyPr wrap="none">
              <a:spAutoFit/>
            </a:bodyPr>
            <a:lstStyle/>
            <a:p>
              <a:r>
                <a:rPr kumimoji="1" lang="en-US" altLang="zh-CN" sz="1600">
                  <a:solidFill>
                    <a:srgbClr val="333399"/>
                  </a:solidFill>
                  <a:latin typeface="Arial" charset="0"/>
                  <a:ea typeface="黑体" pitchFamily="2" charset="-122"/>
                </a:rPr>
                <a:t>P</a:t>
              </a:r>
              <a:r>
                <a:rPr kumimoji="1" lang="en-US" altLang="zh-CN" sz="1600" baseline="-25000">
                  <a:solidFill>
                    <a:srgbClr val="333399"/>
                  </a:solidFill>
                  <a:latin typeface="Arial" charset="0"/>
                  <a:ea typeface="黑体" pitchFamily="2" charset="-122"/>
                </a:rPr>
                <a:t>1</a:t>
              </a:r>
              <a:endParaRPr kumimoji="1" lang="en-US" altLang="zh-CN" sz="1600">
                <a:solidFill>
                  <a:srgbClr val="333399"/>
                </a:solidFill>
                <a:latin typeface="Arial" charset="0"/>
                <a:ea typeface="黑体" pitchFamily="2" charset="-122"/>
              </a:endParaRPr>
            </a:p>
          </p:txBody>
        </p:sp>
        <p:sp>
          <p:nvSpPr>
            <p:cNvPr id="107574" name="Line 128"/>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575" name="Line 129"/>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p:spPr>
          <p:txBody>
            <a:bodyPr wrap="none" anchor="ctr"/>
            <a:lstStyle/>
            <a:p>
              <a:endParaRPr lang="zh-CN" altLang="en-US"/>
            </a:p>
          </p:txBody>
        </p:sp>
        <p:sp>
          <p:nvSpPr>
            <p:cNvPr id="107576" name="AutoShape 130"/>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p:spPr>
          <p:txBody>
            <a:bodyPr wrap="none" anchor="ctr"/>
            <a:lstStyle/>
            <a:p>
              <a:endParaRPr lang="zh-CN" altLang="en-US"/>
            </a:p>
          </p:txBody>
        </p:sp>
      </p:grpSp>
      <p:sp>
        <p:nvSpPr>
          <p:cNvPr id="107563" name="Line 131"/>
          <p:cNvSpPr>
            <a:spLocks noChangeShapeType="1"/>
          </p:cNvSpPr>
          <p:nvPr/>
        </p:nvSpPr>
        <p:spPr bwMode="auto">
          <a:xfrm>
            <a:off x="7376187" y="2193926"/>
            <a:ext cx="0" cy="3813175"/>
          </a:xfrm>
          <a:prstGeom prst="line">
            <a:avLst/>
          </a:prstGeom>
          <a:noFill/>
          <a:ln w="12700">
            <a:solidFill>
              <a:schemeClr val="tx1"/>
            </a:solidFill>
            <a:round/>
            <a:headEnd type="none" w="sm" len="lg"/>
            <a:tailEnd type="none" w="sm" len="lg"/>
          </a:ln>
        </p:spPr>
        <p:txBody>
          <a:bodyPr wrap="none" anchor="ctr"/>
          <a:lstStyle/>
          <a:p>
            <a:endParaRPr lang="zh-CN" altLang="en-US"/>
          </a:p>
        </p:txBody>
      </p:sp>
      <p:sp>
        <p:nvSpPr>
          <p:cNvPr id="107564" name="Line 132"/>
          <p:cNvSpPr>
            <a:spLocks noChangeShapeType="1"/>
          </p:cNvSpPr>
          <p:nvPr/>
        </p:nvSpPr>
        <p:spPr bwMode="auto">
          <a:xfrm>
            <a:off x="1415389" y="4659313"/>
            <a:ext cx="624284" cy="95250"/>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07565" name="Line 133"/>
          <p:cNvSpPr>
            <a:spLocks noChangeShapeType="1"/>
          </p:cNvSpPr>
          <p:nvPr/>
        </p:nvSpPr>
        <p:spPr bwMode="auto">
          <a:xfrm>
            <a:off x="2049992" y="4840288"/>
            <a:ext cx="613966" cy="95250"/>
          </a:xfrm>
          <a:prstGeom prst="line">
            <a:avLst/>
          </a:prstGeom>
          <a:noFill/>
          <a:ln w="19050">
            <a:solidFill>
              <a:srgbClr val="333399"/>
            </a:solidFill>
            <a:round/>
            <a:headEnd/>
            <a:tailEnd type="triangle" w="sm" len="med"/>
          </a:ln>
        </p:spPr>
        <p:txBody>
          <a:bodyPr wrap="none" anchor="ctr"/>
          <a:lstStyle/>
          <a:p>
            <a:endParaRPr lang="zh-CN" altLang="en-US"/>
          </a:p>
        </p:txBody>
      </p:sp>
      <p:sp>
        <p:nvSpPr>
          <p:cNvPr id="107566" name="Line 134"/>
          <p:cNvSpPr>
            <a:spLocks noChangeShapeType="1"/>
          </p:cNvSpPr>
          <p:nvPr/>
        </p:nvSpPr>
        <p:spPr bwMode="auto">
          <a:xfrm>
            <a:off x="2663958" y="5030789"/>
            <a:ext cx="622565" cy="85725"/>
          </a:xfrm>
          <a:prstGeom prst="line">
            <a:avLst/>
          </a:prstGeom>
          <a:noFill/>
          <a:ln w="19050">
            <a:solidFill>
              <a:srgbClr val="333399"/>
            </a:solidFill>
            <a:round/>
            <a:headEnd/>
            <a:tailEnd type="triangle" w="sm" len="med"/>
          </a:ln>
        </p:spPr>
        <p:txBody>
          <a:bodyPr wrap="none" anchor="ctr"/>
          <a:lstStyle/>
          <a:p>
            <a:endParaRPr lang="zh-CN" altLang="en-US"/>
          </a:p>
        </p:txBody>
      </p:sp>
      <p:grpSp>
        <p:nvGrpSpPr>
          <p:cNvPr id="20" name="Group 135"/>
          <p:cNvGrpSpPr>
            <a:grpSpLocks/>
          </p:cNvGrpSpPr>
          <p:nvPr/>
        </p:nvGrpSpPr>
        <p:grpSpPr bwMode="auto">
          <a:xfrm>
            <a:off x="194337" y="4554539"/>
            <a:ext cx="1176338" cy="592137"/>
            <a:chOff x="113" y="2869"/>
            <a:chExt cx="684" cy="373"/>
          </a:xfrm>
        </p:grpSpPr>
        <p:sp>
          <p:nvSpPr>
            <p:cNvPr id="107569" name="Line 136"/>
            <p:cNvSpPr>
              <a:spLocks noChangeShapeType="1"/>
            </p:cNvSpPr>
            <p:nvPr/>
          </p:nvSpPr>
          <p:spPr bwMode="auto">
            <a:xfrm>
              <a:off x="615" y="3241"/>
              <a:ext cx="182" cy="0"/>
            </a:xfrm>
            <a:prstGeom prst="line">
              <a:avLst/>
            </a:prstGeom>
            <a:noFill/>
            <a:ln w="9525">
              <a:solidFill>
                <a:srgbClr val="333399"/>
              </a:solidFill>
              <a:round/>
              <a:headEnd/>
              <a:tailEnd/>
            </a:ln>
          </p:spPr>
          <p:txBody>
            <a:bodyPr wrap="none" anchor="ctr"/>
            <a:lstStyle/>
            <a:p>
              <a:endParaRPr lang="zh-CN" altLang="en-US"/>
            </a:p>
          </p:txBody>
        </p:sp>
        <p:sp>
          <p:nvSpPr>
            <p:cNvPr id="107570" name="Line 137"/>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p:spPr>
          <p:txBody>
            <a:bodyPr wrap="none" anchor="ctr"/>
            <a:lstStyle/>
            <a:p>
              <a:endParaRPr lang="zh-CN" altLang="en-US"/>
            </a:p>
          </p:txBody>
        </p:sp>
        <p:sp>
          <p:nvSpPr>
            <p:cNvPr id="107571" name="Text Box 138"/>
            <p:cNvSpPr txBox="1">
              <a:spLocks noChangeArrowheads="1"/>
            </p:cNvSpPr>
            <p:nvPr/>
          </p:nvSpPr>
          <p:spPr bwMode="auto">
            <a:xfrm>
              <a:off x="113" y="2948"/>
              <a:ext cx="585" cy="198"/>
            </a:xfrm>
            <a:prstGeom prst="rect">
              <a:avLst/>
            </a:prstGeom>
            <a:noFill/>
            <a:ln w="9525">
              <a:noFill/>
              <a:miter lim="800000"/>
              <a:headEnd/>
              <a:tailEnd/>
            </a:ln>
          </p:spPr>
          <p:txBody>
            <a:bodyPr wrap="none">
              <a:spAutoFit/>
            </a:bodyPr>
            <a:lstStyle/>
            <a:p>
              <a:pPr>
                <a:lnSpc>
                  <a:spcPct val="90000"/>
                </a:lnSpc>
              </a:pPr>
              <a:r>
                <a:rPr kumimoji="1" lang="zh-CN" altLang="en-US" sz="1600">
                  <a:solidFill>
                    <a:srgbClr val="333399"/>
                  </a:solidFill>
                  <a:latin typeface="Arial" charset="0"/>
                  <a:ea typeface="黑体" pitchFamily="2" charset="-122"/>
                </a:rPr>
                <a:t>连接释放</a:t>
              </a:r>
            </a:p>
          </p:txBody>
        </p:sp>
      </p:grpSp>
      <p:sp>
        <p:nvSpPr>
          <p:cNvPr id="107568" name="Freeform 139"/>
          <p:cNvSpPr>
            <a:spLocks/>
          </p:cNvSpPr>
          <p:nvPr/>
        </p:nvSpPr>
        <p:spPr bwMode="auto">
          <a:xfrm>
            <a:off x="3293402" y="2228851"/>
            <a:ext cx="5159" cy="3813175"/>
          </a:xfrm>
          <a:custGeom>
            <a:avLst/>
            <a:gdLst>
              <a:gd name="T0" fmla="*/ 2147483647 w 3"/>
              <a:gd name="T1" fmla="*/ 0 h 2736"/>
              <a:gd name="T2" fmla="*/ 0 w 3"/>
              <a:gd name="T3" fmla="*/ 2147483647 h 2736"/>
              <a:gd name="T4" fmla="*/ 0 60000 65536"/>
              <a:gd name="T5" fmla="*/ 0 60000 65536"/>
              <a:gd name="T6" fmla="*/ 0 w 3"/>
              <a:gd name="T7" fmla="*/ 0 h 2736"/>
              <a:gd name="T8" fmla="*/ 3 w 3"/>
              <a:gd name="T9" fmla="*/ 2736 h 2736"/>
            </a:gdLst>
            <a:ahLst/>
            <a:cxnLst>
              <a:cxn ang="T4">
                <a:pos x="T0" y="T1"/>
              </a:cxn>
              <a:cxn ang="T5">
                <a:pos x="T2" y="T3"/>
              </a:cxn>
            </a:cxnLst>
            <a:rect l="T6" t="T7" r="T8" b="T9"/>
            <a:pathLst>
              <a:path w="3" h="2736">
                <a:moveTo>
                  <a:pt x="3" y="0"/>
                </a:moveTo>
                <a:lnTo>
                  <a:pt x="0" y="2736"/>
                </a:lnTo>
              </a:path>
            </a:pathLst>
          </a:custGeom>
          <a:noFill/>
          <a:ln w="12700">
            <a:solidFill>
              <a:schemeClr val="tx1"/>
            </a:solidFill>
            <a:round/>
            <a:headEnd type="none" w="sm" len="lg"/>
            <a:tailEnd type="none" w="sm" len="lg"/>
          </a:ln>
        </p:spPr>
        <p:txBody>
          <a:bodyPr wrap="none" anchor="ctr"/>
          <a:lstStyle/>
          <a:p>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mtClean="0"/>
              <a:t>思考：</a:t>
            </a:r>
          </a:p>
        </p:txBody>
      </p:sp>
      <p:sp>
        <p:nvSpPr>
          <p:cNvPr id="108547" name="Rectangle 3"/>
          <p:cNvSpPr>
            <a:spLocks noGrp="1" noChangeArrowheads="1"/>
          </p:cNvSpPr>
          <p:nvPr>
            <p:ph type="body" idx="1"/>
          </p:nvPr>
        </p:nvSpPr>
        <p:spPr/>
        <p:txBody>
          <a:bodyPr/>
          <a:lstStyle/>
          <a:p>
            <a:pPr eaLnBrk="1" hangingPunct="1"/>
            <a:r>
              <a:rPr lang="zh-CN" altLang="en-US" smtClean="0"/>
              <a:t>各交换方式中都存在哪几种时延？</a:t>
            </a:r>
          </a:p>
          <a:p>
            <a:pPr eaLnBrk="1" hangingPunct="1"/>
            <a:r>
              <a:rPr lang="zh-CN" altLang="en-US" smtClean="0"/>
              <a:t>每一种时延在各交换方式中是否相同？</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zh-CN" altLang="en-US" dirty="0" smtClean="0"/>
              <a:t>习题</a:t>
            </a:r>
            <a:r>
              <a:rPr lang="en-US" altLang="zh-CN" dirty="0" smtClean="0"/>
              <a:t>1-18</a:t>
            </a:r>
            <a:r>
              <a:rPr lang="zh-CN" altLang="en-US" dirty="0" smtClean="0"/>
              <a:t>（</a:t>
            </a:r>
            <a:r>
              <a:rPr lang="en-US" altLang="zh-CN" dirty="0" smtClean="0"/>
              <a:t>P.39</a:t>
            </a:r>
            <a:r>
              <a:rPr lang="zh-CN" altLang="en-US" dirty="0" smtClean="0"/>
              <a:t>）</a:t>
            </a:r>
          </a:p>
        </p:txBody>
      </p:sp>
      <p:sp>
        <p:nvSpPr>
          <p:cNvPr id="109571" name="内容占位符 2"/>
          <p:cNvSpPr>
            <a:spLocks noGrp="1"/>
          </p:cNvSpPr>
          <p:nvPr>
            <p:ph idx="1"/>
          </p:nvPr>
        </p:nvSpPr>
        <p:spPr/>
        <p:txBody>
          <a:bodyPr/>
          <a:lstStyle/>
          <a:p>
            <a:r>
              <a:rPr lang="zh-CN" altLang="en-US" smtClean="0"/>
              <a:t>假设信号在媒体上的传播速率为</a:t>
            </a:r>
            <a:r>
              <a:rPr lang="en-US" altLang="zh-CN" smtClean="0"/>
              <a:t>2.3×10</a:t>
            </a:r>
            <a:r>
              <a:rPr lang="en-US" altLang="zh-CN" baseline="30000" smtClean="0"/>
              <a:t>8</a:t>
            </a:r>
            <a:r>
              <a:rPr lang="en-US" altLang="zh-CN" smtClean="0"/>
              <a:t>m/s</a:t>
            </a:r>
            <a:r>
              <a:rPr lang="zh-CN" altLang="en-US" smtClean="0"/>
              <a:t>。媒体长度</a:t>
            </a:r>
            <a:r>
              <a:rPr lang="en-US" altLang="zh-CN" smtClean="0"/>
              <a:t>l</a:t>
            </a:r>
            <a:r>
              <a:rPr lang="zh-CN" altLang="en-US" smtClean="0"/>
              <a:t>分别为：</a:t>
            </a:r>
            <a:endParaRPr lang="en-US" altLang="zh-CN" smtClean="0"/>
          </a:p>
          <a:p>
            <a:pPr>
              <a:buFont typeface="Wingdings" pitchFamily="2" charset="2"/>
              <a:buNone/>
            </a:pPr>
            <a:r>
              <a:rPr lang="zh-CN" altLang="en-US" smtClean="0"/>
              <a:t>（</a:t>
            </a:r>
            <a:r>
              <a:rPr lang="en-US" altLang="zh-CN" smtClean="0"/>
              <a:t>1</a:t>
            </a:r>
            <a:r>
              <a:rPr lang="zh-CN" altLang="en-US" smtClean="0"/>
              <a:t>）</a:t>
            </a:r>
            <a:r>
              <a:rPr lang="en-US" altLang="zh-CN" smtClean="0"/>
              <a:t>10cm </a:t>
            </a:r>
            <a:r>
              <a:rPr lang="zh-CN" altLang="en-US" smtClean="0"/>
              <a:t>（网络接口卡）</a:t>
            </a:r>
            <a:endParaRPr lang="en-US" altLang="zh-CN" smtClean="0"/>
          </a:p>
          <a:p>
            <a:pPr>
              <a:buFont typeface="Wingdings" pitchFamily="2" charset="2"/>
              <a:buNone/>
            </a:pPr>
            <a:r>
              <a:rPr lang="zh-CN" altLang="en-US" smtClean="0"/>
              <a:t>（</a:t>
            </a:r>
            <a:r>
              <a:rPr lang="en-US" altLang="zh-CN" smtClean="0"/>
              <a:t>2</a:t>
            </a:r>
            <a:r>
              <a:rPr lang="zh-CN" altLang="en-US" smtClean="0"/>
              <a:t>）</a:t>
            </a:r>
            <a:r>
              <a:rPr lang="en-US" altLang="zh-CN" smtClean="0"/>
              <a:t>100m</a:t>
            </a:r>
            <a:r>
              <a:rPr lang="zh-CN" altLang="en-US" smtClean="0"/>
              <a:t>（局域网）</a:t>
            </a:r>
            <a:r>
              <a:rPr lang="en-US" altLang="zh-CN" smtClean="0"/>
              <a:t> </a:t>
            </a:r>
          </a:p>
          <a:p>
            <a:pPr>
              <a:buFont typeface="Wingdings" pitchFamily="2" charset="2"/>
              <a:buNone/>
            </a:pPr>
            <a:r>
              <a:rPr lang="zh-CN" altLang="en-US" smtClean="0"/>
              <a:t>（</a:t>
            </a:r>
            <a:r>
              <a:rPr lang="en-US" altLang="zh-CN" smtClean="0"/>
              <a:t>3</a:t>
            </a:r>
            <a:r>
              <a:rPr lang="zh-CN" altLang="en-US" smtClean="0"/>
              <a:t>）</a:t>
            </a:r>
            <a:r>
              <a:rPr lang="en-US" altLang="zh-CN" smtClean="0"/>
              <a:t>100km </a:t>
            </a:r>
            <a:r>
              <a:rPr lang="zh-CN" altLang="en-US" smtClean="0"/>
              <a:t>（城域网）</a:t>
            </a:r>
            <a:endParaRPr lang="en-US" altLang="zh-CN" smtClean="0"/>
          </a:p>
          <a:p>
            <a:pPr>
              <a:buFont typeface="Wingdings" pitchFamily="2" charset="2"/>
              <a:buNone/>
            </a:pPr>
            <a:r>
              <a:rPr lang="zh-CN" altLang="en-US" smtClean="0"/>
              <a:t>（</a:t>
            </a:r>
            <a:r>
              <a:rPr lang="en-US" altLang="zh-CN" smtClean="0"/>
              <a:t>4</a:t>
            </a:r>
            <a:r>
              <a:rPr lang="zh-CN" altLang="en-US" smtClean="0"/>
              <a:t>）</a:t>
            </a:r>
            <a:r>
              <a:rPr lang="en-US" altLang="zh-CN" smtClean="0"/>
              <a:t>1000km</a:t>
            </a:r>
            <a:r>
              <a:rPr lang="zh-CN" altLang="en-US" smtClean="0"/>
              <a:t>（广域网）</a:t>
            </a:r>
            <a:endParaRPr lang="en-US" altLang="zh-CN" smtClean="0"/>
          </a:p>
          <a:p>
            <a:pPr>
              <a:buFont typeface="Wingdings" pitchFamily="2" charset="2"/>
              <a:buNone/>
            </a:pPr>
            <a:r>
              <a:rPr lang="zh-CN" altLang="en-US" smtClean="0"/>
              <a:t>试计算当数据率为</a:t>
            </a:r>
            <a:r>
              <a:rPr lang="en-US" altLang="zh-CN" smtClean="0"/>
              <a:t>1Mb/s</a:t>
            </a:r>
            <a:r>
              <a:rPr lang="zh-CN" altLang="en-US" smtClean="0"/>
              <a:t>和</a:t>
            </a:r>
            <a:r>
              <a:rPr lang="en-US" altLang="zh-CN" smtClean="0"/>
              <a:t>1Gb/s</a:t>
            </a:r>
            <a:r>
              <a:rPr lang="zh-CN" altLang="en-US" smtClean="0"/>
              <a:t>时在以上媒体中正在传播的比特数。</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zh-CN" dirty="0"/>
              <a:t>5. </a:t>
            </a:r>
            <a:r>
              <a:rPr lang="zh-CN" altLang="en-US" dirty="0" smtClean="0"/>
              <a:t>时延</a:t>
            </a:r>
            <a:r>
              <a:rPr lang="zh-CN" altLang="en-US" dirty="0"/>
              <a:t>带宽积</a:t>
            </a:r>
          </a:p>
        </p:txBody>
      </p:sp>
      <p:sp>
        <p:nvSpPr>
          <p:cNvPr id="93228" name="Rectangle 44"/>
          <p:cNvSpPr>
            <a:spLocks noGrp="1" noChangeArrowheads="1"/>
          </p:cNvSpPr>
          <p:nvPr>
            <p:ph idx="1"/>
          </p:nvPr>
        </p:nvSpPr>
        <p:spPr/>
        <p:txBody>
          <a:bodyPr/>
          <a:lstStyle/>
          <a:p>
            <a:r>
              <a:rPr lang="zh-CN" altLang="en-US" dirty="0"/>
              <a:t>链路的时延带宽积又称为</a:t>
            </a:r>
            <a:r>
              <a:rPr lang="zh-CN" altLang="en-US" dirty="0">
                <a:solidFill>
                  <a:srgbClr val="FF0000"/>
                </a:solidFill>
              </a:rPr>
              <a:t>以比特为单位的链路长度。 </a:t>
            </a:r>
          </a:p>
        </p:txBody>
      </p:sp>
      <p:sp>
        <p:nvSpPr>
          <p:cNvPr id="93187" name="Rectangle 3"/>
          <p:cNvSpPr>
            <a:spLocks noChangeArrowheads="1"/>
          </p:cNvSpPr>
          <p:nvPr/>
        </p:nvSpPr>
        <p:spPr bwMode="auto">
          <a:xfrm>
            <a:off x="116946" y="-184666"/>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1" name="AutoShape 37"/>
          <p:cNvSpPr>
            <a:spLocks noChangeArrowheads="1"/>
          </p:cNvSpPr>
          <p:nvPr/>
        </p:nvSpPr>
        <p:spPr bwMode="auto">
          <a:xfrm rot="-5400000">
            <a:off x="5021146" y="471069"/>
            <a:ext cx="1038225" cy="7178410"/>
          </a:xfrm>
          <a:prstGeom prst="can">
            <a:avLst>
              <a:gd name="adj" fmla="val 49847"/>
            </a:avLst>
          </a:prstGeom>
          <a:gradFill rotWithShape="1">
            <a:gsLst>
              <a:gs pos="0">
                <a:srgbClr val="0099FF">
                  <a:gamma/>
                  <a:shade val="46275"/>
                  <a:invGamma/>
                </a:srgbClr>
              </a:gs>
              <a:gs pos="50000">
                <a:srgbClr val="0099FF"/>
              </a:gs>
              <a:gs pos="100000">
                <a:srgbClr val="0099FF">
                  <a:gamma/>
                  <a:shade val="46275"/>
                  <a:invGamma/>
                </a:srgbClr>
              </a:gs>
            </a:gsLst>
            <a:lin ang="0" scaled="1"/>
          </a:gra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latin typeface="+mn-lt"/>
              <a:ea typeface="黑体" pitchFamily="2" charset="-122"/>
            </a:endParaRPr>
          </a:p>
        </p:txBody>
      </p:sp>
      <p:sp>
        <p:nvSpPr>
          <p:cNvPr id="93222" name="Line 38"/>
          <p:cNvSpPr>
            <a:spLocks noChangeShapeType="1"/>
          </p:cNvSpPr>
          <p:nvPr/>
        </p:nvSpPr>
        <p:spPr bwMode="auto">
          <a:xfrm>
            <a:off x="2186664" y="3301448"/>
            <a:ext cx="6708908" cy="0"/>
          </a:xfrm>
          <a:prstGeom prst="line">
            <a:avLst/>
          </a:prstGeom>
          <a:noFill/>
          <a:ln w="28575">
            <a:solidFill>
              <a:srgbClr val="333399"/>
            </a:solidFill>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3" name="Text Box 39"/>
          <p:cNvSpPr txBox="1">
            <a:spLocks noChangeArrowheads="1"/>
          </p:cNvSpPr>
          <p:nvPr/>
        </p:nvSpPr>
        <p:spPr bwMode="auto">
          <a:xfrm>
            <a:off x="4214298" y="3012523"/>
            <a:ext cx="2031325"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（传播）时延</a:t>
            </a:r>
          </a:p>
        </p:txBody>
      </p:sp>
      <p:sp>
        <p:nvSpPr>
          <p:cNvPr id="93224" name="Text Box 40"/>
          <p:cNvSpPr txBox="1">
            <a:spLocks noChangeArrowheads="1"/>
          </p:cNvSpPr>
          <p:nvPr/>
        </p:nvSpPr>
        <p:spPr bwMode="auto">
          <a:xfrm>
            <a:off x="5072474" y="3829343"/>
            <a:ext cx="906017" cy="52322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333399"/>
                </a:solidFill>
                <a:latin typeface="+mn-lt"/>
                <a:ea typeface="黑体" pitchFamily="2" charset="-122"/>
              </a:rPr>
              <a:t>链路</a:t>
            </a:r>
            <a:endParaRPr lang="zh-CN" altLang="en-US" sz="2400" b="1" dirty="0">
              <a:solidFill>
                <a:srgbClr val="333399"/>
              </a:solidFill>
              <a:latin typeface="+mn-lt"/>
              <a:ea typeface="黑体" pitchFamily="2" charset="-122"/>
            </a:endParaRPr>
          </a:p>
        </p:txBody>
      </p:sp>
      <p:sp>
        <p:nvSpPr>
          <p:cNvPr id="93225" name="Text Box 41"/>
          <p:cNvSpPr txBox="1">
            <a:spLocks noChangeArrowheads="1"/>
          </p:cNvSpPr>
          <p:nvPr/>
        </p:nvSpPr>
        <p:spPr bwMode="auto">
          <a:xfrm>
            <a:off x="547703" y="3325261"/>
            <a:ext cx="800219" cy="46166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400" b="1">
                <a:solidFill>
                  <a:srgbClr val="333399"/>
                </a:solidFill>
                <a:latin typeface="+mn-lt"/>
                <a:ea typeface="黑体" pitchFamily="2" charset="-122"/>
              </a:rPr>
              <a:t>带宽</a:t>
            </a:r>
          </a:p>
        </p:txBody>
      </p:sp>
      <p:sp>
        <p:nvSpPr>
          <p:cNvPr id="93226" name="Line 42"/>
          <p:cNvSpPr>
            <a:spLocks noChangeShapeType="1"/>
          </p:cNvSpPr>
          <p:nvPr/>
        </p:nvSpPr>
        <p:spPr bwMode="auto">
          <a:xfrm>
            <a:off x="1015486" y="3757062"/>
            <a:ext cx="1171178" cy="288925"/>
          </a:xfrm>
          <a:prstGeom prst="line">
            <a:avLst/>
          </a:prstGeom>
          <a:noFill/>
          <a:ln w="28575">
            <a:solidFill>
              <a:srgbClr val="3333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latin typeface="+mn-lt"/>
              <a:ea typeface="黑体" pitchFamily="2" charset="-122"/>
            </a:endParaRPr>
          </a:p>
        </p:txBody>
      </p:sp>
      <p:sp>
        <p:nvSpPr>
          <p:cNvPr id="93227" name="Text Box 43"/>
          <p:cNvSpPr txBox="1">
            <a:spLocks noChangeArrowheads="1"/>
          </p:cNvSpPr>
          <p:nvPr/>
        </p:nvSpPr>
        <p:spPr bwMode="auto">
          <a:xfrm>
            <a:off x="2585608" y="2204864"/>
            <a:ext cx="5679760" cy="646331"/>
          </a:xfrm>
          <a:prstGeom prst="rect">
            <a:avLst/>
          </a:prstGeom>
          <a:solidFill>
            <a:srgbClr val="FFFF00"/>
          </a:solidFill>
          <a:ln w="9525">
            <a:solidFill>
              <a:srgbClr val="333399"/>
            </a:solidFill>
            <a:miter lim="800000"/>
            <a:headEnd/>
            <a:tailEnd/>
          </a:ln>
          <a:effectLst/>
          <a:extLst/>
        </p:spPr>
        <p:txBody>
          <a:bodyPr wrap="none">
            <a:spAutoFit/>
          </a:bodyPr>
          <a:lstStyle/>
          <a:p>
            <a:r>
              <a:rPr lang="zh-CN" altLang="en-US" sz="3200" b="1" dirty="0">
                <a:solidFill>
                  <a:srgbClr val="333399"/>
                </a:solidFill>
                <a:latin typeface="+mn-lt"/>
                <a:ea typeface="黑体" pitchFamily="2" charset="-122"/>
              </a:rPr>
              <a:t>时延带宽积 </a:t>
            </a:r>
            <a:r>
              <a:rPr lang="en-US" altLang="zh-CN" sz="3200" b="1" dirty="0">
                <a:solidFill>
                  <a:srgbClr val="333399"/>
                </a:solidFill>
                <a:latin typeface="+mn-lt"/>
                <a:ea typeface="黑体" pitchFamily="2" charset="-122"/>
              </a:rPr>
              <a:t>= </a:t>
            </a:r>
            <a:r>
              <a:rPr lang="zh-CN" altLang="en-US" sz="3200" b="1" dirty="0">
                <a:solidFill>
                  <a:srgbClr val="333399"/>
                </a:solidFill>
                <a:latin typeface="+mn-lt"/>
                <a:ea typeface="黑体" pitchFamily="2" charset="-122"/>
              </a:rPr>
              <a:t>传播时延 </a:t>
            </a:r>
            <a:r>
              <a:rPr lang="zh-CN" altLang="en-US" sz="3600" b="1" dirty="0">
                <a:solidFill>
                  <a:srgbClr val="333399"/>
                </a:solidFill>
                <a:latin typeface="+mn-lt"/>
                <a:ea typeface="黑体" pitchFamily="2" charset="-122"/>
                <a:sym typeface="Symbol" pitchFamily="18" charset="2"/>
              </a:rPr>
              <a:t> </a:t>
            </a:r>
            <a:r>
              <a:rPr lang="zh-CN" altLang="en-US" sz="3200" b="1" dirty="0">
                <a:solidFill>
                  <a:srgbClr val="333399"/>
                </a:solidFill>
                <a:latin typeface="+mn-lt"/>
                <a:ea typeface="黑体" pitchFamily="2" charset="-122"/>
                <a:sym typeface="Symbol" pitchFamily="18" charset="2"/>
              </a:rPr>
              <a:t>带宽</a:t>
            </a:r>
          </a:p>
        </p:txBody>
      </p:sp>
      <p:sp>
        <p:nvSpPr>
          <p:cNvPr id="2" name="矩形 1"/>
          <p:cNvSpPr/>
          <p:nvPr/>
        </p:nvSpPr>
        <p:spPr>
          <a:xfrm>
            <a:off x="1951053" y="5355213"/>
            <a:ext cx="7178412" cy="954107"/>
          </a:xfrm>
          <a:prstGeom prst="rect">
            <a:avLst/>
          </a:prstGeom>
          <a:solidFill>
            <a:srgbClr val="00FF99"/>
          </a:solidFill>
          <a:ln>
            <a:solidFill>
              <a:srgbClr val="000066"/>
            </a:solidFill>
          </a:ln>
        </p:spPr>
        <p:txBody>
          <a:bodyPr wrap="square">
            <a:spAutoFit/>
          </a:bodyPr>
          <a:lstStyle/>
          <a:p>
            <a:pPr algn="ctr"/>
            <a:r>
              <a:rPr lang="zh-CN" altLang="zh-CN" sz="2800" b="1" dirty="0">
                <a:solidFill>
                  <a:srgbClr val="000099"/>
                </a:solidFill>
                <a:latin typeface="+mn-lt"/>
                <a:ea typeface="黑体" pitchFamily="2" charset="-122"/>
              </a:rPr>
              <a:t>只有在代表链路的管道都充满比特时</a:t>
            </a:r>
            <a:r>
              <a:rPr lang="zh-CN" altLang="zh-CN" sz="2800" b="1" dirty="0" smtClean="0">
                <a:solidFill>
                  <a:srgbClr val="000099"/>
                </a:solidFill>
                <a:latin typeface="+mn-lt"/>
                <a:ea typeface="黑体" pitchFamily="2" charset="-122"/>
              </a:rPr>
              <a:t>，</a:t>
            </a:r>
            <a:endParaRPr lang="en-US" altLang="zh-CN" sz="2800" b="1" dirty="0" smtClean="0">
              <a:solidFill>
                <a:srgbClr val="000099"/>
              </a:solidFill>
              <a:latin typeface="+mn-lt"/>
              <a:ea typeface="黑体" pitchFamily="2" charset="-122"/>
            </a:endParaRPr>
          </a:p>
          <a:p>
            <a:pPr algn="ctr"/>
            <a:r>
              <a:rPr lang="zh-CN" altLang="zh-CN" sz="2800" b="1" dirty="0" smtClean="0">
                <a:solidFill>
                  <a:srgbClr val="000099"/>
                </a:solidFill>
                <a:latin typeface="+mn-lt"/>
                <a:ea typeface="黑体" pitchFamily="2" charset="-122"/>
              </a:rPr>
              <a:t>链路</a:t>
            </a:r>
            <a:r>
              <a:rPr lang="zh-CN" altLang="zh-CN" sz="2800" b="1" dirty="0">
                <a:solidFill>
                  <a:srgbClr val="000099"/>
                </a:solidFill>
                <a:latin typeface="+mn-lt"/>
                <a:ea typeface="黑体" pitchFamily="2" charset="-122"/>
              </a:rPr>
              <a:t>才</a:t>
            </a:r>
            <a:r>
              <a:rPr lang="zh-CN" altLang="zh-CN" sz="2800" b="1" dirty="0" smtClean="0">
                <a:solidFill>
                  <a:srgbClr val="000099"/>
                </a:solidFill>
                <a:latin typeface="+mn-lt"/>
                <a:ea typeface="黑体" pitchFamily="2" charset="-122"/>
              </a:rPr>
              <a:t>得到</a:t>
            </a:r>
            <a:r>
              <a:rPr lang="zh-CN" altLang="en-US" sz="2800" b="1" dirty="0" smtClean="0">
                <a:solidFill>
                  <a:srgbClr val="000099"/>
                </a:solidFill>
                <a:latin typeface="+mn-lt"/>
                <a:ea typeface="黑体" pitchFamily="2" charset="-122"/>
              </a:rPr>
              <a:t>了</a:t>
            </a:r>
            <a:r>
              <a:rPr lang="zh-CN" altLang="zh-CN" sz="2800" b="1" dirty="0" smtClean="0">
                <a:solidFill>
                  <a:srgbClr val="000099"/>
                </a:solidFill>
                <a:latin typeface="+mn-lt"/>
                <a:ea typeface="黑体" pitchFamily="2" charset="-122"/>
              </a:rPr>
              <a:t>充分利用</a:t>
            </a:r>
            <a:r>
              <a:rPr lang="zh-CN" altLang="en-US" sz="2800" b="1" dirty="0" smtClean="0">
                <a:solidFill>
                  <a:srgbClr val="000099"/>
                </a:solidFill>
                <a:latin typeface="+mn-lt"/>
                <a:ea typeface="黑体" pitchFamily="2" charset="-122"/>
              </a:rPr>
              <a:t>。</a:t>
            </a:r>
            <a:endParaRPr lang="zh-CN" altLang="en-US" sz="2800" b="1" dirty="0">
              <a:solidFill>
                <a:srgbClr val="000099"/>
              </a:solidFill>
              <a:latin typeface="+mn-lt"/>
              <a:ea typeface="黑体" pitchFamily="2" charset="-122"/>
            </a:endParaRPr>
          </a:p>
        </p:txBody>
      </p:sp>
      <p:sp>
        <p:nvSpPr>
          <p:cNvPr id="3" name="矩形 2"/>
          <p:cNvSpPr/>
          <p:nvPr/>
        </p:nvSpPr>
        <p:spPr>
          <a:xfrm>
            <a:off x="3224808" y="4725144"/>
            <a:ext cx="4724769" cy="461665"/>
          </a:xfrm>
          <a:prstGeom prst="rect">
            <a:avLst/>
          </a:prstGeom>
        </p:spPr>
        <p:txBody>
          <a:bodyPr wrap="square">
            <a:spAutoFit/>
          </a:bodyPr>
          <a:lstStyle/>
          <a:p>
            <a:pPr algn="ctr"/>
            <a:r>
              <a:rPr lang="zh-CN" altLang="zh-CN" sz="2400" b="1" dirty="0" smtClean="0">
                <a:latin typeface="+mn-lt"/>
                <a:ea typeface="黑体" pitchFamily="2" charset="-122"/>
              </a:rPr>
              <a:t>链路</a:t>
            </a:r>
            <a:r>
              <a:rPr lang="zh-CN" altLang="zh-CN" sz="2400" b="1" dirty="0">
                <a:latin typeface="+mn-lt"/>
                <a:ea typeface="黑体" pitchFamily="2" charset="-122"/>
              </a:rPr>
              <a:t>像一条空心管道</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14712152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 </a:t>
            </a:r>
            <a:r>
              <a:rPr lang="zh-CN" altLang="zh-CN" dirty="0" smtClean="0"/>
              <a:t>往返时间</a:t>
            </a:r>
            <a:r>
              <a:rPr lang="en-US" altLang="zh-CN" dirty="0" smtClean="0"/>
              <a:t> RTT</a:t>
            </a:r>
            <a:endParaRPr lang="zh-CN" altLang="en-US" dirty="0"/>
          </a:p>
        </p:txBody>
      </p:sp>
      <p:sp>
        <p:nvSpPr>
          <p:cNvPr id="3" name="内容占位符 2"/>
          <p:cNvSpPr>
            <a:spLocks noGrp="1"/>
          </p:cNvSpPr>
          <p:nvPr>
            <p:ph idx="1"/>
          </p:nvPr>
        </p:nvSpPr>
        <p:spPr/>
        <p:txBody>
          <a:bodyPr/>
          <a:lstStyle/>
          <a:p>
            <a:r>
              <a:rPr lang="zh-CN" altLang="zh-CN" dirty="0" smtClean="0"/>
              <a:t>互联网</a:t>
            </a:r>
            <a:r>
              <a:rPr lang="zh-CN" altLang="zh-CN" dirty="0"/>
              <a:t>上的信息不仅仅单方向</a:t>
            </a:r>
            <a:r>
              <a:rPr lang="zh-CN" altLang="zh-CN" dirty="0" smtClean="0"/>
              <a:t>传输</a:t>
            </a:r>
            <a:r>
              <a:rPr lang="zh-CN" altLang="en-US" dirty="0" smtClean="0"/>
              <a:t>，</a:t>
            </a:r>
            <a:r>
              <a:rPr lang="zh-CN" altLang="zh-CN" dirty="0" smtClean="0"/>
              <a:t>而是</a:t>
            </a:r>
            <a:r>
              <a:rPr lang="zh-CN" altLang="zh-CN" dirty="0"/>
              <a:t>双向交互的</a:t>
            </a:r>
            <a:r>
              <a:rPr lang="zh-CN" altLang="zh-CN" dirty="0" smtClean="0"/>
              <a:t>。因此，有时</a:t>
            </a:r>
            <a:r>
              <a:rPr lang="zh-CN" altLang="zh-CN" dirty="0"/>
              <a:t>很需要知道双向交互一次所需的</a:t>
            </a:r>
            <a:r>
              <a:rPr lang="zh-CN" altLang="zh-CN" dirty="0" smtClean="0"/>
              <a:t>时间</a:t>
            </a:r>
            <a:r>
              <a:rPr lang="zh-CN" altLang="en-US" dirty="0" smtClean="0"/>
              <a:t>。</a:t>
            </a:r>
            <a:endParaRPr lang="en-US" altLang="zh-CN" dirty="0" smtClean="0"/>
          </a:p>
          <a:p>
            <a:r>
              <a:rPr lang="zh-CN" altLang="zh-CN" dirty="0">
                <a:solidFill>
                  <a:srgbClr val="FF0000"/>
                </a:solidFill>
              </a:rPr>
              <a:t>往返时间</a:t>
            </a:r>
            <a:r>
              <a:rPr lang="zh-CN" altLang="en-US" dirty="0" smtClean="0"/>
              <a:t>表示</a:t>
            </a:r>
            <a:r>
              <a:rPr lang="zh-CN" altLang="en-US" dirty="0"/>
              <a:t>从发送方发送数据开始，到发送方收到来自接收方的</a:t>
            </a:r>
            <a:r>
              <a:rPr lang="zh-CN" altLang="en-US" dirty="0" smtClean="0"/>
              <a:t>确认，总共</a:t>
            </a:r>
            <a:r>
              <a:rPr lang="zh-CN" altLang="en-US" dirty="0"/>
              <a:t>经历的</a:t>
            </a:r>
            <a:r>
              <a:rPr lang="zh-CN" altLang="en-US" dirty="0" smtClean="0"/>
              <a:t>时间。</a:t>
            </a:r>
            <a:endParaRPr lang="en-US" altLang="zh-CN" dirty="0" smtClean="0"/>
          </a:p>
          <a:p>
            <a:r>
              <a:rPr lang="zh-CN" altLang="zh-CN" dirty="0"/>
              <a:t>在互联网中，往返时间还包括</a:t>
            </a:r>
            <a:r>
              <a:rPr lang="zh-CN" altLang="zh-CN" dirty="0">
                <a:solidFill>
                  <a:srgbClr val="FF0000"/>
                </a:solidFill>
              </a:rPr>
              <a:t>各中间结点</a:t>
            </a:r>
            <a:r>
              <a:rPr lang="zh-CN" altLang="zh-CN" dirty="0"/>
              <a:t>的处理时延、排队时延以及转发数据时的发送时延</a:t>
            </a:r>
            <a:r>
              <a:rPr lang="zh-CN" altLang="zh-CN" dirty="0" smtClean="0"/>
              <a:t>。</a:t>
            </a:r>
            <a:endParaRPr lang="en-US" altLang="zh-CN" dirty="0" smtClean="0"/>
          </a:p>
          <a:p>
            <a:r>
              <a:rPr lang="zh-CN" altLang="zh-CN" dirty="0" smtClean="0">
                <a:solidFill>
                  <a:srgbClr val="000099"/>
                </a:solidFill>
              </a:rPr>
              <a:t>当</a:t>
            </a:r>
            <a:r>
              <a:rPr lang="zh-CN" altLang="zh-CN" dirty="0">
                <a:solidFill>
                  <a:srgbClr val="000099"/>
                </a:solidFill>
              </a:rPr>
              <a:t>使用卫星通信时，往返</a:t>
            </a:r>
            <a:r>
              <a:rPr lang="zh-CN" altLang="zh-CN" dirty="0" smtClean="0">
                <a:solidFill>
                  <a:srgbClr val="000099"/>
                </a:solidFill>
              </a:rPr>
              <a:t>时间</a:t>
            </a:r>
            <a:r>
              <a:rPr lang="en-US" altLang="zh-CN" dirty="0" smtClean="0">
                <a:solidFill>
                  <a:srgbClr val="000099"/>
                </a:solidFill>
              </a:rPr>
              <a:t> RTT </a:t>
            </a:r>
            <a:r>
              <a:rPr lang="zh-CN" altLang="zh-CN" dirty="0" smtClean="0">
                <a:solidFill>
                  <a:srgbClr val="000099"/>
                </a:solidFill>
              </a:rPr>
              <a:t>相对</a:t>
            </a:r>
            <a:r>
              <a:rPr lang="zh-CN" altLang="zh-CN" dirty="0">
                <a:solidFill>
                  <a:srgbClr val="000099"/>
                </a:solidFill>
              </a:rPr>
              <a:t>较长</a:t>
            </a:r>
            <a:r>
              <a:rPr lang="zh-CN" altLang="zh-CN" dirty="0" smtClean="0">
                <a:solidFill>
                  <a:srgbClr val="000099"/>
                </a:solidFill>
              </a:rPr>
              <a:t>，是</a:t>
            </a:r>
            <a:r>
              <a:rPr lang="zh-CN" altLang="zh-CN" dirty="0">
                <a:solidFill>
                  <a:srgbClr val="000099"/>
                </a:solidFill>
              </a:rPr>
              <a:t>很重要的一个性能指标。</a:t>
            </a:r>
            <a:endParaRPr lang="zh-CN" altLang="en-US" dirty="0">
              <a:solidFill>
                <a:srgbClr val="000099"/>
              </a:solidFill>
            </a:endParaRPr>
          </a:p>
        </p:txBody>
      </p:sp>
    </p:spTree>
    <p:extLst>
      <p:ext uri="{BB962C8B-B14F-4D97-AF65-F5344CB8AC3E}">
        <p14:creationId xmlns:p14="http://schemas.microsoft.com/office/powerpoint/2010/main" xmlns="" val="12699910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zh-CN" dirty="0" smtClean="0"/>
              <a:t>7. </a:t>
            </a:r>
            <a:r>
              <a:rPr lang="zh-CN" altLang="en-US" dirty="0"/>
              <a:t>利用率</a:t>
            </a:r>
          </a:p>
        </p:txBody>
      </p:sp>
      <p:sp>
        <p:nvSpPr>
          <p:cNvPr id="381955" name="Rectangle 3"/>
          <p:cNvSpPr>
            <a:spLocks noGrp="1" noChangeArrowheads="1"/>
          </p:cNvSpPr>
          <p:nvPr>
            <p:ph idx="1"/>
          </p:nvPr>
        </p:nvSpPr>
        <p:spPr/>
        <p:txBody>
          <a:bodyPr/>
          <a:lstStyle/>
          <a:p>
            <a:r>
              <a:rPr lang="zh-CN" altLang="en-US" dirty="0" smtClean="0"/>
              <a:t>分为</a:t>
            </a:r>
            <a:r>
              <a:rPr lang="zh-CN" altLang="en-US" dirty="0" smtClean="0">
                <a:solidFill>
                  <a:srgbClr val="FF0000"/>
                </a:solidFill>
              </a:rPr>
              <a:t>信道利用率</a:t>
            </a:r>
            <a:r>
              <a:rPr lang="zh-CN" altLang="en-US" dirty="0" smtClean="0"/>
              <a:t>和</a:t>
            </a:r>
            <a:r>
              <a:rPr lang="zh-CN" altLang="en-US" dirty="0" smtClean="0">
                <a:solidFill>
                  <a:srgbClr val="FF0000"/>
                </a:solidFill>
              </a:rPr>
              <a:t>网络利用率。</a:t>
            </a:r>
            <a:endParaRPr lang="en-US" altLang="zh-CN" dirty="0" smtClean="0">
              <a:solidFill>
                <a:srgbClr val="FF0000"/>
              </a:solidFill>
            </a:endParaRPr>
          </a:p>
          <a:p>
            <a:r>
              <a:rPr lang="zh-CN" altLang="en-US" dirty="0" smtClean="0">
                <a:solidFill>
                  <a:srgbClr val="0000CC"/>
                </a:solidFill>
              </a:rPr>
              <a:t>信道</a:t>
            </a:r>
            <a:r>
              <a:rPr lang="zh-CN" altLang="en-US" dirty="0">
                <a:solidFill>
                  <a:srgbClr val="0000CC"/>
                </a:solidFill>
              </a:rPr>
              <a:t>利用率</a:t>
            </a:r>
            <a:r>
              <a:rPr lang="zh-CN" altLang="en-US" dirty="0"/>
              <a:t>指出某信道有百分之几的时间是被利用的（有数据通过）。完全空闲的信道的利用率是零。</a:t>
            </a:r>
          </a:p>
          <a:p>
            <a:r>
              <a:rPr lang="zh-CN" altLang="en-US" dirty="0">
                <a:solidFill>
                  <a:srgbClr val="FF0000"/>
                </a:solidFill>
              </a:rPr>
              <a:t>网络利用率</a:t>
            </a:r>
            <a:r>
              <a:rPr lang="zh-CN" altLang="en-US" dirty="0"/>
              <a:t>则是全网络的信道利用率的加权平均值。</a:t>
            </a:r>
          </a:p>
          <a:p>
            <a:r>
              <a:rPr lang="zh-CN" altLang="en-US" dirty="0"/>
              <a:t>信道利用率并非越高越好</a:t>
            </a:r>
            <a:r>
              <a:rPr lang="zh-CN" altLang="en-US" dirty="0" smtClean="0"/>
              <a:t>。</a:t>
            </a:r>
            <a:r>
              <a:rPr lang="zh-CN" altLang="zh-CN" dirty="0">
                <a:solidFill>
                  <a:srgbClr val="FF0000"/>
                </a:solidFill>
              </a:rPr>
              <a:t>当某信道的利用率增大时，该信道引起的时延也就迅速</a:t>
            </a:r>
            <a:r>
              <a:rPr lang="zh-CN" altLang="zh-CN" dirty="0" smtClean="0">
                <a:solidFill>
                  <a:srgbClr val="FF0000"/>
                </a:solidFill>
              </a:rPr>
              <a:t>增加</a:t>
            </a:r>
            <a:r>
              <a:rPr lang="zh-CN" altLang="en-US"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xmlns="" val="12332275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lgn="ctr"/>
            <a:r>
              <a:rPr lang="zh-CN" altLang="en-US" dirty="0"/>
              <a:t>时延与网络利用率的关系</a:t>
            </a:r>
          </a:p>
        </p:txBody>
      </p:sp>
      <p:sp>
        <p:nvSpPr>
          <p:cNvPr id="382979" name="Rectangle 3"/>
          <p:cNvSpPr>
            <a:spLocks noGrp="1" noChangeArrowheads="1"/>
          </p:cNvSpPr>
          <p:nvPr>
            <p:ph idx="1"/>
          </p:nvPr>
        </p:nvSpPr>
        <p:spPr/>
        <p:txBody>
          <a:bodyPr/>
          <a:lstStyle/>
          <a:p>
            <a:r>
              <a:rPr lang="zh-CN" altLang="en-US" dirty="0"/>
              <a:t>根据排队论的理论，当某信道的利用率增大时，该信道引起的时延也就迅速增加。 </a:t>
            </a:r>
          </a:p>
          <a:p>
            <a:r>
              <a:rPr lang="zh-CN" altLang="en-US" dirty="0"/>
              <a:t>若令 </a:t>
            </a:r>
            <a:r>
              <a:rPr lang="en-US" altLang="zh-CN" i="1" dirty="0"/>
              <a:t>D</a:t>
            </a:r>
            <a:r>
              <a:rPr lang="en-US" altLang="zh-CN" baseline="-25000" dirty="0"/>
              <a:t>0 </a:t>
            </a:r>
            <a:r>
              <a:rPr lang="zh-CN" altLang="en-US" dirty="0"/>
              <a:t>表示网络空闲时的时延，</a:t>
            </a:r>
            <a:r>
              <a:rPr lang="en-US" altLang="zh-CN" i="1" dirty="0"/>
              <a:t>D </a:t>
            </a:r>
            <a:r>
              <a:rPr lang="zh-CN" altLang="en-US" dirty="0"/>
              <a:t>表示网络当前的时延，则在适当的假定条件下，可以用下面的简单公式表示 </a:t>
            </a:r>
            <a:r>
              <a:rPr lang="en-US" altLang="zh-CN" i="1" dirty="0"/>
              <a:t>D </a:t>
            </a:r>
            <a:r>
              <a:rPr lang="zh-CN" altLang="en-US" dirty="0"/>
              <a:t>和 </a:t>
            </a:r>
            <a:r>
              <a:rPr lang="en-US" altLang="zh-CN" i="1" dirty="0"/>
              <a:t>D</a:t>
            </a:r>
            <a:r>
              <a:rPr lang="en-US" altLang="zh-CN" baseline="-25000" dirty="0"/>
              <a:t>0</a:t>
            </a:r>
            <a:r>
              <a:rPr lang="zh-CN" altLang="en-US" dirty="0"/>
              <a:t>之间的关系： </a:t>
            </a:r>
          </a:p>
        </p:txBody>
      </p:sp>
      <p:sp>
        <p:nvSpPr>
          <p:cNvPr id="382981" name="Rectangle 5"/>
          <p:cNvSpPr>
            <a:spLocks noChangeArrowheads="1"/>
          </p:cNvSpPr>
          <p:nvPr/>
        </p:nvSpPr>
        <p:spPr bwMode="auto">
          <a:xfrm>
            <a:off x="0" y="3068122"/>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82980" name="Object 4"/>
          <p:cNvGraphicFramePr>
            <a:graphicFrameLocks noChangeAspect="1"/>
          </p:cNvGraphicFramePr>
          <p:nvPr>
            <p:extLst>
              <p:ext uri="{D42A27DB-BD31-4B8C-83A1-F6EECF244321}">
                <p14:modId xmlns:p14="http://schemas.microsoft.com/office/powerpoint/2010/main" xmlns="" val="2553194050"/>
              </p:ext>
            </p:extLst>
          </p:nvPr>
        </p:nvGraphicFramePr>
        <p:xfrm>
          <a:off x="3946891" y="4221088"/>
          <a:ext cx="1833298" cy="1009650"/>
        </p:xfrm>
        <a:graphic>
          <a:graphicData uri="http://schemas.openxmlformats.org/presentationml/2006/ole">
            <p:oleObj spid="_x0000_s12299" name="公式" r:id="rId4" imgW="660113" imgH="393529" progId="">
              <p:embed/>
            </p:oleObj>
          </a:graphicData>
        </a:graphic>
      </p:graphicFrame>
      <p:sp>
        <p:nvSpPr>
          <p:cNvPr id="382982" name="Rectangle 6"/>
          <p:cNvSpPr>
            <a:spLocks noChangeArrowheads="1"/>
          </p:cNvSpPr>
          <p:nvPr/>
        </p:nvSpPr>
        <p:spPr bwMode="auto">
          <a:xfrm>
            <a:off x="1352600" y="5445224"/>
            <a:ext cx="777686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pPr algn="ctr"/>
            <a:r>
              <a:rPr lang="zh-CN" altLang="en-US" sz="2800" b="1" dirty="0" smtClean="0">
                <a:solidFill>
                  <a:srgbClr val="000099"/>
                </a:solidFill>
                <a:ea typeface="黑体" pitchFamily="2" charset="-122"/>
              </a:rPr>
              <a:t>其中：</a:t>
            </a:r>
            <a:r>
              <a:rPr lang="en-US" altLang="zh-CN" sz="2800" b="1" i="1" dirty="0" smtClean="0">
                <a:solidFill>
                  <a:srgbClr val="000099"/>
                </a:solidFill>
                <a:ea typeface="黑体" pitchFamily="2" charset="-122"/>
              </a:rPr>
              <a:t>U </a:t>
            </a:r>
            <a:r>
              <a:rPr lang="zh-CN" altLang="en-US" sz="2800" b="1" dirty="0">
                <a:solidFill>
                  <a:srgbClr val="000099"/>
                </a:solidFill>
                <a:ea typeface="黑体" pitchFamily="2" charset="-122"/>
              </a:rPr>
              <a:t>是网络的利用率，数值在 </a:t>
            </a:r>
            <a:r>
              <a:rPr lang="en-US" altLang="zh-CN" sz="2800" b="1" dirty="0">
                <a:solidFill>
                  <a:srgbClr val="000099"/>
                </a:solidFill>
                <a:ea typeface="黑体" pitchFamily="2" charset="-122"/>
              </a:rPr>
              <a:t>0 </a:t>
            </a:r>
            <a:r>
              <a:rPr lang="zh-CN" altLang="en-US" sz="2800" b="1" dirty="0">
                <a:solidFill>
                  <a:srgbClr val="000099"/>
                </a:solidFill>
                <a:ea typeface="黑体" pitchFamily="2" charset="-122"/>
              </a:rPr>
              <a:t>到 </a:t>
            </a:r>
            <a:r>
              <a:rPr lang="en-US" altLang="zh-CN" sz="2800" b="1" dirty="0">
                <a:solidFill>
                  <a:srgbClr val="000099"/>
                </a:solidFill>
                <a:ea typeface="黑体" pitchFamily="2" charset="-122"/>
              </a:rPr>
              <a:t>1 </a:t>
            </a:r>
            <a:r>
              <a:rPr lang="zh-CN" altLang="en-US" sz="2800" b="1" dirty="0">
                <a:solidFill>
                  <a:srgbClr val="000099"/>
                </a:solidFill>
                <a:ea typeface="黑体" pitchFamily="2" charset="-122"/>
              </a:rPr>
              <a:t>之间。 </a:t>
            </a:r>
          </a:p>
        </p:txBody>
      </p:sp>
    </p:spTree>
    <p:extLst>
      <p:ext uri="{BB962C8B-B14F-4D97-AF65-F5344CB8AC3E}">
        <p14:creationId xmlns:p14="http://schemas.microsoft.com/office/powerpoint/2010/main" xmlns="" val="31017575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08584" y="1157194"/>
            <a:ext cx="7229975" cy="3999999"/>
            <a:chOff x="527977" y="1090061"/>
            <a:chExt cx="8215441" cy="5219900"/>
          </a:xfrm>
        </p:grpSpPr>
        <p:sp>
          <p:nvSpPr>
            <p:cNvPr id="388100" name="Rectangle 4"/>
            <p:cNvSpPr>
              <a:spLocks noChangeArrowheads="1"/>
            </p:cNvSpPr>
            <p:nvPr/>
          </p:nvSpPr>
          <p:spPr bwMode="auto">
            <a:xfrm>
              <a:off x="4724269" y="1480587"/>
              <a:ext cx="1736990" cy="4186237"/>
            </a:xfrm>
            <a:prstGeom prst="rect">
              <a:avLst/>
            </a:prstGeom>
            <a:solidFill>
              <a:srgbClr val="FF99CC"/>
            </a:solidFill>
            <a:ln>
              <a:noFill/>
            </a:ln>
            <a:effectLst/>
            <a:extLst/>
          </p:spPr>
          <p:txBody>
            <a:bodyPr wrap="none" anchor="ctr"/>
            <a:lstStyle/>
            <a:p>
              <a:endParaRPr lang="zh-CN" altLang="en-US" sz="1600" b="1">
                <a:solidFill>
                  <a:srgbClr val="000099"/>
                </a:solidFill>
              </a:endParaRPr>
            </a:p>
          </p:txBody>
        </p:sp>
        <p:sp>
          <p:nvSpPr>
            <p:cNvPr id="388101" name="Text Box 5"/>
            <p:cNvSpPr txBox="1">
              <a:spLocks noChangeArrowheads="1"/>
            </p:cNvSpPr>
            <p:nvPr/>
          </p:nvSpPr>
          <p:spPr bwMode="auto">
            <a:xfrm>
              <a:off x="527977" y="1090061"/>
              <a:ext cx="1245324" cy="570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D</a:t>
              </a:r>
            </a:p>
          </p:txBody>
        </p:sp>
        <p:sp>
          <p:nvSpPr>
            <p:cNvPr id="388102" name="Line 6"/>
            <p:cNvSpPr>
              <a:spLocks noChangeShapeType="1"/>
            </p:cNvSpPr>
            <p:nvPr/>
          </p:nvSpPr>
          <p:spPr bwMode="auto">
            <a:xfrm flipV="1">
              <a:off x="2053431" y="1334537"/>
              <a:ext cx="0" cy="433228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3" name="Line 7"/>
            <p:cNvSpPr>
              <a:spLocks noChangeShapeType="1"/>
            </p:cNvSpPr>
            <p:nvPr/>
          </p:nvSpPr>
          <p:spPr bwMode="auto">
            <a:xfrm rot="5400000" flipV="1">
              <a:off x="4791340" y="2928915"/>
              <a:ext cx="0" cy="5475817"/>
            </a:xfrm>
            <a:prstGeom prst="line">
              <a:avLst/>
            </a:prstGeom>
            <a:noFill/>
            <a:ln w="38100">
              <a:solidFill>
                <a:srgbClr val="000099"/>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4" name="Line 8"/>
            <p:cNvSpPr>
              <a:spLocks noChangeShapeType="1"/>
            </p:cNvSpPr>
            <p:nvPr/>
          </p:nvSpPr>
          <p:spPr bwMode="auto">
            <a:xfrm>
              <a:off x="6461258" y="1334537"/>
              <a:ext cx="0" cy="4332287"/>
            </a:xfrm>
            <a:prstGeom prst="line">
              <a:avLst/>
            </a:prstGeom>
            <a:noFill/>
            <a:ln w="952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600" b="1">
                <a:solidFill>
                  <a:srgbClr val="000099"/>
                </a:solidFill>
              </a:endParaRPr>
            </a:p>
          </p:txBody>
        </p:sp>
        <p:sp>
          <p:nvSpPr>
            <p:cNvPr id="388105" name="Arc 9"/>
            <p:cNvSpPr>
              <a:spLocks/>
            </p:cNvSpPr>
            <p:nvPr/>
          </p:nvSpPr>
          <p:spPr bwMode="auto">
            <a:xfrm flipV="1">
              <a:off x="2053431" y="1480586"/>
              <a:ext cx="4313238" cy="3898900"/>
            </a:xfrm>
            <a:custGeom>
              <a:avLst/>
              <a:gdLst>
                <a:gd name="G0" fmla="+- 0 0 0"/>
                <a:gd name="G1" fmla="+- 21600 0 0"/>
                <a:gd name="G2" fmla="+- 21600 0 0"/>
                <a:gd name="T0" fmla="*/ 0 w 21600"/>
                <a:gd name="T1" fmla="*/ 0 h 21612"/>
                <a:gd name="T2" fmla="*/ 21600 w 21600"/>
                <a:gd name="T3" fmla="*/ 21612 h 21612"/>
                <a:gd name="T4" fmla="*/ 0 w 21600"/>
                <a:gd name="T5" fmla="*/ 21600 h 21612"/>
              </a:gdLst>
              <a:ahLst/>
              <a:cxnLst>
                <a:cxn ang="0">
                  <a:pos x="T0" y="T1"/>
                </a:cxn>
                <a:cxn ang="0">
                  <a:pos x="T2" y="T3"/>
                </a:cxn>
                <a:cxn ang="0">
                  <a:pos x="T4" y="T5"/>
                </a:cxn>
              </a:cxnLst>
              <a:rect l="0" t="0" r="r" b="b"/>
              <a:pathLst>
                <a:path w="21600" h="21612" fill="none" extrusionOk="0">
                  <a:moveTo>
                    <a:pt x="-1" y="0"/>
                  </a:moveTo>
                  <a:cubicBezTo>
                    <a:pt x="11929" y="0"/>
                    <a:pt x="21600" y="9670"/>
                    <a:pt x="21600" y="21600"/>
                  </a:cubicBezTo>
                  <a:cubicBezTo>
                    <a:pt x="21600" y="21603"/>
                    <a:pt x="21599" y="21607"/>
                    <a:pt x="21599" y="21611"/>
                  </a:cubicBezTo>
                </a:path>
                <a:path w="21600" h="21612" stroke="0" extrusionOk="0">
                  <a:moveTo>
                    <a:pt x="-1" y="0"/>
                  </a:moveTo>
                  <a:cubicBezTo>
                    <a:pt x="11929" y="0"/>
                    <a:pt x="21600" y="9670"/>
                    <a:pt x="21600" y="21600"/>
                  </a:cubicBezTo>
                  <a:cubicBezTo>
                    <a:pt x="21600" y="21603"/>
                    <a:pt x="21599" y="21607"/>
                    <a:pt x="21599" y="21611"/>
                  </a:cubicBezTo>
                  <a:lnTo>
                    <a:pt x="0" y="21600"/>
                  </a:lnTo>
                  <a:close/>
                </a:path>
              </a:pathLst>
            </a:custGeom>
            <a:noFill/>
            <a:ln w="76200">
              <a:solidFill>
                <a:srgbClr val="CC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sz="1600" b="1">
                <a:solidFill>
                  <a:srgbClr val="000099"/>
                </a:solidFill>
              </a:endParaRPr>
            </a:p>
          </p:txBody>
        </p:sp>
        <p:sp>
          <p:nvSpPr>
            <p:cNvPr id="388106" name="Text Box 10"/>
            <p:cNvSpPr txBox="1">
              <a:spLocks noChangeArrowheads="1"/>
            </p:cNvSpPr>
            <p:nvPr/>
          </p:nvSpPr>
          <p:spPr bwMode="auto">
            <a:xfrm>
              <a:off x="7128539" y="5739389"/>
              <a:ext cx="1614879" cy="570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利用率</a:t>
              </a:r>
              <a:r>
                <a:rPr lang="zh-CN" altLang="en-US" sz="1400" b="1" dirty="0">
                  <a:solidFill>
                    <a:srgbClr val="000099"/>
                  </a:solidFill>
                  <a:ea typeface="黑体" pitchFamily="2" charset="-122"/>
                </a:rPr>
                <a:t> </a:t>
              </a:r>
              <a:r>
                <a:rPr lang="en-US" altLang="zh-CN" sz="2800" b="1" i="1" dirty="0">
                  <a:solidFill>
                    <a:srgbClr val="000099"/>
                  </a:solidFill>
                  <a:ea typeface="黑体" pitchFamily="2" charset="-122"/>
                </a:rPr>
                <a:t>U</a:t>
              </a:r>
            </a:p>
          </p:txBody>
        </p:sp>
        <p:sp>
          <p:nvSpPr>
            <p:cNvPr id="388107" name="Text Box 11"/>
            <p:cNvSpPr txBox="1">
              <a:spLocks noChangeArrowheads="1"/>
            </p:cNvSpPr>
            <p:nvPr/>
          </p:nvSpPr>
          <p:spPr bwMode="auto">
            <a:xfrm>
              <a:off x="6196411" y="5652537"/>
              <a:ext cx="394523" cy="570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1</a:t>
              </a:r>
              <a:endParaRPr lang="en-US" altLang="zh-CN" sz="2800" b="1" i="1" dirty="0">
                <a:solidFill>
                  <a:srgbClr val="000099"/>
                </a:solidFill>
                <a:ea typeface="黑体" pitchFamily="2" charset="-122"/>
              </a:endParaRPr>
            </a:p>
          </p:txBody>
        </p:sp>
        <p:sp>
          <p:nvSpPr>
            <p:cNvPr id="388108" name="Text Box 12"/>
            <p:cNvSpPr txBox="1">
              <a:spLocks noChangeArrowheads="1"/>
            </p:cNvSpPr>
            <p:nvPr/>
          </p:nvSpPr>
          <p:spPr bwMode="auto">
            <a:xfrm>
              <a:off x="1700875" y="5582687"/>
              <a:ext cx="394523" cy="570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dirty="0">
                  <a:solidFill>
                    <a:srgbClr val="000099"/>
                  </a:solidFill>
                  <a:ea typeface="黑体" pitchFamily="2" charset="-122"/>
                </a:rPr>
                <a:t>0</a:t>
              </a:r>
              <a:endParaRPr lang="en-US" altLang="zh-CN" sz="2800" b="1" i="1" dirty="0">
                <a:solidFill>
                  <a:srgbClr val="000099"/>
                </a:solidFill>
                <a:ea typeface="黑体" pitchFamily="2" charset="-122"/>
              </a:endParaRPr>
            </a:p>
          </p:txBody>
        </p:sp>
        <p:sp>
          <p:nvSpPr>
            <p:cNvPr id="388109" name="Text Box 13"/>
            <p:cNvSpPr txBox="1">
              <a:spLocks noChangeArrowheads="1"/>
            </p:cNvSpPr>
            <p:nvPr/>
          </p:nvSpPr>
          <p:spPr bwMode="auto">
            <a:xfrm>
              <a:off x="1389592" y="4981023"/>
              <a:ext cx="591620" cy="5705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n-US" altLang="zh-CN" sz="2800" b="1" i="1" dirty="0">
                  <a:solidFill>
                    <a:srgbClr val="000099"/>
                  </a:solidFill>
                  <a:ea typeface="黑体" pitchFamily="2" charset="-122"/>
                </a:rPr>
                <a:t>D</a:t>
              </a:r>
              <a:r>
                <a:rPr lang="en-US" altLang="zh-CN" sz="2800" b="1" baseline="-25000" dirty="0">
                  <a:solidFill>
                    <a:srgbClr val="000099"/>
                  </a:solidFill>
                  <a:ea typeface="黑体" pitchFamily="2" charset="-122"/>
                </a:rPr>
                <a:t>0</a:t>
              </a:r>
              <a:endParaRPr lang="en-US" altLang="zh-CN" sz="2800" b="1" i="1" baseline="-25000" dirty="0">
                <a:solidFill>
                  <a:srgbClr val="000099"/>
                </a:solidFill>
                <a:ea typeface="黑体" pitchFamily="2" charset="-122"/>
              </a:endParaRPr>
            </a:p>
          </p:txBody>
        </p:sp>
        <p:sp>
          <p:nvSpPr>
            <p:cNvPr id="388110" name="Text Box 14"/>
            <p:cNvSpPr txBox="1">
              <a:spLocks noChangeArrowheads="1"/>
            </p:cNvSpPr>
            <p:nvPr/>
          </p:nvSpPr>
          <p:spPr bwMode="auto">
            <a:xfrm>
              <a:off x="4965039" y="1556786"/>
              <a:ext cx="928326" cy="15103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800" b="1" dirty="0">
                  <a:solidFill>
                    <a:srgbClr val="000099"/>
                  </a:solidFill>
                  <a:ea typeface="黑体" pitchFamily="2" charset="-122"/>
                </a:rPr>
                <a:t>时延</a:t>
              </a:r>
            </a:p>
            <a:p>
              <a:r>
                <a:rPr lang="zh-CN" altLang="en-US" sz="2800" b="1" dirty="0">
                  <a:solidFill>
                    <a:srgbClr val="000099"/>
                  </a:solidFill>
                  <a:ea typeface="黑体" pitchFamily="2" charset="-122"/>
                </a:rPr>
                <a:t>急剧</a:t>
              </a:r>
            </a:p>
            <a:p>
              <a:r>
                <a:rPr lang="zh-CN" altLang="en-US" sz="2800" b="1" dirty="0">
                  <a:solidFill>
                    <a:srgbClr val="000099"/>
                  </a:solidFill>
                  <a:ea typeface="黑体" pitchFamily="2" charset="-122"/>
                </a:rPr>
                <a:t>增大</a:t>
              </a:r>
              <a:endParaRPr lang="zh-CN" altLang="en-US" sz="2800" b="1" i="1" dirty="0">
                <a:solidFill>
                  <a:srgbClr val="000099"/>
                </a:solidFill>
                <a:ea typeface="黑体" pitchFamily="2" charset="-122"/>
              </a:endParaRPr>
            </a:p>
          </p:txBody>
        </p:sp>
      </p:grpSp>
      <p:sp>
        <p:nvSpPr>
          <p:cNvPr id="2" name="标题 1"/>
          <p:cNvSpPr>
            <a:spLocks noGrp="1"/>
          </p:cNvSpPr>
          <p:nvPr>
            <p:ph type="title"/>
          </p:nvPr>
        </p:nvSpPr>
        <p:spPr/>
        <p:txBody>
          <a:bodyPr/>
          <a:lstStyle/>
          <a:p>
            <a:pPr algn="ctr"/>
            <a:r>
              <a:rPr lang="zh-CN" altLang="en-US" dirty="0"/>
              <a:t>时延与网络利用率的关系</a:t>
            </a:r>
          </a:p>
        </p:txBody>
      </p:sp>
      <p:sp>
        <p:nvSpPr>
          <p:cNvPr id="3" name="矩形 2"/>
          <p:cNvSpPr/>
          <p:nvPr/>
        </p:nvSpPr>
        <p:spPr>
          <a:xfrm>
            <a:off x="2304806" y="5355213"/>
            <a:ext cx="5888554" cy="954107"/>
          </a:xfrm>
          <a:prstGeom prst="rect">
            <a:avLst/>
          </a:prstGeom>
          <a:solidFill>
            <a:srgbClr val="FFFF66"/>
          </a:solidFill>
          <a:ln>
            <a:solidFill>
              <a:srgbClr val="000066"/>
            </a:solidFill>
          </a:ln>
        </p:spPr>
        <p:txBody>
          <a:bodyPr wrap="square">
            <a:spAutoFit/>
          </a:bodyPr>
          <a:lstStyle/>
          <a:p>
            <a:pPr algn="ctr"/>
            <a:r>
              <a:rPr lang="zh-CN" altLang="en-US" sz="2800" b="1" dirty="0" smtClean="0">
                <a:solidFill>
                  <a:srgbClr val="000099"/>
                </a:solidFill>
                <a:latin typeface="+mn-lt"/>
                <a:ea typeface="黑体" pitchFamily="2" charset="-122"/>
              </a:rPr>
              <a:t>当信道</a:t>
            </a:r>
            <a:r>
              <a:rPr lang="zh-CN" altLang="en-US" sz="2800" b="1" dirty="0">
                <a:solidFill>
                  <a:srgbClr val="000099"/>
                </a:solidFill>
                <a:latin typeface="+mn-lt"/>
                <a:ea typeface="黑体" pitchFamily="2" charset="-122"/>
              </a:rPr>
              <a:t>的利用率增大时，该信道引起的</a:t>
            </a:r>
            <a:r>
              <a:rPr lang="zh-CN" altLang="en-US" sz="2800" b="1" dirty="0" smtClean="0">
                <a:solidFill>
                  <a:srgbClr val="000099"/>
                </a:solidFill>
                <a:latin typeface="+mn-lt"/>
                <a:ea typeface="黑体" pitchFamily="2" charset="-122"/>
              </a:rPr>
              <a:t>时延迅速增加</a:t>
            </a:r>
            <a:r>
              <a:rPr lang="zh-CN" altLang="en-US" sz="2800" b="1" dirty="0">
                <a:solidFill>
                  <a:srgbClr val="000099"/>
                </a:solidFill>
                <a:latin typeface="+mn-lt"/>
                <a:ea typeface="黑体" pitchFamily="2" charset="-122"/>
              </a:rPr>
              <a:t>。</a:t>
            </a:r>
          </a:p>
        </p:txBody>
      </p:sp>
    </p:spTree>
    <p:extLst>
      <p:ext uri="{BB962C8B-B14F-4D97-AF65-F5344CB8AC3E}">
        <p14:creationId xmlns:p14="http://schemas.microsoft.com/office/powerpoint/2010/main" xmlns="" val="38810192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1.7  </a:t>
            </a:r>
            <a:r>
              <a:rPr lang="zh-CN" altLang="zh-CN" dirty="0"/>
              <a:t>计算机网络的体系结构</a:t>
            </a:r>
            <a:endParaRPr lang="zh-CN" altLang="en-US" dirty="0"/>
          </a:p>
        </p:txBody>
      </p:sp>
      <p:sp>
        <p:nvSpPr>
          <p:cNvPr id="3" name="内容占位符 2"/>
          <p:cNvSpPr>
            <a:spLocks noGrp="1"/>
          </p:cNvSpPr>
          <p:nvPr>
            <p:ph idx="1"/>
          </p:nvPr>
        </p:nvSpPr>
        <p:spPr>
          <a:noFill/>
          <a:ln>
            <a:noFill/>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dirty="0"/>
              <a:t>1.7.1  </a:t>
            </a:r>
            <a:r>
              <a:rPr lang="zh-CN" altLang="zh-CN" dirty="0"/>
              <a:t>计算机网络体系结构的形成</a:t>
            </a:r>
          </a:p>
          <a:p>
            <a:r>
              <a:rPr lang="en-US" altLang="zh-CN" dirty="0" smtClean="0"/>
              <a:t>1.7.2  </a:t>
            </a:r>
            <a:r>
              <a:rPr lang="zh-CN" altLang="zh-CN" dirty="0"/>
              <a:t>协议与划分层次</a:t>
            </a:r>
          </a:p>
          <a:p>
            <a:r>
              <a:rPr lang="en-US" altLang="zh-CN" dirty="0" smtClean="0"/>
              <a:t>1.7.3  </a:t>
            </a:r>
            <a:r>
              <a:rPr lang="zh-CN" altLang="zh-CN" dirty="0"/>
              <a:t>具有五层协议的体系结构</a:t>
            </a:r>
          </a:p>
          <a:p>
            <a:r>
              <a:rPr lang="en-US" altLang="zh-CN" dirty="0" smtClean="0"/>
              <a:t>1.7.4  </a:t>
            </a:r>
            <a:r>
              <a:rPr lang="zh-CN" altLang="zh-CN" dirty="0"/>
              <a:t>实体、协议、服务和服务访问点</a:t>
            </a:r>
          </a:p>
          <a:p>
            <a:r>
              <a:rPr lang="en-US" altLang="zh-CN" dirty="0" smtClean="0"/>
              <a:t>1.7.5  TCP/IP </a:t>
            </a:r>
            <a:r>
              <a:rPr lang="zh-CN" altLang="zh-CN" dirty="0" smtClean="0"/>
              <a:t>的</a:t>
            </a:r>
            <a:r>
              <a:rPr lang="zh-CN" altLang="zh-CN" dirty="0"/>
              <a:t>体系结构</a:t>
            </a:r>
          </a:p>
        </p:txBody>
      </p:sp>
    </p:spTree>
    <p:extLst>
      <p:ext uri="{BB962C8B-B14F-4D97-AF65-F5344CB8AC3E}">
        <p14:creationId xmlns:p14="http://schemas.microsoft.com/office/powerpoint/2010/main" xmlns="" val="35252003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sz="4000" smtClean="0"/>
              <a:t>解决：</a:t>
            </a:r>
          </a:p>
        </p:txBody>
      </p:sp>
      <p:sp>
        <p:nvSpPr>
          <p:cNvPr id="118787" name="Rectangle 3"/>
          <p:cNvSpPr>
            <a:spLocks noGrp="1" noChangeArrowheads="1"/>
          </p:cNvSpPr>
          <p:nvPr>
            <p:ph type="body" idx="1"/>
          </p:nvPr>
        </p:nvSpPr>
        <p:spPr/>
        <p:txBody>
          <a:bodyPr/>
          <a:lstStyle/>
          <a:p>
            <a:pPr eaLnBrk="1" hangingPunct="1"/>
            <a:r>
              <a:rPr lang="zh-CN" altLang="en-US" smtClean="0"/>
              <a:t>为什么需要体系结构？</a:t>
            </a:r>
          </a:p>
          <a:p>
            <a:pPr eaLnBrk="1" hangingPunct="1"/>
            <a:r>
              <a:rPr lang="zh-CN" altLang="en-US" smtClean="0"/>
              <a:t>体系结构应包括哪些方面内容？</a:t>
            </a:r>
          </a:p>
          <a:p>
            <a:pPr eaLnBrk="1" hangingPunct="1"/>
            <a:r>
              <a:rPr lang="zh-CN" altLang="en-US" smtClean="0"/>
              <a:t>具体的体系结构</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第</a:t>
            </a:r>
            <a:r>
              <a:rPr lang="en-US" altLang="zh-CN" smtClean="0"/>
              <a:t>1</a:t>
            </a:r>
            <a:r>
              <a:rPr lang="zh-CN" altLang="en-US" smtClean="0"/>
              <a:t>次课知识点</a:t>
            </a:r>
          </a:p>
        </p:txBody>
      </p:sp>
      <p:sp>
        <p:nvSpPr>
          <p:cNvPr id="18435" name="内容占位符 2"/>
          <p:cNvSpPr>
            <a:spLocks noGrp="1"/>
          </p:cNvSpPr>
          <p:nvPr>
            <p:ph idx="1"/>
          </p:nvPr>
        </p:nvSpPr>
        <p:spPr/>
        <p:txBody>
          <a:bodyPr/>
          <a:lstStyle/>
          <a:p>
            <a:pPr>
              <a:buFont typeface="Wingdings" pitchFamily="2" charset="2"/>
              <a:buNone/>
            </a:pPr>
            <a:r>
              <a:rPr lang="en-US" altLang="zh-CN" dirty="0" smtClean="0"/>
              <a:t>1.5 </a:t>
            </a:r>
            <a:r>
              <a:rPr lang="zh-CN" altLang="en-US" dirty="0" smtClean="0"/>
              <a:t>因特网由边缘部分和核心部分组</a:t>
            </a:r>
            <a:r>
              <a:rPr lang="zh-CN" altLang="en-US" dirty="0" smtClean="0"/>
              <a:t>成</a:t>
            </a:r>
            <a:endParaRPr lang="en-US" altLang="zh-CN" dirty="0" smtClean="0"/>
          </a:p>
          <a:p>
            <a:pPr marL="914400" lvl="1" indent="-514350"/>
            <a:r>
              <a:rPr lang="zh-CN" altLang="en-US" dirty="0" smtClean="0"/>
              <a:t>因特网的核心部分由大量网络和路由器组成，为边缘部分提供连通性和交换服务</a:t>
            </a:r>
            <a:endParaRPr lang="en-US" altLang="zh-CN" dirty="0" smtClean="0"/>
          </a:p>
          <a:p>
            <a:pPr>
              <a:buFont typeface="Wingdings" pitchFamily="2" charset="2"/>
              <a:buNone/>
            </a:pPr>
            <a:r>
              <a:rPr lang="en-US" altLang="zh-CN" dirty="0" smtClean="0"/>
              <a:t>1.6</a:t>
            </a:r>
            <a:r>
              <a:rPr lang="zh-CN" altLang="en-US" dirty="0" smtClean="0"/>
              <a:t> </a:t>
            </a:r>
            <a:r>
              <a:rPr lang="zh-CN" altLang="zh-CN" dirty="0" smtClean="0"/>
              <a:t>主机的两种通信方式及特</a:t>
            </a:r>
            <a:r>
              <a:rPr lang="zh-CN" altLang="zh-CN" dirty="0" smtClean="0"/>
              <a:t>点</a:t>
            </a:r>
            <a:endParaRPr lang="en-US" altLang="zh-CN" dirty="0" smtClean="0"/>
          </a:p>
          <a:p>
            <a:pPr>
              <a:buNone/>
            </a:pPr>
            <a:r>
              <a:rPr lang="en-US" altLang="zh-CN" dirty="0" smtClean="0"/>
              <a:t>1.7</a:t>
            </a:r>
            <a:r>
              <a:rPr lang="zh-CN" altLang="zh-CN" dirty="0" smtClean="0"/>
              <a:t>三</a:t>
            </a:r>
            <a:r>
              <a:rPr lang="zh-CN" altLang="zh-CN" dirty="0" smtClean="0"/>
              <a:t>种交换技术的原理、特点、比</a:t>
            </a:r>
            <a:r>
              <a:rPr lang="zh-CN" altLang="zh-CN" dirty="0" smtClean="0"/>
              <a:t>较</a:t>
            </a:r>
            <a:endParaRPr lang="en-US" altLang="zh-CN" dirty="0" smtClean="0"/>
          </a:p>
          <a:p>
            <a:pPr lvl="1"/>
            <a:r>
              <a:rPr lang="zh-CN" altLang="en-US" dirty="0" smtClean="0"/>
              <a:t>“</a:t>
            </a:r>
            <a:r>
              <a:rPr lang="zh-CN" altLang="en-US" dirty="0" smtClean="0"/>
              <a:t>交换”就是按照某种方式动态地分配传输线路的资</a:t>
            </a:r>
            <a:r>
              <a:rPr lang="zh-CN" altLang="en-US" dirty="0" smtClean="0"/>
              <a:t>源</a:t>
            </a:r>
            <a:endParaRPr lang="en-US" altLang="zh-CN" dirty="0" smtClean="0"/>
          </a:p>
          <a:p>
            <a:r>
              <a:rPr lang="zh-CN" altLang="en-US" dirty="0" smtClean="0"/>
              <a:t>习题：</a:t>
            </a:r>
            <a:r>
              <a:rPr lang="en-US" altLang="zh-CN" dirty="0" smtClean="0"/>
              <a:t>1-02</a:t>
            </a:r>
            <a:r>
              <a:rPr lang="zh-CN" altLang="en-US" dirty="0" smtClean="0"/>
              <a:t>、</a:t>
            </a:r>
            <a:r>
              <a:rPr lang="en-US" altLang="zh-CN" dirty="0" smtClean="0"/>
              <a:t>03</a:t>
            </a:r>
            <a:r>
              <a:rPr lang="zh-CN" altLang="en-US" dirty="0" smtClean="0"/>
              <a:t>、</a:t>
            </a:r>
            <a:r>
              <a:rPr lang="en-US" altLang="zh-CN" dirty="0" smtClean="0"/>
              <a:t>09</a:t>
            </a:r>
            <a:r>
              <a:rPr lang="zh-CN" altLang="en-US" dirty="0" smtClean="0"/>
              <a:t>、</a:t>
            </a:r>
            <a:r>
              <a:rPr lang="en-US" altLang="zh-CN" dirty="0" smtClean="0"/>
              <a:t>12</a:t>
            </a:r>
            <a:r>
              <a:rPr lang="zh-CN" altLang="en-US" dirty="0" smtClean="0"/>
              <a:t>、</a:t>
            </a:r>
            <a:r>
              <a:rPr lang="en-US" altLang="zh-CN" dirty="0" smtClean="0"/>
              <a:t>13</a:t>
            </a:r>
            <a:endParaRPr lang="zh-CN" altLang="zh-C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zh-CN" altLang="zh-CN" dirty="0"/>
              <a:t>计算机网络是个非常复杂的</a:t>
            </a:r>
            <a:r>
              <a:rPr lang="zh-CN" altLang="zh-CN" dirty="0" smtClean="0"/>
              <a:t>系统</a:t>
            </a:r>
            <a:r>
              <a:rPr lang="zh-CN" altLang="en-US" dirty="0" smtClean="0"/>
              <a:t>。</a:t>
            </a:r>
            <a:endParaRPr lang="en-US" altLang="zh-CN" dirty="0" smtClean="0"/>
          </a:p>
          <a:p>
            <a:r>
              <a:rPr lang="zh-CN" altLang="en-US" dirty="0" smtClean="0"/>
              <a:t>相互</a:t>
            </a:r>
            <a:r>
              <a:rPr lang="zh-CN" altLang="en-US" dirty="0"/>
              <a:t>通信的两个计算机系统必须</a:t>
            </a:r>
            <a:r>
              <a:rPr lang="zh-CN" altLang="en-US" dirty="0">
                <a:solidFill>
                  <a:srgbClr val="FF0000"/>
                </a:solidFill>
              </a:rPr>
              <a:t>高度协调工作</a:t>
            </a:r>
            <a:r>
              <a:rPr lang="zh-CN" altLang="en-US" dirty="0"/>
              <a:t>才行，而这种“协调”是相当复杂的。 </a:t>
            </a:r>
          </a:p>
          <a:p>
            <a:r>
              <a:rPr lang="zh-CN" altLang="en-US" dirty="0"/>
              <a:t>“</a:t>
            </a:r>
            <a:r>
              <a:rPr lang="zh-CN" altLang="en-US" dirty="0" smtClean="0">
                <a:solidFill>
                  <a:srgbClr val="FF0000"/>
                </a:solidFill>
              </a:rPr>
              <a:t>分而治之</a:t>
            </a:r>
            <a:r>
              <a:rPr lang="zh-CN" altLang="en-US" dirty="0" smtClean="0"/>
              <a:t>”</a:t>
            </a:r>
            <a:r>
              <a:rPr lang="zh-CN" altLang="en-US" dirty="0"/>
              <a:t>可将庞大而复杂的问题，转化为若干较小的局部问题，而这些较小的局部问题就比较易于研究和处理。 </a:t>
            </a:r>
            <a:endParaRPr lang="en-US" altLang="zh-CN" dirty="0" smtClean="0"/>
          </a:p>
          <a:p>
            <a:r>
              <a:rPr lang="zh-CN" altLang="en-US" dirty="0" smtClean="0"/>
              <a:t>体</a:t>
            </a:r>
            <a:r>
              <a:rPr lang="zh-CN" altLang="en-US" dirty="0" smtClean="0"/>
              <a:t>系结构是顶层设计。</a:t>
            </a:r>
            <a:endParaRPr lang="en-US" altLang="zh-CN" dirty="0" smtClean="0"/>
          </a:p>
        </p:txBody>
      </p:sp>
    </p:spTree>
    <p:extLst>
      <p:ext uri="{BB962C8B-B14F-4D97-AF65-F5344CB8AC3E}">
        <p14:creationId xmlns:p14="http://schemas.microsoft.com/office/powerpoint/2010/main" xmlns="" val="14931732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sz="3600" smtClean="0"/>
              <a:t>体系结构</a:t>
            </a:r>
            <a:r>
              <a:rPr lang="en-US" altLang="zh-CN" sz="3600" smtClean="0"/>
              <a:t>(Architecture)</a:t>
            </a:r>
            <a:r>
              <a:rPr lang="zh-CN" altLang="en-US" sz="3600" smtClean="0"/>
              <a:t>实例</a:t>
            </a:r>
          </a:p>
        </p:txBody>
      </p:sp>
      <p:sp>
        <p:nvSpPr>
          <p:cNvPr id="120835" name="Rectangle 3"/>
          <p:cNvSpPr>
            <a:spLocks noGrp="1" noChangeArrowheads="1"/>
          </p:cNvSpPr>
          <p:nvPr>
            <p:ph type="body" idx="1"/>
          </p:nvPr>
        </p:nvSpPr>
        <p:spPr/>
        <p:txBody>
          <a:bodyPr/>
          <a:lstStyle/>
          <a:p>
            <a:pPr eaLnBrk="1" hangingPunct="1"/>
            <a:r>
              <a:rPr lang="zh-CN" altLang="en-US" smtClean="0"/>
              <a:t>计算机系统结构</a:t>
            </a:r>
          </a:p>
        </p:txBody>
      </p:sp>
      <p:graphicFrame>
        <p:nvGraphicFramePr>
          <p:cNvPr id="120836" name="Object 9"/>
          <p:cNvGraphicFramePr>
            <a:graphicFrameLocks noChangeAspect="1"/>
          </p:cNvGraphicFramePr>
          <p:nvPr/>
        </p:nvGraphicFramePr>
        <p:xfrm>
          <a:off x="1625204" y="2500314"/>
          <a:ext cx="6942798" cy="3673475"/>
        </p:xfrm>
        <a:graphic>
          <a:graphicData uri="http://schemas.openxmlformats.org/presentationml/2006/ole">
            <p:oleObj spid="_x0000_s306184" name="图片" r:id="rId3" imgW="3895725" imgH="2181225" progId="">
              <p:embed/>
            </p:oleObj>
          </a:graphicData>
        </a:graphic>
      </p:graphicFrame>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p:txBody>
          <a:bodyPr/>
          <a:lstStyle/>
          <a:p>
            <a:r>
              <a:rPr lang="zh-CN" altLang="en-US" sz="3600" smtClean="0"/>
              <a:t>体系结构</a:t>
            </a:r>
            <a:r>
              <a:rPr lang="en-US" altLang="zh-CN" sz="3600" smtClean="0"/>
              <a:t>(Architecture)</a:t>
            </a:r>
            <a:r>
              <a:rPr lang="zh-CN" altLang="en-US" sz="3600" smtClean="0"/>
              <a:t>将描述</a:t>
            </a:r>
          </a:p>
        </p:txBody>
      </p:sp>
      <p:sp>
        <p:nvSpPr>
          <p:cNvPr id="123907" name="内容占位符 2"/>
          <p:cNvSpPr>
            <a:spLocks noGrp="1"/>
          </p:cNvSpPr>
          <p:nvPr>
            <p:ph idx="1"/>
          </p:nvPr>
        </p:nvSpPr>
        <p:spPr/>
        <p:txBody>
          <a:bodyPr/>
          <a:lstStyle/>
          <a:p>
            <a:r>
              <a:rPr lang="zh-CN" altLang="en-US" smtClean="0"/>
              <a:t>构成</a:t>
            </a:r>
            <a:endParaRPr lang="en-US" altLang="zh-CN" smtClean="0"/>
          </a:p>
          <a:p>
            <a:pPr lvl="1"/>
            <a:r>
              <a:rPr lang="zh-CN" altLang="en-US" smtClean="0">
                <a:ea typeface="宋体" charset="-122"/>
              </a:rPr>
              <a:t>有哪些组成部分</a:t>
            </a:r>
            <a:endParaRPr lang="en-US" altLang="zh-CN" smtClean="0">
              <a:ea typeface="宋体" charset="-122"/>
            </a:endParaRPr>
          </a:p>
          <a:p>
            <a:pPr lvl="1"/>
            <a:r>
              <a:rPr lang="zh-CN" altLang="en-US" smtClean="0">
                <a:ea typeface="宋体" charset="-122"/>
              </a:rPr>
              <a:t>如：</a:t>
            </a:r>
            <a:r>
              <a:rPr lang="en-US" altLang="zh-CN" smtClean="0">
                <a:ea typeface="宋体" charset="-122"/>
              </a:rPr>
              <a:t>4~7</a:t>
            </a:r>
            <a:r>
              <a:rPr lang="zh-CN" altLang="en-US" smtClean="0">
                <a:ea typeface="宋体" charset="-122"/>
              </a:rPr>
              <a:t>层</a:t>
            </a:r>
            <a:endParaRPr lang="en-US" altLang="zh-CN" smtClean="0">
              <a:ea typeface="宋体" charset="-122"/>
            </a:endParaRPr>
          </a:p>
          <a:p>
            <a:r>
              <a:rPr lang="zh-CN" altLang="en-US" smtClean="0"/>
              <a:t>功能</a:t>
            </a:r>
            <a:endParaRPr lang="en-US" altLang="zh-CN" smtClean="0"/>
          </a:p>
          <a:p>
            <a:pPr lvl="1"/>
            <a:r>
              <a:rPr lang="zh-CN" altLang="en-US" smtClean="0">
                <a:ea typeface="宋体" charset="-122"/>
              </a:rPr>
              <a:t>各构成部分要完成的功能</a:t>
            </a:r>
            <a:endParaRPr lang="en-US" altLang="zh-CN" smtClean="0">
              <a:ea typeface="宋体" charset="-122"/>
            </a:endParaRPr>
          </a:p>
          <a:p>
            <a:r>
              <a:rPr lang="zh-CN" altLang="en-US" smtClean="0"/>
              <a:t>关系</a:t>
            </a:r>
            <a:endParaRPr lang="en-US" altLang="zh-CN" smtClean="0"/>
          </a:p>
          <a:p>
            <a:pPr lvl="1"/>
            <a:r>
              <a:rPr lang="zh-CN" altLang="en-US" smtClean="0">
                <a:ea typeface="宋体" charset="-122"/>
              </a:rPr>
              <a:t>各构成部分之间的关联</a:t>
            </a:r>
            <a:endParaRPr lang="en-US" altLang="zh-CN" smtClean="0">
              <a:ea typeface="宋体" charset="-122"/>
            </a:endParaRPr>
          </a:p>
          <a:p>
            <a:pPr lvl="1"/>
            <a:r>
              <a:rPr lang="zh-CN" altLang="en-US" smtClean="0">
                <a:ea typeface="宋体" charset="-122"/>
              </a:rPr>
              <a:t>如：层次关系</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z="4000" dirty="0"/>
              <a:t>1.7.1  </a:t>
            </a:r>
            <a:r>
              <a:rPr lang="zh-CN" altLang="zh-CN" sz="4000" dirty="0"/>
              <a:t>计算机网络体系结构的形成</a:t>
            </a:r>
            <a:endParaRPr lang="zh-CN" altLang="en-US" sz="4000" dirty="0"/>
          </a:p>
        </p:txBody>
      </p:sp>
      <p:sp>
        <p:nvSpPr>
          <p:cNvPr id="100355" name="Rectangle 3"/>
          <p:cNvSpPr>
            <a:spLocks noGrp="1" noChangeArrowheads="1"/>
          </p:cNvSpPr>
          <p:nvPr>
            <p:ph idx="1"/>
          </p:nvPr>
        </p:nvSpPr>
        <p:spPr/>
        <p:txBody>
          <a:bodyPr/>
          <a:lstStyle/>
          <a:p>
            <a:r>
              <a:rPr lang="en-US" altLang="zh-CN" dirty="0" smtClean="0"/>
              <a:t>1974 </a:t>
            </a:r>
            <a:r>
              <a:rPr lang="zh-CN" altLang="zh-CN" dirty="0" smtClean="0"/>
              <a:t>年，美国的</a:t>
            </a:r>
            <a:r>
              <a:rPr lang="en-US" altLang="zh-CN" dirty="0" smtClean="0"/>
              <a:t> IBM </a:t>
            </a:r>
            <a:r>
              <a:rPr lang="zh-CN" altLang="zh-CN" dirty="0" smtClean="0"/>
              <a:t>公司宣布了</a:t>
            </a:r>
            <a:r>
              <a:rPr lang="zh-CN" altLang="zh-CN" dirty="0" smtClean="0">
                <a:solidFill>
                  <a:srgbClr val="FF0000"/>
                </a:solidFill>
              </a:rPr>
              <a:t>系统</a:t>
            </a:r>
            <a:r>
              <a:rPr lang="zh-CN" altLang="zh-CN" dirty="0">
                <a:solidFill>
                  <a:srgbClr val="FF0000"/>
                </a:solidFill>
              </a:rPr>
              <a:t>网络体系结构</a:t>
            </a:r>
            <a:r>
              <a:rPr lang="en-US" altLang="zh-CN" dirty="0" smtClean="0">
                <a:solidFill>
                  <a:srgbClr val="FF0000"/>
                </a:solidFill>
              </a:rPr>
              <a:t>SNA</a:t>
            </a:r>
            <a:r>
              <a:rPr lang="en-US" altLang="zh-CN" dirty="0" smtClean="0">
                <a:solidFill>
                  <a:srgbClr val="0000CC"/>
                </a:solidFill>
              </a:rPr>
              <a:t> </a:t>
            </a:r>
            <a:r>
              <a:rPr lang="en-US" altLang="zh-CN" dirty="0" smtClean="0"/>
              <a:t>(</a:t>
            </a:r>
            <a:r>
              <a:rPr lang="en-US" altLang="zh-CN" dirty="0"/>
              <a:t>System Network Architecture)</a:t>
            </a:r>
            <a:r>
              <a:rPr lang="zh-CN" altLang="zh-CN" dirty="0"/>
              <a:t>。这个著名的网络标准就是按照分层的方法制定</a:t>
            </a:r>
            <a:r>
              <a:rPr lang="zh-CN" altLang="zh-CN" dirty="0" smtClean="0"/>
              <a:t>的</a:t>
            </a:r>
            <a:r>
              <a:rPr lang="zh-CN" altLang="en-US" dirty="0" smtClean="0"/>
              <a:t>。</a:t>
            </a:r>
            <a:endParaRPr lang="en-US" altLang="zh-CN" dirty="0" smtClean="0"/>
          </a:p>
          <a:p>
            <a:r>
              <a:rPr lang="zh-CN" altLang="zh-CN" dirty="0"/>
              <a:t>不久后，其他一些公司也相继推出自己公司的具有不同名称的体系结构</a:t>
            </a:r>
            <a:r>
              <a:rPr lang="zh-CN" altLang="zh-CN" dirty="0" smtClean="0"/>
              <a:t>。</a:t>
            </a:r>
            <a:endParaRPr lang="en-US" altLang="zh-CN" dirty="0" smtClean="0"/>
          </a:p>
          <a:p>
            <a:pPr lvl="1"/>
            <a:r>
              <a:rPr lang="en-US" altLang="zh-CN" dirty="0" smtClean="0"/>
              <a:t>DEC</a:t>
            </a:r>
            <a:r>
              <a:rPr lang="zh-CN" altLang="en-US" dirty="0" smtClean="0"/>
              <a:t>（</a:t>
            </a:r>
            <a:r>
              <a:rPr lang="en-US" altLang="zh-CN" dirty="0" smtClean="0"/>
              <a:t>Digital Equipment Corporation</a:t>
            </a:r>
            <a:r>
              <a:rPr lang="zh-CN" altLang="en-US" dirty="0" smtClean="0"/>
              <a:t>）的数字网络体系结构</a:t>
            </a:r>
            <a:r>
              <a:rPr lang="en-US" altLang="zh-CN" dirty="0" smtClean="0"/>
              <a:t>DNA </a:t>
            </a:r>
          </a:p>
          <a:p>
            <a:r>
              <a:rPr lang="zh-CN" altLang="zh-CN" dirty="0">
                <a:solidFill>
                  <a:srgbClr val="FF0000"/>
                </a:solidFill>
              </a:rPr>
              <a:t>由于网络体系结构的不同，不同公司的设备很难互相连通。</a:t>
            </a:r>
            <a:endParaRPr lang="zh-CN" altLang="en-US" dirty="0">
              <a:solidFill>
                <a:srgbClr val="FF0000"/>
              </a:solidFill>
            </a:endParaRPr>
          </a:p>
        </p:txBody>
      </p:sp>
    </p:spTree>
    <p:extLst>
      <p:ext uri="{BB962C8B-B14F-4D97-AF65-F5344CB8AC3E}">
        <p14:creationId xmlns:p14="http://schemas.microsoft.com/office/powerpoint/2010/main" xmlns="" val="33026517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zh-CN" altLang="zh-CN" sz="3000" dirty="0"/>
              <a:t>为了使不同体系结构的计算机网络都能互连，</a:t>
            </a:r>
            <a:r>
              <a:rPr lang="zh-CN" altLang="zh-CN" sz="3000" dirty="0" smtClean="0"/>
              <a:t>国际标准化组织</a:t>
            </a:r>
            <a:r>
              <a:rPr lang="en-US" altLang="zh-CN" sz="3000" dirty="0" smtClean="0"/>
              <a:t> ISO </a:t>
            </a:r>
            <a:r>
              <a:rPr lang="zh-CN" altLang="zh-CN" sz="3000" dirty="0" smtClean="0"/>
              <a:t>于</a:t>
            </a:r>
            <a:r>
              <a:rPr lang="en-US" altLang="zh-CN" sz="3000" dirty="0" smtClean="0"/>
              <a:t> 1977 </a:t>
            </a:r>
            <a:r>
              <a:rPr lang="zh-CN" altLang="zh-CN" sz="3000" dirty="0" smtClean="0"/>
              <a:t>年</a:t>
            </a:r>
            <a:r>
              <a:rPr lang="zh-CN" altLang="zh-CN" sz="3000" dirty="0"/>
              <a:t>成立了专门机构研究该问题</a:t>
            </a:r>
            <a:r>
              <a:rPr lang="zh-CN" altLang="zh-CN" sz="3000" dirty="0" smtClean="0"/>
              <a:t>。</a:t>
            </a:r>
            <a:endParaRPr lang="en-US" altLang="zh-CN" sz="3000" dirty="0" smtClean="0"/>
          </a:p>
          <a:p>
            <a:r>
              <a:rPr lang="zh-CN" altLang="zh-CN" sz="3000" dirty="0" smtClean="0"/>
              <a:t>他们</a:t>
            </a:r>
            <a:r>
              <a:rPr lang="zh-CN" altLang="zh-CN" sz="3000" dirty="0"/>
              <a:t>提出了一个试图使各种计算机在世界范围内互连成网的标准框架，即著名的</a:t>
            </a:r>
            <a:r>
              <a:rPr lang="zh-CN" altLang="zh-CN" sz="3000" dirty="0">
                <a:solidFill>
                  <a:srgbClr val="FF0000"/>
                </a:solidFill>
              </a:rPr>
              <a:t>开放系统互连基本参考</a:t>
            </a:r>
            <a:r>
              <a:rPr lang="zh-CN" altLang="zh-CN" sz="3000" dirty="0" smtClean="0">
                <a:solidFill>
                  <a:srgbClr val="FF0000"/>
                </a:solidFill>
              </a:rPr>
              <a:t>模型</a:t>
            </a:r>
            <a:r>
              <a:rPr lang="en-US" altLang="zh-CN" sz="3000" dirty="0" smtClean="0">
                <a:solidFill>
                  <a:srgbClr val="FF0000"/>
                </a:solidFill>
              </a:rPr>
              <a:t> OSI/RM</a:t>
            </a:r>
            <a:r>
              <a:rPr lang="en-US" altLang="zh-CN" sz="3000" dirty="0" smtClean="0"/>
              <a:t> </a:t>
            </a:r>
            <a:r>
              <a:rPr lang="en-US" altLang="zh-CN" sz="3000" dirty="0"/>
              <a:t>(Open Systems Interconnection Reference Model)</a:t>
            </a:r>
            <a:r>
              <a:rPr lang="zh-CN" altLang="zh-CN" sz="3000" dirty="0"/>
              <a:t>，简称</a:t>
            </a:r>
            <a:r>
              <a:rPr lang="zh-CN" altLang="zh-CN" sz="3000" dirty="0" smtClean="0"/>
              <a:t>为</a:t>
            </a:r>
            <a:r>
              <a:rPr lang="en-US" altLang="zh-CN" sz="3000" dirty="0" smtClean="0"/>
              <a:t> OSI</a:t>
            </a:r>
            <a:r>
              <a:rPr lang="zh-CN" altLang="zh-CN" sz="3000" dirty="0" smtClean="0"/>
              <a:t>。</a:t>
            </a:r>
            <a:endParaRPr lang="en-US" altLang="zh-CN" sz="3000" dirty="0" smtClean="0"/>
          </a:p>
        </p:txBody>
      </p:sp>
      <p:sp>
        <p:nvSpPr>
          <p:cNvPr id="2" name="矩形 1"/>
          <p:cNvSpPr/>
          <p:nvPr/>
        </p:nvSpPr>
        <p:spPr>
          <a:xfrm>
            <a:off x="1064568" y="4869160"/>
            <a:ext cx="8136904" cy="1384995"/>
          </a:xfrm>
          <a:prstGeom prst="rect">
            <a:avLst/>
          </a:prstGeom>
          <a:solidFill>
            <a:srgbClr val="FFFF66"/>
          </a:solidFill>
          <a:ln>
            <a:solidFill>
              <a:srgbClr val="000099"/>
            </a:solidFill>
          </a:ln>
        </p:spPr>
        <p:txBody>
          <a:bodyPr wrap="square">
            <a:spAutoFit/>
          </a:bodyPr>
          <a:lstStyle/>
          <a:p>
            <a:r>
              <a:rPr lang="zh-CN" altLang="en-US" sz="2800" b="1" dirty="0">
                <a:solidFill>
                  <a:srgbClr val="000066"/>
                </a:solidFill>
                <a:latin typeface="+mn-lt"/>
                <a:ea typeface="黑体" pitchFamily="2" charset="-122"/>
              </a:rPr>
              <a:t>只要遵循 </a:t>
            </a:r>
            <a:r>
              <a:rPr lang="en-US" altLang="zh-CN" sz="2800" b="1" dirty="0">
                <a:solidFill>
                  <a:srgbClr val="000066"/>
                </a:solidFill>
                <a:latin typeface="+mn-lt"/>
                <a:ea typeface="黑体" pitchFamily="2" charset="-122"/>
              </a:rPr>
              <a:t>OSI </a:t>
            </a:r>
            <a:r>
              <a:rPr lang="zh-CN" altLang="en-US" sz="2800" b="1" dirty="0">
                <a:solidFill>
                  <a:srgbClr val="000066"/>
                </a:solidFill>
                <a:latin typeface="+mn-lt"/>
                <a:ea typeface="黑体" pitchFamily="2" charset="-122"/>
              </a:rPr>
              <a:t>标准，一个系统就可以和位于世界上任何地方的、也遵循这同一标准的其他任何系统进行通信。</a:t>
            </a:r>
          </a:p>
        </p:txBody>
      </p:sp>
    </p:spTree>
    <p:extLst>
      <p:ext uri="{BB962C8B-B14F-4D97-AF65-F5344CB8AC3E}">
        <p14:creationId xmlns:p14="http://schemas.microsoft.com/office/powerpoint/2010/main" xmlns="" val="19047177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zh-CN" altLang="en-US" sz="4000" dirty="0" smtClean="0"/>
              <a:t>开放系统互连参考模型 </a:t>
            </a:r>
            <a:r>
              <a:rPr lang="en-US" altLang="zh-CN" sz="4000" dirty="0" smtClean="0"/>
              <a:t>OSI/RM</a:t>
            </a:r>
            <a:endParaRPr lang="en-US" altLang="zh-CN" sz="4000" dirty="0"/>
          </a:p>
        </p:txBody>
      </p:sp>
      <p:sp>
        <p:nvSpPr>
          <p:cNvPr id="171011" name="Rectangle 3"/>
          <p:cNvSpPr>
            <a:spLocks noGrp="1" noChangeArrowheads="1"/>
          </p:cNvSpPr>
          <p:nvPr>
            <p:ph idx="1"/>
          </p:nvPr>
        </p:nvSpPr>
        <p:spPr/>
        <p:txBody>
          <a:bodyPr/>
          <a:lstStyle/>
          <a:p>
            <a:r>
              <a:rPr lang="en-US" altLang="zh-CN" dirty="0" smtClean="0"/>
              <a:t>OSI </a:t>
            </a:r>
            <a:r>
              <a:rPr lang="zh-CN" altLang="zh-CN" dirty="0" smtClean="0"/>
              <a:t>只</a:t>
            </a:r>
            <a:r>
              <a:rPr lang="zh-CN" altLang="zh-CN" dirty="0"/>
              <a:t>获得了一些理论研究的</a:t>
            </a:r>
            <a:r>
              <a:rPr lang="zh-CN" altLang="zh-CN" dirty="0" smtClean="0"/>
              <a:t>成果</a:t>
            </a:r>
            <a:r>
              <a:rPr lang="zh-CN" altLang="en-US" dirty="0" smtClean="0"/>
              <a:t>，在</a:t>
            </a:r>
            <a:r>
              <a:rPr lang="zh-CN" altLang="en-US" dirty="0"/>
              <a:t>市场化</a:t>
            </a:r>
            <a:r>
              <a:rPr lang="zh-CN" altLang="en-US" dirty="0" smtClean="0"/>
              <a:t>方面却</a:t>
            </a:r>
            <a:r>
              <a:rPr lang="zh-CN" altLang="en-US" dirty="0"/>
              <a:t>失败了</a:t>
            </a:r>
            <a:r>
              <a:rPr lang="zh-CN" altLang="en-US" dirty="0" smtClean="0"/>
              <a:t>。原因包括：</a:t>
            </a:r>
            <a:endParaRPr lang="zh-CN" altLang="en-US" dirty="0"/>
          </a:p>
          <a:p>
            <a:pPr lvl="1"/>
            <a:r>
              <a:rPr lang="en-US" altLang="zh-CN" dirty="0">
                <a:solidFill>
                  <a:srgbClr val="0000CC"/>
                </a:solidFill>
                <a:latin typeface="Arial" charset="0"/>
              </a:rPr>
              <a:t>OSI </a:t>
            </a:r>
            <a:r>
              <a:rPr lang="zh-CN" altLang="en-US" dirty="0">
                <a:solidFill>
                  <a:srgbClr val="0000CC"/>
                </a:solidFill>
                <a:latin typeface="Arial" charset="0"/>
              </a:rPr>
              <a:t>的专家们在完成 </a:t>
            </a:r>
            <a:r>
              <a:rPr lang="en-US" altLang="zh-CN" dirty="0">
                <a:solidFill>
                  <a:srgbClr val="0000CC"/>
                </a:solidFill>
                <a:latin typeface="Arial" charset="0"/>
              </a:rPr>
              <a:t>OSI </a:t>
            </a:r>
            <a:r>
              <a:rPr lang="zh-CN" altLang="en-US" dirty="0">
                <a:solidFill>
                  <a:srgbClr val="0000CC"/>
                </a:solidFill>
                <a:latin typeface="Arial" charset="0"/>
              </a:rPr>
              <a:t>标准时没有商业驱动力；</a:t>
            </a:r>
          </a:p>
          <a:p>
            <a:pPr lvl="1"/>
            <a:r>
              <a:rPr lang="en-US" altLang="zh-CN" dirty="0">
                <a:solidFill>
                  <a:srgbClr val="0000CC"/>
                </a:solidFill>
                <a:latin typeface="Arial" charset="0"/>
              </a:rPr>
              <a:t>OSI </a:t>
            </a:r>
            <a:r>
              <a:rPr lang="zh-CN" altLang="en-US" dirty="0">
                <a:solidFill>
                  <a:srgbClr val="0000CC"/>
                </a:solidFill>
                <a:latin typeface="Arial" charset="0"/>
              </a:rPr>
              <a:t>的协议实现起来过分复杂，且运行效率很低；</a:t>
            </a:r>
          </a:p>
          <a:p>
            <a:pPr lvl="1"/>
            <a:r>
              <a:rPr lang="en-US" altLang="zh-CN" dirty="0">
                <a:solidFill>
                  <a:srgbClr val="0000CC"/>
                </a:solidFill>
                <a:latin typeface="Arial" charset="0"/>
              </a:rPr>
              <a:t>OSI </a:t>
            </a:r>
            <a:r>
              <a:rPr lang="zh-CN" altLang="en-US" dirty="0">
                <a:solidFill>
                  <a:srgbClr val="0000CC"/>
                </a:solidFill>
                <a:latin typeface="Arial" charset="0"/>
              </a:rPr>
              <a:t>标准的制定周期太长，因而使得按 </a:t>
            </a:r>
            <a:r>
              <a:rPr lang="en-US" altLang="zh-CN" dirty="0">
                <a:solidFill>
                  <a:srgbClr val="0000CC"/>
                </a:solidFill>
                <a:latin typeface="Arial" charset="0"/>
              </a:rPr>
              <a:t>OSI </a:t>
            </a:r>
            <a:r>
              <a:rPr lang="zh-CN" altLang="en-US" dirty="0">
                <a:solidFill>
                  <a:srgbClr val="0000CC"/>
                </a:solidFill>
                <a:latin typeface="Arial" charset="0"/>
              </a:rPr>
              <a:t>标准生产的设备无法及时进入市场；</a:t>
            </a:r>
          </a:p>
          <a:p>
            <a:pPr lvl="1"/>
            <a:r>
              <a:rPr lang="en-US" altLang="zh-CN" dirty="0">
                <a:solidFill>
                  <a:srgbClr val="0000CC"/>
                </a:solidFill>
                <a:latin typeface="Arial" charset="0"/>
              </a:rPr>
              <a:t>OSI </a:t>
            </a:r>
            <a:r>
              <a:rPr lang="zh-CN" altLang="en-US" dirty="0">
                <a:solidFill>
                  <a:srgbClr val="0000CC"/>
                </a:solidFill>
                <a:latin typeface="Arial" charset="0"/>
              </a:rPr>
              <a:t>的层次</a:t>
            </a:r>
            <a:r>
              <a:rPr lang="zh-CN" altLang="en-US" dirty="0" smtClean="0">
                <a:solidFill>
                  <a:srgbClr val="0000CC"/>
                </a:solidFill>
                <a:latin typeface="Arial" charset="0"/>
              </a:rPr>
              <a:t>划分也</a:t>
            </a:r>
            <a:r>
              <a:rPr lang="zh-CN" altLang="en-US" dirty="0">
                <a:solidFill>
                  <a:srgbClr val="0000CC"/>
                </a:solidFill>
                <a:latin typeface="Arial" charset="0"/>
              </a:rPr>
              <a:t>不太合理，有些功能在多个层次中重复出现。</a:t>
            </a:r>
            <a:r>
              <a:rPr lang="zh-CN" altLang="en-US" dirty="0">
                <a:solidFill>
                  <a:srgbClr val="0000CC"/>
                </a:solidFill>
              </a:rPr>
              <a:t>  </a:t>
            </a:r>
          </a:p>
        </p:txBody>
      </p:sp>
    </p:spTree>
    <p:extLst>
      <p:ext uri="{BB962C8B-B14F-4D97-AF65-F5344CB8AC3E}">
        <p14:creationId xmlns:p14="http://schemas.microsoft.com/office/powerpoint/2010/main" xmlns="" val="18851263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0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10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lgn="ctr"/>
            <a:r>
              <a:rPr lang="zh-CN" altLang="en-US"/>
              <a:t>两种国际标准</a:t>
            </a:r>
          </a:p>
        </p:txBody>
      </p:sp>
      <p:sp>
        <p:nvSpPr>
          <p:cNvPr id="172035" name="Rectangle 3"/>
          <p:cNvSpPr>
            <a:spLocks noGrp="1" noChangeArrowheads="1"/>
          </p:cNvSpPr>
          <p:nvPr>
            <p:ph idx="1"/>
          </p:nvPr>
        </p:nvSpPr>
        <p:spPr/>
        <p:txBody>
          <a:bodyPr/>
          <a:lstStyle/>
          <a:p>
            <a:r>
              <a:rPr lang="zh-CN" altLang="en-US" dirty="0"/>
              <a:t>法律上</a:t>
            </a:r>
            <a:r>
              <a:rPr lang="zh-CN" altLang="en-US" dirty="0" smtClean="0"/>
              <a:t>的 </a:t>
            </a:r>
            <a:r>
              <a:rPr lang="en-US" altLang="zh-CN" dirty="0" smtClean="0"/>
              <a:t>(</a:t>
            </a:r>
            <a:r>
              <a:rPr lang="en-US" altLang="zh-CN" i="1" dirty="0"/>
              <a:t>de jure</a:t>
            </a:r>
            <a:r>
              <a:rPr lang="en-US" altLang="zh-CN" dirty="0" smtClean="0"/>
              <a:t>) </a:t>
            </a:r>
            <a:r>
              <a:rPr lang="zh-CN" altLang="en-US" dirty="0" smtClean="0"/>
              <a:t>国际标准 </a:t>
            </a:r>
            <a:r>
              <a:rPr lang="en-US" altLang="zh-CN" dirty="0"/>
              <a:t>OSI </a:t>
            </a:r>
            <a:r>
              <a:rPr lang="zh-CN" altLang="en-US" dirty="0"/>
              <a:t>并没有得到市场的认可。</a:t>
            </a:r>
          </a:p>
          <a:p>
            <a:r>
              <a:rPr lang="zh-CN" altLang="en-US" dirty="0" smtClean="0"/>
              <a:t>非</a:t>
            </a:r>
            <a:r>
              <a:rPr lang="zh-CN" altLang="en-US" dirty="0"/>
              <a:t>国际标准 </a:t>
            </a:r>
            <a:r>
              <a:rPr lang="en-US" altLang="zh-CN" dirty="0"/>
              <a:t>TCP/IP </a:t>
            </a:r>
            <a:r>
              <a:rPr lang="zh-CN" altLang="en-US" dirty="0"/>
              <a:t>却</a:t>
            </a:r>
            <a:r>
              <a:rPr lang="zh-CN" altLang="en-US" dirty="0" smtClean="0"/>
              <a:t>获得</a:t>
            </a:r>
            <a:r>
              <a:rPr lang="zh-CN" altLang="en-US" dirty="0"/>
              <a:t>了最广泛的应用</a:t>
            </a:r>
            <a:r>
              <a:rPr lang="zh-CN" altLang="en-US" dirty="0" smtClean="0"/>
              <a:t>。</a:t>
            </a:r>
            <a:r>
              <a:rPr lang="en-US" altLang="zh-CN" dirty="0" smtClean="0">
                <a:latin typeface="Arial" charset="0"/>
                <a:ea typeface="黑体" pitchFamily="2" charset="-122"/>
              </a:rPr>
              <a:t>TCP/IP </a:t>
            </a:r>
            <a:r>
              <a:rPr lang="zh-CN" altLang="en-US" dirty="0">
                <a:latin typeface="Arial" charset="0"/>
                <a:ea typeface="黑体" pitchFamily="2" charset="-122"/>
              </a:rPr>
              <a:t>常被称为</a:t>
            </a:r>
            <a:r>
              <a:rPr lang="zh-CN" altLang="en-US" dirty="0">
                <a:solidFill>
                  <a:srgbClr val="FF0000"/>
                </a:solidFill>
                <a:latin typeface="Arial" charset="0"/>
                <a:ea typeface="黑体" pitchFamily="2" charset="-122"/>
              </a:rPr>
              <a:t>事实上</a:t>
            </a:r>
            <a:r>
              <a:rPr lang="zh-CN" altLang="en-US" dirty="0" smtClean="0">
                <a:solidFill>
                  <a:srgbClr val="FF0000"/>
                </a:solidFill>
                <a:latin typeface="Arial" charset="0"/>
                <a:ea typeface="黑体" pitchFamily="2" charset="-122"/>
              </a:rPr>
              <a:t>的 </a:t>
            </a:r>
            <a:r>
              <a:rPr lang="en-US" altLang="zh-CN" dirty="0" smtClean="0">
                <a:solidFill>
                  <a:srgbClr val="FF0000"/>
                </a:solidFill>
                <a:latin typeface="Arial" charset="0"/>
                <a:ea typeface="黑体" pitchFamily="2" charset="-122"/>
              </a:rPr>
              <a:t>(</a:t>
            </a:r>
            <a:r>
              <a:rPr lang="en-US" altLang="zh-CN" i="1" dirty="0">
                <a:solidFill>
                  <a:srgbClr val="FF0000"/>
                </a:solidFill>
                <a:latin typeface="Arial" charset="0"/>
                <a:ea typeface="黑体" pitchFamily="2" charset="-122"/>
              </a:rPr>
              <a:t>de facto</a:t>
            </a:r>
            <a:r>
              <a:rPr lang="en-US" altLang="zh-CN" dirty="0">
                <a:solidFill>
                  <a:srgbClr val="FF0000"/>
                </a:solidFill>
                <a:latin typeface="Arial" charset="0"/>
                <a:ea typeface="黑体" pitchFamily="2" charset="-122"/>
              </a:rPr>
              <a:t>) </a:t>
            </a:r>
            <a:r>
              <a:rPr lang="zh-CN" altLang="en-US" dirty="0">
                <a:solidFill>
                  <a:srgbClr val="FF0000"/>
                </a:solidFill>
                <a:latin typeface="Arial" charset="0"/>
                <a:ea typeface="黑体" pitchFamily="2" charset="-122"/>
              </a:rPr>
              <a:t>国际标准</a:t>
            </a:r>
            <a:r>
              <a:rPr lang="zh-CN" altLang="en-US" dirty="0">
                <a:latin typeface="Arial" charset="0"/>
                <a:ea typeface="黑体" pitchFamily="2" charset="-122"/>
              </a:rPr>
              <a:t>。</a:t>
            </a:r>
          </a:p>
        </p:txBody>
      </p:sp>
    </p:spTree>
    <p:extLst>
      <p:ext uri="{BB962C8B-B14F-4D97-AF65-F5344CB8AC3E}">
        <p14:creationId xmlns:p14="http://schemas.microsoft.com/office/powerpoint/2010/main" xmlns="" val="17426968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1.7.2  </a:t>
            </a:r>
            <a:r>
              <a:rPr lang="zh-CN" altLang="zh-CN" dirty="0"/>
              <a:t>协议与划分层次</a:t>
            </a:r>
            <a:endParaRPr lang="zh-CN" altLang="en-US" dirty="0"/>
          </a:p>
        </p:txBody>
      </p:sp>
      <p:sp>
        <p:nvSpPr>
          <p:cNvPr id="101379" name="Rectangle 3"/>
          <p:cNvSpPr>
            <a:spLocks noGrp="1" noChangeArrowheads="1"/>
          </p:cNvSpPr>
          <p:nvPr>
            <p:ph idx="1"/>
          </p:nvPr>
        </p:nvSpPr>
        <p:spPr/>
        <p:txBody>
          <a:bodyPr/>
          <a:lstStyle/>
          <a:p>
            <a:r>
              <a:rPr lang="zh-CN" altLang="en-US" dirty="0"/>
              <a:t>计算机网络中的数据交换</a:t>
            </a:r>
            <a:r>
              <a:rPr lang="zh-CN" altLang="en-US" dirty="0">
                <a:solidFill>
                  <a:srgbClr val="FF0000"/>
                </a:solidFill>
              </a:rPr>
              <a:t>必须遵守事先约定好的规则。 </a:t>
            </a:r>
          </a:p>
          <a:p>
            <a:r>
              <a:rPr lang="zh-CN" altLang="en-US" dirty="0"/>
              <a:t>这些</a:t>
            </a:r>
            <a:r>
              <a:rPr lang="zh-CN" altLang="en-US" dirty="0">
                <a:solidFill>
                  <a:srgbClr val="FF0000"/>
                </a:solidFill>
              </a:rPr>
              <a:t>规则</a:t>
            </a:r>
            <a:r>
              <a:rPr lang="zh-CN" altLang="en-US" dirty="0"/>
              <a:t>明确规定了所交换的数据的格式以及有关的同步问题（同步含有时序的意思）。</a:t>
            </a:r>
          </a:p>
          <a:p>
            <a:r>
              <a:rPr lang="zh-CN" altLang="en-US" dirty="0" smtClean="0">
                <a:solidFill>
                  <a:srgbClr val="FF0000"/>
                </a:solidFill>
              </a:rPr>
              <a:t>网络协议 </a:t>
            </a:r>
            <a:r>
              <a:rPr lang="en-US" altLang="zh-CN" dirty="0" smtClean="0"/>
              <a:t>(</a:t>
            </a:r>
            <a:r>
              <a:rPr lang="en-US" altLang="zh-CN" dirty="0"/>
              <a:t>network protocol)</a:t>
            </a:r>
            <a:r>
              <a:rPr lang="zh-CN" altLang="en-US" dirty="0"/>
              <a:t>，简称为</a:t>
            </a:r>
            <a:r>
              <a:rPr lang="zh-CN" altLang="en-US" dirty="0" smtClean="0">
                <a:solidFill>
                  <a:srgbClr val="FF0000"/>
                </a:solidFill>
              </a:rPr>
              <a:t>协议</a:t>
            </a:r>
            <a:r>
              <a:rPr lang="zh-CN" altLang="en-US" dirty="0">
                <a:solidFill>
                  <a:srgbClr val="FF0000"/>
                </a:solidFill>
              </a:rPr>
              <a:t>，</a:t>
            </a:r>
            <a:r>
              <a:rPr lang="zh-CN" altLang="en-US" dirty="0" smtClean="0">
                <a:solidFill>
                  <a:schemeClr val="tx1"/>
                </a:solidFill>
              </a:rPr>
              <a:t>是</a:t>
            </a:r>
            <a:r>
              <a:rPr lang="zh-CN" altLang="en-US" dirty="0"/>
              <a:t>为进行网络中的数据交换而建立的规则、标准或约定。 </a:t>
            </a:r>
          </a:p>
        </p:txBody>
      </p:sp>
    </p:spTree>
    <p:extLst>
      <p:ext uri="{BB962C8B-B14F-4D97-AF65-F5344CB8AC3E}">
        <p14:creationId xmlns:p14="http://schemas.microsoft.com/office/powerpoint/2010/main" xmlns="" val="23276535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algn="ctr"/>
            <a:r>
              <a:rPr lang="zh-CN" altLang="en-US" dirty="0"/>
              <a:t>网络协议</a:t>
            </a:r>
            <a:r>
              <a:rPr lang="zh-CN" altLang="en-US" dirty="0" smtClean="0"/>
              <a:t>的三个组成</a:t>
            </a:r>
            <a:r>
              <a:rPr lang="zh-CN" altLang="en-US" dirty="0"/>
              <a:t>要素 </a:t>
            </a:r>
          </a:p>
        </p:txBody>
      </p:sp>
      <p:sp>
        <p:nvSpPr>
          <p:cNvPr id="102403" name="Rectangle 3"/>
          <p:cNvSpPr>
            <a:spLocks noGrp="1" noChangeArrowheads="1"/>
          </p:cNvSpPr>
          <p:nvPr>
            <p:ph idx="1"/>
          </p:nvPr>
        </p:nvSpPr>
        <p:spPr/>
        <p:txBody>
          <a:bodyPr/>
          <a:lstStyle/>
          <a:p>
            <a:r>
              <a:rPr lang="zh-CN" altLang="en-US" dirty="0" smtClean="0">
                <a:solidFill>
                  <a:srgbClr val="FF0000"/>
                </a:solidFill>
              </a:rPr>
              <a:t>语法：</a:t>
            </a:r>
            <a:r>
              <a:rPr lang="zh-CN" altLang="en-US" dirty="0" smtClean="0"/>
              <a:t>数据</a:t>
            </a:r>
            <a:r>
              <a:rPr lang="zh-CN" altLang="en-US" dirty="0"/>
              <a:t>与控制信息的结构或格式 。 </a:t>
            </a:r>
          </a:p>
          <a:p>
            <a:r>
              <a:rPr lang="zh-CN" altLang="en-US" dirty="0" smtClean="0">
                <a:solidFill>
                  <a:srgbClr val="FF0000"/>
                </a:solidFill>
              </a:rPr>
              <a:t>语义</a:t>
            </a:r>
            <a:r>
              <a:rPr lang="zh-CN" altLang="en-US" dirty="0">
                <a:solidFill>
                  <a:srgbClr val="FF0000"/>
                </a:solidFill>
              </a:rPr>
              <a:t>：</a:t>
            </a:r>
            <a:r>
              <a:rPr lang="zh-CN" altLang="en-US" dirty="0" smtClean="0"/>
              <a:t>需要</a:t>
            </a:r>
            <a:r>
              <a:rPr lang="zh-CN" altLang="en-US" dirty="0"/>
              <a:t>发出何种控制信息，完成何种动作以及做出何种响应。 </a:t>
            </a:r>
          </a:p>
          <a:p>
            <a:r>
              <a:rPr lang="zh-CN" altLang="en-US" dirty="0" smtClean="0">
                <a:solidFill>
                  <a:srgbClr val="FF0000"/>
                </a:solidFill>
              </a:rPr>
              <a:t>同步：</a:t>
            </a:r>
            <a:r>
              <a:rPr lang="zh-CN" altLang="en-US" dirty="0" smtClean="0"/>
              <a:t>事件</a:t>
            </a:r>
            <a:r>
              <a:rPr lang="zh-CN" altLang="en-US" dirty="0"/>
              <a:t>实现顺序的详细说明。 </a:t>
            </a:r>
          </a:p>
        </p:txBody>
      </p:sp>
      <p:sp>
        <p:nvSpPr>
          <p:cNvPr id="2" name="矩形 1"/>
          <p:cNvSpPr/>
          <p:nvPr/>
        </p:nvSpPr>
        <p:spPr>
          <a:xfrm>
            <a:off x="1856656" y="3771781"/>
            <a:ext cx="6408712" cy="1075103"/>
          </a:xfrm>
          <a:prstGeom prst="rect">
            <a:avLst/>
          </a:prstGeom>
          <a:solidFill>
            <a:srgbClr val="FFFF66"/>
          </a:solidFill>
          <a:ln>
            <a:solidFill>
              <a:srgbClr val="000099"/>
            </a:solidFill>
          </a:ln>
        </p:spPr>
        <p:txBody>
          <a:bodyPr wrap="square">
            <a:spAutoFit/>
          </a:bodyPr>
          <a:lstStyle/>
          <a:p>
            <a:pPr>
              <a:lnSpc>
                <a:spcPct val="120000"/>
              </a:lnSpc>
            </a:pPr>
            <a:r>
              <a:rPr lang="zh-CN" altLang="zh-CN" sz="2800" b="1" dirty="0">
                <a:solidFill>
                  <a:srgbClr val="000066"/>
                </a:solidFill>
                <a:latin typeface="+mn-lt"/>
                <a:ea typeface="黑体" pitchFamily="2" charset="-122"/>
              </a:rPr>
              <a:t>由此可见，网络协议是计算机网络的不可缺少的组成部分。</a:t>
            </a:r>
            <a:endParaRPr lang="zh-CN" altLang="en-US" sz="2800" b="1" dirty="0">
              <a:solidFill>
                <a:srgbClr val="000066"/>
              </a:solidFill>
              <a:latin typeface="+mn-lt"/>
              <a:ea typeface="黑体" pitchFamily="2" charset="-122"/>
            </a:endParaRPr>
          </a:p>
        </p:txBody>
      </p:sp>
    </p:spTree>
    <p:extLst>
      <p:ext uri="{BB962C8B-B14F-4D97-AF65-F5344CB8AC3E}">
        <p14:creationId xmlns:p14="http://schemas.microsoft.com/office/powerpoint/2010/main" xmlns="" val="107540978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协议的两种形式</a:t>
            </a:r>
            <a:endParaRPr lang="zh-CN" altLang="en-US" dirty="0"/>
          </a:p>
        </p:txBody>
      </p:sp>
      <p:sp>
        <p:nvSpPr>
          <p:cNvPr id="3" name="内容占位符 2"/>
          <p:cNvSpPr>
            <a:spLocks noGrp="1"/>
          </p:cNvSpPr>
          <p:nvPr>
            <p:ph idx="1"/>
          </p:nvPr>
        </p:nvSpPr>
        <p:spPr/>
        <p:txBody>
          <a:bodyPr/>
          <a:lstStyle/>
          <a:p>
            <a:r>
              <a:rPr lang="zh-CN" altLang="zh-CN" dirty="0" smtClean="0"/>
              <a:t>一</a:t>
            </a:r>
            <a:r>
              <a:rPr lang="zh-CN" altLang="zh-CN" dirty="0"/>
              <a:t>种是使用便于人来阅读和理解的</a:t>
            </a:r>
            <a:r>
              <a:rPr lang="zh-CN" altLang="zh-CN" dirty="0">
                <a:solidFill>
                  <a:srgbClr val="FF0000"/>
                </a:solidFill>
              </a:rPr>
              <a:t>文字描述</a:t>
            </a:r>
            <a:r>
              <a:rPr lang="zh-CN" altLang="zh-CN" dirty="0" smtClean="0">
                <a:solidFill>
                  <a:srgbClr val="FF0000"/>
                </a:solidFill>
              </a:rPr>
              <a:t>。</a:t>
            </a:r>
            <a:endParaRPr lang="en-US" altLang="zh-CN" dirty="0" smtClean="0">
              <a:solidFill>
                <a:srgbClr val="FF0000"/>
              </a:solidFill>
            </a:endParaRPr>
          </a:p>
          <a:p>
            <a:r>
              <a:rPr lang="zh-CN" altLang="zh-CN" dirty="0" smtClean="0"/>
              <a:t>另</a:t>
            </a:r>
            <a:r>
              <a:rPr lang="zh-CN" altLang="zh-CN" dirty="0"/>
              <a:t>一种是使用让计算机能够理解的</a:t>
            </a:r>
            <a:r>
              <a:rPr lang="zh-CN" altLang="zh-CN" dirty="0">
                <a:solidFill>
                  <a:srgbClr val="FF0000"/>
                </a:solidFill>
              </a:rPr>
              <a:t>程序代码</a:t>
            </a:r>
            <a:r>
              <a:rPr lang="zh-CN" altLang="zh-CN" dirty="0" smtClean="0">
                <a:solidFill>
                  <a:srgbClr val="FF0000"/>
                </a:solidFill>
              </a:rPr>
              <a:t>。</a:t>
            </a:r>
            <a:endParaRPr lang="en-US" altLang="zh-CN" dirty="0" smtClean="0">
              <a:solidFill>
                <a:srgbClr val="FF0000"/>
              </a:solidFill>
            </a:endParaRPr>
          </a:p>
          <a:p>
            <a:r>
              <a:rPr lang="zh-CN" altLang="zh-CN" dirty="0" smtClean="0"/>
              <a:t>这</a:t>
            </a:r>
            <a:r>
              <a:rPr lang="zh-CN" altLang="zh-CN" dirty="0"/>
              <a:t>两种不同形式的协议都必须能够对网络上信息交换过程</a:t>
            </a:r>
            <a:r>
              <a:rPr lang="zh-CN" altLang="zh-CN" dirty="0">
                <a:solidFill>
                  <a:srgbClr val="FF0000"/>
                </a:solidFill>
              </a:rPr>
              <a:t>做出精确的解释。</a:t>
            </a:r>
            <a:endParaRPr lang="zh-CN" altLang="en-US" dirty="0">
              <a:solidFill>
                <a:srgbClr val="FF0000"/>
              </a:solidFill>
            </a:endParaRPr>
          </a:p>
        </p:txBody>
      </p:sp>
    </p:spTree>
    <p:extLst>
      <p:ext uri="{BB962C8B-B14F-4D97-AF65-F5344CB8AC3E}">
        <p14:creationId xmlns:p14="http://schemas.microsoft.com/office/powerpoint/2010/main" xmlns="" val="41222971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75630" y="0"/>
            <a:ext cx="9157890" cy="692150"/>
          </a:xfrm>
        </p:spPr>
        <p:txBody>
          <a:bodyPr/>
          <a:lstStyle/>
          <a:p>
            <a:pPr algn="ctr"/>
            <a:r>
              <a:rPr lang="zh-CN" altLang="en-US" sz="4000" dirty="0"/>
              <a:t>三种交换的比较 </a:t>
            </a:r>
          </a:p>
        </p:txBody>
      </p:sp>
      <p:grpSp>
        <p:nvGrpSpPr>
          <p:cNvPr id="2" name="Group 134"/>
          <p:cNvGrpSpPr>
            <a:grpSpLocks/>
          </p:cNvGrpSpPr>
          <p:nvPr/>
        </p:nvGrpSpPr>
        <p:grpSpPr bwMode="auto">
          <a:xfrm>
            <a:off x="8002192" y="1458916"/>
            <a:ext cx="629444" cy="396876"/>
            <a:chOff x="4653" y="1614"/>
            <a:chExt cx="366" cy="250"/>
          </a:xfrm>
        </p:grpSpPr>
        <p:sp>
          <p:nvSpPr>
            <p:cNvPr id="154628" name="AutoShape 4"/>
            <p:cNvSpPr>
              <a:spLocks noChangeArrowheads="1"/>
            </p:cNvSpPr>
            <p:nvPr/>
          </p:nvSpPr>
          <p:spPr bwMode="auto">
            <a:xfrm rot="5400000">
              <a:off x="4733" y="1579"/>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29" name="Text Box 5"/>
            <p:cNvSpPr txBox="1">
              <a:spLocks noChangeArrowheads="1"/>
            </p:cNvSpPr>
            <p:nvPr/>
          </p:nvSpPr>
          <p:spPr bwMode="auto">
            <a:xfrm rot="626605">
              <a:off x="4671" y="1614"/>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30" name="Line 6"/>
            <p:cNvSpPr>
              <a:spLocks noChangeShapeType="1"/>
            </p:cNvSpPr>
            <p:nvPr/>
          </p:nvSpPr>
          <p:spPr bwMode="auto">
            <a:xfrm>
              <a:off x="4656" y="165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1" name="Line 7"/>
            <p:cNvSpPr>
              <a:spLocks noChangeShapeType="1"/>
            </p:cNvSpPr>
            <p:nvPr/>
          </p:nvSpPr>
          <p:spPr bwMode="auto">
            <a:xfrm>
              <a:off x="4653" y="1801"/>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2" name="AutoShape 8"/>
            <p:cNvSpPr>
              <a:spLocks noChangeArrowheads="1"/>
            </p:cNvSpPr>
            <p:nvPr/>
          </p:nvSpPr>
          <p:spPr bwMode="auto">
            <a:xfrm rot="746037">
              <a:off x="4847" y="1715"/>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3" name="Group 135"/>
          <p:cNvGrpSpPr>
            <a:grpSpLocks/>
          </p:cNvGrpSpPr>
          <p:nvPr/>
        </p:nvGrpSpPr>
        <p:grpSpPr bwMode="auto">
          <a:xfrm>
            <a:off x="7993592" y="1743073"/>
            <a:ext cx="631164" cy="396874"/>
            <a:chOff x="4648" y="1793"/>
            <a:chExt cx="367" cy="250"/>
          </a:xfrm>
        </p:grpSpPr>
        <p:sp>
          <p:nvSpPr>
            <p:cNvPr id="154633" name="AutoShape 9"/>
            <p:cNvSpPr>
              <a:spLocks noChangeArrowheads="1"/>
            </p:cNvSpPr>
            <p:nvPr/>
          </p:nvSpPr>
          <p:spPr bwMode="auto">
            <a:xfrm rot="5400000">
              <a:off x="4729" y="1758"/>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4" name="Text Box 10"/>
            <p:cNvSpPr txBox="1">
              <a:spLocks noChangeArrowheads="1"/>
            </p:cNvSpPr>
            <p:nvPr/>
          </p:nvSpPr>
          <p:spPr bwMode="auto">
            <a:xfrm rot="626605">
              <a:off x="4660" y="1793"/>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35" name="Line 11"/>
            <p:cNvSpPr>
              <a:spLocks noChangeShapeType="1"/>
            </p:cNvSpPr>
            <p:nvPr/>
          </p:nvSpPr>
          <p:spPr bwMode="auto">
            <a:xfrm>
              <a:off x="4652" y="1829"/>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6" name="Line 12"/>
            <p:cNvSpPr>
              <a:spLocks noChangeShapeType="1"/>
            </p:cNvSpPr>
            <p:nvPr/>
          </p:nvSpPr>
          <p:spPr bwMode="auto">
            <a:xfrm>
              <a:off x="4648" y="19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7" name="AutoShape 13"/>
            <p:cNvSpPr>
              <a:spLocks noChangeArrowheads="1"/>
            </p:cNvSpPr>
            <p:nvPr/>
          </p:nvSpPr>
          <p:spPr bwMode="auto">
            <a:xfrm rot="746037">
              <a:off x="4843" y="1894"/>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 name="Group 136"/>
          <p:cNvGrpSpPr>
            <a:grpSpLocks/>
          </p:cNvGrpSpPr>
          <p:nvPr/>
        </p:nvGrpSpPr>
        <p:grpSpPr bwMode="auto">
          <a:xfrm>
            <a:off x="8000471" y="2031996"/>
            <a:ext cx="629444" cy="387349"/>
            <a:chOff x="4652" y="1975"/>
            <a:chExt cx="366" cy="244"/>
          </a:xfrm>
        </p:grpSpPr>
        <p:sp>
          <p:nvSpPr>
            <p:cNvPr id="154638" name="AutoShape 14"/>
            <p:cNvSpPr>
              <a:spLocks noChangeArrowheads="1"/>
            </p:cNvSpPr>
            <p:nvPr/>
          </p:nvSpPr>
          <p:spPr bwMode="auto">
            <a:xfrm rot="5400000">
              <a:off x="4732" y="1934"/>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39" name="Text Box 15"/>
            <p:cNvSpPr txBox="1">
              <a:spLocks noChangeArrowheads="1"/>
            </p:cNvSpPr>
            <p:nvPr/>
          </p:nvSpPr>
          <p:spPr bwMode="auto">
            <a:xfrm rot="626605">
              <a:off x="4664" y="1975"/>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40" name="Line 16"/>
            <p:cNvSpPr>
              <a:spLocks noChangeShapeType="1"/>
            </p:cNvSpPr>
            <p:nvPr/>
          </p:nvSpPr>
          <p:spPr bwMode="auto">
            <a:xfrm>
              <a:off x="4656" y="2004"/>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1" name="Line 17"/>
            <p:cNvSpPr>
              <a:spLocks noChangeShapeType="1"/>
            </p:cNvSpPr>
            <p:nvPr/>
          </p:nvSpPr>
          <p:spPr bwMode="auto">
            <a:xfrm>
              <a:off x="4652" y="2155"/>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2" name="AutoShape 18"/>
            <p:cNvSpPr>
              <a:spLocks noChangeArrowheads="1"/>
            </p:cNvSpPr>
            <p:nvPr/>
          </p:nvSpPr>
          <p:spPr bwMode="auto">
            <a:xfrm rot="746037">
              <a:off x="4846" y="2069"/>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5" name="Group 137"/>
          <p:cNvGrpSpPr>
            <a:grpSpLocks/>
          </p:cNvGrpSpPr>
          <p:nvPr/>
        </p:nvGrpSpPr>
        <p:grpSpPr bwMode="auto">
          <a:xfrm>
            <a:off x="8007350" y="2301880"/>
            <a:ext cx="629444" cy="395288"/>
            <a:chOff x="4656" y="2145"/>
            <a:chExt cx="366" cy="249"/>
          </a:xfrm>
        </p:grpSpPr>
        <p:sp>
          <p:nvSpPr>
            <p:cNvPr id="154643" name="AutoShape 19"/>
            <p:cNvSpPr>
              <a:spLocks noChangeArrowheads="1"/>
            </p:cNvSpPr>
            <p:nvPr/>
          </p:nvSpPr>
          <p:spPr bwMode="auto">
            <a:xfrm rot="5400000">
              <a:off x="4737" y="2109"/>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4" name="Text Box 20"/>
            <p:cNvSpPr txBox="1">
              <a:spLocks noChangeArrowheads="1"/>
            </p:cNvSpPr>
            <p:nvPr/>
          </p:nvSpPr>
          <p:spPr bwMode="auto">
            <a:xfrm rot="626605">
              <a:off x="4668" y="2145"/>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45" name="Line 21"/>
            <p:cNvSpPr>
              <a:spLocks noChangeShapeType="1"/>
            </p:cNvSpPr>
            <p:nvPr/>
          </p:nvSpPr>
          <p:spPr bwMode="auto">
            <a:xfrm>
              <a:off x="4659" y="2180"/>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6" name="Line 22"/>
            <p:cNvSpPr>
              <a:spLocks noChangeShapeType="1"/>
            </p:cNvSpPr>
            <p:nvPr/>
          </p:nvSpPr>
          <p:spPr bwMode="auto">
            <a:xfrm>
              <a:off x="4656" y="233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7" name="AutoShape 23"/>
            <p:cNvSpPr>
              <a:spLocks noChangeArrowheads="1"/>
            </p:cNvSpPr>
            <p:nvPr/>
          </p:nvSpPr>
          <p:spPr bwMode="auto">
            <a:xfrm rot="746037">
              <a:off x="4850" y="2245"/>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139"/>
          <p:cNvGrpSpPr>
            <a:grpSpLocks/>
          </p:cNvGrpSpPr>
          <p:nvPr/>
        </p:nvGrpSpPr>
        <p:grpSpPr bwMode="auto">
          <a:xfrm>
            <a:off x="8624761" y="1854204"/>
            <a:ext cx="629445" cy="385763"/>
            <a:chOff x="5015" y="1863"/>
            <a:chExt cx="366" cy="243"/>
          </a:xfrm>
        </p:grpSpPr>
        <p:sp>
          <p:nvSpPr>
            <p:cNvPr id="154648" name="AutoShape 24"/>
            <p:cNvSpPr>
              <a:spLocks noChangeArrowheads="1"/>
            </p:cNvSpPr>
            <p:nvPr/>
          </p:nvSpPr>
          <p:spPr bwMode="auto">
            <a:xfrm rot="5400000">
              <a:off x="5096" y="1821"/>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49" name="Text Box 25"/>
            <p:cNvSpPr txBox="1">
              <a:spLocks noChangeArrowheads="1"/>
            </p:cNvSpPr>
            <p:nvPr/>
          </p:nvSpPr>
          <p:spPr bwMode="auto">
            <a:xfrm rot="626605">
              <a:off x="5021" y="1863"/>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1</a:t>
              </a:r>
              <a:endParaRPr kumimoji="1" lang="en-US" altLang="zh-CN">
                <a:solidFill>
                  <a:srgbClr val="333399"/>
                </a:solidFill>
                <a:ea typeface="黑体" pitchFamily="2" charset="-122"/>
              </a:endParaRPr>
            </a:p>
          </p:txBody>
        </p:sp>
        <p:sp>
          <p:nvSpPr>
            <p:cNvPr id="154650" name="Line 26"/>
            <p:cNvSpPr>
              <a:spLocks noChangeShapeType="1"/>
            </p:cNvSpPr>
            <p:nvPr/>
          </p:nvSpPr>
          <p:spPr bwMode="auto">
            <a:xfrm>
              <a:off x="5018" y="189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1" name="Line 27"/>
            <p:cNvSpPr>
              <a:spLocks noChangeShapeType="1"/>
            </p:cNvSpPr>
            <p:nvPr/>
          </p:nvSpPr>
          <p:spPr bwMode="auto">
            <a:xfrm>
              <a:off x="5015" y="2043"/>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2" name="AutoShape 28"/>
            <p:cNvSpPr>
              <a:spLocks noChangeArrowheads="1"/>
            </p:cNvSpPr>
            <p:nvPr/>
          </p:nvSpPr>
          <p:spPr bwMode="auto">
            <a:xfrm rot="746037">
              <a:off x="5209" y="1957"/>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7" name="Group 140"/>
          <p:cNvGrpSpPr>
            <a:grpSpLocks/>
          </p:cNvGrpSpPr>
          <p:nvPr/>
        </p:nvGrpSpPr>
        <p:grpSpPr bwMode="auto">
          <a:xfrm>
            <a:off x="8616162" y="2119317"/>
            <a:ext cx="629444" cy="404813"/>
            <a:chOff x="5010" y="2030"/>
            <a:chExt cx="366" cy="255"/>
          </a:xfrm>
        </p:grpSpPr>
        <p:sp>
          <p:nvSpPr>
            <p:cNvPr id="154653" name="AutoShape 29"/>
            <p:cNvSpPr>
              <a:spLocks noChangeArrowheads="1"/>
            </p:cNvSpPr>
            <p:nvPr/>
          </p:nvSpPr>
          <p:spPr bwMode="auto">
            <a:xfrm rot="5400000">
              <a:off x="5091" y="2000"/>
              <a:ext cx="210"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4" name="Text Box 30"/>
            <p:cNvSpPr txBox="1">
              <a:spLocks noChangeArrowheads="1"/>
            </p:cNvSpPr>
            <p:nvPr/>
          </p:nvSpPr>
          <p:spPr bwMode="auto">
            <a:xfrm rot="626605">
              <a:off x="5016" y="2030"/>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55" name="Line 31"/>
            <p:cNvSpPr>
              <a:spLocks noChangeShapeType="1"/>
            </p:cNvSpPr>
            <p:nvPr/>
          </p:nvSpPr>
          <p:spPr bwMode="auto">
            <a:xfrm>
              <a:off x="5014" y="2071"/>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6" name="Line 32"/>
            <p:cNvSpPr>
              <a:spLocks noChangeShapeType="1"/>
            </p:cNvSpPr>
            <p:nvPr/>
          </p:nvSpPr>
          <p:spPr bwMode="auto">
            <a:xfrm>
              <a:off x="5010" y="2222"/>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7" name="AutoShape 33"/>
            <p:cNvSpPr>
              <a:spLocks noChangeArrowheads="1"/>
            </p:cNvSpPr>
            <p:nvPr/>
          </p:nvSpPr>
          <p:spPr bwMode="auto">
            <a:xfrm rot="746037">
              <a:off x="5204" y="2136"/>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8" name="Group 141"/>
          <p:cNvGrpSpPr>
            <a:grpSpLocks/>
          </p:cNvGrpSpPr>
          <p:nvPr/>
        </p:nvGrpSpPr>
        <p:grpSpPr bwMode="auto">
          <a:xfrm>
            <a:off x="8623036" y="2406647"/>
            <a:ext cx="629444" cy="396874"/>
            <a:chOff x="5014" y="2211"/>
            <a:chExt cx="366" cy="250"/>
          </a:xfrm>
        </p:grpSpPr>
        <p:sp>
          <p:nvSpPr>
            <p:cNvPr id="154658" name="AutoShape 34"/>
            <p:cNvSpPr>
              <a:spLocks noChangeArrowheads="1"/>
            </p:cNvSpPr>
            <p:nvPr/>
          </p:nvSpPr>
          <p:spPr bwMode="auto">
            <a:xfrm rot="5400000">
              <a:off x="5094" y="217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59" name="Text Box 35"/>
            <p:cNvSpPr txBox="1">
              <a:spLocks noChangeArrowheads="1"/>
            </p:cNvSpPr>
            <p:nvPr/>
          </p:nvSpPr>
          <p:spPr bwMode="auto">
            <a:xfrm rot="626605">
              <a:off x="5026" y="2211"/>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60" name="Line 36"/>
            <p:cNvSpPr>
              <a:spLocks noChangeShapeType="1"/>
            </p:cNvSpPr>
            <p:nvPr/>
          </p:nvSpPr>
          <p:spPr bwMode="auto">
            <a:xfrm>
              <a:off x="5017" y="224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1" name="Line 37"/>
            <p:cNvSpPr>
              <a:spLocks noChangeShapeType="1"/>
            </p:cNvSpPr>
            <p:nvPr/>
          </p:nvSpPr>
          <p:spPr bwMode="auto">
            <a:xfrm>
              <a:off x="5014" y="2398"/>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2" name="AutoShape 38"/>
            <p:cNvSpPr>
              <a:spLocks noChangeArrowheads="1"/>
            </p:cNvSpPr>
            <p:nvPr/>
          </p:nvSpPr>
          <p:spPr bwMode="auto">
            <a:xfrm rot="746037">
              <a:off x="5208" y="2312"/>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9" name="Group 142"/>
          <p:cNvGrpSpPr>
            <a:grpSpLocks/>
          </p:cNvGrpSpPr>
          <p:nvPr/>
        </p:nvGrpSpPr>
        <p:grpSpPr bwMode="auto">
          <a:xfrm>
            <a:off x="8628201" y="2676521"/>
            <a:ext cx="631164" cy="406399"/>
            <a:chOff x="5017" y="2381"/>
            <a:chExt cx="367" cy="256"/>
          </a:xfrm>
        </p:grpSpPr>
        <p:sp>
          <p:nvSpPr>
            <p:cNvPr id="154663" name="AutoShape 39"/>
            <p:cNvSpPr>
              <a:spLocks noChangeArrowheads="1"/>
            </p:cNvSpPr>
            <p:nvPr/>
          </p:nvSpPr>
          <p:spPr bwMode="auto">
            <a:xfrm rot="5400000">
              <a:off x="5098" y="2352"/>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4" name="Text Box 40"/>
            <p:cNvSpPr txBox="1">
              <a:spLocks noChangeArrowheads="1"/>
            </p:cNvSpPr>
            <p:nvPr/>
          </p:nvSpPr>
          <p:spPr bwMode="auto">
            <a:xfrm rot="626605">
              <a:off x="5023" y="2381"/>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65" name="Line 41"/>
            <p:cNvSpPr>
              <a:spLocks noChangeShapeType="1"/>
            </p:cNvSpPr>
            <p:nvPr/>
          </p:nvSpPr>
          <p:spPr bwMode="auto">
            <a:xfrm>
              <a:off x="5021" y="2422"/>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6" name="Line 42"/>
            <p:cNvSpPr>
              <a:spLocks noChangeShapeType="1"/>
            </p:cNvSpPr>
            <p:nvPr/>
          </p:nvSpPr>
          <p:spPr bwMode="auto">
            <a:xfrm>
              <a:off x="5017" y="2573"/>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7" name="AutoShape 43"/>
            <p:cNvSpPr>
              <a:spLocks noChangeArrowheads="1"/>
            </p:cNvSpPr>
            <p:nvPr/>
          </p:nvSpPr>
          <p:spPr bwMode="auto">
            <a:xfrm rot="746037">
              <a:off x="5212" y="2487"/>
              <a:ext cx="132" cy="127"/>
            </a:xfrm>
            <a:prstGeom prst="rightArrow">
              <a:avLst>
                <a:gd name="adj1" fmla="val 50000"/>
                <a:gd name="adj2" fmla="val 25984"/>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0" name="Group 132"/>
          <p:cNvGrpSpPr>
            <a:grpSpLocks/>
          </p:cNvGrpSpPr>
          <p:nvPr/>
        </p:nvGrpSpPr>
        <p:grpSpPr bwMode="auto">
          <a:xfrm>
            <a:off x="7377912" y="1638304"/>
            <a:ext cx="629444" cy="395288"/>
            <a:chOff x="4290" y="1727"/>
            <a:chExt cx="366" cy="249"/>
          </a:xfrm>
        </p:grpSpPr>
        <p:sp>
          <p:nvSpPr>
            <p:cNvPr id="154673" name="AutoShape 49"/>
            <p:cNvSpPr>
              <a:spLocks noChangeArrowheads="1"/>
            </p:cNvSpPr>
            <p:nvPr/>
          </p:nvSpPr>
          <p:spPr bwMode="auto">
            <a:xfrm rot="5400000">
              <a:off x="4371" y="1691"/>
              <a:ext cx="210" cy="360"/>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4" name="Text Box 50"/>
            <p:cNvSpPr txBox="1">
              <a:spLocks noChangeArrowheads="1"/>
            </p:cNvSpPr>
            <p:nvPr/>
          </p:nvSpPr>
          <p:spPr bwMode="auto">
            <a:xfrm rot="626605">
              <a:off x="4296" y="1727"/>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3</a:t>
              </a:r>
              <a:endParaRPr kumimoji="1" lang="en-US" altLang="zh-CN">
                <a:solidFill>
                  <a:srgbClr val="333399"/>
                </a:solidFill>
                <a:ea typeface="黑体" pitchFamily="2" charset="-122"/>
              </a:endParaRPr>
            </a:p>
          </p:txBody>
        </p:sp>
        <p:sp>
          <p:nvSpPr>
            <p:cNvPr id="154675" name="Line 51"/>
            <p:cNvSpPr>
              <a:spLocks noChangeShapeType="1"/>
            </p:cNvSpPr>
            <p:nvPr/>
          </p:nvSpPr>
          <p:spPr bwMode="auto">
            <a:xfrm>
              <a:off x="4294" y="1762"/>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6" name="Line 52"/>
            <p:cNvSpPr>
              <a:spLocks noChangeShapeType="1"/>
            </p:cNvSpPr>
            <p:nvPr/>
          </p:nvSpPr>
          <p:spPr bwMode="auto">
            <a:xfrm>
              <a:off x="4290" y="1913"/>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7" name="AutoShape 53"/>
            <p:cNvSpPr>
              <a:spLocks noChangeArrowheads="1"/>
            </p:cNvSpPr>
            <p:nvPr/>
          </p:nvSpPr>
          <p:spPr bwMode="auto">
            <a:xfrm rot="746037">
              <a:off x="4484" y="1827"/>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1" name="Group 133"/>
          <p:cNvGrpSpPr>
            <a:grpSpLocks/>
          </p:cNvGrpSpPr>
          <p:nvPr/>
        </p:nvGrpSpPr>
        <p:grpSpPr bwMode="auto">
          <a:xfrm>
            <a:off x="7384786" y="1916116"/>
            <a:ext cx="629444" cy="396876"/>
            <a:chOff x="4294" y="1902"/>
            <a:chExt cx="366" cy="250"/>
          </a:xfrm>
        </p:grpSpPr>
        <p:sp>
          <p:nvSpPr>
            <p:cNvPr id="154678" name="AutoShape 54"/>
            <p:cNvSpPr>
              <a:spLocks noChangeArrowheads="1"/>
            </p:cNvSpPr>
            <p:nvPr/>
          </p:nvSpPr>
          <p:spPr bwMode="auto">
            <a:xfrm rot="5400000">
              <a:off x="4374" y="186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9" name="Text Box 55"/>
            <p:cNvSpPr txBox="1">
              <a:spLocks noChangeArrowheads="1"/>
            </p:cNvSpPr>
            <p:nvPr/>
          </p:nvSpPr>
          <p:spPr bwMode="auto">
            <a:xfrm rot="626605">
              <a:off x="4306" y="1902"/>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4</a:t>
              </a:r>
              <a:endParaRPr kumimoji="1" lang="en-US" altLang="zh-CN">
                <a:solidFill>
                  <a:srgbClr val="333399"/>
                </a:solidFill>
                <a:ea typeface="黑体" pitchFamily="2" charset="-122"/>
              </a:endParaRPr>
            </a:p>
          </p:txBody>
        </p:sp>
        <p:sp>
          <p:nvSpPr>
            <p:cNvPr id="154680" name="Line 56"/>
            <p:cNvSpPr>
              <a:spLocks noChangeShapeType="1"/>
            </p:cNvSpPr>
            <p:nvPr/>
          </p:nvSpPr>
          <p:spPr bwMode="auto">
            <a:xfrm>
              <a:off x="4297" y="19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1" name="Line 57"/>
            <p:cNvSpPr>
              <a:spLocks noChangeShapeType="1"/>
            </p:cNvSpPr>
            <p:nvPr/>
          </p:nvSpPr>
          <p:spPr bwMode="auto">
            <a:xfrm>
              <a:off x="4294" y="2089"/>
              <a:ext cx="362"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2" name="AutoShape 58"/>
            <p:cNvSpPr>
              <a:spLocks noChangeArrowheads="1"/>
            </p:cNvSpPr>
            <p:nvPr/>
          </p:nvSpPr>
          <p:spPr bwMode="auto">
            <a:xfrm rot="746037">
              <a:off x="4488" y="2003"/>
              <a:ext cx="133" cy="126"/>
            </a:xfrm>
            <a:prstGeom prst="rightArrow">
              <a:avLst>
                <a:gd name="adj1" fmla="val 50000"/>
                <a:gd name="adj2" fmla="val 26389"/>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127"/>
          <p:cNvGrpSpPr>
            <a:grpSpLocks/>
          </p:cNvGrpSpPr>
          <p:nvPr/>
        </p:nvGrpSpPr>
        <p:grpSpPr bwMode="auto">
          <a:xfrm>
            <a:off x="4946121" y="2374901"/>
            <a:ext cx="631164" cy="1069975"/>
            <a:chOff x="2876" y="2191"/>
            <a:chExt cx="367" cy="674"/>
          </a:xfrm>
        </p:grpSpPr>
        <p:sp>
          <p:nvSpPr>
            <p:cNvPr id="154683" name="AutoShape 59"/>
            <p:cNvSpPr>
              <a:spLocks noChangeArrowheads="1"/>
            </p:cNvSpPr>
            <p:nvPr/>
          </p:nvSpPr>
          <p:spPr bwMode="auto">
            <a:xfrm rot="5400000">
              <a:off x="2729" y="2350"/>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4" name="AutoShape 60"/>
            <p:cNvSpPr>
              <a:spLocks noChangeArrowheads="1"/>
            </p:cNvSpPr>
            <p:nvPr/>
          </p:nvSpPr>
          <p:spPr bwMode="auto">
            <a:xfrm rot="746037">
              <a:off x="2925" y="2654"/>
              <a:ext cx="227" cy="127"/>
            </a:xfrm>
            <a:prstGeom prst="rightArrow">
              <a:avLst>
                <a:gd name="adj1" fmla="val 50000"/>
                <a:gd name="adj2" fmla="val 44685"/>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5" name="Text Box 61"/>
            <p:cNvSpPr txBox="1">
              <a:spLocks noChangeArrowheads="1"/>
            </p:cNvSpPr>
            <p:nvPr/>
          </p:nvSpPr>
          <p:spPr bwMode="auto">
            <a:xfrm>
              <a:off x="2919" y="2300"/>
              <a:ext cx="242" cy="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86" name="Line 62"/>
            <p:cNvSpPr>
              <a:spLocks noChangeShapeType="1"/>
            </p:cNvSpPr>
            <p:nvPr/>
          </p:nvSpPr>
          <p:spPr bwMode="auto">
            <a:xfrm>
              <a:off x="2876" y="2191"/>
              <a:ext cx="363" cy="57"/>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7" name="Line 63"/>
            <p:cNvSpPr>
              <a:spLocks noChangeShapeType="1"/>
            </p:cNvSpPr>
            <p:nvPr/>
          </p:nvSpPr>
          <p:spPr bwMode="auto">
            <a:xfrm>
              <a:off x="2876" y="2807"/>
              <a:ext cx="363"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3" name="Group 128"/>
          <p:cNvGrpSpPr>
            <a:grpSpLocks/>
          </p:cNvGrpSpPr>
          <p:nvPr/>
        </p:nvGrpSpPr>
        <p:grpSpPr bwMode="auto">
          <a:xfrm>
            <a:off x="5591044" y="3711576"/>
            <a:ext cx="629444" cy="1071563"/>
            <a:chOff x="3251" y="3033"/>
            <a:chExt cx="366" cy="675"/>
          </a:xfrm>
        </p:grpSpPr>
        <p:sp>
          <p:nvSpPr>
            <p:cNvPr id="154688" name="AutoShape 64"/>
            <p:cNvSpPr>
              <a:spLocks noChangeArrowheads="1"/>
            </p:cNvSpPr>
            <p:nvPr/>
          </p:nvSpPr>
          <p:spPr bwMode="auto">
            <a:xfrm rot="5400000">
              <a:off x="3102" y="3193"/>
              <a:ext cx="675" cy="355"/>
            </a:xfrm>
            <a:prstGeom prst="parallelogram">
              <a:avLst>
                <a:gd name="adj" fmla="val 1829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89" name="AutoShape 65"/>
            <p:cNvSpPr>
              <a:spLocks noChangeArrowheads="1"/>
            </p:cNvSpPr>
            <p:nvPr/>
          </p:nvSpPr>
          <p:spPr bwMode="auto">
            <a:xfrm rot="746037">
              <a:off x="3300" y="3497"/>
              <a:ext cx="226" cy="126"/>
            </a:xfrm>
            <a:prstGeom prst="rightArrow">
              <a:avLst>
                <a:gd name="adj1" fmla="val 50000"/>
                <a:gd name="adj2" fmla="val 44841"/>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0" name="Text Box 66"/>
            <p:cNvSpPr txBox="1">
              <a:spLocks noChangeArrowheads="1"/>
            </p:cNvSpPr>
            <p:nvPr/>
          </p:nvSpPr>
          <p:spPr bwMode="auto">
            <a:xfrm>
              <a:off x="3293" y="3143"/>
              <a:ext cx="242" cy="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1" name="Line 67"/>
            <p:cNvSpPr>
              <a:spLocks noChangeShapeType="1"/>
            </p:cNvSpPr>
            <p:nvPr/>
          </p:nvSpPr>
          <p:spPr bwMode="auto">
            <a:xfrm>
              <a:off x="3251" y="3033"/>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2" name="Line 68"/>
            <p:cNvSpPr>
              <a:spLocks noChangeShapeType="1"/>
            </p:cNvSpPr>
            <p:nvPr/>
          </p:nvSpPr>
          <p:spPr bwMode="auto">
            <a:xfrm>
              <a:off x="3251" y="3650"/>
              <a:ext cx="362" cy="58"/>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4" name="Group 126"/>
          <p:cNvGrpSpPr>
            <a:grpSpLocks/>
          </p:cNvGrpSpPr>
          <p:nvPr/>
        </p:nvGrpSpPr>
        <p:grpSpPr bwMode="auto">
          <a:xfrm>
            <a:off x="4332156" y="1103314"/>
            <a:ext cx="620844" cy="1069975"/>
            <a:chOff x="2519" y="1390"/>
            <a:chExt cx="361" cy="674"/>
          </a:xfrm>
        </p:grpSpPr>
        <p:sp>
          <p:nvSpPr>
            <p:cNvPr id="154693" name="AutoShape 69"/>
            <p:cNvSpPr>
              <a:spLocks noChangeArrowheads="1"/>
            </p:cNvSpPr>
            <p:nvPr/>
          </p:nvSpPr>
          <p:spPr bwMode="auto">
            <a:xfrm rot="5400000">
              <a:off x="2366" y="1549"/>
              <a:ext cx="674" cy="355"/>
            </a:xfrm>
            <a:prstGeom prst="parallelogram">
              <a:avLst>
                <a:gd name="adj" fmla="val 18265"/>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4" name="AutoShape 70"/>
            <p:cNvSpPr>
              <a:spLocks noChangeArrowheads="1"/>
            </p:cNvSpPr>
            <p:nvPr/>
          </p:nvSpPr>
          <p:spPr bwMode="auto">
            <a:xfrm rot="746037">
              <a:off x="2563" y="1853"/>
              <a:ext cx="226" cy="127"/>
            </a:xfrm>
            <a:prstGeom prst="rightArrow">
              <a:avLst>
                <a:gd name="adj1" fmla="val 50000"/>
                <a:gd name="adj2" fmla="val 44488"/>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5" name="Text Box 71"/>
            <p:cNvSpPr txBox="1">
              <a:spLocks noChangeArrowheads="1"/>
            </p:cNvSpPr>
            <p:nvPr/>
          </p:nvSpPr>
          <p:spPr bwMode="auto">
            <a:xfrm>
              <a:off x="2567" y="1500"/>
              <a:ext cx="242" cy="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80000"/>
                </a:lnSpc>
              </a:pPr>
              <a:r>
                <a:rPr kumimoji="1" lang="zh-CN" altLang="en-US" b="1" dirty="0">
                  <a:solidFill>
                    <a:srgbClr val="333399"/>
                  </a:solidFill>
                  <a:ea typeface="黑体" pitchFamily="2" charset="-122"/>
                </a:rPr>
                <a:t>报</a:t>
              </a:r>
            </a:p>
            <a:p>
              <a:pPr>
                <a:lnSpc>
                  <a:spcPct val="80000"/>
                </a:lnSpc>
              </a:pPr>
              <a:r>
                <a:rPr kumimoji="1" lang="zh-CN" altLang="en-US" b="1" dirty="0">
                  <a:solidFill>
                    <a:srgbClr val="333399"/>
                  </a:solidFill>
                  <a:ea typeface="黑体" pitchFamily="2" charset="-122"/>
                </a:rPr>
                <a:t>文</a:t>
              </a:r>
            </a:p>
          </p:txBody>
        </p:sp>
        <p:sp>
          <p:nvSpPr>
            <p:cNvPr id="154696" name="Line 72"/>
            <p:cNvSpPr>
              <a:spLocks noChangeShapeType="1"/>
            </p:cNvSpPr>
            <p:nvPr/>
          </p:nvSpPr>
          <p:spPr bwMode="auto">
            <a:xfrm>
              <a:off x="2519" y="1395"/>
              <a:ext cx="357" cy="5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7" name="Line 73"/>
            <p:cNvSpPr>
              <a:spLocks noChangeShapeType="1"/>
            </p:cNvSpPr>
            <p:nvPr/>
          </p:nvSpPr>
          <p:spPr bwMode="auto">
            <a:xfrm>
              <a:off x="2519" y="2001"/>
              <a:ext cx="357"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54698" name="Line 74"/>
          <p:cNvSpPr>
            <a:spLocks noChangeShapeType="1"/>
          </p:cNvSpPr>
          <p:nvPr/>
        </p:nvSpPr>
        <p:spPr bwMode="auto">
          <a:xfrm>
            <a:off x="2044833"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99" name="Line 75"/>
          <p:cNvSpPr>
            <a:spLocks noChangeShapeType="1"/>
          </p:cNvSpPr>
          <p:nvPr/>
        </p:nvSpPr>
        <p:spPr bwMode="auto">
          <a:xfrm>
            <a:off x="2669117" y="1103314"/>
            <a:ext cx="0" cy="3813175"/>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0" name="Text Box 76"/>
          <p:cNvSpPr txBox="1">
            <a:spLocks noChangeArrowheads="1"/>
          </p:cNvSpPr>
          <p:nvPr/>
        </p:nvSpPr>
        <p:spPr bwMode="auto">
          <a:xfrm>
            <a:off x="1264711" y="4891089"/>
            <a:ext cx="218854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 </a:t>
            </a:r>
          </a:p>
        </p:txBody>
      </p:sp>
      <p:sp>
        <p:nvSpPr>
          <p:cNvPr id="154701" name="Text Box 77"/>
          <p:cNvSpPr txBox="1">
            <a:spLocks noChangeArrowheads="1"/>
          </p:cNvSpPr>
          <p:nvPr/>
        </p:nvSpPr>
        <p:spPr bwMode="auto">
          <a:xfrm>
            <a:off x="4186636" y="4891089"/>
            <a:ext cx="218854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2" name="Text Box 78"/>
          <p:cNvSpPr txBox="1">
            <a:spLocks noChangeArrowheads="1"/>
          </p:cNvSpPr>
          <p:nvPr/>
        </p:nvSpPr>
        <p:spPr bwMode="auto">
          <a:xfrm>
            <a:off x="7228948" y="4891089"/>
            <a:ext cx="218854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ea typeface="黑体" pitchFamily="2" charset="-122"/>
              </a:rPr>
              <a:t>A      B      C      D</a:t>
            </a:r>
          </a:p>
        </p:txBody>
      </p:sp>
      <p:sp>
        <p:nvSpPr>
          <p:cNvPr id="154703" name="Line 79"/>
          <p:cNvSpPr>
            <a:spLocks noChangeShapeType="1"/>
          </p:cNvSpPr>
          <p:nvPr/>
        </p:nvSpPr>
        <p:spPr bwMode="auto">
          <a:xfrm>
            <a:off x="1420548" y="1236664"/>
            <a:ext cx="62428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4" name="Line 80"/>
          <p:cNvSpPr>
            <a:spLocks noChangeShapeType="1"/>
          </p:cNvSpPr>
          <p:nvPr/>
        </p:nvSpPr>
        <p:spPr bwMode="auto">
          <a:xfrm>
            <a:off x="2044833" y="1504951"/>
            <a:ext cx="624284"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5" name="Line 81"/>
          <p:cNvSpPr>
            <a:spLocks noChangeShapeType="1"/>
          </p:cNvSpPr>
          <p:nvPr/>
        </p:nvSpPr>
        <p:spPr bwMode="auto">
          <a:xfrm>
            <a:off x="2669117" y="1771651"/>
            <a:ext cx="622565" cy="6667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6" name="Line 82"/>
          <p:cNvSpPr>
            <a:spLocks noChangeShapeType="1"/>
          </p:cNvSpPr>
          <p:nvPr/>
        </p:nvSpPr>
        <p:spPr bwMode="auto">
          <a:xfrm flipH="1">
            <a:off x="1420548" y="2173289"/>
            <a:ext cx="1871133" cy="268287"/>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11" name="Text Box 87"/>
          <p:cNvSpPr txBox="1">
            <a:spLocks noChangeArrowheads="1"/>
          </p:cNvSpPr>
          <p:nvPr/>
        </p:nvSpPr>
        <p:spPr bwMode="auto">
          <a:xfrm>
            <a:off x="4665795" y="660400"/>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报文交换</a:t>
            </a:r>
          </a:p>
        </p:txBody>
      </p:sp>
      <p:sp>
        <p:nvSpPr>
          <p:cNvPr id="154712" name="Text Box 88"/>
          <p:cNvSpPr txBox="1">
            <a:spLocks noChangeArrowheads="1"/>
          </p:cNvSpPr>
          <p:nvPr/>
        </p:nvSpPr>
        <p:spPr bwMode="auto">
          <a:xfrm>
            <a:off x="1676797" y="660400"/>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dirty="0">
                <a:solidFill>
                  <a:srgbClr val="C00000"/>
                </a:solidFill>
                <a:ea typeface="黑体" pitchFamily="2" charset="-122"/>
              </a:rPr>
              <a:t>电路交换</a:t>
            </a:r>
          </a:p>
        </p:txBody>
      </p:sp>
      <p:sp>
        <p:nvSpPr>
          <p:cNvPr id="154713" name="Text Box 89"/>
          <p:cNvSpPr txBox="1">
            <a:spLocks noChangeArrowheads="1"/>
          </p:cNvSpPr>
          <p:nvPr/>
        </p:nvSpPr>
        <p:spPr bwMode="auto">
          <a:xfrm>
            <a:off x="7646194" y="660400"/>
            <a:ext cx="141577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a:solidFill>
                  <a:srgbClr val="C00000"/>
                </a:solidFill>
                <a:ea typeface="黑体" pitchFamily="2" charset="-122"/>
              </a:rPr>
              <a:t>分组交换</a:t>
            </a:r>
          </a:p>
        </p:txBody>
      </p:sp>
      <p:sp>
        <p:nvSpPr>
          <p:cNvPr id="154714" name="Line 90"/>
          <p:cNvSpPr>
            <a:spLocks noChangeShapeType="1"/>
          </p:cNvSpPr>
          <p:nvPr/>
        </p:nvSpPr>
        <p:spPr bwMode="auto">
          <a:xfrm>
            <a:off x="3804179" y="1571625"/>
            <a:ext cx="0" cy="274320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15" name="Text Box 91"/>
          <p:cNvSpPr txBox="1">
            <a:spLocks noChangeArrowheads="1"/>
          </p:cNvSpPr>
          <p:nvPr/>
        </p:nvSpPr>
        <p:spPr bwMode="auto">
          <a:xfrm>
            <a:off x="3694112" y="4330701"/>
            <a:ext cx="24878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t</a:t>
            </a:r>
          </a:p>
        </p:txBody>
      </p:sp>
      <p:grpSp>
        <p:nvGrpSpPr>
          <p:cNvPr id="15" name="Group 122"/>
          <p:cNvGrpSpPr>
            <a:grpSpLocks/>
          </p:cNvGrpSpPr>
          <p:nvPr/>
        </p:nvGrpSpPr>
        <p:grpSpPr bwMode="auto">
          <a:xfrm>
            <a:off x="194337" y="1235075"/>
            <a:ext cx="1202134" cy="1230313"/>
            <a:chOff x="113" y="1473"/>
            <a:chExt cx="699" cy="775"/>
          </a:xfrm>
        </p:grpSpPr>
        <p:sp>
          <p:nvSpPr>
            <p:cNvPr id="154716" name="Line 92"/>
            <p:cNvSpPr>
              <a:spLocks noChangeShapeType="1"/>
            </p:cNvSpPr>
            <p:nvPr/>
          </p:nvSpPr>
          <p:spPr bwMode="auto">
            <a:xfrm>
              <a:off x="630" y="1474"/>
              <a:ext cx="182"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54718" name="Line 94"/>
            <p:cNvSpPr>
              <a:spLocks noChangeShapeType="1"/>
            </p:cNvSpPr>
            <p:nvPr/>
          </p:nvSpPr>
          <p:spPr bwMode="auto">
            <a:xfrm>
              <a:off x="622" y="2248"/>
              <a:ext cx="181"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54719" name="Text Box 95"/>
            <p:cNvSpPr txBox="1">
              <a:spLocks noChangeArrowheads="1"/>
            </p:cNvSpPr>
            <p:nvPr/>
          </p:nvSpPr>
          <p:spPr bwMode="auto">
            <a:xfrm>
              <a:off x="113" y="1733"/>
              <a:ext cx="644" cy="2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333399"/>
                  </a:solidFill>
                  <a:ea typeface="黑体" pitchFamily="2" charset="-122"/>
                </a:rPr>
                <a:t>连接建立</a:t>
              </a:r>
            </a:p>
          </p:txBody>
        </p:sp>
        <p:sp>
          <p:nvSpPr>
            <p:cNvPr id="154721" name="Line 97"/>
            <p:cNvSpPr>
              <a:spLocks noChangeShapeType="1"/>
            </p:cNvSpPr>
            <p:nvPr/>
          </p:nvSpPr>
          <p:spPr bwMode="auto">
            <a:xfrm>
              <a:off x="720" y="1473"/>
              <a:ext cx="0" cy="759"/>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6" name="Group 123"/>
          <p:cNvGrpSpPr>
            <a:grpSpLocks/>
          </p:cNvGrpSpPr>
          <p:nvPr/>
        </p:nvGrpSpPr>
        <p:grpSpPr bwMode="auto">
          <a:xfrm>
            <a:off x="194337" y="2462214"/>
            <a:ext cx="1202134" cy="1011237"/>
            <a:chOff x="113" y="2246"/>
            <a:chExt cx="699" cy="637"/>
          </a:xfrm>
        </p:grpSpPr>
        <p:sp>
          <p:nvSpPr>
            <p:cNvPr id="154717" name="Line 93"/>
            <p:cNvSpPr>
              <a:spLocks noChangeShapeType="1"/>
            </p:cNvSpPr>
            <p:nvPr/>
          </p:nvSpPr>
          <p:spPr bwMode="auto">
            <a:xfrm>
              <a:off x="630" y="2881"/>
              <a:ext cx="182"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54720" name="Text Box 96"/>
            <p:cNvSpPr txBox="1">
              <a:spLocks noChangeArrowheads="1"/>
            </p:cNvSpPr>
            <p:nvPr/>
          </p:nvSpPr>
          <p:spPr bwMode="auto">
            <a:xfrm>
              <a:off x="113" y="2405"/>
              <a:ext cx="644" cy="2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数据传送</a:t>
              </a:r>
            </a:p>
          </p:txBody>
        </p:sp>
        <p:sp>
          <p:nvSpPr>
            <p:cNvPr id="154722" name="Line 98"/>
            <p:cNvSpPr>
              <a:spLocks noChangeShapeType="1"/>
            </p:cNvSpPr>
            <p:nvPr/>
          </p:nvSpPr>
          <p:spPr bwMode="auto">
            <a:xfrm>
              <a:off x="721" y="2246"/>
              <a:ext cx="0" cy="637"/>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sp>
        <p:nvSpPr>
          <p:cNvPr id="154723" name="Freeform 99"/>
          <p:cNvSpPr>
            <a:spLocks/>
          </p:cNvSpPr>
          <p:nvPr/>
        </p:nvSpPr>
        <p:spPr bwMode="auto">
          <a:xfrm>
            <a:off x="1415389" y="1103313"/>
            <a:ext cx="5159" cy="3821112"/>
          </a:xfrm>
          <a:custGeom>
            <a:avLst/>
            <a:gdLst>
              <a:gd name="T0" fmla="*/ 3 w 3"/>
              <a:gd name="T1" fmla="*/ 0 h 2742"/>
              <a:gd name="T2" fmla="*/ 0 w 3"/>
              <a:gd name="T3" fmla="*/ 2742 h 2742"/>
            </a:gdLst>
            <a:ahLst/>
            <a:cxnLst>
              <a:cxn ang="0">
                <a:pos x="T0" y="T1"/>
              </a:cxn>
              <a:cxn ang="0">
                <a:pos x="T2" y="T3"/>
              </a:cxn>
            </a:cxnLst>
            <a:rect l="0" t="0" r="r" b="b"/>
            <a:pathLst>
              <a:path w="3" h="2742">
                <a:moveTo>
                  <a:pt x="3" y="0"/>
                </a:moveTo>
                <a:lnTo>
                  <a:pt x="0" y="2742"/>
                </a:lnTo>
              </a:path>
            </a:pathLst>
          </a:custGeom>
          <a:noFill/>
          <a:ln w="12700">
            <a:solidFill>
              <a:schemeClr val="tx1"/>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4" name="Freeform 100"/>
          <p:cNvSpPr>
            <a:spLocks/>
          </p:cNvSpPr>
          <p:nvPr/>
        </p:nvSpPr>
        <p:spPr bwMode="auto">
          <a:xfrm>
            <a:off x="6215328" y="1081089"/>
            <a:ext cx="5160"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5" name="Line 101"/>
          <p:cNvSpPr>
            <a:spLocks noChangeShapeType="1"/>
          </p:cNvSpPr>
          <p:nvPr/>
        </p:nvSpPr>
        <p:spPr bwMode="auto">
          <a:xfrm>
            <a:off x="9250760" y="1130301"/>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6" name="Line 102"/>
          <p:cNvSpPr>
            <a:spLocks noChangeShapeType="1"/>
          </p:cNvSpPr>
          <p:nvPr/>
        </p:nvSpPr>
        <p:spPr bwMode="auto">
          <a:xfrm>
            <a:off x="8624756" y="11160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7" name="Line 103"/>
          <p:cNvSpPr>
            <a:spLocks noChangeShapeType="1"/>
          </p:cNvSpPr>
          <p:nvPr/>
        </p:nvSpPr>
        <p:spPr bwMode="auto">
          <a:xfrm>
            <a:off x="8009070" y="11033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8" name="Line 104"/>
          <p:cNvSpPr>
            <a:spLocks noChangeShapeType="1"/>
          </p:cNvSpPr>
          <p:nvPr/>
        </p:nvSpPr>
        <p:spPr bwMode="auto">
          <a:xfrm>
            <a:off x="4328716"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29" name="Line 105"/>
          <p:cNvSpPr>
            <a:spLocks noChangeShapeType="1"/>
          </p:cNvSpPr>
          <p:nvPr/>
        </p:nvSpPr>
        <p:spPr bwMode="auto">
          <a:xfrm>
            <a:off x="4946121"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0" name="Line 106"/>
          <p:cNvSpPr>
            <a:spLocks noChangeShapeType="1"/>
          </p:cNvSpPr>
          <p:nvPr/>
        </p:nvSpPr>
        <p:spPr bwMode="auto">
          <a:xfrm>
            <a:off x="5589323" y="1081089"/>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17" name="Group 125"/>
          <p:cNvGrpSpPr>
            <a:grpSpLocks/>
          </p:cNvGrpSpPr>
          <p:nvPr/>
        </p:nvGrpSpPr>
        <p:grpSpPr bwMode="auto">
          <a:xfrm>
            <a:off x="1405071" y="2449514"/>
            <a:ext cx="1914128" cy="1279525"/>
            <a:chOff x="817" y="2238"/>
            <a:chExt cx="1113" cy="806"/>
          </a:xfrm>
        </p:grpSpPr>
        <p:sp>
          <p:nvSpPr>
            <p:cNvPr id="154707" name="Line 83"/>
            <p:cNvSpPr>
              <a:spLocks noChangeShapeType="1"/>
            </p:cNvSpPr>
            <p:nvPr/>
          </p:nvSpPr>
          <p:spPr bwMode="auto">
            <a:xfrm>
              <a:off x="841" y="2268"/>
              <a:ext cx="1089" cy="168"/>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19050">
                  <a:solidFill>
                    <a:schemeClr val="bg2"/>
                  </a:solidFill>
                  <a:round/>
                  <a:headEnd/>
                  <a:tailEnd type="none" w="sm"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8" name="AutoShape 84"/>
            <p:cNvSpPr>
              <a:spLocks noChangeArrowheads="1"/>
            </p:cNvSpPr>
            <p:nvPr/>
          </p:nvSpPr>
          <p:spPr bwMode="auto">
            <a:xfrm rot="5400000">
              <a:off x="976" y="2091"/>
              <a:ext cx="793" cy="1092"/>
            </a:xfrm>
            <a:prstGeom prst="parallelogram">
              <a:avLst>
                <a:gd name="adj" fmla="val 21176"/>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09" name="Text Box 85"/>
            <p:cNvSpPr txBox="1">
              <a:spLocks noChangeArrowheads="1"/>
            </p:cNvSpPr>
            <p:nvPr/>
          </p:nvSpPr>
          <p:spPr bwMode="auto">
            <a:xfrm>
              <a:off x="1113" y="2429"/>
              <a:ext cx="37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b="1" dirty="0">
                  <a:solidFill>
                    <a:srgbClr val="333399"/>
                  </a:solidFill>
                  <a:ea typeface="黑体" pitchFamily="2" charset="-122"/>
                </a:rPr>
                <a:t>报文</a:t>
              </a:r>
            </a:p>
          </p:txBody>
        </p:sp>
        <p:sp>
          <p:nvSpPr>
            <p:cNvPr id="154710" name="AutoShape 86"/>
            <p:cNvSpPr>
              <a:spLocks noChangeArrowheads="1"/>
            </p:cNvSpPr>
            <p:nvPr/>
          </p:nvSpPr>
          <p:spPr bwMode="auto">
            <a:xfrm rot="746037">
              <a:off x="1174" y="2745"/>
              <a:ext cx="408" cy="127"/>
            </a:xfrm>
            <a:prstGeom prst="rightArrow">
              <a:avLst>
                <a:gd name="adj1" fmla="val 50000"/>
                <a:gd name="adj2" fmla="val 80315"/>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2" name="Line 108"/>
            <p:cNvSpPr>
              <a:spLocks noChangeShapeType="1"/>
            </p:cNvSpPr>
            <p:nvPr/>
          </p:nvSpPr>
          <p:spPr bwMode="auto">
            <a:xfrm>
              <a:off x="823" y="2238"/>
              <a:ext cx="1094" cy="17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3" name="Line 109"/>
            <p:cNvSpPr>
              <a:spLocks noChangeShapeType="1"/>
            </p:cNvSpPr>
            <p:nvPr/>
          </p:nvSpPr>
          <p:spPr bwMode="auto">
            <a:xfrm>
              <a:off x="817" y="2865"/>
              <a:ext cx="1100" cy="179"/>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8" name="Group 131"/>
          <p:cNvGrpSpPr>
            <a:grpSpLocks/>
          </p:cNvGrpSpPr>
          <p:nvPr/>
        </p:nvGrpSpPr>
        <p:grpSpPr bwMode="auto">
          <a:xfrm>
            <a:off x="7371028" y="1368422"/>
            <a:ext cx="631164" cy="387349"/>
            <a:chOff x="4286" y="1557"/>
            <a:chExt cx="367" cy="244"/>
          </a:xfrm>
        </p:grpSpPr>
        <p:sp>
          <p:nvSpPr>
            <p:cNvPr id="154668" name="AutoShape 44"/>
            <p:cNvSpPr>
              <a:spLocks noChangeArrowheads="1"/>
            </p:cNvSpPr>
            <p:nvPr/>
          </p:nvSpPr>
          <p:spPr bwMode="auto">
            <a:xfrm rot="5400000">
              <a:off x="4367" y="1516"/>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69" name="Text Box 45"/>
            <p:cNvSpPr txBox="1">
              <a:spLocks noChangeArrowheads="1"/>
            </p:cNvSpPr>
            <p:nvPr/>
          </p:nvSpPr>
          <p:spPr bwMode="auto">
            <a:xfrm rot="626605">
              <a:off x="4304" y="1557"/>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a:solidFill>
                    <a:srgbClr val="333399"/>
                  </a:solidFill>
                  <a:ea typeface="黑体" pitchFamily="2" charset="-122"/>
                </a:rPr>
                <a:t>P</a:t>
              </a:r>
              <a:r>
                <a:rPr kumimoji="1" lang="en-US" altLang="zh-CN" baseline="-25000">
                  <a:solidFill>
                    <a:srgbClr val="333399"/>
                  </a:solidFill>
                  <a:ea typeface="黑体" pitchFamily="2" charset="-122"/>
                </a:rPr>
                <a:t>2</a:t>
              </a:r>
              <a:endParaRPr kumimoji="1" lang="en-US" altLang="zh-CN">
                <a:solidFill>
                  <a:srgbClr val="333399"/>
                </a:solidFill>
                <a:ea typeface="黑体" pitchFamily="2" charset="-122"/>
              </a:endParaRPr>
            </a:p>
          </p:txBody>
        </p:sp>
        <p:sp>
          <p:nvSpPr>
            <p:cNvPr id="154671" name="Line 47"/>
            <p:cNvSpPr>
              <a:spLocks noChangeShapeType="1"/>
            </p:cNvSpPr>
            <p:nvPr/>
          </p:nvSpPr>
          <p:spPr bwMode="auto">
            <a:xfrm>
              <a:off x="4286" y="1738"/>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2" name="AutoShape 48"/>
            <p:cNvSpPr>
              <a:spLocks noChangeArrowheads="1"/>
            </p:cNvSpPr>
            <p:nvPr/>
          </p:nvSpPr>
          <p:spPr bwMode="auto">
            <a:xfrm rot="746037">
              <a:off x="4481" y="1652"/>
              <a:ext cx="132" cy="126"/>
            </a:xfrm>
            <a:prstGeom prst="rightArrow">
              <a:avLst>
                <a:gd name="adj1" fmla="val 50000"/>
                <a:gd name="adj2" fmla="val 26190"/>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670" name="Line 46"/>
            <p:cNvSpPr>
              <a:spLocks noChangeShapeType="1"/>
            </p:cNvSpPr>
            <p:nvPr/>
          </p:nvSpPr>
          <p:spPr bwMode="auto">
            <a:xfrm>
              <a:off x="4290" y="1587"/>
              <a:ext cx="363" cy="63"/>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19" name="Group 130"/>
          <p:cNvGrpSpPr>
            <a:grpSpLocks/>
          </p:cNvGrpSpPr>
          <p:nvPr/>
        </p:nvGrpSpPr>
        <p:grpSpPr bwMode="auto">
          <a:xfrm>
            <a:off x="7379627" y="1074740"/>
            <a:ext cx="629444" cy="396876"/>
            <a:chOff x="4291" y="1372"/>
            <a:chExt cx="366" cy="250"/>
          </a:xfrm>
        </p:grpSpPr>
        <p:sp>
          <p:nvSpPr>
            <p:cNvPr id="154734" name="AutoShape 110"/>
            <p:cNvSpPr>
              <a:spLocks noChangeArrowheads="1"/>
            </p:cNvSpPr>
            <p:nvPr/>
          </p:nvSpPr>
          <p:spPr bwMode="auto">
            <a:xfrm rot="5400000">
              <a:off x="4371" y="1337"/>
              <a:ext cx="211" cy="359"/>
            </a:xfrm>
            <a:prstGeom prst="parallelogram">
              <a:avLst>
                <a:gd name="adj" fmla="val 29162"/>
              </a:avLst>
            </a:prstGeom>
            <a:solidFill>
              <a:srgbClr val="DDDDDD"/>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5" name="Text Box 111"/>
            <p:cNvSpPr txBox="1">
              <a:spLocks noChangeArrowheads="1"/>
            </p:cNvSpPr>
            <p:nvPr/>
          </p:nvSpPr>
          <p:spPr bwMode="auto">
            <a:xfrm rot="626605">
              <a:off x="4303" y="1372"/>
              <a:ext cx="246" cy="233"/>
            </a:xfrm>
            <a:prstGeom prst="rect">
              <a:avLst/>
            </a:prstGeom>
            <a:noFill/>
            <a:ln>
              <a:noFill/>
            </a:ln>
            <a:effectLst/>
            <a:extLst>
              <a:ext uri="{909E8E84-426E-40DD-AFC4-6F175D3DCCD1}">
                <a14:hiddenFill xmlns:a14="http://schemas.microsoft.com/office/drawing/2010/main" xmlns="">
                  <a:solidFill>
                    <a:srgbClr val="DDDDDD"/>
                  </a:solidFill>
                </a14:hiddenFill>
              </a:ext>
              <a:ext uri="{91240B29-F687-4F45-9708-019B960494DF}">
                <a14:hiddenLine xmlns:a14="http://schemas.microsoft.com/office/drawing/2010/main" xmlns="" w="9525">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dirty="0">
                  <a:solidFill>
                    <a:srgbClr val="333399"/>
                  </a:solidFill>
                  <a:ea typeface="黑体" pitchFamily="2" charset="-122"/>
                </a:rPr>
                <a:t>P</a:t>
              </a:r>
              <a:r>
                <a:rPr kumimoji="1" lang="en-US" altLang="zh-CN" baseline="-25000" dirty="0">
                  <a:solidFill>
                    <a:srgbClr val="333399"/>
                  </a:solidFill>
                  <a:ea typeface="黑体" pitchFamily="2" charset="-122"/>
                </a:rPr>
                <a:t>1</a:t>
              </a:r>
              <a:endParaRPr kumimoji="1" lang="en-US" altLang="zh-CN" dirty="0">
                <a:solidFill>
                  <a:srgbClr val="333399"/>
                </a:solidFill>
                <a:ea typeface="黑体" pitchFamily="2" charset="-122"/>
              </a:endParaRPr>
            </a:p>
          </p:txBody>
        </p:sp>
        <p:sp>
          <p:nvSpPr>
            <p:cNvPr id="154736" name="Line 112"/>
            <p:cNvSpPr>
              <a:spLocks noChangeShapeType="1"/>
            </p:cNvSpPr>
            <p:nvPr/>
          </p:nvSpPr>
          <p:spPr bwMode="auto">
            <a:xfrm>
              <a:off x="4295" y="1407"/>
              <a:ext cx="362"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7" name="Line 113"/>
            <p:cNvSpPr>
              <a:spLocks noChangeShapeType="1"/>
            </p:cNvSpPr>
            <p:nvPr/>
          </p:nvSpPr>
          <p:spPr bwMode="auto">
            <a:xfrm>
              <a:off x="4291" y="1558"/>
              <a:ext cx="363" cy="64"/>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38" name="AutoShape 114"/>
            <p:cNvSpPr>
              <a:spLocks noChangeArrowheads="1"/>
            </p:cNvSpPr>
            <p:nvPr/>
          </p:nvSpPr>
          <p:spPr bwMode="auto">
            <a:xfrm rot="746037">
              <a:off x="4485" y="1472"/>
              <a:ext cx="133" cy="127"/>
            </a:xfrm>
            <a:prstGeom prst="rightArrow">
              <a:avLst>
                <a:gd name="adj1" fmla="val 50000"/>
                <a:gd name="adj2" fmla="val 26181"/>
              </a:avLst>
            </a:prstGeom>
            <a:solidFill>
              <a:schemeClr val="bg1"/>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54739" name="Line 115"/>
          <p:cNvSpPr>
            <a:spLocks noChangeShapeType="1"/>
          </p:cNvSpPr>
          <p:nvPr/>
        </p:nvSpPr>
        <p:spPr bwMode="auto">
          <a:xfrm>
            <a:off x="7376187" y="1090614"/>
            <a:ext cx="0" cy="3813175"/>
          </a:xfrm>
          <a:prstGeom prst="line">
            <a:avLst/>
          </a:prstGeom>
          <a:noFill/>
          <a:ln w="12700">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40" name="Line 116"/>
          <p:cNvSpPr>
            <a:spLocks noChangeShapeType="1"/>
          </p:cNvSpPr>
          <p:nvPr/>
        </p:nvSpPr>
        <p:spPr bwMode="auto">
          <a:xfrm>
            <a:off x="1415389" y="3556000"/>
            <a:ext cx="624284"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41" name="Line 117"/>
          <p:cNvSpPr>
            <a:spLocks noChangeShapeType="1"/>
          </p:cNvSpPr>
          <p:nvPr/>
        </p:nvSpPr>
        <p:spPr bwMode="auto">
          <a:xfrm>
            <a:off x="2049992" y="3736975"/>
            <a:ext cx="613966" cy="95250"/>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42" name="Line 118"/>
          <p:cNvSpPr>
            <a:spLocks noChangeShapeType="1"/>
          </p:cNvSpPr>
          <p:nvPr/>
        </p:nvSpPr>
        <p:spPr bwMode="auto">
          <a:xfrm>
            <a:off x="2663958" y="3927476"/>
            <a:ext cx="622565" cy="85725"/>
          </a:xfrm>
          <a:prstGeom prst="line">
            <a:avLst/>
          </a:prstGeom>
          <a:noFill/>
          <a:ln w="19050">
            <a:solidFill>
              <a:srgbClr val="333399"/>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20" name="Group 124"/>
          <p:cNvGrpSpPr>
            <a:grpSpLocks/>
          </p:cNvGrpSpPr>
          <p:nvPr/>
        </p:nvGrpSpPr>
        <p:grpSpPr bwMode="auto">
          <a:xfrm>
            <a:off x="194337" y="3451225"/>
            <a:ext cx="1176338" cy="592138"/>
            <a:chOff x="113" y="2869"/>
            <a:chExt cx="684" cy="373"/>
          </a:xfrm>
        </p:grpSpPr>
        <p:sp>
          <p:nvSpPr>
            <p:cNvPr id="154743" name="Line 119"/>
            <p:cNvSpPr>
              <a:spLocks noChangeShapeType="1"/>
            </p:cNvSpPr>
            <p:nvPr/>
          </p:nvSpPr>
          <p:spPr bwMode="auto">
            <a:xfrm>
              <a:off x="615" y="3241"/>
              <a:ext cx="182" cy="0"/>
            </a:xfrm>
            <a:prstGeom prst="line">
              <a:avLst/>
            </a:prstGeom>
            <a:noFill/>
            <a:ln w="952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54744" name="Line 120"/>
            <p:cNvSpPr>
              <a:spLocks noChangeShapeType="1"/>
            </p:cNvSpPr>
            <p:nvPr/>
          </p:nvSpPr>
          <p:spPr bwMode="auto">
            <a:xfrm>
              <a:off x="721" y="2869"/>
              <a:ext cx="0" cy="373"/>
            </a:xfrm>
            <a:prstGeom prst="line">
              <a:avLst/>
            </a:prstGeom>
            <a:noFill/>
            <a:ln w="9525">
              <a:solidFill>
                <a:srgbClr val="333399"/>
              </a:solidFill>
              <a:round/>
              <a:headEnd type="triangle" w="sm" len="lg"/>
              <a:tailEnd type="triangl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54745" name="Text Box 121"/>
            <p:cNvSpPr txBox="1">
              <a:spLocks noChangeArrowheads="1"/>
            </p:cNvSpPr>
            <p:nvPr/>
          </p:nvSpPr>
          <p:spPr bwMode="auto">
            <a:xfrm>
              <a:off x="113" y="2933"/>
              <a:ext cx="644" cy="2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333399"/>
                  </a:solidFill>
                  <a:ea typeface="黑体" pitchFamily="2" charset="-122"/>
                </a:rPr>
                <a:t>连接释放</a:t>
              </a:r>
            </a:p>
          </p:txBody>
        </p:sp>
      </p:grpSp>
      <p:sp>
        <p:nvSpPr>
          <p:cNvPr id="154731" name="Freeform 107"/>
          <p:cNvSpPr>
            <a:spLocks/>
          </p:cNvSpPr>
          <p:nvPr/>
        </p:nvSpPr>
        <p:spPr bwMode="auto">
          <a:xfrm>
            <a:off x="3293402" y="1125539"/>
            <a:ext cx="5159" cy="3813175"/>
          </a:xfrm>
          <a:custGeom>
            <a:avLst/>
            <a:gdLst>
              <a:gd name="T0" fmla="*/ 3 w 3"/>
              <a:gd name="T1" fmla="*/ 0 h 2736"/>
              <a:gd name="T2" fmla="*/ 0 w 3"/>
              <a:gd name="T3" fmla="*/ 2736 h 2736"/>
            </a:gdLst>
            <a:ahLst/>
            <a:cxnLst>
              <a:cxn ang="0">
                <a:pos x="T0" y="T1"/>
              </a:cxn>
              <a:cxn ang="0">
                <a:pos x="T2" y="T3"/>
              </a:cxn>
            </a:cxnLst>
            <a:rect l="0" t="0" r="r" b="b"/>
            <a:pathLst>
              <a:path w="3" h="2736">
                <a:moveTo>
                  <a:pt x="3" y="0"/>
                </a:moveTo>
                <a:lnTo>
                  <a:pt x="0" y="2736"/>
                </a:lnTo>
              </a:path>
            </a:pathLst>
          </a:custGeom>
          <a:noFill/>
          <a:ln w="1270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67" name="AutoShape 143"/>
          <p:cNvSpPr>
            <a:spLocks noChangeArrowheads="1"/>
          </p:cNvSpPr>
          <p:nvPr/>
        </p:nvSpPr>
        <p:spPr bwMode="auto">
          <a:xfrm>
            <a:off x="416496" y="5365750"/>
            <a:ext cx="9220919" cy="1447800"/>
          </a:xfrm>
          <a:prstGeom prst="roundRect">
            <a:avLst>
              <a:gd name="adj" fmla="val 16667"/>
            </a:avLst>
          </a:prstGeom>
          <a:noFill/>
          <a:ln w="9525">
            <a:solidFill>
              <a:schemeClr val="tx1"/>
            </a:solidFill>
            <a:round/>
            <a:headEnd type="none" w="sm" len="lg"/>
            <a:tailEnd type="none" w="sm" len="lg"/>
          </a:ln>
          <a:effectLst/>
          <a:extLst>
            <a:ext uri="{909E8E84-426E-40DD-AFC4-6F175D3DCCD1}">
              <a14:hiddenFill xmlns:a14="http://schemas.microsoft.com/office/drawing/2010/main" xmlns="">
                <a:solidFill>
                  <a:srgbClr val="DDDDDD"/>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68" name="Line 144"/>
          <p:cNvSpPr>
            <a:spLocks noChangeShapeType="1"/>
          </p:cNvSpPr>
          <p:nvPr/>
        </p:nvSpPr>
        <p:spPr bwMode="auto">
          <a:xfrm>
            <a:off x="73260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4769" name="Line 145"/>
          <p:cNvSpPr>
            <a:spLocks noChangeShapeType="1"/>
          </p:cNvSpPr>
          <p:nvPr/>
        </p:nvSpPr>
        <p:spPr bwMode="auto">
          <a:xfrm>
            <a:off x="427166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4770" name="Line 146"/>
          <p:cNvSpPr>
            <a:spLocks noChangeShapeType="1"/>
          </p:cNvSpPr>
          <p:nvPr/>
        </p:nvSpPr>
        <p:spPr bwMode="auto">
          <a:xfrm>
            <a:off x="1382415" y="6203950"/>
            <a:ext cx="1816100" cy="0"/>
          </a:xfrm>
          <a:prstGeom prst="line">
            <a:avLst/>
          </a:prstGeom>
          <a:noFill/>
          <a:ln w="9525">
            <a:solidFill>
              <a:schemeClr val="tx1"/>
            </a:solidFill>
            <a:round/>
            <a:headEnd type="none" w="sm" len="lg"/>
            <a:tailEnd type="none" w="sm"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21" name="Group 147"/>
          <p:cNvGrpSpPr>
            <a:grpSpLocks/>
          </p:cNvGrpSpPr>
          <p:nvPr/>
        </p:nvGrpSpPr>
        <p:grpSpPr bwMode="auto">
          <a:xfrm>
            <a:off x="1299865" y="6051550"/>
            <a:ext cx="2063750" cy="228600"/>
            <a:chOff x="768" y="2544"/>
            <a:chExt cx="1200" cy="144"/>
          </a:xfrm>
        </p:grpSpPr>
        <p:sp>
          <p:nvSpPr>
            <p:cNvPr id="154772" name="AutoShape 14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73" name="AutoShape 14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74" name="AutoShape 15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75" name="AutoShape 15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2" name="Group 152"/>
          <p:cNvGrpSpPr>
            <a:grpSpLocks/>
          </p:cNvGrpSpPr>
          <p:nvPr/>
        </p:nvGrpSpPr>
        <p:grpSpPr bwMode="auto">
          <a:xfrm>
            <a:off x="4189115" y="6051550"/>
            <a:ext cx="2063750" cy="228600"/>
            <a:chOff x="768" y="2544"/>
            <a:chExt cx="1200" cy="144"/>
          </a:xfrm>
        </p:grpSpPr>
        <p:sp>
          <p:nvSpPr>
            <p:cNvPr id="154777" name="AutoShape 153"/>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78" name="AutoShape 154"/>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79" name="AutoShape 155"/>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0" name="AutoShape 156"/>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157"/>
          <p:cNvGrpSpPr>
            <a:grpSpLocks/>
          </p:cNvGrpSpPr>
          <p:nvPr/>
        </p:nvGrpSpPr>
        <p:grpSpPr bwMode="auto">
          <a:xfrm>
            <a:off x="7243465" y="6051550"/>
            <a:ext cx="2063750" cy="228600"/>
            <a:chOff x="768" y="2544"/>
            <a:chExt cx="1200" cy="144"/>
          </a:xfrm>
        </p:grpSpPr>
        <p:sp>
          <p:nvSpPr>
            <p:cNvPr id="154782" name="AutoShape 158"/>
            <p:cNvSpPr>
              <a:spLocks noChangeArrowheads="1"/>
            </p:cNvSpPr>
            <p:nvPr/>
          </p:nvSpPr>
          <p:spPr bwMode="auto">
            <a:xfrm>
              <a:off x="768"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3" name="AutoShape 159"/>
            <p:cNvSpPr>
              <a:spLocks noChangeArrowheads="1"/>
            </p:cNvSpPr>
            <p:nvPr/>
          </p:nvSpPr>
          <p:spPr bwMode="auto">
            <a:xfrm>
              <a:off x="1120"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4" name="AutoShape 160"/>
            <p:cNvSpPr>
              <a:spLocks noChangeArrowheads="1"/>
            </p:cNvSpPr>
            <p:nvPr/>
          </p:nvSpPr>
          <p:spPr bwMode="auto">
            <a:xfrm>
              <a:off x="1472"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5" name="AutoShape 161"/>
            <p:cNvSpPr>
              <a:spLocks noChangeArrowheads="1"/>
            </p:cNvSpPr>
            <p:nvPr/>
          </p:nvSpPr>
          <p:spPr bwMode="auto">
            <a:xfrm>
              <a:off x="1824" y="2544"/>
              <a:ext cx="144" cy="144"/>
            </a:xfrm>
            <a:prstGeom prst="cube">
              <a:avLst>
                <a:gd name="adj" fmla="val 25000"/>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54786" name="AutoShape 162"/>
          <p:cNvSpPr>
            <a:spLocks noChangeArrowheads="1"/>
          </p:cNvSpPr>
          <p:nvPr/>
        </p:nvSpPr>
        <p:spPr bwMode="auto">
          <a:xfrm>
            <a:off x="418911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7" name="AutoShape 163"/>
          <p:cNvSpPr>
            <a:spLocks noChangeArrowheads="1"/>
          </p:cNvSpPr>
          <p:nvPr/>
        </p:nvSpPr>
        <p:spPr bwMode="auto">
          <a:xfrm>
            <a:off x="4890790"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8" name="AutoShape 164"/>
          <p:cNvSpPr>
            <a:spLocks noChangeArrowheads="1"/>
          </p:cNvSpPr>
          <p:nvPr/>
        </p:nvSpPr>
        <p:spPr bwMode="auto">
          <a:xfrm>
            <a:off x="5592465" y="5670550"/>
            <a:ext cx="742950" cy="304800"/>
          </a:xfrm>
          <a:prstGeom prst="curvedDownArrow">
            <a:avLst>
              <a:gd name="adj1" fmla="val 49271"/>
              <a:gd name="adj2" fmla="val 94271"/>
              <a:gd name="adj3" fmla="val 52602"/>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89" name="AutoShape 165"/>
          <p:cNvSpPr>
            <a:spLocks noChangeArrowheads="1"/>
          </p:cNvSpPr>
          <p:nvPr/>
        </p:nvSpPr>
        <p:spPr bwMode="auto">
          <a:xfrm>
            <a:off x="1382415" y="5746750"/>
            <a:ext cx="2063750" cy="304800"/>
          </a:xfrm>
          <a:prstGeom prst="rightArrow">
            <a:avLst>
              <a:gd name="adj1" fmla="val 58333"/>
              <a:gd name="adj2" fmla="val 109375"/>
            </a:avLst>
          </a:prstGeom>
          <a:solidFill>
            <a:srgbClr val="969696"/>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90" name="AutoShape 166"/>
          <p:cNvSpPr>
            <a:spLocks noChangeArrowheads="1"/>
          </p:cNvSpPr>
          <p:nvPr/>
        </p:nvSpPr>
        <p:spPr bwMode="auto">
          <a:xfrm>
            <a:off x="72434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91" name="AutoShape 167"/>
          <p:cNvSpPr>
            <a:spLocks noChangeArrowheads="1"/>
          </p:cNvSpPr>
          <p:nvPr/>
        </p:nvSpPr>
        <p:spPr bwMode="auto">
          <a:xfrm>
            <a:off x="79038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92" name="AutoShape 168"/>
          <p:cNvSpPr>
            <a:spLocks noChangeArrowheads="1"/>
          </p:cNvSpPr>
          <p:nvPr/>
        </p:nvSpPr>
        <p:spPr bwMode="auto">
          <a:xfrm>
            <a:off x="8564265" y="5670550"/>
            <a:ext cx="742950" cy="304800"/>
          </a:xfrm>
          <a:prstGeom prst="curvedDownArrow">
            <a:avLst>
              <a:gd name="adj1" fmla="val 13542"/>
              <a:gd name="adj2" fmla="val 66667"/>
              <a:gd name="adj3" fmla="val 36977"/>
            </a:avLst>
          </a:prstGeom>
          <a:solidFill>
            <a:srgbClr val="DDDDDD"/>
          </a:solidFill>
          <a:ln w="9525">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54793" name="Text Box 169"/>
          <p:cNvSpPr txBox="1">
            <a:spLocks noChangeArrowheads="1"/>
          </p:cNvSpPr>
          <p:nvPr/>
        </p:nvSpPr>
        <p:spPr bwMode="auto">
          <a:xfrm>
            <a:off x="562253" y="5613106"/>
            <a:ext cx="64633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lnSpc>
                <a:spcPct val="90000"/>
              </a:lnSpc>
            </a:pPr>
            <a:r>
              <a:rPr kumimoji="1" lang="zh-CN" altLang="en-US" b="1" dirty="0" smtClean="0">
                <a:solidFill>
                  <a:srgbClr val="FF0000"/>
                </a:solidFill>
                <a:latin typeface="Times New Roman" pitchFamily="18" charset="0"/>
              </a:rPr>
              <a:t>数据</a:t>
            </a:r>
            <a:endParaRPr kumimoji="1" lang="en-US" altLang="zh-CN" b="1" dirty="0" smtClean="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传送</a:t>
            </a:r>
            <a:endParaRPr kumimoji="1" lang="zh-CN" altLang="en-US" b="1" dirty="0">
              <a:solidFill>
                <a:srgbClr val="FF0000"/>
              </a:solidFill>
              <a:latin typeface="Times New Roman" pitchFamily="18" charset="0"/>
            </a:endParaRPr>
          </a:p>
          <a:p>
            <a:pPr algn="ctr">
              <a:lnSpc>
                <a:spcPct val="90000"/>
              </a:lnSpc>
            </a:pPr>
            <a:r>
              <a:rPr kumimoji="1" lang="zh-CN" altLang="en-US" b="1" dirty="0" smtClean="0">
                <a:solidFill>
                  <a:srgbClr val="FF0000"/>
                </a:solidFill>
                <a:latin typeface="Times New Roman" pitchFamily="18" charset="0"/>
              </a:rPr>
              <a:t>特点</a:t>
            </a:r>
            <a:endParaRPr kumimoji="1" lang="zh-CN" altLang="en-US" b="1" dirty="0">
              <a:solidFill>
                <a:srgbClr val="FF0000"/>
              </a:solidFill>
              <a:latin typeface="Times New Roman" pitchFamily="18" charset="0"/>
            </a:endParaRPr>
          </a:p>
        </p:txBody>
      </p:sp>
      <p:sp>
        <p:nvSpPr>
          <p:cNvPr id="154794" name="Text Box 170"/>
          <p:cNvSpPr txBox="1">
            <a:spLocks noChangeArrowheads="1"/>
          </p:cNvSpPr>
          <p:nvPr/>
        </p:nvSpPr>
        <p:spPr bwMode="auto">
          <a:xfrm>
            <a:off x="1342860" y="5465764"/>
            <a:ext cx="1800493"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比特流直达终点</a:t>
            </a:r>
          </a:p>
        </p:txBody>
      </p:sp>
      <p:sp>
        <p:nvSpPr>
          <p:cNvPr id="154795" name="Text Box 171"/>
          <p:cNvSpPr txBox="1">
            <a:spLocks noChangeArrowheads="1"/>
          </p:cNvSpPr>
          <p:nvPr/>
        </p:nvSpPr>
        <p:spPr bwMode="auto">
          <a:xfrm>
            <a:off x="4189115"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dirty="0">
                <a:solidFill>
                  <a:srgbClr val="FF0000"/>
                </a:solidFill>
                <a:latin typeface="Times New Roman" pitchFamily="18" charset="0"/>
              </a:rPr>
              <a:t>报文</a:t>
            </a:r>
          </a:p>
        </p:txBody>
      </p:sp>
      <p:sp>
        <p:nvSpPr>
          <p:cNvPr id="154796" name="Text Box 172"/>
          <p:cNvSpPr txBox="1">
            <a:spLocks noChangeArrowheads="1"/>
          </p:cNvSpPr>
          <p:nvPr/>
        </p:nvSpPr>
        <p:spPr bwMode="auto">
          <a:xfrm>
            <a:off x="4901109"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7" name="Text Box 173"/>
          <p:cNvSpPr txBox="1">
            <a:spLocks noChangeArrowheads="1"/>
          </p:cNvSpPr>
          <p:nvPr/>
        </p:nvSpPr>
        <p:spPr bwMode="auto">
          <a:xfrm>
            <a:off x="5613102"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报文</a:t>
            </a:r>
          </a:p>
        </p:txBody>
      </p:sp>
      <p:sp>
        <p:nvSpPr>
          <p:cNvPr id="154798" name="Text Box 174"/>
          <p:cNvSpPr txBox="1">
            <a:spLocks noChangeArrowheads="1"/>
          </p:cNvSpPr>
          <p:nvPr/>
        </p:nvSpPr>
        <p:spPr bwMode="auto">
          <a:xfrm>
            <a:off x="7243465"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799" name="Text Box 175"/>
          <p:cNvSpPr txBox="1">
            <a:spLocks noChangeArrowheads="1"/>
          </p:cNvSpPr>
          <p:nvPr/>
        </p:nvSpPr>
        <p:spPr bwMode="auto">
          <a:xfrm>
            <a:off x="7914184"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0" name="Text Box 176"/>
          <p:cNvSpPr txBox="1">
            <a:spLocks noChangeArrowheads="1"/>
          </p:cNvSpPr>
          <p:nvPr/>
        </p:nvSpPr>
        <p:spPr bwMode="auto">
          <a:xfrm>
            <a:off x="8584902" y="5341939"/>
            <a:ext cx="646331"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b="1">
                <a:solidFill>
                  <a:srgbClr val="FF0000"/>
                </a:solidFill>
                <a:latin typeface="Times New Roman" pitchFamily="18" charset="0"/>
              </a:rPr>
              <a:t>分组</a:t>
            </a:r>
          </a:p>
        </p:txBody>
      </p:sp>
      <p:sp>
        <p:nvSpPr>
          <p:cNvPr id="154801" name="Text Box 177"/>
          <p:cNvSpPr txBox="1">
            <a:spLocks noChangeArrowheads="1"/>
          </p:cNvSpPr>
          <p:nvPr/>
        </p:nvSpPr>
        <p:spPr bwMode="auto">
          <a:xfrm>
            <a:off x="4569189" y="6280150"/>
            <a:ext cx="595035"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dirty="0">
                <a:latin typeface="Times New Roman" pitchFamily="18" charset="0"/>
              </a:rPr>
              <a:t>存储</a:t>
            </a:r>
          </a:p>
          <a:p>
            <a:pPr>
              <a:lnSpc>
                <a:spcPct val="90000"/>
              </a:lnSpc>
            </a:pPr>
            <a:r>
              <a:rPr kumimoji="1" lang="zh-CN" altLang="en-US" sz="1600" b="1" dirty="0">
                <a:latin typeface="Times New Roman" pitchFamily="18" charset="0"/>
              </a:rPr>
              <a:t>转发</a:t>
            </a:r>
          </a:p>
        </p:txBody>
      </p:sp>
      <p:sp>
        <p:nvSpPr>
          <p:cNvPr id="154802" name="Text Box 178"/>
          <p:cNvSpPr txBox="1">
            <a:spLocks noChangeArrowheads="1"/>
          </p:cNvSpPr>
          <p:nvPr/>
        </p:nvSpPr>
        <p:spPr bwMode="auto">
          <a:xfrm>
            <a:off x="5200352" y="6280150"/>
            <a:ext cx="595035"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3" name="Text Box 179"/>
          <p:cNvSpPr txBox="1">
            <a:spLocks noChangeArrowheads="1"/>
          </p:cNvSpPr>
          <p:nvPr/>
        </p:nvSpPr>
        <p:spPr bwMode="auto">
          <a:xfrm>
            <a:off x="7642456" y="6267450"/>
            <a:ext cx="595035"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
        <p:nvSpPr>
          <p:cNvPr id="154804" name="Text Box 180"/>
          <p:cNvSpPr txBox="1">
            <a:spLocks noChangeArrowheads="1"/>
          </p:cNvSpPr>
          <p:nvPr/>
        </p:nvSpPr>
        <p:spPr bwMode="auto">
          <a:xfrm>
            <a:off x="8254702" y="6280150"/>
            <a:ext cx="595035" cy="5355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600" b="1">
                <a:latin typeface="Times New Roman" pitchFamily="18" charset="0"/>
              </a:rPr>
              <a:t>存储</a:t>
            </a:r>
          </a:p>
          <a:p>
            <a:pPr>
              <a:lnSpc>
                <a:spcPct val="90000"/>
              </a:lnSpc>
            </a:pPr>
            <a:r>
              <a:rPr kumimoji="1" lang="zh-CN" altLang="en-US" sz="1600" b="1">
                <a:latin typeface="Times New Roman" pitchFamily="18" charset="0"/>
              </a:rPr>
              <a:t>转发</a:t>
            </a:r>
          </a:p>
        </p:txBody>
      </p:sp>
    </p:spTree>
    <p:extLst>
      <p:ext uri="{BB962C8B-B14F-4D97-AF65-F5344CB8AC3E}">
        <p14:creationId xmlns:p14="http://schemas.microsoft.com/office/powerpoint/2010/main" xmlns="" val="1675919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54703"/>
                                        </p:tgtEl>
                                        <p:attrNameLst>
                                          <p:attrName>style.visibility</p:attrName>
                                        </p:attrNameLst>
                                      </p:cBhvr>
                                      <p:to>
                                        <p:strVal val="visible"/>
                                      </p:to>
                                    </p:set>
                                    <p:animEffect transition="in" filter="wipe(left)">
                                      <p:cBhvr>
                                        <p:cTn id="10" dur="500"/>
                                        <p:tgtEl>
                                          <p:spTgt spid="154703"/>
                                        </p:tgtEl>
                                      </p:cBhvr>
                                    </p:animEffect>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54704"/>
                                        </p:tgtEl>
                                        <p:attrNameLst>
                                          <p:attrName>style.visibility</p:attrName>
                                        </p:attrNameLst>
                                      </p:cBhvr>
                                      <p:to>
                                        <p:strVal val="visible"/>
                                      </p:to>
                                    </p:set>
                                    <p:animEffect transition="in" filter="wipe(left)">
                                      <p:cBhvr>
                                        <p:cTn id="14" dur="500"/>
                                        <p:tgtEl>
                                          <p:spTgt spid="154704"/>
                                        </p:tgtEl>
                                      </p:cBhvr>
                                    </p:animEffect>
                                  </p:childTnLst>
                                </p:cTn>
                              </p:par>
                            </p:childTnLst>
                          </p:cTn>
                        </p:par>
                        <p:par>
                          <p:cTn id="15" fill="hold" nodeType="afterGroup">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4705"/>
                                        </p:tgtEl>
                                        <p:attrNameLst>
                                          <p:attrName>style.visibility</p:attrName>
                                        </p:attrNameLst>
                                      </p:cBhvr>
                                      <p:to>
                                        <p:strVal val="visible"/>
                                      </p:to>
                                    </p:set>
                                    <p:animEffect transition="in" filter="wipe(left)">
                                      <p:cBhvr>
                                        <p:cTn id="18" dur="500"/>
                                        <p:tgtEl>
                                          <p:spTgt spid="154705"/>
                                        </p:tgtEl>
                                      </p:cBhvr>
                                    </p:animEffect>
                                  </p:childTnLst>
                                </p:cTn>
                              </p:par>
                            </p:childTnLst>
                          </p:cTn>
                        </p:par>
                        <p:par>
                          <p:cTn id="19" fill="hold" nodeType="afterGroup">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54706"/>
                                        </p:tgtEl>
                                        <p:attrNameLst>
                                          <p:attrName>style.visibility</p:attrName>
                                        </p:attrNameLst>
                                      </p:cBhvr>
                                      <p:to>
                                        <p:strVal val="visible"/>
                                      </p:to>
                                    </p:set>
                                    <p:animEffect transition="in" filter="wipe(right)">
                                      <p:cBhvr>
                                        <p:cTn id="22" dur="500"/>
                                        <p:tgtEl>
                                          <p:spTgt spid="154706"/>
                                        </p:tgtEl>
                                      </p:cBhvr>
                                    </p:animEffect>
                                  </p:childTnLst>
                                </p:cTn>
                              </p:par>
                            </p:childTnLst>
                          </p:cTn>
                        </p:par>
                        <p:par>
                          <p:cTn id="23" fill="hold" nodeType="afterGroup">
                            <p:stCondLst>
                              <p:cond delay="2000"/>
                            </p:stCondLst>
                            <p:childTnLst>
                              <p:par>
                                <p:cTn id="24" presetID="1" presetClass="entr" presetSubtype="0" fill="hold" nodeType="afterEffect">
                                  <p:stCondLst>
                                    <p:cond delay="50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nodeType="afterGroup">
                            <p:stCondLst>
                              <p:cond delay="2500"/>
                            </p:stCondLst>
                            <p:childTnLst>
                              <p:par>
                                <p:cTn id="27" presetID="22" presetClass="entr" presetSubtype="8"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20"/>
                                        </p:tgtEl>
                                        <p:attrNameLst>
                                          <p:attrName>style.visibility</p:attrName>
                                        </p:attrNameLst>
                                      </p:cBhvr>
                                      <p:to>
                                        <p:strVal val="visible"/>
                                      </p:to>
                                    </p:set>
                                  </p:childTnLst>
                                </p:cTn>
                              </p:par>
                            </p:childTnLst>
                          </p:cTn>
                        </p:par>
                        <p:par>
                          <p:cTn id="33" fill="hold" nodeType="afterGroup">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54740"/>
                                        </p:tgtEl>
                                        <p:attrNameLst>
                                          <p:attrName>style.visibility</p:attrName>
                                        </p:attrNameLst>
                                      </p:cBhvr>
                                      <p:to>
                                        <p:strVal val="visible"/>
                                      </p:to>
                                    </p:set>
                                    <p:animEffect transition="in" filter="wipe(left)">
                                      <p:cBhvr>
                                        <p:cTn id="36" dur="500"/>
                                        <p:tgtEl>
                                          <p:spTgt spid="154740"/>
                                        </p:tgtEl>
                                      </p:cBhvr>
                                    </p:animEffect>
                                  </p:childTnLst>
                                </p:cTn>
                              </p:par>
                            </p:childTnLst>
                          </p:cTn>
                        </p:par>
                        <p:par>
                          <p:cTn id="37" fill="hold" nodeType="afterGroup">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154741"/>
                                        </p:tgtEl>
                                        <p:attrNameLst>
                                          <p:attrName>style.visibility</p:attrName>
                                        </p:attrNameLst>
                                      </p:cBhvr>
                                      <p:to>
                                        <p:strVal val="visible"/>
                                      </p:to>
                                    </p:set>
                                    <p:animEffect transition="in" filter="wipe(left)">
                                      <p:cBhvr>
                                        <p:cTn id="40" dur="500"/>
                                        <p:tgtEl>
                                          <p:spTgt spid="154741"/>
                                        </p:tgtEl>
                                      </p:cBhvr>
                                    </p:animEffect>
                                  </p:childTnLst>
                                </p:cTn>
                              </p:par>
                            </p:childTnLst>
                          </p:cTn>
                        </p:par>
                        <p:par>
                          <p:cTn id="41" fill="hold" nodeType="afterGroup">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154742"/>
                                        </p:tgtEl>
                                        <p:attrNameLst>
                                          <p:attrName>style.visibility</p:attrName>
                                        </p:attrNameLst>
                                      </p:cBhvr>
                                      <p:to>
                                        <p:strVal val="visible"/>
                                      </p:to>
                                    </p:set>
                                    <p:animEffect transition="in" filter="wipe(left)">
                                      <p:cBhvr>
                                        <p:cTn id="44" dur="500"/>
                                        <p:tgtEl>
                                          <p:spTgt spid="1547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4711"/>
                                        </p:tgtEl>
                                        <p:attrNameLst>
                                          <p:attrName>style.visibility</p:attrName>
                                        </p:attrNameLst>
                                      </p:cBhvr>
                                      <p:to>
                                        <p:strVal val="visible"/>
                                      </p:to>
                                    </p:set>
                                  </p:childTnLst>
                                </p:cTn>
                              </p:par>
                            </p:childTnLst>
                          </p:cTn>
                        </p:par>
                        <p:par>
                          <p:cTn id="49" fill="hold" nodeType="afterGroup">
                            <p:stCondLst>
                              <p:cond delay="0"/>
                            </p:stCondLst>
                            <p:childTnLst>
                              <p:par>
                                <p:cTn id="50" presetID="22" presetClass="entr" presetSubtype="8"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2000"/>
                                        <p:tgtEl>
                                          <p:spTgt spid="14"/>
                                        </p:tgtEl>
                                      </p:cBhvr>
                                    </p:animEffect>
                                  </p:childTnLst>
                                </p:cTn>
                              </p:par>
                            </p:childTnLst>
                          </p:cTn>
                        </p:par>
                        <p:par>
                          <p:cTn id="53" fill="hold" nodeType="afterGroup">
                            <p:stCondLst>
                              <p:cond delay="2000"/>
                            </p:stCondLst>
                            <p:childTnLst>
                              <p:par>
                                <p:cTn id="54" presetID="22" presetClass="entr" presetSubtype="8" fill="hold" nodeType="afterEffect">
                                  <p:stCondLst>
                                    <p:cond delay="100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2000"/>
                                        <p:tgtEl>
                                          <p:spTgt spid="12"/>
                                        </p:tgtEl>
                                      </p:cBhvr>
                                    </p:animEffect>
                                  </p:childTnLst>
                                </p:cTn>
                              </p:par>
                            </p:childTnLst>
                          </p:cTn>
                        </p:par>
                        <p:par>
                          <p:cTn id="57" fill="hold" nodeType="afterGroup">
                            <p:stCondLst>
                              <p:cond delay="5000"/>
                            </p:stCondLst>
                            <p:childTnLst>
                              <p:par>
                                <p:cTn id="58" presetID="22" presetClass="entr" presetSubtype="8" fill="hold" nodeType="afterEffect">
                                  <p:stCondLst>
                                    <p:cond delay="100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2000"/>
                                        <p:tgtEl>
                                          <p:spTgt spid="1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4713"/>
                                        </p:tgtEl>
                                        <p:attrNameLst>
                                          <p:attrName>style.visibility</p:attrName>
                                        </p:attrNameLst>
                                      </p:cBhvr>
                                      <p:to>
                                        <p:strVal val="visible"/>
                                      </p:to>
                                    </p:set>
                                  </p:childTnLst>
                                </p:cTn>
                              </p:par>
                            </p:childTnLst>
                          </p:cTn>
                        </p:par>
                        <p:par>
                          <p:cTn id="65" fill="hold" nodeType="afterGroup">
                            <p:stCondLst>
                              <p:cond delay="0"/>
                            </p:stCondLst>
                            <p:childTnLst>
                              <p:par>
                                <p:cTn id="66" presetID="22" presetClass="entr" presetSubtype="8"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nodeType="afterGroup">
                            <p:stCondLst>
                              <p:cond delay="500"/>
                            </p:stCondLst>
                            <p:childTnLst>
                              <p:par>
                                <p:cTn id="70" presetID="22" presetClass="entr" presetSubtype="8" fill="hold"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left)">
                                      <p:cBhvr>
                                        <p:cTn id="72" dur="500"/>
                                        <p:tgtEl>
                                          <p:spTgt spid="18"/>
                                        </p:tgtEl>
                                      </p:cBhvr>
                                    </p:animEffect>
                                  </p:childTnLst>
                                </p:cTn>
                              </p:par>
                              <p:par>
                                <p:cTn id="73" presetID="22" presetClass="entr" presetSubtype="8" fill="hold" nodeType="with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par>
                          <p:cTn id="76" fill="hold" nodeType="afterGroup">
                            <p:stCondLst>
                              <p:cond delay="1000"/>
                            </p:stCondLst>
                            <p:childTnLst>
                              <p:par>
                                <p:cTn id="77" presetID="22" presetClass="entr" presetSubtype="8"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500"/>
                                        <p:tgtEl>
                                          <p:spTgt spid="10"/>
                                        </p:tgtEl>
                                      </p:cBhvr>
                                    </p:animEffect>
                                  </p:childTnLst>
                                </p:cTn>
                              </p:par>
                              <p:par>
                                <p:cTn id="80" presetID="22" presetClass="entr" presetSubtype="8" fill="hold" nodeType="with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wipe(left)">
                                      <p:cBhvr>
                                        <p:cTn id="82" dur="500"/>
                                        <p:tgtEl>
                                          <p:spTgt spid="3"/>
                                        </p:tgtEl>
                                      </p:cBhvr>
                                    </p:animEffect>
                                  </p:childTnLst>
                                </p:cTn>
                              </p:par>
                              <p:par>
                                <p:cTn id="83" presetID="22" presetClass="entr" presetSubtype="8" fill="hold" nodeType="with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wipe(left)">
                                      <p:cBhvr>
                                        <p:cTn id="85" dur="500"/>
                                        <p:tgtEl>
                                          <p:spTgt spid="6"/>
                                        </p:tgtEl>
                                      </p:cBhvr>
                                    </p:animEffect>
                                  </p:childTnLst>
                                </p:cTn>
                              </p:par>
                            </p:childTnLst>
                          </p:cTn>
                        </p:par>
                        <p:par>
                          <p:cTn id="86" fill="hold" nodeType="afterGroup">
                            <p:stCondLst>
                              <p:cond delay="1500"/>
                            </p:stCondLst>
                            <p:childTnLst>
                              <p:par>
                                <p:cTn id="87" presetID="22" presetClass="entr" presetSubtype="8" fill="hold" nodeType="after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wipe(left)">
                                      <p:cBhvr>
                                        <p:cTn id="89" dur="500"/>
                                        <p:tgtEl>
                                          <p:spTgt spid="7"/>
                                        </p:tgtEl>
                                      </p:cBhvr>
                                    </p:animEffect>
                                  </p:childTnLst>
                                </p:cTn>
                              </p:par>
                              <p:par>
                                <p:cTn id="90" presetID="22" presetClass="entr" presetSubtype="8" fill="hold" nodeType="with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wipe(left)">
                                      <p:cBhvr>
                                        <p:cTn id="92" dur="500"/>
                                        <p:tgtEl>
                                          <p:spTgt spid="4"/>
                                        </p:tgtEl>
                                      </p:cBhvr>
                                    </p:animEffect>
                                  </p:childTnLst>
                                </p:cTn>
                              </p:par>
                              <p:par>
                                <p:cTn id="93" presetID="22" presetClass="entr" presetSubtype="8" fill="hold" nodeType="withEffect">
                                  <p:stCondLst>
                                    <p:cond delay="0"/>
                                  </p:stCondLst>
                                  <p:childTnLst>
                                    <p:set>
                                      <p:cBhvr>
                                        <p:cTn id="94" dur="1" fill="hold">
                                          <p:stCondLst>
                                            <p:cond delay="0"/>
                                          </p:stCondLst>
                                        </p:cTn>
                                        <p:tgtEl>
                                          <p:spTgt spid="11"/>
                                        </p:tgtEl>
                                        <p:attrNameLst>
                                          <p:attrName>style.visibility</p:attrName>
                                        </p:attrNameLst>
                                      </p:cBhvr>
                                      <p:to>
                                        <p:strVal val="visible"/>
                                      </p:to>
                                    </p:set>
                                    <p:animEffect transition="in" filter="wipe(left)">
                                      <p:cBhvr>
                                        <p:cTn id="95" dur="500"/>
                                        <p:tgtEl>
                                          <p:spTgt spid="11"/>
                                        </p:tgtEl>
                                      </p:cBhvr>
                                    </p:animEffect>
                                  </p:childTnLst>
                                </p:cTn>
                              </p:par>
                            </p:childTnLst>
                          </p:cTn>
                        </p:par>
                        <p:par>
                          <p:cTn id="96" fill="hold" nodeType="afterGroup">
                            <p:stCondLst>
                              <p:cond delay="2000"/>
                            </p:stCondLst>
                            <p:childTnLst>
                              <p:par>
                                <p:cTn id="97" presetID="22" presetClass="entr" presetSubtype="8" fill="hold" nodeType="afterEffect">
                                  <p:stCondLst>
                                    <p:cond delay="0"/>
                                  </p:stCondLst>
                                  <p:childTnLst>
                                    <p:set>
                                      <p:cBhvr>
                                        <p:cTn id="98" dur="1" fill="hold">
                                          <p:stCondLst>
                                            <p:cond delay="0"/>
                                          </p:stCondLst>
                                        </p:cTn>
                                        <p:tgtEl>
                                          <p:spTgt spid="5"/>
                                        </p:tgtEl>
                                        <p:attrNameLst>
                                          <p:attrName>style.visibility</p:attrName>
                                        </p:attrNameLst>
                                      </p:cBhvr>
                                      <p:to>
                                        <p:strVal val="visible"/>
                                      </p:to>
                                    </p:set>
                                    <p:animEffect transition="in" filter="wipe(left)">
                                      <p:cBhvr>
                                        <p:cTn id="99" dur="500"/>
                                        <p:tgtEl>
                                          <p:spTgt spid="5"/>
                                        </p:tgtEl>
                                      </p:cBhvr>
                                    </p:animEffect>
                                  </p:childTnLst>
                                </p:cTn>
                              </p:par>
                              <p:par>
                                <p:cTn id="100" presetID="22" presetClass="entr" presetSubtype="8" fill="hold" nodeType="withEffect">
                                  <p:stCondLst>
                                    <p:cond delay="0"/>
                                  </p:stCondLst>
                                  <p:childTnLst>
                                    <p:set>
                                      <p:cBhvr>
                                        <p:cTn id="101" dur="1" fill="hold">
                                          <p:stCondLst>
                                            <p:cond delay="0"/>
                                          </p:stCondLst>
                                        </p:cTn>
                                        <p:tgtEl>
                                          <p:spTgt spid="8"/>
                                        </p:tgtEl>
                                        <p:attrNameLst>
                                          <p:attrName>style.visibility</p:attrName>
                                        </p:attrNameLst>
                                      </p:cBhvr>
                                      <p:to>
                                        <p:strVal val="visible"/>
                                      </p:to>
                                    </p:set>
                                    <p:animEffect transition="in" filter="wipe(left)">
                                      <p:cBhvr>
                                        <p:cTn id="102" dur="500"/>
                                        <p:tgtEl>
                                          <p:spTgt spid="8"/>
                                        </p:tgtEl>
                                      </p:cBhvr>
                                    </p:animEffect>
                                  </p:childTnLst>
                                </p:cTn>
                              </p:par>
                            </p:childTnLst>
                          </p:cTn>
                        </p:par>
                        <p:par>
                          <p:cTn id="103" fill="hold" nodeType="afterGroup">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wipe(left)">
                                      <p:cBhvr>
                                        <p:cTn id="10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703" grpId="0" animBg="1"/>
      <p:bldP spid="154704" grpId="0" animBg="1"/>
      <p:bldP spid="154705" grpId="0" animBg="1"/>
      <p:bldP spid="154706" grpId="0" animBg="1"/>
      <p:bldP spid="154711" grpId="0"/>
      <p:bldP spid="154713" grpId="0"/>
      <p:bldP spid="154740" grpId="0" animBg="1"/>
      <p:bldP spid="154741" grpId="0" animBg="1"/>
      <p:bldP spid="15474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层次</a:t>
            </a:r>
            <a:r>
              <a:rPr lang="zh-CN" altLang="en-US" dirty="0"/>
              <a:t>式协议</a:t>
            </a:r>
            <a:r>
              <a:rPr lang="zh-CN" altLang="en-US" dirty="0" smtClean="0"/>
              <a:t>结构</a:t>
            </a:r>
            <a:endParaRPr lang="zh-CN" altLang="en-US" dirty="0"/>
          </a:p>
        </p:txBody>
      </p:sp>
      <p:sp>
        <p:nvSpPr>
          <p:cNvPr id="3" name="内容占位符 2"/>
          <p:cNvSpPr>
            <a:spLocks noGrp="1"/>
          </p:cNvSpPr>
          <p:nvPr>
            <p:ph idx="1"/>
          </p:nvPr>
        </p:nvSpPr>
        <p:spPr/>
        <p:txBody>
          <a:bodyPr/>
          <a:lstStyle/>
          <a:p>
            <a:r>
              <a:rPr lang="en-US" altLang="zh-CN" dirty="0" smtClean="0"/>
              <a:t>ARPANET </a:t>
            </a:r>
            <a:r>
              <a:rPr lang="zh-CN" altLang="zh-CN" dirty="0" smtClean="0"/>
              <a:t>的</a:t>
            </a:r>
            <a:r>
              <a:rPr lang="zh-CN" altLang="zh-CN" dirty="0"/>
              <a:t>研制经验表明，对于非常复杂的计算机网络协议，其</a:t>
            </a:r>
            <a:r>
              <a:rPr lang="zh-CN" altLang="zh-CN" dirty="0">
                <a:solidFill>
                  <a:srgbClr val="FF0000"/>
                </a:solidFill>
              </a:rPr>
              <a:t>结构应该是层次式</a:t>
            </a:r>
            <a:r>
              <a:rPr lang="zh-CN" altLang="zh-CN" dirty="0" smtClean="0">
                <a:solidFill>
                  <a:srgbClr val="FF0000"/>
                </a:solidFill>
              </a:rPr>
              <a:t>的</a:t>
            </a:r>
            <a:r>
              <a:rPr lang="zh-CN" altLang="en-US" dirty="0" smtClean="0">
                <a:solidFill>
                  <a:srgbClr val="FF0000"/>
                </a:solidFill>
              </a:rPr>
              <a:t>。</a:t>
            </a:r>
            <a:endParaRPr lang="en-US" altLang="zh-CN" dirty="0" smtClean="0">
              <a:solidFill>
                <a:srgbClr val="FF0000"/>
              </a:solidFill>
            </a:endParaRPr>
          </a:p>
          <a:p>
            <a:endParaRPr lang="zh-CN" altLang="en-US" dirty="0"/>
          </a:p>
        </p:txBody>
      </p:sp>
    </p:spTree>
    <p:extLst>
      <p:ext uri="{BB962C8B-B14F-4D97-AF65-F5344CB8AC3E}">
        <p14:creationId xmlns:p14="http://schemas.microsoft.com/office/powerpoint/2010/main" xmlns="" val="11739572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lgn="ctr"/>
            <a:r>
              <a:rPr lang="zh-CN" altLang="en-US"/>
              <a:t>划分层次的概念举例 </a:t>
            </a:r>
          </a:p>
        </p:txBody>
      </p:sp>
      <p:sp>
        <p:nvSpPr>
          <p:cNvPr id="103427" name="Rectangle 3"/>
          <p:cNvSpPr>
            <a:spLocks noGrp="1" noChangeArrowheads="1"/>
          </p:cNvSpPr>
          <p:nvPr>
            <p:ph idx="1"/>
          </p:nvPr>
        </p:nvSpPr>
        <p:spPr/>
        <p:txBody>
          <a:bodyPr/>
          <a:lstStyle/>
          <a:p>
            <a:r>
              <a:rPr lang="zh-CN" altLang="en-US" dirty="0"/>
              <a:t>主机 </a:t>
            </a:r>
            <a:r>
              <a:rPr lang="en-US" altLang="zh-CN" dirty="0"/>
              <a:t>1 </a:t>
            </a:r>
            <a:r>
              <a:rPr lang="zh-CN" altLang="en-US" dirty="0"/>
              <a:t>向主机 </a:t>
            </a:r>
            <a:r>
              <a:rPr lang="en-US" altLang="zh-CN" dirty="0"/>
              <a:t>2 </a:t>
            </a:r>
            <a:r>
              <a:rPr lang="zh-CN" altLang="en-US" dirty="0"/>
              <a:t>通过网络发送文件。</a:t>
            </a:r>
          </a:p>
          <a:p>
            <a:r>
              <a:rPr lang="zh-CN" altLang="en-US" dirty="0"/>
              <a:t>可以将要做的工作进行如下的</a:t>
            </a:r>
            <a:r>
              <a:rPr lang="zh-CN" altLang="en-US" dirty="0" smtClean="0"/>
              <a:t>划分：</a:t>
            </a:r>
            <a:endParaRPr lang="zh-CN" altLang="en-US" dirty="0"/>
          </a:p>
          <a:p>
            <a:pPr lvl="1"/>
            <a:r>
              <a:rPr lang="zh-CN" altLang="en-US" dirty="0"/>
              <a:t>第一类工作与传送文件直接有关。</a:t>
            </a:r>
          </a:p>
          <a:p>
            <a:pPr lvl="2"/>
            <a:r>
              <a:rPr lang="zh-CN" altLang="en-US" dirty="0">
                <a:solidFill>
                  <a:srgbClr val="0000CC"/>
                </a:solidFill>
                <a:ea typeface="黑体" pitchFamily="2" charset="-122"/>
              </a:rPr>
              <a:t>确信对方已做好</a:t>
            </a:r>
            <a:r>
              <a:rPr lang="zh-CN" altLang="en-US" dirty="0" smtClean="0">
                <a:solidFill>
                  <a:srgbClr val="0000CC"/>
                </a:solidFill>
                <a:ea typeface="黑体" pitchFamily="2" charset="-122"/>
              </a:rPr>
              <a:t>接收</a:t>
            </a:r>
            <a:r>
              <a:rPr lang="zh-CN" altLang="en-US" dirty="0">
                <a:solidFill>
                  <a:srgbClr val="0000CC"/>
                </a:solidFill>
                <a:ea typeface="黑体" pitchFamily="2" charset="-122"/>
              </a:rPr>
              <a:t>和存储文件的准备。</a:t>
            </a:r>
          </a:p>
          <a:p>
            <a:pPr lvl="2"/>
            <a:r>
              <a:rPr lang="zh-CN" altLang="en-US" dirty="0" smtClean="0">
                <a:solidFill>
                  <a:srgbClr val="0000CC"/>
                </a:solidFill>
                <a:ea typeface="黑体" pitchFamily="2" charset="-122"/>
              </a:rPr>
              <a:t>双方已协调好一致</a:t>
            </a:r>
            <a:r>
              <a:rPr lang="zh-CN" altLang="en-US" dirty="0">
                <a:solidFill>
                  <a:srgbClr val="0000CC"/>
                </a:solidFill>
                <a:ea typeface="黑体" pitchFamily="2" charset="-122"/>
              </a:rPr>
              <a:t>的文件格式。</a:t>
            </a:r>
          </a:p>
          <a:p>
            <a:pPr lvl="1"/>
            <a:r>
              <a:rPr lang="zh-CN" altLang="en-US" dirty="0"/>
              <a:t>两个主机将</a:t>
            </a:r>
            <a:r>
              <a:rPr lang="zh-CN" altLang="en-US" dirty="0">
                <a:solidFill>
                  <a:srgbClr val="FF0000"/>
                </a:solidFill>
              </a:rPr>
              <a:t>文件传送模块</a:t>
            </a:r>
            <a:r>
              <a:rPr lang="zh-CN" altLang="en-US" dirty="0"/>
              <a:t>作为最高的一层 </a:t>
            </a:r>
            <a:r>
              <a:rPr lang="zh-CN" altLang="en-US" dirty="0" smtClean="0"/>
              <a:t>，剩下</a:t>
            </a:r>
            <a:r>
              <a:rPr lang="zh-CN" altLang="en-US" dirty="0"/>
              <a:t>的工作由下面的模块负责。</a:t>
            </a:r>
          </a:p>
        </p:txBody>
      </p:sp>
    </p:spTree>
    <p:extLst>
      <p:ext uri="{BB962C8B-B14F-4D97-AF65-F5344CB8AC3E}">
        <p14:creationId xmlns:p14="http://schemas.microsoft.com/office/powerpoint/2010/main" xmlns="" val="36184239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algn="ctr"/>
            <a:r>
              <a:rPr lang="zh-CN" altLang="en-US"/>
              <a:t>两个主机交换文件 </a:t>
            </a:r>
          </a:p>
        </p:txBody>
      </p:sp>
      <p:sp>
        <p:nvSpPr>
          <p:cNvPr id="104464" name="Rectangle 16"/>
          <p:cNvSpPr>
            <a:spLocks noChangeArrowheads="1"/>
          </p:cNvSpPr>
          <p:nvPr/>
        </p:nvSpPr>
        <p:spPr bwMode="auto">
          <a:xfrm>
            <a:off x="6980635" y="2349524"/>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63" name="Rectangle 15"/>
          <p:cNvSpPr>
            <a:spLocks noChangeArrowheads="1"/>
          </p:cNvSpPr>
          <p:nvPr/>
        </p:nvSpPr>
        <p:spPr bwMode="auto">
          <a:xfrm>
            <a:off x="818621" y="2349524"/>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4453" name="Text Box 5"/>
          <p:cNvSpPr txBox="1">
            <a:spLocks noChangeArrowheads="1"/>
          </p:cNvSpPr>
          <p:nvPr/>
        </p:nvSpPr>
        <p:spPr bwMode="auto">
          <a:xfrm>
            <a:off x="906331" y="2474937"/>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文件传送模块</a:t>
            </a:r>
          </a:p>
        </p:txBody>
      </p:sp>
      <p:sp>
        <p:nvSpPr>
          <p:cNvPr id="104454" name="Text Box 6"/>
          <p:cNvSpPr txBox="1">
            <a:spLocks noChangeArrowheads="1"/>
          </p:cNvSpPr>
          <p:nvPr/>
        </p:nvSpPr>
        <p:spPr bwMode="auto">
          <a:xfrm>
            <a:off x="1286405" y="1917725"/>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dirty="0" smtClean="0">
                <a:solidFill>
                  <a:srgbClr val="0000CC"/>
                </a:solidFill>
                <a:latin typeface="Tahoma" pitchFamily="34" charset="0"/>
                <a:ea typeface="黑体" pitchFamily="2" charset="-122"/>
              </a:rPr>
              <a:t>主机</a:t>
            </a:r>
            <a:r>
              <a:rPr lang="zh-CN" altLang="en-US" sz="1400" b="1" dirty="0" smtClean="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1</a:t>
            </a:r>
          </a:p>
        </p:txBody>
      </p:sp>
      <p:sp>
        <p:nvSpPr>
          <p:cNvPr id="104457" name="Text Box 9"/>
          <p:cNvSpPr txBox="1">
            <a:spLocks noChangeArrowheads="1"/>
          </p:cNvSpPr>
          <p:nvPr/>
        </p:nvSpPr>
        <p:spPr bwMode="auto">
          <a:xfrm>
            <a:off x="7450138" y="1917725"/>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主机</a:t>
            </a:r>
            <a:r>
              <a:rPr lang="zh-CN" altLang="en-US" sz="1400" b="1" dirty="0">
                <a:solidFill>
                  <a:srgbClr val="0000CC"/>
                </a:solidFill>
                <a:latin typeface="Tahoma" pitchFamily="34" charset="0"/>
                <a:ea typeface="黑体" pitchFamily="2" charset="-122"/>
              </a:rPr>
              <a:t> </a:t>
            </a:r>
            <a:r>
              <a:rPr lang="en-US" altLang="zh-CN" sz="2000" b="1" dirty="0">
                <a:solidFill>
                  <a:srgbClr val="0000CC"/>
                </a:solidFill>
                <a:latin typeface="Tahoma" pitchFamily="34" charset="0"/>
                <a:ea typeface="黑体" pitchFamily="2" charset="-122"/>
              </a:rPr>
              <a:t>2</a:t>
            </a:r>
          </a:p>
        </p:txBody>
      </p:sp>
      <p:sp>
        <p:nvSpPr>
          <p:cNvPr id="104458" name="Text Box 10"/>
          <p:cNvSpPr txBox="1">
            <a:spLocks noChangeArrowheads="1"/>
          </p:cNvSpPr>
          <p:nvPr/>
        </p:nvSpPr>
        <p:spPr bwMode="auto">
          <a:xfrm>
            <a:off x="7068344" y="2474937"/>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4459" name="Line 11"/>
          <p:cNvSpPr>
            <a:spLocks noChangeShapeType="1"/>
          </p:cNvSpPr>
          <p:nvPr/>
        </p:nvSpPr>
        <p:spPr bwMode="auto">
          <a:xfrm>
            <a:off x="2846256" y="2673374"/>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0" name="Text Box 12"/>
          <p:cNvSpPr txBox="1">
            <a:spLocks noChangeArrowheads="1"/>
          </p:cNvSpPr>
          <p:nvPr/>
        </p:nvSpPr>
        <p:spPr bwMode="auto">
          <a:xfrm>
            <a:off x="3191824" y="1628800"/>
            <a:ext cx="3518912" cy="10156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只看这两个文件传送模块</a:t>
            </a:r>
          </a:p>
          <a:p>
            <a:pPr algn="ctr"/>
            <a:r>
              <a:rPr lang="zh-CN" altLang="en-US" sz="2000" b="1">
                <a:solidFill>
                  <a:srgbClr val="0000CC"/>
                </a:solidFill>
                <a:latin typeface="Tahoma" pitchFamily="34" charset="0"/>
                <a:ea typeface="黑体" pitchFamily="2" charset="-122"/>
              </a:rPr>
              <a:t>好像文件及文件传送命令</a:t>
            </a:r>
          </a:p>
          <a:p>
            <a:pPr algn="ctr"/>
            <a:r>
              <a:rPr lang="zh-CN" altLang="en-US" sz="2000" b="1">
                <a:solidFill>
                  <a:srgbClr val="0000CC"/>
                </a:solidFill>
                <a:latin typeface="Tahoma" pitchFamily="34" charset="0"/>
                <a:ea typeface="黑体" pitchFamily="2" charset="-122"/>
              </a:rPr>
              <a:t>是按照水平方向的虚线传送的</a:t>
            </a:r>
          </a:p>
        </p:txBody>
      </p:sp>
      <p:sp>
        <p:nvSpPr>
          <p:cNvPr id="104465" name="Line 17"/>
          <p:cNvSpPr>
            <a:spLocks noChangeShapeType="1"/>
          </p:cNvSpPr>
          <p:nvPr/>
        </p:nvSpPr>
        <p:spPr bwMode="auto">
          <a:xfrm>
            <a:off x="271727" y="3041674"/>
            <a:ext cx="9362546" cy="0"/>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4466" name="AutoShape 18"/>
          <p:cNvSpPr>
            <a:spLocks noChangeArrowheads="1"/>
          </p:cNvSpPr>
          <p:nvPr/>
        </p:nvSpPr>
        <p:spPr bwMode="auto">
          <a:xfrm>
            <a:off x="1599406"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7" name="AutoShape 19"/>
          <p:cNvSpPr>
            <a:spLocks noChangeArrowheads="1"/>
          </p:cNvSpPr>
          <p:nvPr/>
        </p:nvSpPr>
        <p:spPr bwMode="auto">
          <a:xfrm flipV="1">
            <a:off x="7761421" y="2854350"/>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4468" name="Text Box 20"/>
          <p:cNvSpPr txBox="1">
            <a:spLocks noChangeArrowheads="1"/>
          </p:cNvSpPr>
          <p:nvPr/>
        </p:nvSpPr>
        <p:spPr bwMode="auto">
          <a:xfrm>
            <a:off x="574765" y="3357587"/>
            <a:ext cx="249299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4469" name="Text Box 21"/>
          <p:cNvSpPr txBox="1">
            <a:spLocks noChangeArrowheads="1"/>
          </p:cNvSpPr>
          <p:nvPr/>
        </p:nvSpPr>
        <p:spPr bwMode="auto">
          <a:xfrm>
            <a:off x="6889095" y="3357587"/>
            <a:ext cx="223651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4472" name="AutoShape 24"/>
          <p:cNvSpPr>
            <a:spLocks noChangeArrowheads="1"/>
          </p:cNvSpPr>
          <p:nvPr/>
        </p:nvSpPr>
        <p:spPr bwMode="auto">
          <a:xfrm>
            <a:off x="4094825" y="3573486"/>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Tree>
    <p:extLst>
      <p:ext uri="{BB962C8B-B14F-4D97-AF65-F5344CB8AC3E}">
        <p14:creationId xmlns:p14="http://schemas.microsoft.com/office/powerpoint/2010/main" xmlns="" val="24327256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6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446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4472"/>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4469"/>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446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60"/>
                                        </p:tgtEl>
                                        <p:attrNameLst>
                                          <p:attrName>style.visibility</p:attrName>
                                        </p:attrNameLst>
                                      </p:cBhvr>
                                      <p:to>
                                        <p:strVal val="visible"/>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104459"/>
                                        </p:tgtEl>
                                        <p:attrNameLst>
                                          <p:attrName>style.visibility</p:attrName>
                                        </p:attrNameLst>
                                      </p:cBhvr>
                                      <p:to>
                                        <p:strVal val="visible"/>
                                      </p:to>
                                    </p:set>
                                    <p:animEffect transition="in" filter="wipe(left)">
                                      <p:cBhvr>
                                        <p:cTn id="26" dur="2000"/>
                                        <p:tgtEl>
                                          <p:spTgt spid="10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9" grpId="0" animBg="1"/>
      <p:bldP spid="104460" grpId="0"/>
      <p:bldP spid="104466" grpId="0" animBg="1"/>
      <p:bldP spid="104467" grpId="0" animBg="1"/>
      <p:bldP spid="104468" grpId="0"/>
      <p:bldP spid="104469" grpId="0"/>
      <p:bldP spid="10447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pPr algn="ctr"/>
            <a:r>
              <a:rPr lang="zh-CN" altLang="en-US"/>
              <a:t>再设计一个通信服务模块 </a:t>
            </a:r>
          </a:p>
        </p:txBody>
      </p:sp>
      <p:sp>
        <p:nvSpPr>
          <p:cNvPr id="105490" name="Rectangle 18"/>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89" name="Rectangle 17"/>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4" name="Rectangle 2"/>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5" name="Rectangle 3"/>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5477" name="Text Box 5"/>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78" name="Text Box 6"/>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5479" name="Text Box 7"/>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5480" name="Text Box 8"/>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5481" name="Line 9"/>
          <p:cNvSpPr>
            <a:spLocks noChangeShapeType="1"/>
          </p:cNvSpPr>
          <p:nvPr/>
        </p:nvSpPr>
        <p:spPr bwMode="auto">
          <a:xfrm>
            <a:off x="2846256" y="3464643"/>
            <a:ext cx="4134379" cy="0"/>
          </a:xfrm>
          <a:prstGeom prst="line">
            <a:avLst/>
          </a:prstGeom>
          <a:noFill/>
          <a:ln w="28575">
            <a:solidFill>
              <a:srgbClr val="333399"/>
            </a:solidFill>
            <a:prstDash val="dash"/>
            <a:round/>
            <a:headEnd type="non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2" name="Text Box 10"/>
          <p:cNvSpPr txBox="1">
            <a:spLocks noChangeArrowheads="1"/>
          </p:cNvSpPr>
          <p:nvPr/>
        </p:nvSpPr>
        <p:spPr bwMode="auto">
          <a:xfrm>
            <a:off x="3448305" y="2421657"/>
            <a:ext cx="3005951" cy="10156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只看这两个通信服务模块</a:t>
            </a:r>
          </a:p>
          <a:p>
            <a:pPr algn="ctr"/>
            <a:r>
              <a:rPr lang="zh-CN" altLang="en-US" sz="2000" b="1">
                <a:solidFill>
                  <a:srgbClr val="0000CC"/>
                </a:solidFill>
                <a:latin typeface="Tahoma" pitchFamily="34" charset="0"/>
                <a:ea typeface="黑体" pitchFamily="2" charset="-122"/>
              </a:rPr>
              <a:t>好像可直接把文件</a:t>
            </a:r>
            <a:endParaRPr lang="zh-CN" altLang="en-US" sz="2400" b="1">
              <a:solidFill>
                <a:srgbClr val="0000CC"/>
              </a:solidFill>
              <a:latin typeface="Tahoma" pitchFamily="34" charset="0"/>
              <a:ea typeface="黑体" pitchFamily="2" charset="-122"/>
            </a:endParaRPr>
          </a:p>
          <a:p>
            <a:pPr algn="ctr"/>
            <a:r>
              <a:rPr lang="zh-CN" altLang="en-US" sz="2000" b="1">
                <a:solidFill>
                  <a:srgbClr val="0000CC"/>
                </a:solidFill>
                <a:latin typeface="Tahoma" pitchFamily="34" charset="0"/>
                <a:ea typeface="黑体" pitchFamily="2" charset="-122"/>
              </a:rPr>
              <a:t>可靠地传送到对方</a:t>
            </a:r>
          </a:p>
        </p:txBody>
      </p:sp>
      <p:sp>
        <p:nvSpPr>
          <p:cNvPr id="105483" name="Line 11"/>
          <p:cNvSpPr>
            <a:spLocks noChangeShapeType="1"/>
          </p:cNvSpPr>
          <p:nvPr/>
        </p:nvSpPr>
        <p:spPr bwMode="auto">
          <a:xfrm>
            <a:off x="271727" y="3861518"/>
            <a:ext cx="9362546" cy="0"/>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5484" name="AutoShape 12"/>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5" name="AutoShape 13"/>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86" name="Text Box 14"/>
          <p:cNvSpPr txBox="1">
            <a:spLocks noChangeArrowheads="1"/>
          </p:cNvSpPr>
          <p:nvPr/>
        </p:nvSpPr>
        <p:spPr bwMode="auto">
          <a:xfrm>
            <a:off x="574765" y="4220294"/>
            <a:ext cx="249299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把文件交给下层模块</a:t>
            </a:r>
          </a:p>
          <a:p>
            <a:pPr algn="ctr"/>
            <a:r>
              <a:rPr lang="zh-CN" altLang="en-US" sz="2000" b="1">
                <a:solidFill>
                  <a:srgbClr val="0000CC"/>
                </a:solidFill>
                <a:latin typeface="Tahoma" pitchFamily="34" charset="0"/>
                <a:ea typeface="黑体" pitchFamily="2" charset="-122"/>
              </a:rPr>
              <a:t>进行发送</a:t>
            </a:r>
          </a:p>
        </p:txBody>
      </p:sp>
      <p:sp>
        <p:nvSpPr>
          <p:cNvPr id="105487" name="Text Box 15"/>
          <p:cNvSpPr txBox="1">
            <a:spLocks noChangeArrowheads="1"/>
          </p:cNvSpPr>
          <p:nvPr/>
        </p:nvSpPr>
        <p:spPr bwMode="auto">
          <a:xfrm>
            <a:off x="6889095" y="4220294"/>
            <a:ext cx="223651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zh-CN" altLang="en-US" sz="2000" b="1">
                <a:solidFill>
                  <a:srgbClr val="0000CC"/>
                </a:solidFill>
                <a:latin typeface="Tahoma" pitchFamily="34" charset="0"/>
                <a:ea typeface="黑体" pitchFamily="2" charset="-122"/>
              </a:rPr>
              <a:t>把收到的文件交给</a:t>
            </a:r>
          </a:p>
          <a:p>
            <a:pPr algn="ctr"/>
            <a:r>
              <a:rPr lang="zh-CN" altLang="en-US" sz="2000" b="1">
                <a:solidFill>
                  <a:srgbClr val="0000CC"/>
                </a:solidFill>
                <a:latin typeface="Tahoma" pitchFamily="34" charset="0"/>
                <a:ea typeface="黑体" pitchFamily="2" charset="-122"/>
              </a:rPr>
              <a:t>上层模块</a:t>
            </a:r>
          </a:p>
        </p:txBody>
      </p:sp>
      <p:sp>
        <p:nvSpPr>
          <p:cNvPr id="105488" name="AutoShape 16"/>
          <p:cNvSpPr>
            <a:spLocks noChangeArrowheads="1"/>
          </p:cNvSpPr>
          <p:nvPr/>
        </p:nvSpPr>
        <p:spPr bwMode="auto">
          <a:xfrm>
            <a:off x="4094825" y="4436193"/>
            <a:ext cx="1638961" cy="431800"/>
          </a:xfrm>
          <a:prstGeom prst="rightArrow">
            <a:avLst>
              <a:gd name="adj1" fmla="val 50000"/>
              <a:gd name="adj2" fmla="val 8759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5491"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2"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5493"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5494"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Tree>
    <p:extLst>
      <p:ext uri="{BB962C8B-B14F-4D97-AF65-F5344CB8AC3E}">
        <p14:creationId xmlns:p14="http://schemas.microsoft.com/office/powerpoint/2010/main" xmlns="" val="16179791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8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54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5486"/>
                                        </p:tgtEl>
                                        <p:attrNameLst>
                                          <p:attrName>style.visibility</p:attrName>
                                        </p:attrNameLst>
                                      </p:cBhvr>
                                      <p:to>
                                        <p:strVal val="visible"/>
                                      </p:to>
                                    </p:set>
                                  </p:childTnLst>
                                </p:cTn>
                              </p:par>
                            </p:childTnLst>
                          </p:cTn>
                        </p:par>
                        <p:par>
                          <p:cTn id="13" fill="hold" nodeType="afterGroup">
                            <p:stCondLst>
                              <p:cond delay="2000"/>
                            </p:stCondLst>
                            <p:childTnLst>
                              <p:par>
                                <p:cTn id="14" presetID="1" presetClass="entr" presetSubtype="0" fill="hold" grpId="0" nodeType="afterEffect">
                                  <p:stCondLst>
                                    <p:cond delay="1000"/>
                                  </p:stCondLst>
                                  <p:childTnLst>
                                    <p:set>
                                      <p:cBhvr>
                                        <p:cTn id="15" dur="1" fill="hold">
                                          <p:stCondLst>
                                            <p:cond delay="0"/>
                                          </p:stCondLst>
                                        </p:cTn>
                                        <p:tgtEl>
                                          <p:spTgt spid="105488"/>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1000"/>
                                  </p:stCondLst>
                                  <p:childTnLst>
                                    <p:set>
                                      <p:cBhvr>
                                        <p:cTn id="18" dur="1" fill="hold">
                                          <p:stCondLst>
                                            <p:cond delay="0"/>
                                          </p:stCondLst>
                                        </p:cTn>
                                        <p:tgtEl>
                                          <p:spTgt spid="105487"/>
                                        </p:tgtEl>
                                        <p:attrNameLst>
                                          <p:attrName>style.visibility</p:attrName>
                                        </p:attrNameLst>
                                      </p:cBhvr>
                                      <p:to>
                                        <p:strVal val="visible"/>
                                      </p:to>
                                    </p:set>
                                  </p:childTnLst>
                                </p:cTn>
                              </p:par>
                            </p:childTnLst>
                          </p:cTn>
                        </p:par>
                        <p:par>
                          <p:cTn id="19" fill="hold" nodeType="afterGroup">
                            <p:stCondLst>
                              <p:cond delay="4000"/>
                            </p:stCondLst>
                            <p:childTnLst>
                              <p:par>
                                <p:cTn id="20" presetID="1" presetClass="entr" presetSubtype="0" fill="hold" grpId="0" nodeType="afterEffect">
                                  <p:stCondLst>
                                    <p:cond delay="1000"/>
                                  </p:stCondLst>
                                  <p:childTnLst>
                                    <p:set>
                                      <p:cBhvr>
                                        <p:cTn id="21" dur="1" fill="hold">
                                          <p:stCondLst>
                                            <p:cond delay="0"/>
                                          </p:stCondLst>
                                        </p:cTn>
                                        <p:tgtEl>
                                          <p:spTgt spid="105494"/>
                                        </p:tgtEl>
                                        <p:attrNameLst>
                                          <p:attrName>style.visibility</p:attrName>
                                        </p:attrNameLst>
                                      </p:cBhvr>
                                      <p:to>
                                        <p:strVal val="visible"/>
                                      </p:to>
                                    </p:set>
                                  </p:childTnLst>
                                </p:cTn>
                              </p:par>
                            </p:childTnLst>
                          </p:cTn>
                        </p:par>
                        <p:par>
                          <p:cTn id="22" fill="hold" nodeType="afterGroup">
                            <p:stCondLst>
                              <p:cond delay="5000"/>
                            </p:stCondLst>
                            <p:childTnLst>
                              <p:par>
                                <p:cTn id="23" presetID="1" presetClass="entr" presetSubtype="0" fill="hold" grpId="0" nodeType="afterEffect">
                                  <p:stCondLst>
                                    <p:cond delay="1000"/>
                                  </p:stCondLst>
                                  <p:childTnLst>
                                    <p:set>
                                      <p:cBhvr>
                                        <p:cTn id="24" dur="1" fill="hold">
                                          <p:stCondLst>
                                            <p:cond delay="0"/>
                                          </p:stCondLst>
                                        </p:cTn>
                                        <p:tgtEl>
                                          <p:spTgt spid="10548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482"/>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05481"/>
                                        </p:tgtEl>
                                        <p:attrNameLst>
                                          <p:attrName>style.visibility</p:attrName>
                                        </p:attrNameLst>
                                      </p:cBhvr>
                                      <p:to>
                                        <p:strVal val="visible"/>
                                      </p:to>
                                    </p:set>
                                    <p:animEffect transition="in" filter="wipe(left)">
                                      <p:cBhvr>
                                        <p:cTn id="32" dur="2000"/>
                                        <p:tgtEl>
                                          <p:spTgt spid="105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81" grpId="0" animBg="1"/>
      <p:bldP spid="105482" grpId="0"/>
      <p:bldP spid="105484" grpId="0" animBg="1"/>
      <p:bldP spid="105485" grpId="0" animBg="1"/>
      <p:bldP spid="105486" grpId="0"/>
      <p:bldP spid="105487" grpId="0"/>
      <p:bldP spid="105488" grpId="0" animBg="1"/>
      <p:bldP spid="105493" grpId="0" animBg="1"/>
      <p:bldP spid="10549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6" name="Line 30"/>
          <p:cNvSpPr>
            <a:spLocks noChangeShapeType="1"/>
          </p:cNvSpPr>
          <p:nvPr/>
        </p:nvSpPr>
        <p:spPr bwMode="auto">
          <a:xfrm>
            <a:off x="2846256" y="4220293"/>
            <a:ext cx="4134379" cy="0"/>
          </a:xfrm>
          <a:prstGeom prst="line">
            <a:avLst/>
          </a:prstGeom>
          <a:noFill/>
          <a:ln w="28575">
            <a:solidFill>
              <a:srgbClr val="33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0000CC"/>
              </a:solidFill>
            </a:endParaRPr>
          </a:p>
        </p:txBody>
      </p:sp>
      <p:sp>
        <p:nvSpPr>
          <p:cNvPr id="106521" name="Rectangle 25"/>
          <p:cNvSpPr>
            <a:spLocks noChangeArrowheads="1"/>
          </p:cNvSpPr>
          <p:nvPr/>
        </p:nvSpPr>
        <p:spPr bwMode="auto">
          <a:xfrm>
            <a:off x="6982355"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20" name="Rectangle 24"/>
          <p:cNvSpPr>
            <a:spLocks noChangeArrowheads="1"/>
          </p:cNvSpPr>
          <p:nvPr/>
        </p:nvSpPr>
        <p:spPr bwMode="auto">
          <a:xfrm>
            <a:off x="818621" y="3932956"/>
            <a:ext cx="2027635" cy="647700"/>
          </a:xfrm>
          <a:prstGeom prst="rect">
            <a:avLst/>
          </a:prstGeom>
          <a:solidFill>
            <a:srgbClr val="66FFFF"/>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8" name="Rectangle 2"/>
          <p:cNvSpPr>
            <a:spLocks noChangeArrowheads="1"/>
          </p:cNvSpPr>
          <p:nvPr/>
        </p:nvSpPr>
        <p:spPr bwMode="auto">
          <a:xfrm>
            <a:off x="6982355"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499" name="Rectangle 3"/>
          <p:cNvSpPr>
            <a:spLocks noChangeArrowheads="1"/>
          </p:cNvSpPr>
          <p:nvPr/>
        </p:nvSpPr>
        <p:spPr bwMode="auto">
          <a:xfrm>
            <a:off x="818621" y="3140793"/>
            <a:ext cx="2027635" cy="647700"/>
          </a:xfrm>
          <a:prstGeom prst="rect">
            <a:avLst/>
          </a:prstGeom>
          <a:solidFill>
            <a:srgbClr val="FFC0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0" name="Rectangle 4"/>
          <p:cNvSpPr>
            <a:spLocks noChangeArrowheads="1"/>
          </p:cNvSpPr>
          <p:nvPr/>
        </p:nvSpPr>
        <p:spPr bwMode="auto">
          <a:xfrm>
            <a:off x="6980635" y="2348631"/>
            <a:ext cx="2027634"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1" name="Rectangle 5"/>
          <p:cNvSpPr>
            <a:spLocks noChangeArrowheads="1"/>
          </p:cNvSpPr>
          <p:nvPr/>
        </p:nvSpPr>
        <p:spPr bwMode="auto">
          <a:xfrm>
            <a:off x="818621" y="2348631"/>
            <a:ext cx="2027635" cy="647700"/>
          </a:xfrm>
          <a:prstGeom prst="rect">
            <a:avLst/>
          </a:prstGeom>
          <a:solidFill>
            <a:srgbClr val="FFFF00"/>
          </a:solidFill>
          <a:ln w="28575">
            <a:solidFill>
              <a:srgbClr val="333399"/>
            </a:solidFill>
            <a:miter lim="800000"/>
            <a:headEnd/>
            <a:tailEnd/>
          </a:ln>
          <a:effectLst>
            <a:outerShdw dist="35921" dir="18900000" algn="ctr" rotWithShape="0">
              <a:srgbClr val="333399"/>
            </a:outerShdw>
          </a:effectLst>
        </p:spPr>
        <p:txBody>
          <a:bodyPr wrap="none" anchor="ctr"/>
          <a:lstStyle/>
          <a:p>
            <a:endParaRPr lang="zh-CN" altLang="en-US" b="1">
              <a:solidFill>
                <a:srgbClr val="0000CC"/>
              </a:solidFill>
            </a:endParaRPr>
          </a:p>
        </p:txBody>
      </p:sp>
      <p:sp>
        <p:nvSpPr>
          <p:cNvPr id="106502" name="Rectangle 6"/>
          <p:cNvSpPr>
            <a:spLocks noGrp="1" noChangeArrowheads="1"/>
          </p:cNvSpPr>
          <p:nvPr>
            <p:ph type="title"/>
          </p:nvPr>
        </p:nvSpPr>
        <p:spPr/>
        <p:txBody>
          <a:bodyPr/>
          <a:lstStyle/>
          <a:p>
            <a:pPr algn="ctr"/>
            <a:r>
              <a:rPr lang="zh-CN" altLang="en-US"/>
              <a:t>再设计一个网络接入模块 </a:t>
            </a:r>
          </a:p>
        </p:txBody>
      </p:sp>
      <p:sp>
        <p:nvSpPr>
          <p:cNvPr id="106503" name="Text Box 7"/>
          <p:cNvSpPr txBox="1">
            <a:spLocks noChangeArrowheads="1"/>
          </p:cNvSpPr>
          <p:nvPr/>
        </p:nvSpPr>
        <p:spPr bwMode="auto">
          <a:xfrm>
            <a:off x="906331" y="24740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04" name="Text Box 8"/>
          <p:cNvSpPr txBox="1">
            <a:spLocks noChangeArrowheads="1"/>
          </p:cNvSpPr>
          <p:nvPr/>
        </p:nvSpPr>
        <p:spPr bwMode="auto">
          <a:xfrm>
            <a:off x="1286405" y="1916832"/>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1</a:t>
            </a:r>
          </a:p>
        </p:txBody>
      </p:sp>
      <p:sp>
        <p:nvSpPr>
          <p:cNvPr id="106505" name="Text Box 9"/>
          <p:cNvSpPr txBox="1">
            <a:spLocks noChangeArrowheads="1"/>
          </p:cNvSpPr>
          <p:nvPr/>
        </p:nvSpPr>
        <p:spPr bwMode="auto">
          <a:xfrm>
            <a:off x="7450138" y="1916832"/>
            <a:ext cx="91723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主机</a:t>
            </a:r>
            <a:r>
              <a:rPr lang="zh-CN" altLang="en-US" sz="1400" b="1">
                <a:solidFill>
                  <a:srgbClr val="0000CC"/>
                </a:solidFill>
                <a:latin typeface="Tahoma" pitchFamily="34" charset="0"/>
                <a:ea typeface="黑体" pitchFamily="2" charset="-122"/>
              </a:rPr>
              <a:t> </a:t>
            </a:r>
            <a:r>
              <a:rPr lang="en-US" altLang="zh-CN" sz="2000" b="1">
                <a:solidFill>
                  <a:srgbClr val="0000CC"/>
                </a:solidFill>
                <a:latin typeface="Tahoma" pitchFamily="34" charset="0"/>
                <a:ea typeface="黑体" pitchFamily="2" charset="-122"/>
              </a:rPr>
              <a:t>2</a:t>
            </a:r>
          </a:p>
        </p:txBody>
      </p:sp>
      <p:sp>
        <p:nvSpPr>
          <p:cNvPr id="106506" name="Text Box 10"/>
          <p:cNvSpPr txBox="1">
            <a:spLocks noChangeArrowheads="1"/>
          </p:cNvSpPr>
          <p:nvPr/>
        </p:nvSpPr>
        <p:spPr bwMode="auto">
          <a:xfrm>
            <a:off x="7068344" y="24740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文件传送模块</a:t>
            </a:r>
          </a:p>
        </p:txBody>
      </p:sp>
      <p:sp>
        <p:nvSpPr>
          <p:cNvPr id="106510" name="AutoShape 14"/>
          <p:cNvSpPr>
            <a:spLocks noChangeArrowheads="1"/>
          </p:cNvSpPr>
          <p:nvPr/>
        </p:nvSpPr>
        <p:spPr bwMode="auto">
          <a:xfrm>
            <a:off x="1599406"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1" name="AutoShape 15"/>
          <p:cNvSpPr>
            <a:spLocks noChangeArrowheads="1"/>
          </p:cNvSpPr>
          <p:nvPr/>
        </p:nvSpPr>
        <p:spPr bwMode="auto">
          <a:xfrm flipV="1">
            <a:off x="7761421" y="2809007"/>
            <a:ext cx="467783" cy="503237"/>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5" name="Text Box 19"/>
          <p:cNvSpPr txBox="1">
            <a:spLocks noChangeArrowheads="1"/>
          </p:cNvSpPr>
          <p:nvPr/>
        </p:nvSpPr>
        <p:spPr bwMode="auto">
          <a:xfrm>
            <a:off x="896012" y="32487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6" name="Text Box 20"/>
          <p:cNvSpPr txBox="1">
            <a:spLocks noChangeArrowheads="1"/>
          </p:cNvSpPr>
          <p:nvPr/>
        </p:nvSpPr>
        <p:spPr bwMode="auto">
          <a:xfrm>
            <a:off x="7080383" y="3248744"/>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通信服务模块</a:t>
            </a:r>
          </a:p>
        </p:txBody>
      </p:sp>
      <p:sp>
        <p:nvSpPr>
          <p:cNvPr id="106517" name="AutoShape 21"/>
          <p:cNvSpPr>
            <a:spLocks noChangeArrowheads="1"/>
          </p:cNvSpPr>
          <p:nvPr/>
        </p:nvSpPr>
        <p:spPr bwMode="auto">
          <a:xfrm>
            <a:off x="1599406" y="3645618"/>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18" name="AutoShape 22"/>
          <p:cNvSpPr>
            <a:spLocks noChangeArrowheads="1"/>
          </p:cNvSpPr>
          <p:nvPr/>
        </p:nvSpPr>
        <p:spPr bwMode="auto">
          <a:xfrm flipV="1">
            <a:off x="7761421" y="3572593"/>
            <a:ext cx="467783" cy="503238"/>
          </a:xfrm>
          <a:prstGeom prst="downArrow">
            <a:avLst>
              <a:gd name="adj1" fmla="val 50000"/>
              <a:gd name="adj2" fmla="val 2913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0000CC"/>
              </a:solidFill>
            </a:endParaRPr>
          </a:p>
        </p:txBody>
      </p:sp>
      <p:sp>
        <p:nvSpPr>
          <p:cNvPr id="106522" name="Text Box 26"/>
          <p:cNvSpPr txBox="1">
            <a:spLocks noChangeArrowheads="1"/>
          </p:cNvSpPr>
          <p:nvPr/>
        </p:nvSpPr>
        <p:spPr bwMode="auto">
          <a:xfrm>
            <a:off x="896012" y="4039319"/>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sp>
        <p:nvSpPr>
          <p:cNvPr id="106523" name="Text Box 27"/>
          <p:cNvSpPr txBox="1">
            <a:spLocks noChangeArrowheads="1"/>
          </p:cNvSpPr>
          <p:nvPr/>
        </p:nvSpPr>
        <p:spPr bwMode="auto">
          <a:xfrm>
            <a:off x="7080383" y="4039319"/>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a:solidFill>
                  <a:srgbClr val="0000CC"/>
                </a:solidFill>
                <a:latin typeface="Tahoma" pitchFamily="34" charset="0"/>
                <a:ea typeface="黑体" pitchFamily="2" charset="-122"/>
              </a:rPr>
              <a:t>网络接入模块</a:t>
            </a:r>
          </a:p>
        </p:txBody>
      </p:sp>
      <p:graphicFrame>
        <p:nvGraphicFramePr>
          <p:cNvPr id="106524" name="Object 28"/>
          <p:cNvGraphicFramePr>
            <a:graphicFrameLocks noGrp="1" noChangeAspect="1"/>
          </p:cNvGraphicFramePr>
          <p:nvPr>
            <p:ph idx="1"/>
            <p:extLst>
              <p:ext uri="{D42A27DB-BD31-4B8C-83A1-F6EECF244321}">
                <p14:modId xmlns:p14="http://schemas.microsoft.com/office/powerpoint/2010/main" xmlns="" val="588022256"/>
              </p:ext>
            </p:extLst>
          </p:nvPr>
        </p:nvGraphicFramePr>
        <p:xfrm>
          <a:off x="3860933" y="3717057"/>
          <a:ext cx="2027634" cy="1069975"/>
        </p:xfrm>
        <a:graphic>
          <a:graphicData uri="http://schemas.openxmlformats.org/presentationml/2006/ole">
            <p:oleObj spid="_x0000_s13323" name="VISIO" r:id="rId4" imgW="1687068" imgH="964692" progId="">
              <p:embed/>
            </p:oleObj>
          </a:graphicData>
        </a:graphic>
      </p:graphicFrame>
      <p:sp>
        <p:nvSpPr>
          <p:cNvPr id="106527" name="Text Box 31"/>
          <p:cNvSpPr txBox="1">
            <a:spLocks noChangeArrowheads="1"/>
          </p:cNvSpPr>
          <p:nvPr/>
        </p:nvSpPr>
        <p:spPr bwMode="auto">
          <a:xfrm>
            <a:off x="4251325" y="4004394"/>
            <a:ext cx="12105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2000" b="1" dirty="0">
                <a:solidFill>
                  <a:srgbClr val="0000CC"/>
                </a:solidFill>
                <a:latin typeface="Tahoma" pitchFamily="34" charset="0"/>
                <a:ea typeface="黑体" pitchFamily="2" charset="-122"/>
              </a:rPr>
              <a:t>通信网络</a:t>
            </a:r>
          </a:p>
        </p:txBody>
      </p:sp>
      <p:sp>
        <p:nvSpPr>
          <p:cNvPr id="106528" name="Text Box 32"/>
          <p:cNvSpPr txBox="1">
            <a:spLocks noChangeArrowheads="1"/>
          </p:cNvSpPr>
          <p:nvPr/>
        </p:nvSpPr>
        <p:spPr bwMode="auto">
          <a:xfrm>
            <a:off x="2846256" y="3572593"/>
            <a:ext cx="69762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29" name="Text Box 33"/>
          <p:cNvSpPr txBox="1">
            <a:spLocks noChangeArrowheads="1"/>
          </p:cNvSpPr>
          <p:nvPr/>
        </p:nvSpPr>
        <p:spPr bwMode="auto">
          <a:xfrm>
            <a:off x="6201569" y="3572593"/>
            <a:ext cx="69762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nSpc>
                <a:spcPct val="90000"/>
              </a:lnSpc>
            </a:pPr>
            <a:r>
              <a:rPr lang="zh-CN" altLang="en-US" sz="2000" b="1">
                <a:solidFill>
                  <a:srgbClr val="0000CC"/>
                </a:solidFill>
                <a:latin typeface="Tahoma" pitchFamily="34" charset="0"/>
                <a:ea typeface="黑体" pitchFamily="2" charset="-122"/>
              </a:rPr>
              <a:t>网络</a:t>
            </a:r>
          </a:p>
          <a:p>
            <a:pPr>
              <a:lnSpc>
                <a:spcPct val="90000"/>
              </a:lnSpc>
            </a:pPr>
            <a:r>
              <a:rPr lang="zh-CN" altLang="en-US" sz="2000" b="1">
                <a:solidFill>
                  <a:srgbClr val="0000CC"/>
                </a:solidFill>
                <a:latin typeface="Tahoma" pitchFamily="34" charset="0"/>
                <a:ea typeface="黑体" pitchFamily="2" charset="-122"/>
              </a:rPr>
              <a:t>接口</a:t>
            </a:r>
          </a:p>
        </p:txBody>
      </p:sp>
      <p:sp>
        <p:nvSpPr>
          <p:cNvPr id="106530" name="AutoShape 34"/>
          <p:cNvSpPr>
            <a:spLocks noChangeArrowheads="1"/>
          </p:cNvSpPr>
          <p:nvPr/>
        </p:nvSpPr>
        <p:spPr bwMode="auto">
          <a:xfrm>
            <a:off x="3080148"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1" name="AutoShape 35"/>
          <p:cNvSpPr>
            <a:spLocks noChangeArrowheads="1"/>
          </p:cNvSpPr>
          <p:nvPr/>
        </p:nvSpPr>
        <p:spPr bwMode="auto">
          <a:xfrm>
            <a:off x="5888567" y="4293319"/>
            <a:ext cx="1482460" cy="288925"/>
          </a:xfrm>
          <a:prstGeom prst="rightArrow">
            <a:avLst>
              <a:gd name="adj1" fmla="val 50000"/>
              <a:gd name="adj2" fmla="val 1184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06532" name="Text Box 36"/>
          <p:cNvSpPr txBox="1">
            <a:spLocks noChangeArrowheads="1"/>
          </p:cNvSpPr>
          <p:nvPr/>
        </p:nvSpPr>
        <p:spPr bwMode="auto">
          <a:xfrm>
            <a:off x="818621" y="4863232"/>
            <a:ext cx="818964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lang="zh-CN" altLang="en-US" sz="2400" b="1" dirty="0">
                <a:solidFill>
                  <a:srgbClr val="C00000"/>
                </a:solidFill>
                <a:latin typeface="Tahoma" pitchFamily="34" charset="0"/>
                <a:ea typeface="黑体" pitchFamily="2" charset="-122"/>
              </a:rPr>
              <a:t>网络接入模块</a:t>
            </a:r>
            <a:r>
              <a:rPr lang="zh-CN" altLang="en-US" sz="2400" b="1" dirty="0">
                <a:solidFill>
                  <a:srgbClr val="000099"/>
                </a:solidFill>
                <a:latin typeface="Tahoma" pitchFamily="34" charset="0"/>
                <a:ea typeface="黑体" pitchFamily="2" charset="-122"/>
              </a:rPr>
              <a:t>负责做与网络接口细节有关的</a:t>
            </a:r>
            <a:r>
              <a:rPr lang="zh-CN" altLang="en-US" sz="2400" b="1" dirty="0" smtClean="0">
                <a:solidFill>
                  <a:srgbClr val="000099"/>
                </a:solidFill>
                <a:latin typeface="Tahoma" pitchFamily="34" charset="0"/>
                <a:ea typeface="黑体" pitchFamily="2" charset="-122"/>
              </a:rPr>
              <a:t>工作，例如：规定</a:t>
            </a:r>
            <a:r>
              <a:rPr lang="zh-CN" altLang="en-US" sz="2400" b="1" dirty="0">
                <a:solidFill>
                  <a:srgbClr val="000099"/>
                </a:solidFill>
                <a:latin typeface="Tahoma" pitchFamily="34" charset="0"/>
                <a:ea typeface="黑体" pitchFamily="2" charset="-122"/>
              </a:rPr>
              <a:t>传输的帧格式，帧的最大长度等。</a:t>
            </a:r>
          </a:p>
        </p:txBody>
      </p:sp>
    </p:spTree>
    <p:extLst>
      <p:ext uri="{BB962C8B-B14F-4D97-AF65-F5344CB8AC3E}">
        <p14:creationId xmlns:p14="http://schemas.microsoft.com/office/powerpoint/2010/main" xmlns="" val="20636377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1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06517"/>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1000"/>
                                  </p:stCondLst>
                                  <p:childTnLst>
                                    <p:set>
                                      <p:cBhvr>
                                        <p:cTn id="16" dur="1" fill="hold">
                                          <p:stCondLst>
                                            <p:cond delay="0"/>
                                          </p:stCondLst>
                                        </p:cTn>
                                        <p:tgtEl>
                                          <p:spTgt spid="106530"/>
                                        </p:tgtEl>
                                        <p:attrNameLst>
                                          <p:attrName>style.visibility</p:attrName>
                                        </p:attrNameLst>
                                      </p:cBhvr>
                                      <p:to>
                                        <p:strVal val="visible"/>
                                      </p:to>
                                    </p:set>
                                  </p:childTnLst>
                                </p:cTn>
                              </p:par>
                            </p:childTnLst>
                          </p:cTn>
                        </p:par>
                        <p:par>
                          <p:cTn id="17" fill="hold" nodeType="afterGroup">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106531"/>
                                        </p:tgtEl>
                                        <p:attrNameLst>
                                          <p:attrName>style.visibility</p:attrName>
                                        </p:attrNameLst>
                                      </p:cBhvr>
                                      <p:to>
                                        <p:strVal val="visible"/>
                                      </p:to>
                                    </p:set>
                                  </p:childTnLst>
                                </p:cTn>
                              </p:par>
                            </p:childTnLst>
                          </p:cTn>
                        </p:par>
                        <p:par>
                          <p:cTn id="20" fill="hold" nodeType="afterGroup">
                            <p:stCondLst>
                              <p:cond delay="3000"/>
                            </p:stCondLst>
                            <p:childTnLst>
                              <p:par>
                                <p:cTn id="21" presetID="1" presetClass="entr" presetSubtype="0" fill="hold" grpId="0" nodeType="afterEffect">
                                  <p:stCondLst>
                                    <p:cond delay="1000"/>
                                  </p:stCondLst>
                                  <p:childTnLst>
                                    <p:set>
                                      <p:cBhvr>
                                        <p:cTn id="22" dur="1" fill="hold">
                                          <p:stCondLst>
                                            <p:cond delay="0"/>
                                          </p:stCondLst>
                                        </p:cTn>
                                        <p:tgtEl>
                                          <p:spTgt spid="106518"/>
                                        </p:tgtEl>
                                        <p:attrNameLst>
                                          <p:attrName>style.visibility</p:attrName>
                                        </p:attrNameLst>
                                      </p:cBhvr>
                                      <p:to>
                                        <p:strVal val="visible"/>
                                      </p:to>
                                    </p:set>
                                  </p:childTnLst>
                                </p:cTn>
                              </p:par>
                            </p:childTnLst>
                          </p:cTn>
                        </p:par>
                        <p:par>
                          <p:cTn id="23" fill="hold" nodeType="afterGroup">
                            <p:stCondLst>
                              <p:cond delay="4000"/>
                            </p:stCondLst>
                            <p:childTnLst>
                              <p:par>
                                <p:cTn id="24" presetID="1" presetClass="entr" presetSubtype="0" fill="hold" grpId="0" nodeType="afterEffect">
                                  <p:stCondLst>
                                    <p:cond delay="1000"/>
                                  </p:stCondLst>
                                  <p:childTnLst>
                                    <p:set>
                                      <p:cBhvr>
                                        <p:cTn id="25" dur="1" fill="hold">
                                          <p:stCondLst>
                                            <p:cond delay="0"/>
                                          </p:stCondLst>
                                        </p:cTn>
                                        <p:tgtEl>
                                          <p:spTgt spid="106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0" grpId="0" animBg="1"/>
      <p:bldP spid="106511" grpId="0" animBg="1"/>
      <p:bldP spid="106517" grpId="0" animBg="1"/>
      <p:bldP spid="106518" grpId="0" animBg="1"/>
      <p:bldP spid="106530" grpId="0" animBg="1"/>
      <p:bldP spid="106531" grpId="0" animBg="1"/>
      <p:bldP spid="10653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lgn="ctr"/>
            <a:r>
              <a:rPr lang="zh-CN" altLang="en-US" dirty="0"/>
              <a:t>分层的</a:t>
            </a:r>
            <a:r>
              <a:rPr lang="zh-CN" altLang="en-US" dirty="0" smtClean="0"/>
              <a:t>好处与缺点 </a:t>
            </a:r>
            <a:endParaRPr lang="zh-CN" altLang="en-US" dirty="0"/>
          </a:p>
        </p:txBody>
      </p:sp>
      <p:sp>
        <p:nvSpPr>
          <p:cNvPr id="2" name="文本占位符 1"/>
          <p:cNvSpPr>
            <a:spLocks noGrp="1"/>
          </p:cNvSpPr>
          <p:nvPr>
            <p:ph type="body" idx="1"/>
          </p:nvPr>
        </p:nvSpPr>
        <p:spPr>
          <a:solidFill>
            <a:srgbClr val="FFFF66"/>
          </a:solidFill>
          <a:ln>
            <a:solidFill>
              <a:srgbClr val="000099"/>
            </a:solidFill>
          </a:ln>
        </p:spPr>
        <p:txBody>
          <a:bodyPr anchor="ctr"/>
          <a:lstStyle/>
          <a:p>
            <a:r>
              <a:rPr lang="zh-CN" altLang="en-US" dirty="0" smtClean="0">
                <a:solidFill>
                  <a:srgbClr val="FF0000"/>
                </a:solidFill>
              </a:rPr>
              <a:t>好处</a:t>
            </a:r>
            <a:endParaRPr lang="zh-CN" altLang="en-US" dirty="0">
              <a:solidFill>
                <a:srgbClr val="FF0000"/>
              </a:solidFill>
            </a:endParaRPr>
          </a:p>
        </p:txBody>
      </p:sp>
      <p:sp>
        <p:nvSpPr>
          <p:cNvPr id="110595" name="Rectangle 3"/>
          <p:cNvSpPr>
            <a:spLocks noGrp="1" noChangeArrowheads="1"/>
          </p:cNvSpPr>
          <p:nvPr>
            <p:ph sz="half" idx="2"/>
          </p:nvPr>
        </p:nvSpPr>
        <p:spPr>
          <a:xfrm>
            <a:off x="495299" y="1844824"/>
            <a:ext cx="4455513" cy="4292770"/>
          </a:xfrm>
          <a:ln>
            <a:solidFill>
              <a:srgbClr val="000099"/>
            </a:solidFill>
          </a:ln>
        </p:spPr>
        <p:txBody>
          <a:bodyPr/>
          <a:lstStyle/>
          <a:p>
            <a:r>
              <a:rPr lang="zh-CN" altLang="en-US" dirty="0"/>
              <a:t>各层之间是独立的。</a:t>
            </a:r>
          </a:p>
          <a:p>
            <a:r>
              <a:rPr lang="zh-CN" altLang="en-US" dirty="0"/>
              <a:t>灵活性好。</a:t>
            </a:r>
          </a:p>
          <a:p>
            <a:r>
              <a:rPr lang="zh-CN" altLang="en-US" dirty="0"/>
              <a:t>结构上可分割开。</a:t>
            </a:r>
          </a:p>
          <a:p>
            <a:r>
              <a:rPr lang="zh-CN" altLang="en-US" dirty="0"/>
              <a:t>易于实现和维护。</a:t>
            </a:r>
          </a:p>
          <a:p>
            <a:r>
              <a:rPr lang="zh-CN" altLang="en-US" dirty="0"/>
              <a:t>能促进标准化工作。  </a:t>
            </a:r>
          </a:p>
        </p:txBody>
      </p:sp>
      <p:sp>
        <p:nvSpPr>
          <p:cNvPr id="3" name="文本占位符 2"/>
          <p:cNvSpPr>
            <a:spLocks noGrp="1"/>
          </p:cNvSpPr>
          <p:nvPr>
            <p:ph type="body" sz="quarter" idx="3"/>
          </p:nvPr>
        </p:nvSpPr>
        <p:spPr>
          <a:solidFill>
            <a:srgbClr val="FFFF66"/>
          </a:solidFill>
          <a:ln>
            <a:solidFill>
              <a:srgbClr val="000099"/>
            </a:solidFill>
          </a:ln>
        </p:spPr>
        <p:txBody>
          <a:bodyPr/>
          <a:lstStyle/>
          <a:p>
            <a:r>
              <a:rPr lang="zh-CN" altLang="en-US" dirty="0" smtClean="0">
                <a:solidFill>
                  <a:srgbClr val="0000CC"/>
                </a:solidFill>
              </a:rPr>
              <a:t>缺点</a:t>
            </a:r>
            <a:endParaRPr lang="zh-CN" altLang="en-US" dirty="0">
              <a:solidFill>
                <a:srgbClr val="0000CC"/>
              </a:solidFill>
            </a:endParaRPr>
          </a:p>
        </p:txBody>
      </p:sp>
      <p:sp>
        <p:nvSpPr>
          <p:cNvPr id="4" name="内容占位符 3"/>
          <p:cNvSpPr>
            <a:spLocks noGrp="1"/>
          </p:cNvSpPr>
          <p:nvPr>
            <p:ph sz="quarter" idx="4"/>
          </p:nvPr>
        </p:nvSpPr>
        <p:spPr>
          <a:xfrm>
            <a:off x="5104383" y="1844824"/>
            <a:ext cx="4457129" cy="4292770"/>
          </a:xfrm>
          <a:ln>
            <a:solidFill>
              <a:srgbClr val="000099"/>
            </a:solidFill>
          </a:ln>
        </p:spPr>
        <p:txBody>
          <a:bodyPr/>
          <a:lstStyle/>
          <a:p>
            <a:r>
              <a:rPr lang="zh-CN" altLang="en-US" dirty="0" smtClean="0"/>
              <a:t>降低效率。</a:t>
            </a:r>
            <a:endParaRPr lang="en-US" altLang="zh-CN" dirty="0" smtClean="0"/>
          </a:p>
          <a:p>
            <a:r>
              <a:rPr lang="zh-CN" altLang="zh-CN" dirty="0" smtClean="0"/>
              <a:t>有些</a:t>
            </a:r>
            <a:r>
              <a:rPr lang="zh-CN" altLang="zh-CN" dirty="0"/>
              <a:t>功能会在不同的层次中重复出现，因而产生了</a:t>
            </a:r>
            <a:r>
              <a:rPr lang="zh-CN" altLang="zh-CN" dirty="0" smtClean="0"/>
              <a:t>额外开销</a:t>
            </a:r>
            <a:r>
              <a:rPr lang="zh-CN" altLang="en-US" dirty="0" smtClean="0"/>
              <a:t>。</a:t>
            </a:r>
            <a:endParaRPr lang="zh-CN" altLang="en-US" dirty="0"/>
          </a:p>
        </p:txBody>
      </p:sp>
    </p:spTree>
    <p:extLst>
      <p:ext uri="{BB962C8B-B14F-4D97-AF65-F5344CB8AC3E}">
        <p14:creationId xmlns:p14="http://schemas.microsoft.com/office/powerpoint/2010/main" xmlns="" val="42782998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en-US" dirty="0"/>
              <a:t>层数多少要适当 </a:t>
            </a:r>
          </a:p>
        </p:txBody>
      </p:sp>
      <p:sp>
        <p:nvSpPr>
          <p:cNvPr id="111619" name="Rectangle 3"/>
          <p:cNvSpPr>
            <a:spLocks noGrp="1" noChangeArrowheads="1"/>
          </p:cNvSpPr>
          <p:nvPr>
            <p:ph idx="1"/>
          </p:nvPr>
        </p:nvSpPr>
        <p:spPr/>
        <p:txBody>
          <a:bodyPr/>
          <a:lstStyle/>
          <a:p>
            <a:r>
              <a:rPr lang="zh-CN" altLang="en-US" dirty="0" smtClean="0"/>
              <a:t>层</a:t>
            </a:r>
            <a:r>
              <a:rPr lang="zh-CN" altLang="en-US" dirty="0"/>
              <a:t>数太少，就会使每一层的协议太复杂。</a:t>
            </a:r>
          </a:p>
          <a:p>
            <a:r>
              <a:rPr lang="zh-CN" altLang="en-US" dirty="0"/>
              <a:t>层数太</a:t>
            </a:r>
            <a:r>
              <a:rPr lang="zh-CN" altLang="en-US" dirty="0" smtClean="0"/>
              <a:t>多，又</a:t>
            </a:r>
            <a:r>
              <a:rPr lang="zh-CN" altLang="en-US" dirty="0"/>
              <a:t>会在描述和综合各层功能的系统工程任务时遇到较多的困难。 </a:t>
            </a:r>
          </a:p>
        </p:txBody>
      </p:sp>
    </p:spTree>
    <p:extLst>
      <p:ext uri="{BB962C8B-B14F-4D97-AF65-F5344CB8AC3E}">
        <p14:creationId xmlns:p14="http://schemas.microsoft.com/office/powerpoint/2010/main" xmlns="" val="29438031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lgn="ctr"/>
            <a:r>
              <a:rPr lang="zh-CN" altLang="zh-CN" dirty="0" smtClean="0"/>
              <a:t>各层完成的</a:t>
            </a:r>
            <a:r>
              <a:rPr lang="zh-CN" altLang="zh-CN" dirty="0"/>
              <a:t>主要</a:t>
            </a:r>
            <a:r>
              <a:rPr lang="zh-CN" altLang="zh-CN" dirty="0" smtClean="0"/>
              <a:t>功能</a:t>
            </a:r>
            <a:endParaRPr lang="zh-CN" altLang="en-US" dirty="0"/>
          </a:p>
        </p:txBody>
      </p:sp>
      <p:sp>
        <p:nvSpPr>
          <p:cNvPr id="111619" name="Rectangle 3"/>
          <p:cNvSpPr>
            <a:spLocks noGrp="1" noChangeArrowheads="1"/>
          </p:cNvSpPr>
          <p:nvPr>
            <p:ph idx="1"/>
          </p:nvPr>
        </p:nvSpPr>
        <p:spPr/>
        <p:txBody>
          <a:bodyPr/>
          <a:lstStyle/>
          <a:p>
            <a:r>
              <a:rPr lang="zh-CN" altLang="zh-CN" sz="2800" dirty="0">
                <a:solidFill>
                  <a:srgbClr val="FF0000"/>
                </a:solidFill>
              </a:rPr>
              <a:t>① </a:t>
            </a:r>
            <a:r>
              <a:rPr lang="zh-CN" altLang="zh-CN" sz="2800" dirty="0" smtClean="0">
                <a:solidFill>
                  <a:srgbClr val="FF0000"/>
                </a:solidFill>
              </a:rPr>
              <a:t>差错控制</a:t>
            </a:r>
            <a:r>
              <a:rPr lang="zh-CN" altLang="en-US" sz="2800" dirty="0" smtClean="0">
                <a:solidFill>
                  <a:srgbClr val="FF0000"/>
                </a:solidFill>
              </a:rPr>
              <a:t>：</a:t>
            </a:r>
            <a:r>
              <a:rPr lang="zh-CN" altLang="zh-CN" sz="2800" dirty="0" smtClean="0"/>
              <a:t>使</a:t>
            </a:r>
            <a:r>
              <a:rPr lang="zh-CN" altLang="zh-CN" sz="2800" dirty="0"/>
              <a:t>相应层次对等方的通信更加可靠。</a:t>
            </a:r>
          </a:p>
          <a:p>
            <a:r>
              <a:rPr lang="zh-CN" altLang="zh-CN" sz="2800" dirty="0">
                <a:solidFill>
                  <a:srgbClr val="FF0000"/>
                </a:solidFill>
              </a:rPr>
              <a:t>② 流量控制</a:t>
            </a:r>
            <a:r>
              <a:rPr lang="zh-CN" altLang="en-US" sz="2800" dirty="0">
                <a:solidFill>
                  <a:srgbClr val="FF0000"/>
                </a:solidFill>
              </a:rPr>
              <a:t>：</a:t>
            </a:r>
            <a:r>
              <a:rPr lang="zh-CN" altLang="zh-CN" sz="2800" dirty="0" smtClean="0"/>
              <a:t>发送</a:t>
            </a:r>
            <a:r>
              <a:rPr lang="zh-CN" altLang="zh-CN" sz="2800" dirty="0"/>
              <a:t>端的发送速率必须使接收端来得及接收，不要太快。</a:t>
            </a:r>
          </a:p>
          <a:p>
            <a:r>
              <a:rPr lang="zh-CN" altLang="zh-CN" sz="2800" dirty="0">
                <a:solidFill>
                  <a:srgbClr val="FF0000"/>
                </a:solidFill>
              </a:rPr>
              <a:t>③ 分段和重装</a:t>
            </a:r>
            <a:r>
              <a:rPr lang="en-US" altLang="zh-CN" sz="2800" dirty="0">
                <a:solidFill>
                  <a:srgbClr val="FF0000"/>
                </a:solidFill>
              </a:rPr>
              <a:t> </a:t>
            </a:r>
            <a:r>
              <a:rPr lang="zh-CN" altLang="en-US" sz="2800" dirty="0">
                <a:solidFill>
                  <a:srgbClr val="FF0000"/>
                </a:solidFill>
              </a:rPr>
              <a:t>：</a:t>
            </a:r>
            <a:r>
              <a:rPr lang="zh-CN" altLang="zh-CN" sz="2800" dirty="0" smtClean="0"/>
              <a:t>发送</a:t>
            </a:r>
            <a:r>
              <a:rPr lang="zh-CN" altLang="zh-CN" sz="2800" dirty="0"/>
              <a:t>端将要发送的数据块划分为更小的单位，在接收端将其还原。</a:t>
            </a:r>
          </a:p>
          <a:p>
            <a:r>
              <a:rPr lang="zh-CN" altLang="zh-CN" sz="2800" dirty="0">
                <a:solidFill>
                  <a:srgbClr val="FF0000"/>
                </a:solidFill>
              </a:rPr>
              <a:t>④ 复用和分用</a:t>
            </a:r>
            <a:r>
              <a:rPr lang="zh-CN" altLang="en-US" sz="2800" dirty="0">
                <a:solidFill>
                  <a:srgbClr val="FF0000"/>
                </a:solidFill>
              </a:rPr>
              <a:t>：</a:t>
            </a:r>
            <a:r>
              <a:rPr lang="zh-CN" altLang="zh-CN" sz="2800" dirty="0" smtClean="0"/>
              <a:t>发送</a:t>
            </a:r>
            <a:r>
              <a:rPr lang="zh-CN" altLang="zh-CN" sz="2800" dirty="0"/>
              <a:t>端几个高层会话复用一条低层的连接，在接收端再进行分用。</a:t>
            </a:r>
          </a:p>
          <a:p>
            <a:r>
              <a:rPr lang="zh-CN" altLang="zh-CN" sz="2800" dirty="0">
                <a:solidFill>
                  <a:srgbClr val="FF0000"/>
                </a:solidFill>
              </a:rPr>
              <a:t>⑤ 连接建立和释放</a:t>
            </a:r>
            <a:r>
              <a:rPr lang="zh-CN" altLang="en-US" sz="2800" dirty="0">
                <a:solidFill>
                  <a:srgbClr val="FF0000"/>
                </a:solidFill>
              </a:rPr>
              <a:t>：</a:t>
            </a:r>
            <a:r>
              <a:rPr lang="zh-CN" altLang="zh-CN" sz="2800" dirty="0" smtClean="0"/>
              <a:t>交换</a:t>
            </a:r>
            <a:r>
              <a:rPr lang="zh-CN" altLang="zh-CN" sz="2800" dirty="0"/>
              <a:t>数据前先建立一条逻辑连接，数据传送结束后释放连接。</a:t>
            </a:r>
          </a:p>
          <a:p>
            <a:endParaRPr lang="zh-CN" altLang="en-US" sz="2800" dirty="0"/>
          </a:p>
        </p:txBody>
      </p:sp>
    </p:spTree>
    <p:extLst>
      <p:ext uri="{BB962C8B-B14F-4D97-AF65-F5344CB8AC3E}">
        <p14:creationId xmlns:p14="http://schemas.microsoft.com/office/powerpoint/2010/main" xmlns="" val="37474577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ctr"/>
            <a:r>
              <a:rPr lang="zh-CN" altLang="en-US"/>
              <a:t>计算机网络的体系结构 </a:t>
            </a:r>
          </a:p>
        </p:txBody>
      </p:sp>
      <p:sp>
        <p:nvSpPr>
          <p:cNvPr id="112643" name="Rectangle 3"/>
          <p:cNvSpPr>
            <a:spLocks noGrp="1" noChangeArrowheads="1"/>
          </p:cNvSpPr>
          <p:nvPr>
            <p:ph idx="1"/>
          </p:nvPr>
        </p:nvSpPr>
        <p:spPr/>
        <p:txBody>
          <a:bodyPr/>
          <a:lstStyle/>
          <a:p>
            <a:r>
              <a:rPr lang="zh-CN" altLang="en-US" dirty="0">
                <a:solidFill>
                  <a:srgbClr val="FF0000"/>
                </a:solidFill>
              </a:rPr>
              <a:t>计算机网络的</a:t>
            </a:r>
            <a:r>
              <a:rPr lang="zh-CN" altLang="en-US" dirty="0" smtClean="0">
                <a:solidFill>
                  <a:srgbClr val="FF0000"/>
                </a:solidFill>
              </a:rPr>
              <a:t>体系结构 </a:t>
            </a:r>
            <a:r>
              <a:rPr lang="en-US" altLang="zh-CN" dirty="0" smtClean="0"/>
              <a:t>(</a:t>
            </a:r>
            <a:r>
              <a:rPr lang="en-US" altLang="zh-CN" dirty="0"/>
              <a:t>architecture</a:t>
            </a:r>
            <a:r>
              <a:rPr lang="en-US" altLang="zh-CN" dirty="0" smtClean="0"/>
              <a:t>) </a:t>
            </a:r>
            <a:r>
              <a:rPr lang="zh-CN" altLang="en-US" dirty="0" smtClean="0"/>
              <a:t>是</a:t>
            </a:r>
            <a:r>
              <a:rPr lang="zh-CN" altLang="en-US" dirty="0"/>
              <a:t>计算机网络的各层及其协议的集合。 </a:t>
            </a:r>
          </a:p>
          <a:p>
            <a:r>
              <a:rPr lang="zh-CN" altLang="en-US" dirty="0"/>
              <a:t>体系结构就是这个计算机网络及其部件</a:t>
            </a:r>
            <a:r>
              <a:rPr lang="zh-CN" altLang="en-US" dirty="0">
                <a:solidFill>
                  <a:srgbClr val="FF0000"/>
                </a:solidFill>
              </a:rPr>
              <a:t>所应完成的功能的精确定义。</a:t>
            </a:r>
          </a:p>
          <a:p>
            <a:r>
              <a:rPr lang="zh-CN" altLang="en-US" dirty="0" smtClean="0">
                <a:solidFill>
                  <a:srgbClr val="FF0000"/>
                </a:solidFill>
              </a:rPr>
              <a:t>实现 </a:t>
            </a:r>
            <a:r>
              <a:rPr lang="en-US" altLang="zh-CN" dirty="0" smtClean="0"/>
              <a:t>(</a:t>
            </a:r>
            <a:r>
              <a:rPr lang="en-US" altLang="zh-CN" dirty="0"/>
              <a:t>implementation</a:t>
            </a:r>
            <a:r>
              <a:rPr lang="en-US" altLang="zh-CN" dirty="0" smtClean="0"/>
              <a:t>) </a:t>
            </a:r>
            <a:r>
              <a:rPr lang="zh-CN" altLang="en-US" dirty="0" smtClean="0"/>
              <a:t>是</a:t>
            </a:r>
            <a:r>
              <a:rPr lang="zh-CN" altLang="en-US" dirty="0"/>
              <a:t>遵循这种体系结构的前提下用何种硬件或软件完成这些功能的问题。</a:t>
            </a:r>
          </a:p>
          <a:p>
            <a:r>
              <a:rPr lang="zh-CN" altLang="en-US" dirty="0">
                <a:solidFill>
                  <a:srgbClr val="0000CC"/>
                </a:solidFill>
              </a:rPr>
              <a:t>体系结构是抽象的，而实现则是具体的，是真正在运行的计算机硬件和软件。   </a:t>
            </a:r>
          </a:p>
        </p:txBody>
      </p:sp>
    </p:spTree>
    <p:extLst>
      <p:ext uri="{BB962C8B-B14F-4D97-AF65-F5344CB8AC3E}">
        <p14:creationId xmlns:p14="http://schemas.microsoft.com/office/powerpoint/2010/main" xmlns="" val="39125519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635000"/>
            <a:ext cx="7924800" cy="2143125"/>
          </a:xfrm>
          <a:prstGeom prst="rect">
            <a:avLst/>
          </a:prstGeom>
          <a:noFill/>
        </p:spPr>
        <p:txBody>
          <a:bodyPr vert="horz" wrap="square" rtlCol="0" anchor="ctr" anchorCtr="0">
            <a:noAutofit/>
          </a:bodyPr>
          <a:lstStyle/>
          <a:p>
            <a:r>
              <a:rPr lang="zh-CN" altLang="en-US" sz="2800" dirty="0"/>
              <a:t>网络协议的三个组成</a:t>
            </a:r>
            <a:r>
              <a:rPr lang="zh-CN" altLang="en-US" sz="2800" dirty="0" smtClean="0"/>
              <a:t>要素是什么？</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981200" y="2786063"/>
            <a:ext cx="6934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语法</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981200" y="3643313"/>
            <a:ext cx="6934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语义</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981200" y="4500563"/>
            <a:ext cx="6934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事件</a:t>
            </a:r>
            <a:endParaRPr lang="zh-CN" altLang="en-US" sz="2600" dirty="0">
              <a:solidFill>
                <a:srgbClr val="000000"/>
              </a:solidFill>
              <a:latin typeface="Microsoft Yahei"/>
              <a:ea typeface="Microsoft Yahei"/>
              <a:sym typeface="Microsoft Yahei"/>
            </a:endParaRPr>
          </a:p>
        </p:txBody>
      </p:sp>
      <p:sp>
        <p:nvSpPr>
          <p:cNvPr id="9" name="TextBox 8"/>
          <p:cNvSpPr txBox="1"/>
          <p:nvPr>
            <p:custDataLst>
              <p:tags r:id="rId6"/>
            </p:custDataLst>
          </p:nvPr>
        </p:nvSpPr>
        <p:spPr>
          <a:xfrm>
            <a:off x="1981200" y="5357813"/>
            <a:ext cx="69342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同步</a:t>
            </a:r>
            <a:endParaRPr lang="zh-CN" altLang="en-US" sz="2600" dirty="0">
              <a:solidFill>
                <a:srgbClr val="000000"/>
              </a:solidFill>
              <a:latin typeface="Microsoft Yahei"/>
              <a:ea typeface="Microsoft Yahei"/>
              <a:sym typeface="Microsoft Yahei"/>
            </a:endParaRPr>
          </a:p>
        </p:txBody>
      </p:sp>
      <p:sp>
        <p:nvSpPr>
          <p:cNvPr id="10" name="矩形 9"/>
          <p:cNvSpPr>
            <a:spLocks noChangeAspect="1"/>
          </p:cNvSpPr>
          <p:nvPr>
            <p:custDataLst>
              <p:tags r:id="rId7"/>
            </p:custDataLst>
          </p:nvPr>
        </p:nvSpPr>
        <p:spPr bwMode="auto">
          <a:xfrm>
            <a:off x="1228725" y="285035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A</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1" name="矩形 10"/>
          <p:cNvSpPr>
            <a:spLocks noChangeAspect="1"/>
          </p:cNvSpPr>
          <p:nvPr>
            <p:custDataLst>
              <p:tags r:id="rId8"/>
            </p:custDataLst>
          </p:nvPr>
        </p:nvSpPr>
        <p:spPr bwMode="auto">
          <a:xfrm>
            <a:off x="1228725" y="370760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B</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2" name="矩形 11"/>
          <p:cNvSpPr>
            <a:spLocks noChangeAspect="1"/>
          </p:cNvSpPr>
          <p:nvPr>
            <p:custDataLst>
              <p:tags r:id="rId9"/>
            </p:custDataLst>
          </p:nvPr>
        </p:nvSpPr>
        <p:spPr bwMode="auto">
          <a:xfrm>
            <a:off x="1228725" y="4564856"/>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C</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3" name="矩形 12"/>
          <p:cNvSpPr>
            <a:spLocks noChangeAspect="1"/>
          </p:cNvSpPr>
          <p:nvPr>
            <p:custDataLst>
              <p:tags r:id="rId10"/>
            </p:custDataLst>
          </p:nvPr>
        </p:nvSpPr>
        <p:spPr bwMode="auto">
          <a:xfrm>
            <a:off x="1228725" y="542210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FFFF"/>
                </a:solidFill>
                <a:effectLst/>
                <a:latin typeface="Microsoft Yahei"/>
                <a:ea typeface="Microsoft Yahei"/>
                <a:sym typeface="Microsoft Yahei"/>
              </a:rPr>
              <a:t>D</a:t>
            </a:r>
            <a:endParaRPr kumimoji="0" lang="zh-CN" altLang="en-US" sz="1600" b="0" i="0" u="none" strike="noStrike" cap="none" normalizeH="0" baseline="0" smtClean="0">
              <a:ln>
                <a:noFill/>
              </a:ln>
              <a:solidFill>
                <a:srgbClr val="FFFFFF"/>
              </a:solidFill>
              <a:effectLst/>
              <a:latin typeface="Microsoft Yahei"/>
              <a:ea typeface="Microsoft Yahei"/>
              <a:sym typeface="Microsoft Yahei"/>
            </a:endParaRPr>
          </a:p>
        </p:txBody>
      </p:sp>
      <p:sp>
        <p:nvSpPr>
          <p:cNvPr id="14" name="圆角矩形 13"/>
          <p:cNvSpPr/>
          <p:nvPr>
            <p:custDataLst>
              <p:tags r:id="rId11"/>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FFFFFF"/>
                </a:solidFill>
                <a:effectLst/>
                <a:latin typeface="Microsoft Yahei"/>
                <a:ea typeface="Microsoft Yahei"/>
                <a:sym typeface="Microsoft Yahei"/>
              </a:rPr>
              <a:t>提交</a:t>
            </a:r>
          </a:p>
        </p:txBody>
      </p:sp>
      <p:grpSp>
        <p:nvGrpSpPr>
          <p:cNvPr id="19" name="组合 18"/>
          <p:cNvGrpSpPr/>
          <p:nvPr>
            <p:custDataLst>
              <p:tags r:id="rId12"/>
            </p:custDataLst>
          </p:nvPr>
        </p:nvGrpSpPr>
        <p:grpSpPr>
          <a:xfrm>
            <a:off x="0" y="0"/>
            <a:ext cx="9906000" cy="635000"/>
            <a:chOff x="0" y="0"/>
            <a:chExt cx="9906000" cy="635000"/>
          </a:xfrm>
        </p:grpSpPr>
        <p:sp>
          <p:nvSpPr>
            <p:cNvPr id="15" name="TitleBackground"/>
            <p:cNvSpPr/>
            <p:nvPr>
              <p:custDataLst>
                <p:tags r:id="rId14"/>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ColorBlock"/>
            <p:cNvSpPr/>
            <p:nvPr>
              <p:custDataLst>
                <p:tags r:id="rId1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多选题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3</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cstate="print">
            <a:extLst>
              <a:ext uri="{28A0092B-C50C-407E-A947-70E740481C1C}">
                <a14:useLocalDpi xmlns:a14="http://schemas.microsoft.com/office/drawing/2010/main" xmlns=""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p14="http://schemas.microsoft.com/office/powerpoint/2010/main" xmlns="" val="10856875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三种交换的比较</a:t>
            </a:r>
          </a:p>
        </p:txBody>
      </p:sp>
      <p:sp>
        <p:nvSpPr>
          <p:cNvPr id="3" name="内容占位符 2"/>
          <p:cNvSpPr>
            <a:spLocks noGrp="1"/>
          </p:cNvSpPr>
          <p:nvPr>
            <p:ph idx="1"/>
          </p:nvPr>
        </p:nvSpPr>
        <p:spPr/>
        <p:txBody>
          <a:bodyPr/>
          <a:lstStyle/>
          <a:p>
            <a:r>
              <a:rPr lang="zh-CN" altLang="zh-CN" dirty="0"/>
              <a:t>若要连续传送大量的数据，且其传送时间远大于连接建立时间，则电路交换的传输速率较快</a:t>
            </a:r>
            <a:r>
              <a:rPr lang="zh-CN" altLang="zh-CN" dirty="0" smtClean="0"/>
              <a:t>。</a:t>
            </a:r>
            <a:endParaRPr lang="en-US" altLang="zh-CN" dirty="0" smtClean="0"/>
          </a:p>
          <a:p>
            <a:r>
              <a:rPr lang="zh-CN" altLang="zh-CN" dirty="0" smtClean="0"/>
              <a:t>报文交换</a:t>
            </a:r>
            <a:r>
              <a:rPr lang="zh-CN" altLang="zh-CN" dirty="0"/>
              <a:t>和分组交换不需要预先分配传输带宽，在传送突发数据时可提高整个网络的</a:t>
            </a:r>
            <a:r>
              <a:rPr lang="zh-CN" altLang="zh-CN" dirty="0" smtClean="0"/>
              <a:t>信道利用率。</a:t>
            </a:r>
            <a:endParaRPr lang="en-US" altLang="zh-CN" dirty="0" smtClean="0"/>
          </a:p>
          <a:p>
            <a:r>
              <a:rPr lang="zh-CN" altLang="zh-CN" dirty="0" smtClean="0"/>
              <a:t>由于</a:t>
            </a:r>
            <a:r>
              <a:rPr lang="zh-CN" altLang="zh-CN" dirty="0"/>
              <a:t>一个分组的长度往往远小于整个报文的长度，因此分组交换比报文交换的时延小，同时也具有更好的</a:t>
            </a:r>
            <a:r>
              <a:rPr lang="zh-CN" altLang="zh-CN" dirty="0" smtClean="0"/>
              <a:t>灵活性</a:t>
            </a:r>
            <a:r>
              <a:rPr lang="zh-CN" altLang="en-US" dirty="0" smtClean="0"/>
              <a:t>。</a:t>
            </a:r>
            <a:endParaRPr lang="zh-CN" altLang="en-US" dirty="0"/>
          </a:p>
        </p:txBody>
      </p:sp>
    </p:spTree>
    <p:extLst>
      <p:ext uri="{BB962C8B-B14F-4D97-AF65-F5344CB8AC3E}">
        <p14:creationId xmlns:p14="http://schemas.microsoft.com/office/powerpoint/2010/main" xmlns="" val="1699187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113667" name="Rectangle 3"/>
          <p:cNvSpPr>
            <a:spLocks noGrp="1" noChangeArrowheads="1"/>
          </p:cNvSpPr>
          <p:nvPr>
            <p:ph idx="1"/>
          </p:nvPr>
        </p:nvSpPr>
        <p:spPr/>
        <p:txBody>
          <a:bodyPr/>
          <a:lstStyle/>
          <a:p>
            <a:r>
              <a:rPr lang="en-US" altLang="zh-CN" dirty="0" smtClean="0"/>
              <a:t>OSI </a:t>
            </a:r>
            <a:r>
              <a:rPr lang="zh-CN" altLang="zh-CN" dirty="0" smtClean="0"/>
              <a:t>的</a:t>
            </a:r>
            <a:r>
              <a:rPr lang="zh-CN" altLang="zh-CN" dirty="0"/>
              <a:t>七层协议</a:t>
            </a:r>
            <a:r>
              <a:rPr lang="zh-CN" altLang="zh-CN" dirty="0" smtClean="0"/>
              <a:t>体系结构的</a:t>
            </a:r>
            <a:r>
              <a:rPr lang="zh-CN" altLang="zh-CN" dirty="0"/>
              <a:t>概念清楚，理论也较完整，但它既复杂又不</a:t>
            </a:r>
            <a:r>
              <a:rPr lang="zh-CN" altLang="zh-CN" dirty="0" smtClean="0"/>
              <a:t>实用</a:t>
            </a:r>
            <a:r>
              <a:rPr lang="zh-CN" altLang="en-US" dirty="0" smtClean="0"/>
              <a:t>。</a:t>
            </a:r>
            <a:endParaRPr lang="en-US" altLang="zh-CN" dirty="0" smtClean="0"/>
          </a:p>
          <a:p>
            <a:r>
              <a:rPr lang="en-US" altLang="zh-CN" dirty="0" smtClean="0"/>
              <a:t>TCP/IP </a:t>
            </a:r>
            <a:r>
              <a:rPr lang="zh-CN" altLang="en-US" dirty="0"/>
              <a:t>是四</a:t>
            </a:r>
            <a:r>
              <a:rPr lang="zh-CN" altLang="en-US" dirty="0" smtClean="0"/>
              <a:t>层体系结构</a:t>
            </a:r>
            <a:r>
              <a:rPr lang="zh-CN" altLang="en-US" dirty="0"/>
              <a:t>：应用层、运输层、网际层和网络接口层。</a:t>
            </a:r>
          </a:p>
          <a:p>
            <a:r>
              <a:rPr lang="zh-CN" altLang="en-US" dirty="0"/>
              <a:t>但最下面的网络接口层并没有具体内容。</a:t>
            </a:r>
          </a:p>
          <a:p>
            <a:r>
              <a:rPr lang="zh-CN" altLang="en-US" dirty="0">
                <a:solidFill>
                  <a:srgbClr val="FF0000"/>
                </a:solidFill>
              </a:rPr>
              <a:t>因此往往采取折中的办法，即综合 </a:t>
            </a:r>
            <a:r>
              <a:rPr lang="en-US" altLang="zh-CN" dirty="0">
                <a:solidFill>
                  <a:srgbClr val="FF0000"/>
                </a:solidFill>
              </a:rPr>
              <a:t>OSI </a:t>
            </a:r>
            <a:r>
              <a:rPr lang="zh-CN" altLang="en-US" dirty="0">
                <a:solidFill>
                  <a:srgbClr val="FF0000"/>
                </a:solidFill>
              </a:rPr>
              <a:t>和</a:t>
            </a:r>
            <a:r>
              <a:rPr lang="zh-CN" altLang="en-US" sz="2000" dirty="0">
                <a:solidFill>
                  <a:srgbClr val="FF0000"/>
                </a:solidFill>
              </a:rPr>
              <a:t> </a:t>
            </a:r>
            <a:r>
              <a:rPr lang="en-US" altLang="zh-CN" dirty="0">
                <a:solidFill>
                  <a:srgbClr val="FF0000"/>
                </a:solidFill>
              </a:rPr>
              <a:t>TCP/IP</a:t>
            </a:r>
            <a:r>
              <a:rPr lang="en-US" altLang="zh-CN" sz="2000" dirty="0">
                <a:solidFill>
                  <a:srgbClr val="FF0000"/>
                </a:solidFill>
              </a:rPr>
              <a:t> </a:t>
            </a:r>
            <a:r>
              <a:rPr lang="zh-CN" altLang="en-US" dirty="0">
                <a:solidFill>
                  <a:srgbClr val="FF0000"/>
                </a:solidFill>
              </a:rPr>
              <a:t>的优点，采用一种只有五层协议的体系结构 。</a:t>
            </a:r>
            <a:r>
              <a:rPr lang="zh-CN" altLang="en-US" dirty="0">
                <a:solidFill>
                  <a:srgbClr val="0000CC"/>
                </a:solidFill>
              </a:rPr>
              <a:t> </a:t>
            </a:r>
          </a:p>
        </p:txBody>
      </p:sp>
    </p:spTree>
    <p:extLst>
      <p:ext uri="{BB962C8B-B14F-4D97-AF65-F5344CB8AC3E}">
        <p14:creationId xmlns:p14="http://schemas.microsoft.com/office/powerpoint/2010/main" xmlns="" val="1238768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dirty="0"/>
              <a:t>1.7.3  </a:t>
            </a:r>
            <a:r>
              <a:rPr lang="zh-CN" altLang="zh-CN" dirty="0"/>
              <a:t>具有五层协议的体系结构</a:t>
            </a:r>
            <a:endParaRPr lang="zh-CN" altLang="en-US" dirty="0"/>
          </a:p>
        </p:txBody>
      </p:sp>
      <p:sp>
        <p:nvSpPr>
          <p:cNvPr id="6" name="AutoShape 58"/>
          <p:cNvSpPr>
            <a:spLocks noChangeArrowheads="1"/>
          </p:cNvSpPr>
          <p:nvPr/>
        </p:nvSpPr>
        <p:spPr bwMode="auto">
          <a:xfrm>
            <a:off x="900757" y="16539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7" name="Freeform 50"/>
          <p:cNvSpPr>
            <a:spLocks/>
          </p:cNvSpPr>
          <p:nvPr/>
        </p:nvSpPr>
        <p:spPr bwMode="auto">
          <a:xfrm>
            <a:off x="902345" y="2036540"/>
            <a:ext cx="2039937" cy="260350"/>
          </a:xfrm>
          <a:custGeom>
            <a:avLst/>
            <a:gdLst>
              <a:gd name="T0" fmla="*/ 2030913617 w 2049"/>
              <a:gd name="T1" fmla="*/ 0 h 182"/>
              <a:gd name="T2" fmla="*/ 1853492943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8" name="Freeform 59"/>
          <p:cNvSpPr>
            <a:spLocks/>
          </p:cNvSpPr>
          <p:nvPr/>
        </p:nvSpPr>
        <p:spPr bwMode="auto">
          <a:xfrm>
            <a:off x="900757" y="2515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9" name="Freeform 60"/>
          <p:cNvSpPr>
            <a:spLocks/>
          </p:cNvSpPr>
          <p:nvPr/>
        </p:nvSpPr>
        <p:spPr bwMode="auto">
          <a:xfrm>
            <a:off x="900757" y="29953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0" name="Freeform 61"/>
          <p:cNvSpPr>
            <a:spLocks/>
          </p:cNvSpPr>
          <p:nvPr/>
        </p:nvSpPr>
        <p:spPr bwMode="auto">
          <a:xfrm>
            <a:off x="900757" y="34748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1" name="Freeform 62"/>
          <p:cNvSpPr>
            <a:spLocks/>
          </p:cNvSpPr>
          <p:nvPr/>
        </p:nvSpPr>
        <p:spPr bwMode="auto">
          <a:xfrm>
            <a:off x="899170" y="39542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2" name="Freeform 63"/>
          <p:cNvSpPr>
            <a:spLocks/>
          </p:cNvSpPr>
          <p:nvPr/>
        </p:nvSpPr>
        <p:spPr bwMode="auto">
          <a:xfrm>
            <a:off x="897582" y="44336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13" name="Text Box 22"/>
          <p:cNvSpPr txBox="1">
            <a:spLocks noChangeArrowheads="1"/>
          </p:cNvSpPr>
          <p:nvPr/>
        </p:nvSpPr>
        <p:spPr bwMode="auto">
          <a:xfrm>
            <a:off x="1618307" y="1936527"/>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14" name="Text Box 23"/>
          <p:cNvSpPr txBox="1">
            <a:spLocks noChangeArrowheads="1"/>
          </p:cNvSpPr>
          <p:nvPr/>
        </p:nvSpPr>
        <p:spPr bwMode="auto">
          <a:xfrm>
            <a:off x="1584970" y="3350990"/>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15" name="Text Box 24"/>
          <p:cNvSpPr txBox="1">
            <a:spLocks noChangeArrowheads="1"/>
          </p:cNvSpPr>
          <p:nvPr/>
        </p:nvSpPr>
        <p:spPr bwMode="auto">
          <a:xfrm>
            <a:off x="1597670" y="3830415"/>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16" name="Text Box 54"/>
          <p:cNvSpPr txBox="1">
            <a:spLocks noChangeArrowheads="1"/>
          </p:cNvSpPr>
          <p:nvPr/>
        </p:nvSpPr>
        <p:spPr bwMode="auto">
          <a:xfrm>
            <a:off x="1597670" y="2388965"/>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表示层</a:t>
            </a:r>
          </a:p>
        </p:txBody>
      </p:sp>
      <p:sp>
        <p:nvSpPr>
          <p:cNvPr id="17" name="Text Box 55"/>
          <p:cNvSpPr txBox="1">
            <a:spLocks noChangeArrowheads="1"/>
          </p:cNvSpPr>
          <p:nvPr/>
        </p:nvSpPr>
        <p:spPr bwMode="auto">
          <a:xfrm>
            <a:off x="1597670" y="2869977"/>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会话层</a:t>
            </a:r>
          </a:p>
        </p:txBody>
      </p:sp>
      <p:sp>
        <p:nvSpPr>
          <p:cNvPr id="18" name="Text Box 56"/>
          <p:cNvSpPr txBox="1">
            <a:spLocks noChangeArrowheads="1"/>
          </p:cNvSpPr>
          <p:nvPr/>
        </p:nvSpPr>
        <p:spPr bwMode="auto">
          <a:xfrm>
            <a:off x="1438920" y="4284440"/>
            <a:ext cx="13468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19" name="Text Box 57"/>
          <p:cNvSpPr txBox="1">
            <a:spLocks noChangeArrowheads="1"/>
          </p:cNvSpPr>
          <p:nvPr/>
        </p:nvSpPr>
        <p:spPr bwMode="auto">
          <a:xfrm>
            <a:off x="1597670" y="4736877"/>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dirty="0">
                <a:solidFill>
                  <a:srgbClr val="000099"/>
                </a:solidFill>
                <a:latin typeface="+mn-lt"/>
                <a:ea typeface="黑体" pitchFamily="2" charset="-122"/>
              </a:rPr>
              <a:t>物理层</a:t>
            </a:r>
          </a:p>
        </p:txBody>
      </p:sp>
      <p:sp>
        <p:nvSpPr>
          <p:cNvPr id="20" name="Text Box 43"/>
          <p:cNvSpPr txBox="1">
            <a:spLocks noChangeArrowheads="1"/>
          </p:cNvSpPr>
          <p:nvPr/>
        </p:nvSpPr>
        <p:spPr bwMode="auto">
          <a:xfrm>
            <a:off x="996007" y="1785715"/>
            <a:ext cx="298480" cy="329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r>
              <a:rPr lang="en-US" altLang="zh-CN" sz="1600" b="1" dirty="0">
                <a:solidFill>
                  <a:srgbClr val="000099"/>
                </a:solidFill>
                <a:latin typeface="+mn-lt"/>
                <a:ea typeface="黑体" pitchFamily="2" charset="-122"/>
              </a:rPr>
              <a:t>7</a:t>
            </a:r>
          </a:p>
          <a:p>
            <a:pPr eaLnBrk="1" hangingPunct="1">
              <a:lnSpc>
                <a:spcPct val="190000"/>
              </a:lnSpc>
            </a:pPr>
            <a:r>
              <a:rPr lang="en-US" altLang="zh-CN" sz="1600" b="1" dirty="0">
                <a:solidFill>
                  <a:srgbClr val="000099"/>
                </a:solidFill>
                <a:latin typeface="+mn-lt"/>
                <a:ea typeface="黑体" pitchFamily="2" charset="-122"/>
              </a:rPr>
              <a:t>6</a:t>
            </a: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21" name="Text Box 13"/>
          <p:cNvSpPr txBox="1">
            <a:spLocks noChangeArrowheads="1"/>
          </p:cNvSpPr>
          <p:nvPr/>
        </p:nvSpPr>
        <p:spPr bwMode="auto">
          <a:xfrm>
            <a:off x="776536" y="1222152"/>
            <a:ext cx="23455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C00000"/>
                </a:solidFill>
                <a:latin typeface="+mn-lt"/>
                <a:ea typeface="黑体" pitchFamily="2" charset="-122"/>
              </a:rPr>
              <a:t>OSI </a:t>
            </a:r>
            <a:r>
              <a:rPr lang="zh-CN" altLang="en-US" b="1" dirty="0">
                <a:solidFill>
                  <a:srgbClr val="C00000"/>
                </a:solidFill>
                <a:latin typeface="+mn-lt"/>
                <a:ea typeface="黑体" pitchFamily="2" charset="-122"/>
              </a:rPr>
              <a:t>的体系结构</a:t>
            </a:r>
          </a:p>
        </p:txBody>
      </p:sp>
      <p:sp>
        <p:nvSpPr>
          <p:cNvPr id="22" name="AutoShape 66"/>
          <p:cNvSpPr>
            <a:spLocks noChangeArrowheads="1"/>
          </p:cNvSpPr>
          <p:nvPr/>
        </p:nvSpPr>
        <p:spPr bwMode="auto">
          <a:xfrm>
            <a:off x="3512195" y="1606327"/>
            <a:ext cx="2668587" cy="358775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23" name="Freeform 69"/>
          <p:cNvSpPr>
            <a:spLocks/>
          </p:cNvSpPr>
          <p:nvPr/>
        </p:nvSpPr>
        <p:spPr bwMode="auto">
          <a:xfrm>
            <a:off x="3504257" y="2981102"/>
            <a:ext cx="2673350" cy="279400"/>
          </a:xfrm>
          <a:custGeom>
            <a:avLst/>
            <a:gdLst>
              <a:gd name="T0" fmla="*/ 2147483647 w 1684"/>
              <a:gd name="T1" fmla="*/ 0 h 176"/>
              <a:gd name="T2" fmla="*/ 2147483647 w 1684"/>
              <a:gd name="T3" fmla="*/ 433466923 h 176"/>
              <a:gd name="T4" fmla="*/ 0 w 1684"/>
              <a:gd name="T5" fmla="*/ 443547545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4" name="Freeform 70"/>
          <p:cNvSpPr>
            <a:spLocks/>
          </p:cNvSpPr>
          <p:nvPr/>
        </p:nvSpPr>
        <p:spPr bwMode="auto">
          <a:xfrm>
            <a:off x="3505845" y="3457352"/>
            <a:ext cx="2665412" cy="295275"/>
          </a:xfrm>
          <a:custGeom>
            <a:avLst/>
            <a:gdLst>
              <a:gd name="T0" fmla="*/ 2147483647 w 1679"/>
              <a:gd name="T1" fmla="*/ 0 h 186"/>
              <a:gd name="T2" fmla="*/ 2147483647 w 1679"/>
              <a:gd name="T3" fmla="*/ 468749107 h 186"/>
              <a:gd name="T4" fmla="*/ 0 w 1679"/>
              <a:gd name="T5" fmla="*/ 461189435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5" name="Freeform 71"/>
          <p:cNvSpPr>
            <a:spLocks/>
          </p:cNvSpPr>
          <p:nvPr/>
        </p:nvSpPr>
        <p:spPr bwMode="auto">
          <a:xfrm>
            <a:off x="3504257" y="3965352"/>
            <a:ext cx="2647950" cy="257175"/>
          </a:xfrm>
          <a:custGeom>
            <a:avLst/>
            <a:gdLst>
              <a:gd name="T0" fmla="*/ 2147483647 w 1668"/>
              <a:gd name="T1" fmla="*/ 0 h 162"/>
              <a:gd name="T2" fmla="*/ 2147483647 w 1668"/>
              <a:gd name="T3" fmla="*/ 403224947 h 162"/>
              <a:gd name="T4" fmla="*/ 0 w 1668"/>
              <a:gd name="T5" fmla="*/ 408265258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26" name="Text Box 73"/>
          <p:cNvSpPr txBox="1">
            <a:spLocks noChangeArrowheads="1"/>
          </p:cNvSpPr>
          <p:nvPr/>
        </p:nvSpPr>
        <p:spPr bwMode="auto">
          <a:xfrm>
            <a:off x="4290070" y="1965102"/>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27" name="Text Box 15"/>
          <p:cNvSpPr txBox="1">
            <a:spLocks noChangeArrowheads="1"/>
          </p:cNvSpPr>
          <p:nvPr/>
        </p:nvSpPr>
        <p:spPr bwMode="auto">
          <a:xfrm>
            <a:off x="4088457" y="4341590"/>
            <a:ext cx="13468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网络接口层</a:t>
            </a:r>
          </a:p>
        </p:txBody>
      </p:sp>
      <p:sp>
        <p:nvSpPr>
          <p:cNvPr id="28" name="Text Box 9"/>
          <p:cNvSpPr txBox="1">
            <a:spLocks noChangeArrowheads="1"/>
          </p:cNvSpPr>
          <p:nvPr/>
        </p:nvSpPr>
        <p:spPr bwMode="auto">
          <a:xfrm>
            <a:off x="4196407" y="3878040"/>
            <a:ext cx="116410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网际层 </a:t>
            </a:r>
            <a:r>
              <a:rPr lang="en-US" altLang="zh-CN" sz="1800" b="1">
                <a:solidFill>
                  <a:srgbClr val="000099"/>
                </a:solidFill>
                <a:latin typeface="+mn-lt"/>
                <a:ea typeface="黑体" pitchFamily="2" charset="-122"/>
              </a:rPr>
              <a:t>IP</a:t>
            </a:r>
          </a:p>
        </p:txBody>
      </p:sp>
      <p:sp>
        <p:nvSpPr>
          <p:cNvPr id="29" name="Text Box 16"/>
          <p:cNvSpPr txBox="1">
            <a:spLocks noChangeArrowheads="1"/>
          </p:cNvSpPr>
          <p:nvPr/>
        </p:nvSpPr>
        <p:spPr bwMode="auto">
          <a:xfrm>
            <a:off x="3640716" y="2365152"/>
            <a:ext cx="2252796"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en-US" altLang="zh-CN" sz="1600" b="1" dirty="0">
                <a:solidFill>
                  <a:srgbClr val="000099"/>
                </a:solidFill>
                <a:latin typeface="+mn-lt"/>
                <a:ea typeface="黑体" pitchFamily="2" charset="-122"/>
              </a:rPr>
              <a:t>(</a:t>
            </a:r>
            <a:r>
              <a:rPr lang="zh-CN" altLang="en-US" sz="1600" b="1" dirty="0">
                <a:solidFill>
                  <a:srgbClr val="000099"/>
                </a:solidFill>
                <a:latin typeface="+mn-lt"/>
                <a:ea typeface="黑体" pitchFamily="2" charset="-122"/>
              </a:rPr>
              <a:t>各种应用层</a:t>
            </a:r>
            <a:r>
              <a:rPr lang="zh-CN" altLang="en-US" sz="1600" b="1" dirty="0" smtClean="0">
                <a:solidFill>
                  <a:srgbClr val="000099"/>
                </a:solidFill>
                <a:latin typeface="+mn-lt"/>
                <a:ea typeface="黑体" pitchFamily="2" charset="-122"/>
              </a:rPr>
              <a:t>协议，如</a:t>
            </a:r>
            <a:endParaRPr lang="zh-CN" altLang="en-US" sz="1600" b="1" dirty="0">
              <a:solidFill>
                <a:srgbClr val="000099"/>
              </a:solidFill>
              <a:latin typeface="+mn-lt"/>
              <a:ea typeface="黑体" pitchFamily="2" charset="-122"/>
            </a:endParaRPr>
          </a:p>
          <a:p>
            <a:pPr algn="ctr" eaLnBrk="1" hangingPunct="1"/>
            <a:r>
              <a:rPr lang="en-US" altLang="zh-CN" sz="1600" b="1" dirty="0">
                <a:solidFill>
                  <a:srgbClr val="000099"/>
                </a:solidFill>
                <a:latin typeface="+mn-lt"/>
                <a:ea typeface="黑体" pitchFamily="2" charset="-122"/>
              </a:rPr>
              <a:t>DNS, HTTP, SMTP </a:t>
            </a:r>
            <a:r>
              <a:rPr lang="zh-CN" altLang="zh-CN" sz="1600" b="1" dirty="0">
                <a:solidFill>
                  <a:srgbClr val="000099"/>
                </a:solidFill>
                <a:latin typeface="+mn-lt"/>
                <a:ea typeface="黑体" pitchFamily="2" charset="-122"/>
              </a:rPr>
              <a:t>等</a:t>
            </a:r>
            <a:r>
              <a:rPr lang="en-US" altLang="zh-CN" sz="1600" b="1" dirty="0">
                <a:solidFill>
                  <a:srgbClr val="000099"/>
                </a:solidFill>
                <a:latin typeface="+mn-lt"/>
                <a:ea typeface="黑体" pitchFamily="2" charset="-122"/>
              </a:rPr>
              <a:t>)</a:t>
            </a:r>
          </a:p>
        </p:txBody>
      </p:sp>
      <p:sp>
        <p:nvSpPr>
          <p:cNvPr id="30" name="Text Box 41"/>
          <p:cNvSpPr txBox="1">
            <a:spLocks noChangeArrowheads="1"/>
          </p:cNvSpPr>
          <p:nvPr/>
        </p:nvSpPr>
        <p:spPr bwMode="auto">
          <a:xfrm>
            <a:off x="3505643" y="3333527"/>
            <a:ext cx="240546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1800" b="1">
                <a:solidFill>
                  <a:srgbClr val="000099"/>
                </a:solidFill>
                <a:latin typeface="+mn-lt"/>
                <a:ea typeface="黑体" pitchFamily="2" charset="-122"/>
              </a:rPr>
              <a:t>运输层 </a:t>
            </a:r>
            <a:r>
              <a:rPr lang="en-US" altLang="zh-CN" sz="1800" b="1">
                <a:solidFill>
                  <a:srgbClr val="000099"/>
                </a:solidFill>
                <a:latin typeface="+mn-lt"/>
                <a:ea typeface="黑体" pitchFamily="2" charset="-122"/>
              </a:rPr>
              <a:t>(TCP </a:t>
            </a:r>
            <a:r>
              <a:rPr lang="zh-CN" altLang="en-US" sz="1800" b="1">
                <a:solidFill>
                  <a:srgbClr val="000099"/>
                </a:solidFill>
                <a:latin typeface="+mn-lt"/>
                <a:ea typeface="黑体" pitchFamily="2" charset="-122"/>
              </a:rPr>
              <a:t>或 </a:t>
            </a:r>
            <a:r>
              <a:rPr lang="en-US" altLang="zh-CN" sz="1800" b="1">
                <a:solidFill>
                  <a:srgbClr val="000099"/>
                </a:solidFill>
                <a:latin typeface="+mn-lt"/>
                <a:ea typeface="黑体" pitchFamily="2" charset="-122"/>
              </a:rPr>
              <a:t>UDP)</a:t>
            </a:r>
          </a:p>
        </p:txBody>
      </p:sp>
      <p:sp>
        <p:nvSpPr>
          <p:cNvPr id="31" name="Text Box 12"/>
          <p:cNvSpPr txBox="1">
            <a:spLocks noChangeArrowheads="1"/>
          </p:cNvSpPr>
          <p:nvPr/>
        </p:nvSpPr>
        <p:spPr bwMode="auto">
          <a:xfrm>
            <a:off x="3524499" y="1222152"/>
            <a:ext cx="280160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solidFill>
                  <a:srgbClr val="C00000"/>
                </a:solidFill>
                <a:latin typeface="+mn-lt"/>
                <a:ea typeface="黑体" pitchFamily="2" charset="-122"/>
              </a:rPr>
              <a:t>TCP/IP </a:t>
            </a:r>
            <a:r>
              <a:rPr lang="zh-CN" altLang="en-US" b="1">
                <a:solidFill>
                  <a:srgbClr val="C00000"/>
                </a:solidFill>
                <a:latin typeface="+mn-lt"/>
                <a:ea typeface="黑体" pitchFamily="2" charset="-122"/>
              </a:rPr>
              <a:t>的体系结构</a:t>
            </a:r>
          </a:p>
        </p:txBody>
      </p:sp>
      <p:sp>
        <p:nvSpPr>
          <p:cNvPr id="32" name="Text Box 95"/>
          <p:cNvSpPr txBox="1">
            <a:spLocks noChangeArrowheads="1"/>
          </p:cNvSpPr>
          <p:nvPr/>
        </p:nvSpPr>
        <p:spPr bwMode="auto">
          <a:xfrm>
            <a:off x="1608782" y="5241702"/>
            <a:ext cx="4667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(a)</a:t>
            </a:r>
          </a:p>
        </p:txBody>
      </p:sp>
      <p:sp>
        <p:nvSpPr>
          <p:cNvPr id="33" name="Text Box 96"/>
          <p:cNvSpPr txBox="1">
            <a:spLocks noChangeArrowheads="1"/>
          </p:cNvSpPr>
          <p:nvPr/>
        </p:nvSpPr>
        <p:spPr bwMode="auto">
          <a:xfrm>
            <a:off x="4464695" y="5241702"/>
            <a:ext cx="47961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(b)</a:t>
            </a:r>
          </a:p>
        </p:txBody>
      </p:sp>
      <p:sp>
        <p:nvSpPr>
          <p:cNvPr id="34" name="Text Box 97"/>
          <p:cNvSpPr txBox="1">
            <a:spLocks noChangeArrowheads="1"/>
          </p:cNvSpPr>
          <p:nvPr/>
        </p:nvSpPr>
        <p:spPr bwMode="auto">
          <a:xfrm>
            <a:off x="7609532" y="5241702"/>
            <a:ext cx="4667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solidFill>
                  <a:srgbClr val="000099"/>
                </a:solidFill>
                <a:latin typeface="+mn-lt"/>
                <a:ea typeface="黑体" pitchFamily="2" charset="-122"/>
              </a:rPr>
              <a:t>(c)</a:t>
            </a:r>
          </a:p>
        </p:txBody>
      </p:sp>
      <p:sp>
        <p:nvSpPr>
          <p:cNvPr id="35" name="AutoShape 98"/>
          <p:cNvSpPr>
            <a:spLocks noChangeArrowheads="1"/>
          </p:cNvSpPr>
          <p:nvPr/>
        </p:nvSpPr>
        <p:spPr bwMode="auto">
          <a:xfrm>
            <a:off x="6787207" y="1641252"/>
            <a:ext cx="2054225" cy="3530600"/>
          </a:xfrm>
          <a:prstGeom prst="cube">
            <a:avLst>
              <a:gd name="adj" fmla="val 9144"/>
            </a:avLst>
          </a:prstGeom>
          <a:solidFill>
            <a:schemeClr val="bg1"/>
          </a:solidFill>
          <a:ln w="19050">
            <a:solidFill>
              <a:schemeClr val="tx1"/>
            </a:solidFill>
            <a:miter lim="800000"/>
            <a:headEnd/>
            <a:tailEnd/>
          </a:ln>
        </p:spPr>
        <p:txBody>
          <a:bodyPr wrap="none" anchor="ctr"/>
          <a:lstStyle/>
          <a:p>
            <a:endParaRPr lang="zh-CN" altLang="en-US" sz="2000" b="1">
              <a:solidFill>
                <a:srgbClr val="000099"/>
              </a:solidFill>
              <a:latin typeface="+mn-lt"/>
              <a:ea typeface="黑体" pitchFamily="2" charset="-122"/>
            </a:endParaRPr>
          </a:p>
        </p:txBody>
      </p:sp>
      <p:sp>
        <p:nvSpPr>
          <p:cNvPr id="36" name="Freeform 101"/>
          <p:cNvSpPr>
            <a:spLocks/>
          </p:cNvSpPr>
          <p:nvPr/>
        </p:nvSpPr>
        <p:spPr bwMode="auto">
          <a:xfrm>
            <a:off x="6787207" y="2982690"/>
            <a:ext cx="2038350" cy="260350"/>
          </a:xfrm>
          <a:custGeom>
            <a:avLst/>
            <a:gdLst>
              <a:gd name="T0" fmla="*/ 2027754886 w 2049"/>
              <a:gd name="T1" fmla="*/ 0 h 182"/>
              <a:gd name="T2" fmla="*/ 1850610517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7" name="Freeform 102"/>
          <p:cNvSpPr>
            <a:spLocks/>
          </p:cNvSpPr>
          <p:nvPr/>
        </p:nvSpPr>
        <p:spPr bwMode="auto">
          <a:xfrm>
            <a:off x="6787207" y="3462115"/>
            <a:ext cx="2038350" cy="263525"/>
          </a:xfrm>
          <a:custGeom>
            <a:avLst/>
            <a:gdLst>
              <a:gd name="T0" fmla="*/ 2027754886 w 2049"/>
              <a:gd name="T1" fmla="*/ 0 h 185"/>
              <a:gd name="T2" fmla="*/ 1853579006 w 2049"/>
              <a:gd name="T3" fmla="*/ 375380733 h 185"/>
              <a:gd name="T4" fmla="*/ 0 w 2049"/>
              <a:gd name="T5" fmla="*/ 369293931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8" name="Freeform 103"/>
          <p:cNvSpPr>
            <a:spLocks/>
          </p:cNvSpPr>
          <p:nvPr/>
        </p:nvSpPr>
        <p:spPr bwMode="auto">
          <a:xfrm>
            <a:off x="6785620" y="3941540"/>
            <a:ext cx="2039937" cy="266700"/>
          </a:xfrm>
          <a:custGeom>
            <a:avLst/>
            <a:gdLst>
              <a:gd name="T0" fmla="*/ 2030913617 w 2049"/>
              <a:gd name="T1" fmla="*/ 0 h 187"/>
              <a:gd name="T2" fmla="*/ 1846554772 w 2049"/>
              <a:gd name="T3" fmla="*/ 380368450 h 187"/>
              <a:gd name="T4" fmla="*/ 0 w 2049"/>
              <a:gd name="T5" fmla="*/ 370198109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39" name="Freeform 104"/>
          <p:cNvSpPr>
            <a:spLocks/>
          </p:cNvSpPr>
          <p:nvPr/>
        </p:nvSpPr>
        <p:spPr bwMode="auto">
          <a:xfrm>
            <a:off x="6784032" y="4420965"/>
            <a:ext cx="2039938" cy="260350"/>
          </a:xfrm>
          <a:custGeom>
            <a:avLst/>
            <a:gdLst>
              <a:gd name="T0" fmla="*/ 2030915608 w 2049"/>
              <a:gd name="T1" fmla="*/ 0 h 182"/>
              <a:gd name="T2" fmla="*/ 1853494848 w 2049"/>
              <a:gd name="T3" fmla="*/ 366290959 h 182"/>
              <a:gd name="T4" fmla="*/ 0 w 2049"/>
              <a:gd name="T5" fmla="*/ 372429209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000" b="1">
              <a:solidFill>
                <a:srgbClr val="000099"/>
              </a:solidFill>
              <a:latin typeface="+mn-lt"/>
              <a:ea typeface="黑体" pitchFamily="2" charset="-122"/>
            </a:endParaRPr>
          </a:p>
        </p:txBody>
      </p:sp>
      <p:sp>
        <p:nvSpPr>
          <p:cNvPr id="40" name="Text Box 106"/>
          <p:cNvSpPr txBox="1">
            <a:spLocks noChangeArrowheads="1"/>
          </p:cNvSpPr>
          <p:nvPr/>
        </p:nvSpPr>
        <p:spPr bwMode="auto">
          <a:xfrm>
            <a:off x="7471420" y="3338290"/>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运输层</a:t>
            </a:r>
          </a:p>
        </p:txBody>
      </p:sp>
      <p:sp>
        <p:nvSpPr>
          <p:cNvPr id="41" name="Text Box 107"/>
          <p:cNvSpPr txBox="1">
            <a:spLocks noChangeArrowheads="1"/>
          </p:cNvSpPr>
          <p:nvPr/>
        </p:nvSpPr>
        <p:spPr bwMode="auto">
          <a:xfrm>
            <a:off x="7484120" y="3817715"/>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网络层</a:t>
            </a:r>
          </a:p>
        </p:txBody>
      </p:sp>
      <p:sp>
        <p:nvSpPr>
          <p:cNvPr id="42" name="Text Box 108"/>
          <p:cNvSpPr txBox="1">
            <a:spLocks noChangeArrowheads="1"/>
          </p:cNvSpPr>
          <p:nvPr/>
        </p:nvSpPr>
        <p:spPr bwMode="auto">
          <a:xfrm>
            <a:off x="7484120" y="2376265"/>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应用层</a:t>
            </a:r>
          </a:p>
        </p:txBody>
      </p:sp>
      <p:sp>
        <p:nvSpPr>
          <p:cNvPr id="43" name="Text Box 110"/>
          <p:cNvSpPr txBox="1">
            <a:spLocks noChangeArrowheads="1"/>
          </p:cNvSpPr>
          <p:nvPr/>
        </p:nvSpPr>
        <p:spPr bwMode="auto">
          <a:xfrm>
            <a:off x="7325370" y="4271740"/>
            <a:ext cx="134684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数据链路层</a:t>
            </a:r>
          </a:p>
        </p:txBody>
      </p:sp>
      <p:sp>
        <p:nvSpPr>
          <p:cNvPr id="44" name="Text Box 111"/>
          <p:cNvSpPr txBox="1">
            <a:spLocks noChangeArrowheads="1"/>
          </p:cNvSpPr>
          <p:nvPr/>
        </p:nvSpPr>
        <p:spPr bwMode="auto">
          <a:xfrm>
            <a:off x="7484120" y="4724177"/>
            <a:ext cx="88197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800" b="1">
                <a:solidFill>
                  <a:srgbClr val="000099"/>
                </a:solidFill>
                <a:latin typeface="+mn-lt"/>
                <a:ea typeface="黑体" pitchFamily="2" charset="-122"/>
              </a:rPr>
              <a:t>物理层</a:t>
            </a:r>
          </a:p>
        </p:txBody>
      </p:sp>
      <p:sp>
        <p:nvSpPr>
          <p:cNvPr id="45" name="Text Box 112"/>
          <p:cNvSpPr txBox="1">
            <a:spLocks noChangeArrowheads="1"/>
          </p:cNvSpPr>
          <p:nvPr/>
        </p:nvSpPr>
        <p:spPr bwMode="auto">
          <a:xfrm>
            <a:off x="6882457" y="1749202"/>
            <a:ext cx="298480" cy="329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5</a:t>
            </a:r>
          </a:p>
          <a:p>
            <a:pPr eaLnBrk="1" hangingPunct="1">
              <a:lnSpc>
                <a:spcPct val="190000"/>
              </a:lnSpc>
            </a:pPr>
            <a:endParaRPr lang="en-US" altLang="zh-CN" sz="1600" b="1" dirty="0">
              <a:solidFill>
                <a:srgbClr val="000099"/>
              </a:solidFill>
              <a:latin typeface="+mn-lt"/>
              <a:ea typeface="黑体" pitchFamily="2" charset="-122"/>
            </a:endParaRPr>
          </a:p>
          <a:p>
            <a:pPr eaLnBrk="1" hangingPunct="1">
              <a:lnSpc>
                <a:spcPct val="190000"/>
              </a:lnSpc>
            </a:pPr>
            <a:r>
              <a:rPr lang="en-US" altLang="zh-CN" sz="1600" b="1" dirty="0">
                <a:solidFill>
                  <a:srgbClr val="000099"/>
                </a:solidFill>
                <a:latin typeface="+mn-lt"/>
                <a:ea typeface="黑体" pitchFamily="2" charset="-122"/>
              </a:rPr>
              <a:t>4</a:t>
            </a:r>
          </a:p>
          <a:p>
            <a:pPr eaLnBrk="1" hangingPunct="1">
              <a:lnSpc>
                <a:spcPct val="190000"/>
              </a:lnSpc>
            </a:pPr>
            <a:r>
              <a:rPr lang="en-US" altLang="zh-CN" sz="1600" b="1" dirty="0">
                <a:solidFill>
                  <a:srgbClr val="000099"/>
                </a:solidFill>
                <a:latin typeface="+mn-lt"/>
                <a:ea typeface="黑体" pitchFamily="2" charset="-122"/>
              </a:rPr>
              <a:t>3</a:t>
            </a:r>
          </a:p>
          <a:p>
            <a:pPr eaLnBrk="1" hangingPunct="1">
              <a:lnSpc>
                <a:spcPct val="190000"/>
              </a:lnSpc>
            </a:pPr>
            <a:r>
              <a:rPr lang="en-US" altLang="zh-CN" sz="1600" b="1" dirty="0">
                <a:solidFill>
                  <a:srgbClr val="000099"/>
                </a:solidFill>
                <a:latin typeface="+mn-lt"/>
                <a:ea typeface="黑体" pitchFamily="2" charset="-122"/>
              </a:rPr>
              <a:t>2</a:t>
            </a:r>
          </a:p>
          <a:p>
            <a:pPr eaLnBrk="1" hangingPunct="1">
              <a:lnSpc>
                <a:spcPct val="190000"/>
              </a:lnSpc>
            </a:pPr>
            <a:r>
              <a:rPr lang="en-US" altLang="zh-CN" sz="1600" b="1" dirty="0">
                <a:solidFill>
                  <a:srgbClr val="000099"/>
                </a:solidFill>
                <a:latin typeface="+mn-lt"/>
                <a:ea typeface="黑体" pitchFamily="2" charset="-122"/>
              </a:rPr>
              <a:t>1</a:t>
            </a:r>
          </a:p>
        </p:txBody>
      </p:sp>
      <p:sp>
        <p:nvSpPr>
          <p:cNvPr id="46" name="Text Box 113"/>
          <p:cNvSpPr txBox="1">
            <a:spLocks noChangeArrowheads="1"/>
          </p:cNvSpPr>
          <p:nvPr/>
        </p:nvSpPr>
        <p:spPr bwMode="auto">
          <a:xfrm>
            <a:off x="6602785" y="1196752"/>
            <a:ext cx="296908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C00000"/>
                </a:solidFill>
                <a:latin typeface="+mn-lt"/>
                <a:ea typeface="黑体" pitchFamily="2" charset="-122"/>
              </a:rPr>
              <a:t>五层协议的体系结构</a:t>
            </a:r>
          </a:p>
        </p:txBody>
      </p:sp>
      <p:sp>
        <p:nvSpPr>
          <p:cNvPr id="47" name="Text Box 15"/>
          <p:cNvSpPr txBox="1">
            <a:spLocks noChangeArrowheads="1"/>
          </p:cNvSpPr>
          <p:nvPr/>
        </p:nvSpPr>
        <p:spPr bwMode="auto">
          <a:xfrm>
            <a:off x="3386782" y="4701952"/>
            <a:ext cx="266611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1600" b="1" dirty="0">
                <a:solidFill>
                  <a:srgbClr val="000099"/>
                </a:solidFill>
                <a:latin typeface="+mn-lt"/>
                <a:ea typeface="黑体" pitchFamily="2" charset="-122"/>
              </a:rPr>
              <a:t>（这一层并没有具体内容）</a:t>
            </a:r>
          </a:p>
        </p:txBody>
      </p:sp>
      <p:sp>
        <p:nvSpPr>
          <p:cNvPr id="3" name="矩形 2"/>
          <p:cNvSpPr/>
          <p:nvPr/>
        </p:nvSpPr>
        <p:spPr>
          <a:xfrm>
            <a:off x="560512" y="5622339"/>
            <a:ext cx="9201472" cy="830997"/>
          </a:xfrm>
          <a:prstGeom prst="rect">
            <a:avLst/>
          </a:prstGeom>
        </p:spPr>
        <p:txBody>
          <a:bodyPr wrap="square">
            <a:spAutoFit/>
          </a:bodyPr>
          <a:lstStyle/>
          <a:p>
            <a:pPr algn="ctr"/>
            <a:r>
              <a:rPr lang="zh-CN" altLang="zh-CN" sz="2400" b="1" dirty="0" smtClean="0">
                <a:latin typeface="+mn-lt"/>
                <a:ea typeface="黑体" pitchFamily="2" charset="-122"/>
              </a:rPr>
              <a:t>计算机网络</a:t>
            </a:r>
            <a:r>
              <a:rPr lang="zh-CN" altLang="zh-CN" sz="2400" b="1" dirty="0">
                <a:latin typeface="+mn-lt"/>
                <a:ea typeface="黑体" pitchFamily="2" charset="-122"/>
              </a:rPr>
              <a:t>体系结构</a:t>
            </a:r>
            <a:r>
              <a:rPr lang="zh-CN" altLang="zh-CN" sz="2400" b="1" dirty="0" smtClean="0">
                <a:latin typeface="+mn-lt"/>
                <a:ea typeface="黑体" pitchFamily="2" charset="-122"/>
              </a:rPr>
              <a:t>：</a:t>
            </a:r>
            <a:endParaRPr lang="en-US" altLang="zh-CN" sz="2400" b="1" dirty="0" smtClean="0">
              <a:latin typeface="+mn-lt"/>
              <a:ea typeface="黑体" pitchFamily="2" charset="-122"/>
            </a:endParaRPr>
          </a:p>
          <a:p>
            <a:pPr algn="ctr"/>
            <a:r>
              <a:rPr lang="en-US" altLang="zh-CN" sz="2400" b="1" dirty="0" smtClean="0">
                <a:latin typeface="+mn-lt"/>
                <a:ea typeface="黑体" pitchFamily="2" charset="-122"/>
              </a:rPr>
              <a:t>(</a:t>
            </a:r>
            <a:r>
              <a:rPr lang="en-US" altLang="zh-CN" sz="2400" b="1" dirty="0">
                <a:latin typeface="+mn-lt"/>
                <a:ea typeface="黑体" pitchFamily="2" charset="-122"/>
              </a:rPr>
              <a:t>a) </a:t>
            </a:r>
            <a:r>
              <a:rPr lang="en-US" altLang="zh-CN" sz="2400" b="1" dirty="0" smtClean="0">
                <a:latin typeface="+mn-lt"/>
                <a:ea typeface="黑体" pitchFamily="2" charset="-122"/>
              </a:rPr>
              <a:t>OSI </a:t>
            </a:r>
            <a:r>
              <a:rPr lang="zh-CN" altLang="zh-CN" sz="2400" b="1" dirty="0" smtClean="0">
                <a:latin typeface="+mn-lt"/>
                <a:ea typeface="黑体" pitchFamily="2" charset="-122"/>
              </a:rPr>
              <a:t>的</a:t>
            </a:r>
            <a:r>
              <a:rPr lang="zh-CN" altLang="zh-CN" sz="2400" b="1" dirty="0">
                <a:latin typeface="+mn-lt"/>
                <a:ea typeface="黑体" pitchFamily="2" charset="-122"/>
              </a:rPr>
              <a:t>七层协议；</a:t>
            </a:r>
            <a:r>
              <a:rPr lang="en-US" altLang="zh-CN" sz="2400" b="1" dirty="0">
                <a:latin typeface="+mn-lt"/>
                <a:ea typeface="黑体" pitchFamily="2" charset="-122"/>
              </a:rPr>
              <a:t>(b) </a:t>
            </a:r>
            <a:r>
              <a:rPr lang="en-US" altLang="zh-CN" sz="2400" b="1" dirty="0" smtClean="0">
                <a:latin typeface="+mn-lt"/>
                <a:ea typeface="黑体" pitchFamily="2" charset="-122"/>
              </a:rPr>
              <a:t>TCP/IP </a:t>
            </a:r>
            <a:r>
              <a:rPr lang="zh-CN" altLang="zh-CN" sz="2400" b="1" dirty="0" smtClean="0">
                <a:latin typeface="+mn-lt"/>
                <a:ea typeface="黑体" pitchFamily="2" charset="-122"/>
              </a:rPr>
              <a:t>的</a:t>
            </a:r>
            <a:r>
              <a:rPr lang="zh-CN" altLang="zh-CN" sz="2400" b="1" dirty="0">
                <a:latin typeface="+mn-lt"/>
                <a:ea typeface="黑体" pitchFamily="2" charset="-122"/>
              </a:rPr>
              <a:t>四层协议；</a:t>
            </a:r>
            <a:r>
              <a:rPr lang="en-US" altLang="zh-CN" sz="2400" b="1" dirty="0">
                <a:latin typeface="+mn-lt"/>
                <a:ea typeface="黑体" pitchFamily="2" charset="-122"/>
              </a:rPr>
              <a:t>(c) </a:t>
            </a:r>
            <a:r>
              <a:rPr lang="zh-CN" altLang="zh-CN" sz="2400" b="1" dirty="0">
                <a:latin typeface="+mn-lt"/>
                <a:ea typeface="黑体" pitchFamily="2" charset="-122"/>
              </a:rPr>
              <a:t>五层协议</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5631999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ctr"/>
            <a:r>
              <a:rPr lang="zh-CN" altLang="en-US"/>
              <a:t>五层协议的体系结构 </a:t>
            </a:r>
          </a:p>
        </p:txBody>
      </p:sp>
      <p:sp>
        <p:nvSpPr>
          <p:cNvPr id="114691" name="Rectangle 3"/>
          <p:cNvSpPr>
            <a:spLocks noGrp="1" noChangeArrowheads="1"/>
          </p:cNvSpPr>
          <p:nvPr>
            <p:ph type="body" idx="4294967295"/>
          </p:nvPr>
        </p:nvSpPr>
        <p:spPr>
          <a:xfrm>
            <a:off x="3728864" y="1773261"/>
            <a:ext cx="5845175" cy="3167063"/>
          </a:xfrm>
        </p:spPr>
        <p:txBody>
          <a:bodyPr/>
          <a:lstStyle/>
          <a:p>
            <a:pPr>
              <a:lnSpc>
                <a:spcPct val="125000"/>
              </a:lnSpc>
            </a:pPr>
            <a:r>
              <a:rPr lang="zh-CN" altLang="en-US" sz="2800" dirty="0" smtClean="0"/>
              <a:t>应用层 </a:t>
            </a:r>
            <a:r>
              <a:rPr lang="en-US" altLang="zh-CN" sz="2800" dirty="0" smtClean="0"/>
              <a:t>(</a:t>
            </a:r>
            <a:r>
              <a:rPr lang="en-US" altLang="zh-CN" sz="2800" dirty="0"/>
              <a:t>application layer) </a:t>
            </a:r>
          </a:p>
          <a:p>
            <a:pPr>
              <a:lnSpc>
                <a:spcPct val="125000"/>
              </a:lnSpc>
            </a:pPr>
            <a:r>
              <a:rPr lang="zh-CN" altLang="en-US" sz="2800" dirty="0" smtClean="0"/>
              <a:t>运输层 </a:t>
            </a:r>
            <a:r>
              <a:rPr lang="en-US" altLang="zh-CN" sz="2800" dirty="0" smtClean="0"/>
              <a:t>(</a:t>
            </a:r>
            <a:r>
              <a:rPr lang="en-US" altLang="zh-CN" sz="2800" dirty="0"/>
              <a:t>transport layer) </a:t>
            </a:r>
          </a:p>
          <a:p>
            <a:pPr>
              <a:lnSpc>
                <a:spcPct val="125000"/>
              </a:lnSpc>
            </a:pPr>
            <a:r>
              <a:rPr lang="zh-CN" altLang="en-US" sz="2800" dirty="0" smtClean="0"/>
              <a:t>网络层 </a:t>
            </a:r>
            <a:r>
              <a:rPr lang="en-US" altLang="zh-CN" sz="2800" dirty="0" smtClean="0"/>
              <a:t>(</a:t>
            </a:r>
            <a:r>
              <a:rPr lang="en-US" altLang="zh-CN" sz="2800" dirty="0"/>
              <a:t>network layer) </a:t>
            </a:r>
          </a:p>
          <a:p>
            <a:pPr>
              <a:lnSpc>
                <a:spcPct val="125000"/>
              </a:lnSpc>
            </a:pPr>
            <a:r>
              <a:rPr lang="zh-CN" altLang="en-US" sz="2800" dirty="0" smtClean="0"/>
              <a:t>数据链路层 </a:t>
            </a:r>
            <a:r>
              <a:rPr lang="en-US" altLang="zh-CN" sz="2800" dirty="0" smtClean="0"/>
              <a:t>(</a:t>
            </a:r>
            <a:r>
              <a:rPr lang="en-US" altLang="zh-CN" sz="2800" dirty="0"/>
              <a:t>data link layer) </a:t>
            </a:r>
          </a:p>
          <a:p>
            <a:pPr>
              <a:lnSpc>
                <a:spcPct val="125000"/>
              </a:lnSpc>
            </a:pPr>
            <a:r>
              <a:rPr lang="zh-CN" altLang="en-US" sz="2800" dirty="0" smtClean="0"/>
              <a:t>物理层 </a:t>
            </a:r>
            <a:r>
              <a:rPr lang="en-US" altLang="zh-CN" sz="2800" dirty="0" smtClean="0"/>
              <a:t>(</a:t>
            </a:r>
            <a:r>
              <a:rPr lang="en-US" altLang="zh-CN" sz="2800" dirty="0"/>
              <a:t>physical layer) </a:t>
            </a:r>
          </a:p>
        </p:txBody>
      </p:sp>
      <p:sp>
        <p:nvSpPr>
          <p:cNvPr id="114692" name="Text Box 4"/>
          <p:cNvSpPr txBox="1">
            <a:spLocks noChangeArrowheads="1"/>
          </p:cNvSpPr>
          <p:nvPr/>
        </p:nvSpPr>
        <p:spPr bwMode="auto">
          <a:xfrm>
            <a:off x="1429147" y="3741761"/>
            <a:ext cx="121058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1600" b="1">
                <a:solidFill>
                  <a:srgbClr val="000099"/>
                </a:solidFill>
                <a:latin typeface="+mn-lt"/>
                <a:ea typeface="黑体" pitchFamily="2" charset="-122"/>
              </a:rPr>
              <a:t>数据链路层</a:t>
            </a:r>
          </a:p>
        </p:txBody>
      </p:sp>
      <p:grpSp>
        <p:nvGrpSpPr>
          <p:cNvPr id="114693" name="Group 5"/>
          <p:cNvGrpSpPr>
            <a:grpSpLocks/>
          </p:cNvGrpSpPr>
          <p:nvPr/>
        </p:nvGrpSpPr>
        <p:grpSpPr bwMode="auto">
          <a:xfrm>
            <a:off x="1157421" y="1628800"/>
            <a:ext cx="2079228" cy="3240087"/>
            <a:chOff x="673" y="1389"/>
            <a:chExt cx="1535" cy="2041"/>
          </a:xfrm>
        </p:grpSpPr>
        <p:sp>
          <p:nvSpPr>
            <p:cNvPr id="114694" name="AutoShape 6"/>
            <p:cNvSpPr>
              <a:spLocks noChangeArrowheads="1"/>
            </p:cNvSpPr>
            <p:nvPr/>
          </p:nvSpPr>
          <p:spPr bwMode="auto">
            <a:xfrm>
              <a:off x="673" y="1389"/>
              <a:ext cx="1535" cy="2041"/>
            </a:xfrm>
            <a:prstGeom prst="cube">
              <a:avLst>
                <a:gd name="adj" fmla="val 9250"/>
              </a:avLst>
            </a:prstGeom>
            <a:solidFill>
              <a:schemeClr val="bg1"/>
            </a:solidFill>
            <a:ln w="190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5" name="Freeform 7"/>
            <p:cNvSpPr>
              <a:spLocks/>
            </p:cNvSpPr>
            <p:nvPr/>
          </p:nvSpPr>
          <p:spPr bwMode="auto">
            <a:xfrm>
              <a:off x="673" y="292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6" name="Freeform 8"/>
            <p:cNvSpPr>
              <a:spLocks/>
            </p:cNvSpPr>
            <p:nvPr/>
          </p:nvSpPr>
          <p:spPr bwMode="auto">
            <a:xfrm>
              <a:off x="673" y="2530"/>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7" name="Freeform 9"/>
            <p:cNvSpPr>
              <a:spLocks/>
            </p:cNvSpPr>
            <p:nvPr/>
          </p:nvSpPr>
          <p:spPr bwMode="auto">
            <a:xfrm>
              <a:off x="673" y="2147"/>
              <a:ext cx="1535" cy="135"/>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sp>
          <p:nvSpPr>
            <p:cNvPr id="114698" name="Freeform 10"/>
            <p:cNvSpPr>
              <a:spLocks/>
            </p:cNvSpPr>
            <p:nvPr/>
          </p:nvSpPr>
          <p:spPr bwMode="auto">
            <a:xfrm>
              <a:off x="673" y="1765"/>
              <a:ext cx="1535" cy="134"/>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9050"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99"/>
                </a:solidFill>
                <a:latin typeface="+mn-lt"/>
                <a:ea typeface="黑体" pitchFamily="2" charset="-122"/>
              </a:endParaRPr>
            </a:p>
          </p:txBody>
        </p:sp>
      </p:grpSp>
      <p:sp>
        <p:nvSpPr>
          <p:cNvPr id="114699" name="Text Box 11"/>
          <p:cNvSpPr txBox="1">
            <a:spLocks noChangeArrowheads="1"/>
          </p:cNvSpPr>
          <p:nvPr/>
        </p:nvSpPr>
        <p:spPr bwMode="auto">
          <a:xfrm>
            <a:off x="815181" y="1916137"/>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5        </a:t>
            </a:r>
            <a:r>
              <a:rPr kumimoji="1" lang="zh-CN" altLang="en-US" sz="2000" b="1">
                <a:solidFill>
                  <a:srgbClr val="000099"/>
                </a:solidFill>
                <a:latin typeface="+mn-lt"/>
                <a:ea typeface="黑体" pitchFamily="2" charset="-122"/>
              </a:rPr>
              <a:t>应用层</a:t>
            </a:r>
          </a:p>
        </p:txBody>
      </p:sp>
      <p:sp>
        <p:nvSpPr>
          <p:cNvPr id="114700" name="Text Box 12"/>
          <p:cNvSpPr txBox="1">
            <a:spLocks noChangeArrowheads="1"/>
          </p:cNvSpPr>
          <p:nvPr/>
        </p:nvSpPr>
        <p:spPr bwMode="auto">
          <a:xfrm>
            <a:off x="815181" y="2527325"/>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000099"/>
                </a:solidFill>
                <a:latin typeface="+mn-lt"/>
                <a:ea typeface="黑体" pitchFamily="2" charset="-122"/>
              </a:rPr>
              <a:t>4        </a:t>
            </a:r>
            <a:r>
              <a:rPr kumimoji="1" lang="zh-CN" altLang="en-US" sz="2000" b="1">
                <a:solidFill>
                  <a:srgbClr val="000099"/>
                </a:solidFill>
                <a:latin typeface="+mn-lt"/>
                <a:ea typeface="黑体" pitchFamily="2" charset="-122"/>
              </a:rPr>
              <a:t>运输层</a:t>
            </a:r>
          </a:p>
        </p:txBody>
      </p:sp>
      <p:sp>
        <p:nvSpPr>
          <p:cNvPr id="114701" name="Text Box 13"/>
          <p:cNvSpPr txBox="1">
            <a:spLocks noChangeArrowheads="1"/>
          </p:cNvSpPr>
          <p:nvPr/>
        </p:nvSpPr>
        <p:spPr bwMode="auto">
          <a:xfrm>
            <a:off x="815181" y="3140099"/>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3        </a:t>
            </a:r>
            <a:r>
              <a:rPr kumimoji="1" lang="zh-CN" altLang="en-US" sz="2000" b="1" dirty="0">
                <a:solidFill>
                  <a:srgbClr val="000099"/>
                </a:solidFill>
                <a:latin typeface="+mn-lt"/>
                <a:ea typeface="黑体" pitchFamily="2" charset="-122"/>
              </a:rPr>
              <a:t>网络层</a:t>
            </a:r>
          </a:p>
        </p:txBody>
      </p:sp>
      <p:sp>
        <p:nvSpPr>
          <p:cNvPr id="114702" name="Text Box 14"/>
          <p:cNvSpPr txBox="1">
            <a:spLocks noChangeArrowheads="1"/>
          </p:cNvSpPr>
          <p:nvPr/>
        </p:nvSpPr>
        <p:spPr bwMode="auto">
          <a:xfrm>
            <a:off x="815181" y="3752875"/>
            <a:ext cx="189987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2    </a:t>
            </a:r>
            <a:r>
              <a:rPr kumimoji="1" lang="zh-CN" altLang="en-US" sz="2000" b="1" dirty="0">
                <a:solidFill>
                  <a:srgbClr val="000099"/>
                </a:solidFill>
                <a:latin typeface="+mn-lt"/>
                <a:ea typeface="黑体" pitchFamily="2" charset="-122"/>
              </a:rPr>
              <a:t>数据链路层</a:t>
            </a:r>
          </a:p>
        </p:txBody>
      </p:sp>
      <p:sp>
        <p:nvSpPr>
          <p:cNvPr id="114703" name="Text Box 15"/>
          <p:cNvSpPr txBox="1">
            <a:spLocks noChangeArrowheads="1"/>
          </p:cNvSpPr>
          <p:nvPr/>
        </p:nvSpPr>
        <p:spPr bwMode="auto">
          <a:xfrm>
            <a:off x="815181" y="4365650"/>
            <a:ext cx="166584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99"/>
                </a:solidFill>
                <a:latin typeface="+mn-lt"/>
                <a:ea typeface="黑体" pitchFamily="2" charset="-122"/>
              </a:rPr>
              <a:t>1        </a:t>
            </a:r>
            <a:r>
              <a:rPr kumimoji="1" lang="zh-CN" altLang="en-US" sz="2000" b="1" dirty="0">
                <a:solidFill>
                  <a:srgbClr val="000099"/>
                </a:solidFill>
                <a:latin typeface="+mn-lt"/>
                <a:ea typeface="黑体" pitchFamily="2" charset="-122"/>
              </a:rPr>
              <a:t>物理层</a:t>
            </a:r>
          </a:p>
        </p:txBody>
      </p:sp>
    </p:spTree>
    <p:extLst>
      <p:ext uri="{BB962C8B-B14F-4D97-AF65-F5344CB8AC3E}">
        <p14:creationId xmlns:p14="http://schemas.microsoft.com/office/powerpoint/2010/main" xmlns="" val="26368354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469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4691">
                                            <p:txEl>
                                              <p:pRg st="1" end="1"/>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470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1470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4691">
                                            <p:txEl>
                                              <p:pRg st="3" end="3"/>
                                            </p:txEl>
                                          </p:spTgt>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147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4691">
                                            <p:txEl>
                                              <p:pRg st="4" end="4"/>
                                            </p:txEl>
                                          </p:spTgt>
                                        </p:tgtEl>
                                        <p:attrNameLst>
                                          <p:attrName>style.visibility</p:attrName>
                                        </p:attrNameLst>
                                      </p:cBhvr>
                                      <p:to>
                                        <p:strVal val="visible"/>
                                      </p:to>
                                    </p:set>
                                  </p:childTnLst>
                                </p:cTn>
                              </p:par>
                            </p:childTnLst>
                          </p:cTn>
                        </p:par>
                        <p:par>
                          <p:cTn id="35" fill="hold" nodeType="afterGroup">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147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9" grpId="0"/>
      <p:bldP spid="114700" grpId="0"/>
      <p:bldP spid="114701" grpId="0"/>
      <p:bldP spid="114702" grpId="0"/>
      <p:bldP spid="11470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5715"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16"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17" name="Text Box 5"/>
          <p:cNvSpPr txBox="1">
            <a:spLocks noChangeArrowheads="1"/>
          </p:cNvSpPr>
          <p:nvPr/>
        </p:nvSpPr>
        <p:spPr bwMode="auto">
          <a:xfrm>
            <a:off x="1064568" y="273933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18" name="Text Box 6"/>
          <p:cNvSpPr txBox="1">
            <a:spLocks noChangeArrowheads="1"/>
          </p:cNvSpPr>
          <p:nvPr/>
        </p:nvSpPr>
        <p:spPr bwMode="auto">
          <a:xfrm>
            <a:off x="1064568" y="336639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19" name="Text Box 7"/>
          <p:cNvSpPr txBox="1">
            <a:spLocks noChangeArrowheads="1"/>
          </p:cNvSpPr>
          <p:nvPr/>
        </p:nvSpPr>
        <p:spPr bwMode="auto">
          <a:xfrm>
            <a:off x="1064568" y="39236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20" name="Text Box 8"/>
          <p:cNvSpPr txBox="1">
            <a:spLocks noChangeArrowheads="1"/>
          </p:cNvSpPr>
          <p:nvPr/>
        </p:nvSpPr>
        <p:spPr bwMode="auto">
          <a:xfrm>
            <a:off x="1064568" y="4482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21" name="Text Box 9"/>
          <p:cNvSpPr txBox="1">
            <a:spLocks noChangeArrowheads="1"/>
          </p:cNvSpPr>
          <p:nvPr/>
        </p:nvSpPr>
        <p:spPr bwMode="auto">
          <a:xfrm>
            <a:off x="1064568" y="504914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22"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23"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24"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25"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26"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27"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5728"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5729"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5730"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5731"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5732"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33"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34"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35"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3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5737"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38"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5739"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5740"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5741" name="AutoShape 29"/>
          <p:cNvSpPr>
            <a:spLocks noChangeArrowheads="1"/>
          </p:cNvSpPr>
          <p:nvPr/>
        </p:nvSpPr>
        <p:spPr bwMode="auto">
          <a:xfrm flipV="1">
            <a:off x="708554" y="2547243"/>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15742"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5743" name="Text Box 31"/>
          <p:cNvSpPr txBox="1">
            <a:spLocks noChangeArrowheads="1"/>
          </p:cNvSpPr>
          <p:nvPr/>
        </p:nvSpPr>
        <p:spPr bwMode="auto">
          <a:xfrm>
            <a:off x="1754187" y="2061468"/>
            <a:ext cx="41857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应用进程数据先传送到应用层</a:t>
            </a:r>
          </a:p>
        </p:txBody>
      </p:sp>
      <p:sp>
        <p:nvSpPr>
          <p:cNvPr id="115744" name="Text Box 32"/>
          <p:cNvSpPr txBox="1">
            <a:spLocks noChangeArrowheads="1"/>
          </p:cNvSpPr>
          <p:nvPr/>
        </p:nvSpPr>
        <p:spPr bwMode="auto">
          <a:xfrm>
            <a:off x="1754188" y="2631381"/>
            <a:ext cx="494237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加上应用层首部，成为应用层 </a:t>
            </a:r>
            <a:r>
              <a:rPr kumimoji="1" lang="en-US" altLang="zh-CN" sz="2400" b="1" dirty="0">
                <a:solidFill>
                  <a:srgbClr val="333399"/>
                </a:solidFill>
                <a:ea typeface="黑体" pitchFamily="2" charset="-122"/>
              </a:rPr>
              <a:t>PDU</a:t>
            </a:r>
          </a:p>
        </p:txBody>
      </p:sp>
      <p:sp>
        <p:nvSpPr>
          <p:cNvPr id="2" name="矩形 1"/>
          <p:cNvSpPr/>
          <p:nvPr/>
        </p:nvSpPr>
        <p:spPr>
          <a:xfrm>
            <a:off x="1784648" y="3125984"/>
            <a:ext cx="6336704" cy="1311128"/>
          </a:xfrm>
          <a:prstGeom prst="rect">
            <a:avLst/>
          </a:prstGeom>
          <a:solidFill>
            <a:srgbClr val="CCFFFF"/>
          </a:solidFill>
          <a:ln>
            <a:solidFill>
              <a:srgbClr val="000099"/>
            </a:solidFill>
          </a:ln>
        </p:spPr>
        <p:txBody>
          <a:bodyPr wrap="square">
            <a:spAutoFit/>
          </a:bodyPr>
          <a:lstStyle/>
          <a:p>
            <a:pPr>
              <a:lnSpc>
                <a:spcPct val="110000"/>
              </a:lnSpc>
            </a:pPr>
            <a:r>
              <a:rPr kumimoji="1" lang="en-US" altLang="zh-CN" sz="2400" b="1" dirty="0">
                <a:solidFill>
                  <a:srgbClr val="000099"/>
                </a:solidFill>
                <a:ea typeface="黑体" pitchFamily="2" charset="-122"/>
              </a:rPr>
              <a:t>PDU (Protocol Data Unit)</a:t>
            </a:r>
            <a:r>
              <a:rPr kumimoji="1" lang="zh-CN" altLang="en-US" sz="2400" b="1" dirty="0">
                <a:solidFill>
                  <a:srgbClr val="000099"/>
                </a:solidFill>
                <a:ea typeface="黑体" pitchFamily="2" charset="-122"/>
              </a:rPr>
              <a:t>：</a:t>
            </a:r>
            <a:r>
              <a:rPr kumimoji="1" lang="zh-CN" altLang="en-US" sz="2400" b="1" dirty="0" smtClean="0">
                <a:solidFill>
                  <a:srgbClr val="000099"/>
                </a:solidFill>
                <a:ea typeface="黑体" pitchFamily="2" charset="-122"/>
              </a:rPr>
              <a:t>协议数据单元。</a:t>
            </a:r>
            <a:endParaRPr kumimoji="1" lang="en-US" altLang="zh-CN" sz="2400" b="1" dirty="0" smtClean="0">
              <a:solidFill>
                <a:srgbClr val="000099"/>
              </a:solidFill>
              <a:ea typeface="黑体" pitchFamily="2" charset="-122"/>
            </a:endParaRPr>
          </a:p>
          <a:p>
            <a:pPr>
              <a:lnSpc>
                <a:spcPct val="110000"/>
              </a:lnSpc>
            </a:pPr>
            <a:r>
              <a:rPr kumimoji="1" lang="en-US" altLang="zh-CN" sz="2400" b="1" dirty="0" smtClean="0">
                <a:solidFill>
                  <a:srgbClr val="000099"/>
                </a:solidFill>
                <a:ea typeface="黑体" pitchFamily="2" charset="-122"/>
              </a:rPr>
              <a:t>OSI </a:t>
            </a:r>
            <a:r>
              <a:rPr kumimoji="1" lang="zh-CN" altLang="zh-CN" sz="2400" b="1" dirty="0" smtClean="0">
                <a:solidFill>
                  <a:srgbClr val="000099"/>
                </a:solidFill>
                <a:ea typeface="黑体" pitchFamily="2" charset="-122"/>
              </a:rPr>
              <a:t>参考</a:t>
            </a:r>
            <a:r>
              <a:rPr kumimoji="1" lang="zh-CN" altLang="zh-CN" sz="2400" b="1" dirty="0">
                <a:solidFill>
                  <a:srgbClr val="000099"/>
                </a:solidFill>
                <a:ea typeface="黑体" pitchFamily="2" charset="-122"/>
              </a:rPr>
              <a:t>模型把</a:t>
            </a:r>
            <a:r>
              <a:rPr kumimoji="1" lang="zh-CN" altLang="zh-CN" sz="2400" b="1" dirty="0">
                <a:solidFill>
                  <a:srgbClr val="C00000"/>
                </a:solidFill>
                <a:ea typeface="黑体" pitchFamily="2" charset="-122"/>
              </a:rPr>
              <a:t>对等层次</a:t>
            </a:r>
            <a:r>
              <a:rPr kumimoji="1" lang="zh-CN" altLang="zh-CN" sz="2400" b="1" dirty="0">
                <a:solidFill>
                  <a:srgbClr val="000099"/>
                </a:solidFill>
                <a:ea typeface="黑体" pitchFamily="2" charset="-122"/>
              </a:rPr>
              <a:t>之间传送的数据单位称为该层的</a:t>
            </a:r>
            <a:r>
              <a:rPr kumimoji="1" lang="zh-CN" altLang="zh-CN" sz="2400" b="1" dirty="0" smtClean="0">
                <a:solidFill>
                  <a:srgbClr val="000099"/>
                </a:solidFill>
                <a:ea typeface="黑体" pitchFamily="2" charset="-122"/>
              </a:rPr>
              <a:t>协议数据单元</a:t>
            </a:r>
            <a:r>
              <a:rPr kumimoji="1" lang="en-US" altLang="zh-CN" sz="2400" b="1" dirty="0" smtClean="0">
                <a:solidFill>
                  <a:srgbClr val="000099"/>
                </a:solidFill>
                <a:ea typeface="黑体" pitchFamily="2" charset="-122"/>
              </a:rPr>
              <a:t> PDU</a:t>
            </a:r>
            <a:r>
              <a:rPr kumimoji="1" lang="zh-CN" altLang="en-US" sz="2400" b="1" dirty="0" smtClean="0">
                <a:solidFill>
                  <a:srgbClr val="000099"/>
                </a:solidFill>
                <a:ea typeface="黑体" pitchFamily="2" charset="-122"/>
              </a:rPr>
              <a:t>。</a:t>
            </a:r>
            <a:endParaRPr kumimoji="1" lang="en-US" altLang="zh-CN" sz="2400" b="1" dirty="0">
              <a:solidFill>
                <a:srgbClr val="000099"/>
              </a:solidFill>
              <a:ea typeface="黑体" pitchFamily="2" charset="-122"/>
            </a:endParaRPr>
          </a:p>
        </p:txBody>
      </p:sp>
    </p:spTree>
    <p:extLst>
      <p:ext uri="{BB962C8B-B14F-4D97-AF65-F5344CB8AC3E}">
        <p14:creationId xmlns:p14="http://schemas.microsoft.com/office/powerpoint/2010/main" xmlns="" val="34115893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P spid="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6739"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40"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41"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42"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43"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44"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45"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46"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47"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48"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49"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50"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51"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6752"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6753"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6754"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6755"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6756"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57"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58"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59"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6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6761"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62"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6763"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6764"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6765" name="AutoShape 29"/>
          <p:cNvSpPr>
            <a:spLocks noChangeArrowheads="1"/>
          </p:cNvSpPr>
          <p:nvPr/>
        </p:nvSpPr>
        <p:spPr bwMode="auto">
          <a:xfrm flipV="1">
            <a:off x="708554" y="3066356"/>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16766"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6767" name="Text Box 31"/>
          <p:cNvSpPr txBox="1">
            <a:spLocks noChangeArrowheads="1"/>
          </p:cNvSpPr>
          <p:nvPr/>
        </p:nvSpPr>
        <p:spPr bwMode="auto">
          <a:xfrm>
            <a:off x="1754188" y="2780606"/>
            <a:ext cx="408316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333399"/>
                </a:solidFill>
                <a:ea typeface="黑体" pitchFamily="2" charset="-122"/>
              </a:rPr>
              <a:t>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再传送到运输层</a:t>
            </a:r>
          </a:p>
        </p:txBody>
      </p:sp>
      <p:sp>
        <p:nvSpPr>
          <p:cNvPr id="116768" name="Text Box 32"/>
          <p:cNvSpPr txBox="1">
            <a:spLocks noChangeArrowheads="1"/>
          </p:cNvSpPr>
          <p:nvPr/>
        </p:nvSpPr>
        <p:spPr bwMode="auto">
          <a:xfrm>
            <a:off x="1754187" y="3312418"/>
            <a:ext cx="480131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加上运输层首部，成为运输层报文</a:t>
            </a:r>
            <a:endParaRPr kumimoji="1" lang="zh-CN" altLang="en-US" sz="3600" b="1">
              <a:solidFill>
                <a:srgbClr val="333399"/>
              </a:solidFill>
              <a:ea typeface="黑体" pitchFamily="2" charset="-122"/>
            </a:endParaRPr>
          </a:p>
        </p:txBody>
      </p:sp>
    </p:spTree>
    <p:extLst>
      <p:ext uri="{BB962C8B-B14F-4D97-AF65-F5344CB8AC3E}">
        <p14:creationId xmlns:p14="http://schemas.microsoft.com/office/powerpoint/2010/main" xmlns="" val="4515061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7763" name="AutoShape 3"/>
          <p:cNvSpPr>
            <a:spLocks noChangeArrowheads="1"/>
          </p:cNvSpPr>
          <p:nvPr/>
        </p:nvSpPr>
        <p:spPr bwMode="auto">
          <a:xfrm rot="-5400000">
            <a:off x="4756283" y="870050"/>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64" name="AutoShape 4"/>
          <p:cNvSpPr>
            <a:spLocks noChangeArrowheads="1"/>
          </p:cNvSpPr>
          <p:nvPr/>
        </p:nvSpPr>
        <p:spPr bwMode="auto">
          <a:xfrm>
            <a:off x="577850" y="2559943"/>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65" name="Text Box 5"/>
          <p:cNvSpPr txBox="1">
            <a:spLocks noChangeArrowheads="1"/>
          </p:cNvSpPr>
          <p:nvPr/>
        </p:nvSpPr>
        <p:spPr bwMode="auto">
          <a:xfrm>
            <a:off x="1025266" y="273933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dirty="0">
                <a:solidFill>
                  <a:srgbClr val="333399"/>
                </a:solidFill>
              </a:rPr>
              <a:t>5</a:t>
            </a:r>
          </a:p>
        </p:txBody>
      </p:sp>
      <p:sp>
        <p:nvSpPr>
          <p:cNvPr id="117766" name="Text Box 6"/>
          <p:cNvSpPr txBox="1">
            <a:spLocks noChangeArrowheads="1"/>
          </p:cNvSpPr>
          <p:nvPr/>
        </p:nvSpPr>
        <p:spPr bwMode="auto">
          <a:xfrm>
            <a:off x="1025266" y="336639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67" name="Text Box 7"/>
          <p:cNvSpPr txBox="1">
            <a:spLocks noChangeArrowheads="1"/>
          </p:cNvSpPr>
          <p:nvPr/>
        </p:nvSpPr>
        <p:spPr bwMode="auto">
          <a:xfrm>
            <a:off x="1025266" y="39236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68" name="Text Box 8"/>
          <p:cNvSpPr txBox="1">
            <a:spLocks noChangeArrowheads="1"/>
          </p:cNvSpPr>
          <p:nvPr/>
        </p:nvSpPr>
        <p:spPr bwMode="auto">
          <a:xfrm>
            <a:off x="1025266" y="4482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69" name="Text Box 9"/>
          <p:cNvSpPr txBox="1">
            <a:spLocks noChangeArrowheads="1"/>
          </p:cNvSpPr>
          <p:nvPr/>
        </p:nvSpPr>
        <p:spPr bwMode="auto">
          <a:xfrm>
            <a:off x="1025266" y="5049144"/>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70" name="Freeform 10"/>
          <p:cNvSpPr>
            <a:spLocks/>
          </p:cNvSpPr>
          <p:nvPr/>
        </p:nvSpPr>
        <p:spPr bwMode="auto">
          <a:xfrm>
            <a:off x="577850" y="3161606"/>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71" name="Freeform 11"/>
          <p:cNvSpPr>
            <a:spLocks/>
          </p:cNvSpPr>
          <p:nvPr/>
        </p:nvSpPr>
        <p:spPr bwMode="auto">
          <a:xfrm>
            <a:off x="588169" y="3736281"/>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72" name="Freeform 12"/>
          <p:cNvSpPr>
            <a:spLocks/>
          </p:cNvSpPr>
          <p:nvPr/>
        </p:nvSpPr>
        <p:spPr bwMode="auto">
          <a:xfrm>
            <a:off x="564092" y="4312544"/>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73" name="Freeform 13"/>
          <p:cNvSpPr>
            <a:spLocks/>
          </p:cNvSpPr>
          <p:nvPr/>
        </p:nvSpPr>
        <p:spPr bwMode="auto">
          <a:xfrm>
            <a:off x="564092" y="4904682"/>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74" name="AutoShape 14"/>
          <p:cNvSpPr>
            <a:spLocks noChangeArrowheads="1"/>
          </p:cNvSpPr>
          <p:nvPr/>
        </p:nvSpPr>
        <p:spPr bwMode="auto">
          <a:xfrm>
            <a:off x="8543925" y="2526607"/>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75" name="Text Box 15"/>
          <p:cNvSpPr txBox="1">
            <a:spLocks noChangeArrowheads="1"/>
          </p:cNvSpPr>
          <p:nvPr/>
        </p:nvSpPr>
        <p:spPr bwMode="auto">
          <a:xfrm>
            <a:off x="8585200" y="2704407"/>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7776" name="Text Box 16"/>
          <p:cNvSpPr txBox="1">
            <a:spLocks noChangeArrowheads="1"/>
          </p:cNvSpPr>
          <p:nvPr/>
        </p:nvSpPr>
        <p:spPr bwMode="auto">
          <a:xfrm>
            <a:off x="8585200" y="33314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7777" name="Text Box 17"/>
          <p:cNvSpPr txBox="1">
            <a:spLocks noChangeArrowheads="1"/>
          </p:cNvSpPr>
          <p:nvPr/>
        </p:nvSpPr>
        <p:spPr bwMode="auto">
          <a:xfrm>
            <a:off x="8585200" y="3888682"/>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7778" name="Text Box 18"/>
          <p:cNvSpPr txBox="1">
            <a:spLocks noChangeArrowheads="1"/>
          </p:cNvSpPr>
          <p:nvPr/>
        </p:nvSpPr>
        <p:spPr bwMode="auto">
          <a:xfrm>
            <a:off x="8585200" y="444906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7779" name="Text Box 19"/>
          <p:cNvSpPr txBox="1">
            <a:spLocks noChangeArrowheads="1"/>
          </p:cNvSpPr>
          <p:nvPr/>
        </p:nvSpPr>
        <p:spPr bwMode="auto">
          <a:xfrm>
            <a:off x="8585200" y="5014219"/>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7780" name="Freeform 20"/>
          <p:cNvSpPr>
            <a:spLocks/>
          </p:cNvSpPr>
          <p:nvPr/>
        </p:nvSpPr>
        <p:spPr bwMode="auto">
          <a:xfrm>
            <a:off x="8543925" y="3126681"/>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1" name="Freeform 21"/>
          <p:cNvSpPr>
            <a:spLocks/>
          </p:cNvSpPr>
          <p:nvPr/>
        </p:nvSpPr>
        <p:spPr bwMode="auto">
          <a:xfrm>
            <a:off x="8554244" y="3701356"/>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2" name="Freeform 22"/>
          <p:cNvSpPr>
            <a:spLocks/>
          </p:cNvSpPr>
          <p:nvPr/>
        </p:nvSpPr>
        <p:spPr bwMode="auto">
          <a:xfrm>
            <a:off x="8530167" y="4277619"/>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3" name="Freeform 23"/>
          <p:cNvSpPr>
            <a:spLocks/>
          </p:cNvSpPr>
          <p:nvPr/>
        </p:nvSpPr>
        <p:spPr bwMode="auto">
          <a:xfrm>
            <a:off x="8530167" y="4869757"/>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17785" name="AutoShape 25"/>
          <p:cNvSpPr>
            <a:spLocks noChangeArrowheads="1"/>
          </p:cNvSpPr>
          <p:nvPr/>
        </p:nvSpPr>
        <p:spPr bwMode="auto">
          <a:xfrm>
            <a:off x="8703866" y="2029719"/>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6" name="Text Box 26"/>
          <p:cNvSpPr txBox="1">
            <a:spLocks noChangeArrowheads="1"/>
          </p:cNvSpPr>
          <p:nvPr/>
        </p:nvSpPr>
        <p:spPr bwMode="auto">
          <a:xfrm>
            <a:off x="8696987" y="2134494"/>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7787" name="AutoShape 27"/>
          <p:cNvSpPr>
            <a:spLocks noChangeArrowheads="1"/>
          </p:cNvSpPr>
          <p:nvPr/>
        </p:nvSpPr>
        <p:spPr bwMode="auto">
          <a:xfrm>
            <a:off x="583010" y="2072581"/>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7788" name="Text Box 28"/>
          <p:cNvSpPr txBox="1">
            <a:spLocks noChangeArrowheads="1"/>
          </p:cNvSpPr>
          <p:nvPr/>
        </p:nvSpPr>
        <p:spPr bwMode="auto">
          <a:xfrm>
            <a:off x="605367" y="2193232"/>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7789" name="AutoShape 29"/>
          <p:cNvSpPr>
            <a:spLocks noChangeArrowheads="1"/>
          </p:cNvSpPr>
          <p:nvPr/>
        </p:nvSpPr>
        <p:spPr bwMode="auto">
          <a:xfrm flipV="1">
            <a:off x="708554" y="3642618"/>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17790"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7791" name="Text Box 31"/>
          <p:cNvSpPr txBox="1">
            <a:spLocks noChangeArrowheads="1"/>
          </p:cNvSpPr>
          <p:nvPr/>
        </p:nvSpPr>
        <p:spPr bwMode="auto">
          <a:xfrm>
            <a:off x="1676797" y="3337818"/>
            <a:ext cx="387798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运输层报文再传送到网络层</a:t>
            </a:r>
          </a:p>
        </p:txBody>
      </p:sp>
      <p:sp>
        <p:nvSpPr>
          <p:cNvPr id="117792" name="Text Box 32"/>
          <p:cNvSpPr txBox="1">
            <a:spLocks noChangeArrowheads="1"/>
          </p:cNvSpPr>
          <p:nvPr/>
        </p:nvSpPr>
        <p:spPr bwMode="auto">
          <a:xfrm>
            <a:off x="1676797" y="3933131"/>
            <a:ext cx="617912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加上网络层首部，成为 </a:t>
            </a:r>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数据报（或分组）</a:t>
            </a:r>
          </a:p>
        </p:txBody>
      </p:sp>
    </p:spTree>
    <p:extLst>
      <p:ext uri="{BB962C8B-B14F-4D97-AF65-F5344CB8AC3E}">
        <p14:creationId xmlns:p14="http://schemas.microsoft.com/office/powerpoint/2010/main" xmlns="" val="29850771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1878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8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8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79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79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79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79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79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9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9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9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9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79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880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880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880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880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880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0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0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0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0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880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1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881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881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8813" name="AutoShape 29"/>
          <p:cNvSpPr>
            <a:spLocks noChangeArrowheads="1"/>
          </p:cNvSpPr>
          <p:nvPr/>
        </p:nvSpPr>
        <p:spPr bwMode="auto">
          <a:xfrm flipV="1">
            <a:off x="708554" y="4234457"/>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18814"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8815" name="Text Box 31"/>
          <p:cNvSpPr txBox="1">
            <a:spLocks noChangeArrowheads="1"/>
          </p:cNvSpPr>
          <p:nvPr/>
        </p:nvSpPr>
        <p:spPr bwMode="auto">
          <a:xfrm>
            <a:off x="1754188" y="3923307"/>
            <a:ext cx="424750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400" b="1">
                <a:solidFill>
                  <a:srgbClr val="333399"/>
                </a:solidFill>
                <a:ea typeface="黑体" pitchFamily="2" charset="-122"/>
              </a:rPr>
              <a:t>IP </a:t>
            </a:r>
            <a:r>
              <a:rPr kumimoji="1" lang="zh-CN" altLang="en-US" sz="2400" b="1">
                <a:solidFill>
                  <a:srgbClr val="333399"/>
                </a:solidFill>
                <a:ea typeface="黑体" pitchFamily="2" charset="-122"/>
              </a:rPr>
              <a:t>数据报再传送到数据链路层</a:t>
            </a:r>
          </a:p>
        </p:txBody>
      </p:sp>
      <p:sp>
        <p:nvSpPr>
          <p:cNvPr id="118816" name="Text Box 32"/>
          <p:cNvSpPr txBox="1">
            <a:spLocks noChangeArrowheads="1"/>
          </p:cNvSpPr>
          <p:nvPr/>
        </p:nvSpPr>
        <p:spPr bwMode="auto">
          <a:xfrm>
            <a:off x="1754187" y="4480519"/>
            <a:ext cx="603242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加上链路层首部和尾部，成为数据链路层帧</a:t>
            </a:r>
          </a:p>
        </p:txBody>
      </p:sp>
    </p:spTree>
    <p:extLst>
      <p:ext uri="{BB962C8B-B14F-4D97-AF65-F5344CB8AC3E}">
        <p14:creationId xmlns:p14="http://schemas.microsoft.com/office/powerpoint/2010/main" xmlns="" val="23472380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1981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1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1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1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1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1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1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1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1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2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2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2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2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1982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1982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1982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1982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1982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2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3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3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3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1983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3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1983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1983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19837" name="AutoShape 29"/>
          <p:cNvSpPr>
            <a:spLocks noChangeArrowheads="1"/>
          </p:cNvSpPr>
          <p:nvPr/>
        </p:nvSpPr>
        <p:spPr bwMode="auto">
          <a:xfrm flipV="1">
            <a:off x="708554" y="4810719"/>
            <a:ext cx="213254" cy="361950"/>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19838" name="Text Box 30"/>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19839" name="Text Box 31"/>
          <p:cNvSpPr txBox="1">
            <a:spLocks noChangeArrowheads="1"/>
          </p:cNvSpPr>
          <p:nvPr/>
        </p:nvSpPr>
        <p:spPr bwMode="auto">
          <a:xfrm>
            <a:off x="1754187" y="4428132"/>
            <a:ext cx="418576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数据链路层帧再传送到物理层</a:t>
            </a:r>
          </a:p>
        </p:txBody>
      </p:sp>
      <p:sp>
        <p:nvSpPr>
          <p:cNvPr id="119840" name="Text Box 32"/>
          <p:cNvSpPr txBox="1">
            <a:spLocks noChangeArrowheads="1"/>
          </p:cNvSpPr>
          <p:nvPr/>
        </p:nvSpPr>
        <p:spPr bwMode="auto">
          <a:xfrm>
            <a:off x="1754187" y="5004394"/>
            <a:ext cx="572464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最下面的物理层把比特流传送到物理媒体</a:t>
            </a:r>
          </a:p>
        </p:txBody>
      </p:sp>
    </p:spTree>
    <p:extLst>
      <p:ext uri="{BB962C8B-B14F-4D97-AF65-F5344CB8AC3E}">
        <p14:creationId xmlns:p14="http://schemas.microsoft.com/office/powerpoint/2010/main" xmlns="" val="3913660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0836" name="AutoShape 4"/>
          <p:cNvSpPr>
            <a:spLocks noChangeArrowheads="1"/>
          </p:cNvSpPr>
          <p:nvPr/>
        </p:nvSpPr>
        <p:spPr bwMode="auto">
          <a:xfrm rot="-5400000">
            <a:off x="4699529"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37" name="AutoShape 5"/>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38" name="Text Box 6"/>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39" name="Text Box 7"/>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40" name="Text Box 8"/>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41" name="Text Box 9"/>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42" name="Text Box 10"/>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43" name="Freeform 11"/>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44" name="Freeform 12"/>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45" name="Freeform 13"/>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46" name="Freeform 14"/>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47" name="AutoShape 15"/>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48" name="Text Box 16"/>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0849" name="Text Box 17"/>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0850" name="Text Box 18"/>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0851" name="Text Box 19"/>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0852" name="Text Box 20"/>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0853" name="Freeform 21"/>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54" name="Freeform 22"/>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55" name="Freeform 23"/>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56" name="Freeform 24"/>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57" name="AutoShape 25"/>
          <p:cNvSpPr>
            <a:spLocks noChangeArrowheads="1"/>
          </p:cNvSpPr>
          <p:nvPr/>
        </p:nvSpPr>
        <p:spPr bwMode="auto">
          <a:xfrm flipV="1">
            <a:off x="754989" y="5458419"/>
            <a:ext cx="428228" cy="4191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
        <p:nvSpPr>
          <p:cNvPr id="120858" name="Text Box 26"/>
          <p:cNvSpPr txBox="1">
            <a:spLocks noChangeArrowheads="1"/>
          </p:cNvSpPr>
          <p:nvPr/>
        </p:nvSpPr>
        <p:spPr bwMode="auto">
          <a:xfrm>
            <a:off x="4172214" y="5555258"/>
            <a:ext cx="1723549"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dirty="0">
                <a:solidFill>
                  <a:srgbClr val="0000CC"/>
                </a:solidFill>
                <a:latin typeface="黑体" pitchFamily="2" charset="-122"/>
                <a:ea typeface="黑体" pitchFamily="2" charset="-122"/>
              </a:rPr>
              <a:t>物理传输媒体</a:t>
            </a:r>
          </a:p>
        </p:txBody>
      </p:sp>
      <p:sp>
        <p:nvSpPr>
          <p:cNvPr id="120859" name="AutoShape 27"/>
          <p:cNvSpPr>
            <a:spLocks noChangeArrowheads="1"/>
          </p:cNvSpPr>
          <p:nvPr/>
        </p:nvSpPr>
        <p:spPr bwMode="auto">
          <a:xfrm rot="5400000">
            <a:off x="3594100"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0" name="AutoShape 28"/>
          <p:cNvSpPr>
            <a:spLocks noChangeArrowheads="1"/>
          </p:cNvSpPr>
          <p:nvPr/>
        </p:nvSpPr>
        <p:spPr bwMode="auto">
          <a:xfrm rot="5400000">
            <a:off x="6559021" y="5542822"/>
            <a:ext cx="179387" cy="426508"/>
          </a:xfrm>
          <a:prstGeom prst="upArrow">
            <a:avLst>
              <a:gd name="adj1" fmla="val 50000"/>
              <a:gd name="adj2" fmla="val 54867"/>
            </a:avLst>
          </a:prstGeom>
          <a:solidFill>
            <a:srgbClr val="00FF99"/>
          </a:solidFill>
          <a:ln w="12700">
            <a:solidFill>
              <a:schemeClr val="tx1"/>
            </a:solidFill>
            <a:miter lim="800000"/>
            <a:headEnd/>
            <a:tailEnd/>
          </a:ln>
          <a:effectLst/>
          <a:extLst/>
        </p:spPr>
        <p:txBody>
          <a:bodyPr vert="eaVert" wrap="none" anchor="ctr"/>
          <a:lstStyle/>
          <a:p>
            <a:endParaRPr lang="zh-CN" altLang="en-US" b="1"/>
          </a:p>
        </p:txBody>
      </p:sp>
      <p:sp>
        <p:nvSpPr>
          <p:cNvPr id="120861"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0862"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63"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0864"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0865"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grpSp>
        <p:nvGrpSpPr>
          <p:cNvPr id="120866" name="Group 34"/>
          <p:cNvGrpSpPr>
            <a:grpSpLocks/>
          </p:cNvGrpSpPr>
          <p:nvPr/>
        </p:nvGrpSpPr>
        <p:grpSpPr bwMode="auto">
          <a:xfrm>
            <a:off x="1754188" y="5687019"/>
            <a:ext cx="1155700" cy="139700"/>
            <a:chOff x="1344" y="912"/>
            <a:chExt cx="672" cy="96"/>
          </a:xfrm>
          <a:solidFill>
            <a:srgbClr val="00FF99"/>
          </a:solidFill>
        </p:grpSpPr>
        <p:sp>
          <p:nvSpPr>
            <p:cNvPr id="120867" name="Line 35"/>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120868" name="Freeform 36"/>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grpSp>
      <p:grpSp>
        <p:nvGrpSpPr>
          <p:cNvPr id="120869" name="Group 37"/>
          <p:cNvGrpSpPr>
            <a:grpSpLocks/>
          </p:cNvGrpSpPr>
          <p:nvPr/>
        </p:nvGrpSpPr>
        <p:grpSpPr bwMode="auto">
          <a:xfrm>
            <a:off x="7150894" y="5685433"/>
            <a:ext cx="1155700" cy="142875"/>
            <a:chOff x="4158" y="3753"/>
            <a:chExt cx="672" cy="90"/>
          </a:xfrm>
          <a:solidFill>
            <a:srgbClr val="00FF99"/>
          </a:solidFill>
        </p:grpSpPr>
        <p:sp>
          <p:nvSpPr>
            <p:cNvPr id="120870" name="Line 38"/>
            <p:cNvSpPr>
              <a:spLocks noChangeShapeType="1"/>
            </p:cNvSpPr>
            <p:nvPr/>
          </p:nvSpPr>
          <p:spPr bwMode="auto">
            <a:xfrm>
              <a:off x="4158" y="3798"/>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sp>
          <p:nvSpPr>
            <p:cNvPr id="120871" name="Freeform 39"/>
            <p:cNvSpPr>
              <a:spLocks/>
            </p:cNvSpPr>
            <p:nvPr/>
          </p:nvSpPr>
          <p:spPr bwMode="auto">
            <a:xfrm>
              <a:off x="4209" y="3753"/>
              <a:ext cx="576" cy="90"/>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grp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p>
          </p:txBody>
        </p:sp>
      </p:grpSp>
      <p:sp>
        <p:nvSpPr>
          <p:cNvPr id="120872" name="Text Box 40"/>
          <p:cNvSpPr txBox="1">
            <a:spLocks noChangeArrowheads="1"/>
          </p:cNvSpPr>
          <p:nvPr/>
        </p:nvSpPr>
        <p:spPr bwMode="auto">
          <a:xfrm>
            <a:off x="2265204" y="4524970"/>
            <a:ext cx="541686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imes New Roman" pitchFamily="18" charset="0"/>
                <a:ea typeface="黑体" pitchFamily="2" charset="-122"/>
              </a:rPr>
              <a:t>电信号（或光信号）在物理媒体中传播</a:t>
            </a:r>
          </a:p>
          <a:p>
            <a:pPr algn="ctr" eaLnBrk="0" hangingPunct="0"/>
            <a:r>
              <a:rPr kumimoji="1" lang="zh-CN" altLang="en-US" sz="2400" b="1">
                <a:solidFill>
                  <a:srgbClr val="333399"/>
                </a:solidFill>
                <a:latin typeface="Times New Roman" pitchFamily="18" charset="0"/>
                <a:ea typeface="黑体" pitchFamily="2" charset="-122"/>
              </a:rPr>
              <a:t>从发送端物理层传送到接收端物理层</a:t>
            </a:r>
          </a:p>
        </p:txBody>
      </p:sp>
      <p:sp>
        <p:nvSpPr>
          <p:cNvPr id="120873" name="Text Box 41"/>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0874" name="AutoShape 42"/>
          <p:cNvSpPr>
            <a:spLocks noChangeArrowheads="1"/>
          </p:cNvSpPr>
          <p:nvPr/>
        </p:nvSpPr>
        <p:spPr bwMode="auto">
          <a:xfrm rot="5400000" flipH="1">
            <a:off x="8762273" y="5390355"/>
            <a:ext cx="431800" cy="42822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FF99"/>
          </a:solidFill>
          <a:ln w="12700">
            <a:solidFill>
              <a:schemeClr val="tx1"/>
            </a:solidFill>
            <a:miter lim="800000"/>
            <a:headEnd/>
            <a:tailEnd/>
          </a:ln>
          <a:effectLst/>
          <a:extLst/>
        </p:spPr>
        <p:txBody>
          <a:bodyPr wrap="none" anchor="ctr"/>
          <a:lstStyle/>
          <a:p>
            <a:endParaRPr lang="zh-CN" altLang="en-US" b="1"/>
          </a:p>
        </p:txBody>
      </p:sp>
    </p:spTree>
    <p:extLst>
      <p:ext uri="{BB962C8B-B14F-4D97-AF65-F5344CB8AC3E}">
        <p14:creationId xmlns:p14="http://schemas.microsoft.com/office/powerpoint/2010/main" xmlns="" val="31147135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120866"/>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120869"/>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7" grpId="0" animBg="1"/>
      <p:bldP spid="120859" grpId="0" animBg="1"/>
      <p:bldP spid="120860" grpId="0" animBg="1"/>
      <p:bldP spid="12087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185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6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6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6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6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6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6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6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6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6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6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7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7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187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187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187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187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187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7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7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7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80"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188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8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188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188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188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1886" name="Text Box 30"/>
          <p:cNvSpPr txBox="1">
            <a:spLocks noChangeArrowheads="1"/>
          </p:cNvSpPr>
          <p:nvPr/>
        </p:nvSpPr>
        <p:spPr bwMode="auto">
          <a:xfrm>
            <a:off x="2399110" y="5004394"/>
            <a:ext cx="572464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333399"/>
                </a:solidFill>
                <a:ea typeface="黑体" pitchFamily="2" charset="-122"/>
              </a:rPr>
              <a:t>物理层接收到比特流，上交给数据链路层</a:t>
            </a:r>
          </a:p>
        </p:txBody>
      </p:sp>
      <p:sp>
        <p:nvSpPr>
          <p:cNvPr id="121887" name="AutoShape 31"/>
          <p:cNvSpPr>
            <a:spLocks noChangeArrowheads="1"/>
          </p:cNvSpPr>
          <p:nvPr/>
        </p:nvSpPr>
        <p:spPr bwMode="auto">
          <a:xfrm rot="10800000" flipV="1">
            <a:off x="8997950" y="480595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xmlns="" val="19430445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smtClean="0"/>
              <a:t>随堂测试</a:t>
            </a:r>
            <a:r>
              <a:rPr lang="en-US" altLang="zh-CN" smtClean="0"/>
              <a:t>1</a:t>
            </a:r>
            <a:endParaRPr lang="zh-CN" altLang="en-US" smtClean="0"/>
          </a:p>
        </p:txBody>
      </p:sp>
      <p:sp>
        <p:nvSpPr>
          <p:cNvPr id="20483" name="内容占位符 2"/>
          <p:cNvSpPr>
            <a:spLocks noGrp="1"/>
          </p:cNvSpPr>
          <p:nvPr>
            <p:ph idx="1"/>
          </p:nvPr>
        </p:nvSpPr>
        <p:spPr/>
        <p:txBody>
          <a:bodyPr/>
          <a:lstStyle/>
          <a:p>
            <a:r>
              <a:rPr lang="zh-CN" altLang="en-US" smtClean="0"/>
              <a:t>填空题</a:t>
            </a:r>
            <a:endParaRPr lang="en-US" altLang="zh-CN" smtClean="0"/>
          </a:p>
          <a:p>
            <a:r>
              <a:rPr lang="zh-CN" altLang="en-US" smtClean="0"/>
              <a:t>选择题</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2883"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84"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85"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86"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87"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88"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89"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890"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91"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92"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93"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94"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895"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2896"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2897"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2898"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2899"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2900"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1"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2"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3"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4"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2905"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6"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2907"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2908"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290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2910" name="Text Box 30"/>
          <p:cNvSpPr txBox="1">
            <a:spLocks noChangeArrowheads="1"/>
          </p:cNvSpPr>
          <p:nvPr/>
        </p:nvSpPr>
        <p:spPr bwMode="auto">
          <a:xfrm>
            <a:off x="3800019" y="4309070"/>
            <a:ext cx="449353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a:t>
            </a:r>
          </a:p>
          <a:p>
            <a:pPr algn="ctr" eaLnBrk="0" hangingPunct="0"/>
            <a:r>
              <a:rPr kumimoji="1" lang="zh-CN" altLang="en-US" sz="2400" b="1">
                <a:solidFill>
                  <a:srgbClr val="333399"/>
                </a:solidFill>
                <a:ea typeface="黑体" pitchFamily="2" charset="-122"/>
              </a:rPr>
              <a:t>取出数据部分，上交给网络层</a:t>
            </a:r>
          </a:p>
        </p:txBody>
      </p:sp>
      <p:sp>
        <p:nvSpPr>
          <p:cNvPr id="122911" name="AutoShape 31"/>
          <p:cNvSpPr>
            <a:spLocks noChangeArrowheads="1"/>
          </p:cNvSpPr>
          <p:nvPr/>
        </p:nvSpPr>
        <p:spPr bwMode="auto">
          <a:xfrm rot="10800000" flipV="1">
            <a:off x="8997950" y="4164608"/>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xmlns="" val="282582891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390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0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0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1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1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1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1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1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1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1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1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1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1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392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392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392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392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392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2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2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2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2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392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3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393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393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393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3934" name="Text Box 30"/>
          <p:cNvSpPr txBox="1">
            <a:spLocks noChangeArrowheads="1"/>
          </p:cNvSpPr>
          <p:nvPr/>
        </p:nvSpPr>
        <p:spPr bwMode="auto">
          <a:xfrm>
            <a:off x="3892887" y="3732808"/>
            <a:ext cx="449353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网络层剥去首部，取出数据部分</a:t>
            </a:r>
          </a:p>
          <a:p>
            <a:pPr algn="ctr" eaLnBrk="0" hangingPunct="0"/>
            <a:r>
              <a:rPr kumimoji="1" lang="zh-CN" altLang="en-US" sz="2400" b="1">
                <a:solidFill>
                  <a:srgbClr val="333399"/>
                </a:solidFill>
                <a:ea typeface="黑体" pitchFamily="2" charset="-122"/>
              </a:rPr>
              <a:t>上交给运输层</a:t>
            </a:r>
          </a:p>
        </p:txBody>
      </p:sp>
      <p:sp>
        <p:nvSpPr>
          <p:cNvPr id="123935" name="AutoShape 31"/>
          <p:cNvSpPr>
            <a:spLocks noChangeArrowheads="1"/>
          </p:cNvSpPr>
          <p:nvPr/>
        </p:nvSpPr>
        <p:spPr bwMode="auto">
          <a:xfrm rot="10800000" flipV="1">
            <a:off x="8997950" y="35518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xmlns="" val="22964098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4931"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32"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33"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34"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35"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36"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37"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38"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39"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40"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41"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42"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43"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4944"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4945"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4946"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4947"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4948"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49"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50"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51"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52"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4953"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54"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4955"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4956"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4957"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4958" name="Text Box 30"/>
          <p:cNvSpPr txBox="1">
            <a:spLocks noChangeArrowheads="1"/>
          </p:cNvSpPr>
          <p:nvPr/>
        </p:nvSpPr>
        <p:spPr bwMode="auto">
          <a:xfrm>
            <a:off x="3892887" y="3085108"/>
            <a:ext cx="449353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运输层剥去首部，取出数据部分</a:t>
            </a:r>
          </a:p>
          <a:p>
            <a:pPr algn="ctr" eaLnBrk="0" hangingPunct="0"/>
            <a:r>
              <a:rPr kumimoji="1" lang="zh-CN" altLang="en-US" sz="2400" b="1">
                <a:solidFill>
                  <a:srgbClr val="333399"/>
                </a:solidFill>
                <a:ea typeface="黑体" pitchFamily="2" charset="-122"/>
              </a:rPr>
              <a:t>上交给应用层</a:t>
            </a:r>
          </a:p>
        </p:txBody>
      </p:sp>
      <p:sp>
        <p:nvSpPr>
          <p:cNvPr id="124959" name="AutoShape 31"/>
          <p:cNvSpPr>
            <a:spLocks noChangeArrowheads="1"/>
          </p:cNvSpPr>
          <p:nvPr/>
        </p:nvSpPr>
        <p:spPr bwMode="auto">
          <a:xfrm rot="10800000" flipV="1">
            <a:off x="8997950" y="2975570"/>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xmlns="" val="3687346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5955"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56"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57"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58"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59"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60"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61"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62"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63"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64"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65"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66"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67"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5968"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5969"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5970"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5971"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5972"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73"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74"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75"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76"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5977"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78"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5979"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5980"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5981"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5982" name="Text Box 30"/>
          <p:cNvSpPr txBox="1">
            <a:spLocks noChangeArrowheads="1"/>
          </p:cNvSpPr>
          <p:nvPr/>
        </p:nvSpPr>
        <p:spPr bwMode="auto">
          <a:xfrm>
            <a:off x="3266949" y="2580283"/>
            <a:ext cx="5109091"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应用层剥去首部，取出应用程序数据</a:t>
            </a:r>
          </a:p>
          <a:p>
            <a:pPr algn="ctr" eaLnBrk="0" hangingPunct="0"/>
            <a:r>
              <a:rPr kumimoji="1" lang="zh-CN" altLang="en-US" sz="2400" b="1">
                <a:solidFill>
                  <a:srgbClr val="333399"/>
                </a:solidFill>
                <a:ea typeface="黑体" pitchFamily="2" charset="-122"/>
              </a:rPr>
              <a:t>上交给应用进程</a:t>
            </a:r>
          </a:p>
        </p:txBody>
      </p:sp>
      <p:sp>
        <p:nvSpPr>
          <p:cNvPr id="125983" name="AutoShape 31"/>
          <p:cNvSpPr>
            <a:spLocks noChangeArrowheads="1"/>
          </p:cNvSpPr>
          <p:nvPr/>
        </p:nvSpPr>
        <p:spPr bwMode="auto">
          <a:xfrm rot="10800000" flipV="1">
            <a:off x="8997950" y="2472333"/>
            <a:ext cx="213254" cy="396875"/>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Tree>
    <p:extLst>
      <p:ext uri="{BB962C8B-B14F-4D97-AF65-F5344CB8AC3E}">
        <p14:creationId xmlns:p14="http://schemas.microsoft.com/office/powerpoint/2010/main" xmlns="" val="34958472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26979"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80"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81"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82"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83"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84"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85"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86"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87"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88"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89"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90"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91"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6992"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6993"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6994"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6995"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6996"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97"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98"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6999"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7000" name="Text Box 24"/>
          <p:cNvSpPr txBox="1">
            <a:spLocks noChangeArrowheads="1"/>
          </p:cNvSpPr>
          <p:nvPr/>
        </p:nvSpPr>
        <p:spPr bwMode="auto">
          <a:xfrm>
            <a:off x="428228" y="1644675"/>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7001"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7002"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7003"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7004"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7005"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7006"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27007"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latin typeface="Tahoma" pitchFamily="34" charset="0"/>
                <a:ea typeface="黑体" pitchFamily="2" charset="-122"/>
              </a:rPr>
              <a:t>我收到了</a:t>
            </a:r>
            <a:r>
              <a:rPr kumimoji="1" lang="zh-CN" altLang="en-US" sz="1400" b="1">
                <a:solidFill>
                  <a:srgbClr val="333399"/>
                </a:solidFill>
                <a:ea typeface="黑体" pitchFamily="2" charset="-122"/>
              </a:rPr>
              <a:t> </a:t>
            </a:r>
            <a:r>
              <a:rPr kumimoji="1" lang="en-US" altLang="zh-CN" sz="2400" b="1">
                <a:solidFill>
                  <a:srgbClr val="333399"/>
                </a:solidFill>
                <a:ea typeface="黑体" pitchFamily="2" charset="-122"/>
              </a:rPr>
              <a:t>AP</a:t>
            </a:r>
            <a:r>
              <a:rPr kumimoji="1" lang="en-US" altLang="zh-CN" sz="2400" b="1" baseline="-25000">
                <a:solidFill>
                  <a:srgbClr val="333399"/>
                </a:solidFill>
                <a:ea typeface="黑体" pitchFamily="2" charset="-122"/>
              </a:rPr>
              <a:t>1</a:t>
            </a:r>
            <a:r>
              <a:rPr kumimoji="1" lang="en-US" altLang="zh-CN" sz="1600" b="1">
                <a:solidFill>
                  <a:srgbClr val="333399"/>
                </a:solidFill>
                <a:ea typeface="黑体" pitchFamily="2" charset="-122"/>
              </a:rPr>
              <a:t> </a:t>
            </a:r>
            <a:r>
              <a:rPr kumimoji="1" lang="zh-CN" altLang="en-US" sz="2400" b="1">
                <a:solidFill>
                  <a:srgbClr val="333399"/>
                </a:solidFill>
                <a:latin typeface="Tahoma" pitchFamily="34" charset="0"/>
                <a:ea typeface="黑体" pitchFamily="2" charset="-122"/>
              </a:rPr>
              <a:t>发来的</a:t>
            </a:r>
          </a:p>
          <a:p>
            <a:pPr algn="ctr" eaLnBrk="0" hangingPunct="0"/>
            <a:r>
              <a:rPr kumimoji="1" lang="zh-CN" altLang="en-US" sz="2400" b="1">
                <a:solidFill>
                  <a:srgbClr val="333399"/>
                </a:solidFill>
                <a:ea typeface="黑体" pitchFamily="2" charset="-122"/>
              </a:rPr>
              <a:t>应用程序数据！</a:t>
            </a:r>
          </a:p>
        </p:txBody>
      </p:sp>
    </p:spTree>
    <p:extLst>
      <p:ext uri="{BB962C8B-B14F-4D97-AF65-F5344CB8AC3E}">
        <p14:creationId xmlns:p14="http://schemas.microsoft.com/office/powerpoint/2010/main" xmlns="" val="43530755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8003" name="AutoShape 3"/>
          <p:cNvSpPr>
            <a:spLocks noChangeArrowheads="1"/>
          </p:cNvSpPr>
          <p:nvPr/>
        </p:nvSpPr>
        <p:spPr bwMode="auto">
          <a:xfrm rot="-5400000">
            <a:off x="4756283" y="86543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04" name="AutoShape 4"/>
          <p:cNvSpPr>
            <a:spLocks noChangeArrowheads="1"/>
          </p:cNvSpPr>
          <p:nvPr/>
        </p:nvSpPr>
        <p:spPr bwMode="auto">
          <a:xfrm>
            <a:off x="577850" y="255532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05" name="Text Box 5"/>
          <p:cNvSpPr txBox="1">
            <a:spLocks noChangeArrowheads="1"/>
          </p:cNvSpPr>
          <p:nvPr/>
        </p:nvSpPr>
        <p:spPr bwMode="auto">
          <a:xfrm>
            <a:off x="1025266" y="273471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06" name="Text Box 6"/>
          <p:cNvSpPr txBox="1">
            <a:spLocks noChangeArrowheads="1"/>
          </p:cNvSpPr>
          <p:nvPr/>
        </p:nvSpPr>
        <p:spPr bwMode="auto">
          <a:xfrm>
            <a:off x="1025266" y="336178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07" name="Text Box 7"/>
          <p:cNvSpPr txBox="1">
            <a:spLocks noChangeArrowheads="1"/>
          </p:cNvSpPr>
          <p:nvPr/>
        </p:nvSpPr>
        <p:spPr bwMode="auto">
          <a:xfrm>
            <a:off x="1025266" y="391899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08" name="Text Box 8"/>
          <p:cNvSpPr txBox="1">
            <a:spLocks noChangeArrowheads="1"/>
          </p:cNvSpPr>
          <p:nvPr/>
        </p:nvSpPr>
        <p:spPr bwMode="auto">
          <a:xfrm>
            <a:off x="1025266" y="447779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09" name="Text Box 9"/>
          <p:cNvSpPr txBox="1">
            <a:spLocks noChangeArrowheads="1"/>
          </p:cNvSpPr>
          <p:nvPr/>
        </p:nvSpPr>
        <p:spPr bwMode="auto">
          <a:xfrm>
            <a:off x="1025266" y="504453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10" name="Freeform 10"/>
          <p:cNvSpPr>
            <a:spLocks/>
          </p:cNvSpPr>
          <p:nvPr/>
        </p:nvSpPr>
        <p:spPr bwMode="auto">
          <a:xfrm>
            <a:off x="577850" y="315699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11" name="Freeform 11"/>
          <p:cNvSpPr>
            <a:spLocks/>
          </p:cNvSpPr>
          <p:nvPr/>
        </p:nvSpPr>
        <p:spPr bwMode="auto">
          <a:xfrm>
            <a:off x="588169" y="373166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12" name="Freeform 12"/>
          <p:cNvSpPr>
            <a:spLocks/>
          </p:cNvSpPr>
          <p:nvPr/>
        </p:nvSpPr>
        <p:spPr bwMode="auto">
          <a:xfrm>
            <a:off x="564092" y="430793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13" name="Freeform 13"/>
          <p:cNvSpPr>
            <a:spLocks/>
          </p:cNvSpPr>
          <p:nvPr/>
        </p:nvSpPr>
        <p:spPr bwMode="auto">
          <a:xfrm>
            <a:off x="564092" y="490006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14" name="AutoShape 14"/>
          <p:cNvSpPr>
            <a:spLocks noChangeArrowheads="1"/>
          </p:cNvSpPr>
          <p:nvPr/>
        </p:nvSpPr>
        <p:spPr bwMode="auto">
          <a:xfrm>
            <a:off x="8543925" y="252199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15" name="Text Box 15"/>
          <p:cNvSpPr txBox="1">
            <a:spLocks noChangeArrowheads="1"/>
          </p:cNvSpPr>
          <p:nvPr/>
        </p:nvSpPr>
        <p:spPr bwMode="auto">
          <a:xfrm>
            <a:off x="8585200" y="269979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8016" name="Text Box 16"/>
          <p:cNvSpPr txBox="1">
            <a:spLocks noChangeArrowheads="1"/>
          </p:cNvSpPr>
          <p:nvPr/>
        </p:nvSpPr>
        <p:spPr bwMode="auto">
          <a:xfrm>
            <a:off x="8585200" y="332685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8017" name="Text Box 17"/>
          <p:cNvSpPr txBox="1">
            <a:spLocks noChangeArrowheads="1"/>
          </p:cNvSpPr>
          <p:nvPr/>
        </p:nvSpPr>
        <p:spPr bwMode="auto">
          <a:xfrm>
            <a:off x="8585200" y="388406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8018" name="Text Box 18"/>
          <p:cNvSpPr txBox="1">
            <a:spLocks noChangeArrowheads="1"/>
          </p:cNvSpPr>
          <p:nvPr/>
        </p:nvSpPr>
        <p:spPr bwMode="auto">
          <a:xfrm>
            <a:off x="8585200" y="444445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8019" name="Text Box 19"/>
          <p:cNvSpPr txBox="1">
            <a:spLocks noChangeArrowheads="1"/>
          </p:cNvSpPr>
          <p:nvPr/>
        </p:nvSpPr>
        <p:spPr bwMode="auto">
          <a:xfrm>
            <a:off x="8585200" y="500960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8020" name="Freeform 20"/>
          <p:cNvSpPr>
            <a:spLocks/>
          </p:cNvSpPr>
          <p:nvPr/>
        </p:nvSpPr>
        <p:spPr bwMode="auto">
          <a:xfrm>
            <a:off x="8543925" y="312206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1" name="Freeform 21"/>
          <p:cNvSpPr>
            <a:spLocks/>
          </p:cNvSpPr>
          <p:nvPr/>
        </p:nvSpPr>
        <p:spPr bwMode="auto">
          <a:xfrm>
            <a:off x="8554244" y="369674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2" name="Freeform 22"/>
          <p:cNvSpPr>
            <a:spLocks/>
          </p:cNvSpPr>
          <p:nvPr/>
        </p:nvSpPr>
        <p:spPr bwMode="auto">
          <a:xfrm>
            <a:off x="8530167" y="427300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3" name="Freeform 23"/>
          <p:cNvSpPr>
            <a:spLocks/>
          </p:cNvSpPr>
          <p:nvPr/>
        </p:nvSpPr>
        <p:spPr bwMode="auto">
          <a:xfrm>
            <a:off x="8530167" y="486514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4"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dirty="0">
                <a:solidFill>
                  <a:srgbClr val="C00000"/>
                </a:solidFill>
                <a:ea typeface="黑体" pitchFamily="2" charset="-122"/>
              </a:rPr>
              <a:t>主机</a:t>
            </a:r>
            <a:r>
              <a:rPr kumimoji="1" lang="zh-CN" altLang="en-US" sz="1050" b="1" dirty="0">
                <a:solidFill>
                  <a:srgbClr val="C00000"/>
                </a:solidFill>
                <a:ea typeface="黑体" pitchFamily="2" charset="-122"/>
              </a:rPr>
              <a:t> </a:t>
            </a:r>
            <a:r>
              <a:rPr kumimoji="1" lang="en-US" altLang="zh-CN" sz="2400" b="1" dirty="0">
                <a:solidFill>
                  <a:srgbClr val="C00000"/>
                </a:solidFill>
                <a:ea typeface="黑体" pitchFamily="2" charset="-122"/>
              </a:rPr>
              <a:t>1</a:t>
            </a:r>
          </a:p>
        </p:txBody>
      </p:sp>
      <p:sp>
        <p:nvSpPr>
          <p:cNvPr id="128025" name="AutoShape 25"/>
          <p:cNvSpPr>
            <a:spLocks noChangeArrowheads="1"/>
          </p:cNvSpPr>
          <p:nvPr/>
        </p:nvSpPr>
        <p:spPr bwMode="auto">
          <a:xfrm>
            <a:off x="8703866" y="202510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6" name="Text Box 26"/>
          <p:cNvSpPr txBox="1">
            <a:spLocks noChangeArrowheads="1"/>
          </p:cNvSpPr>
          <p:nvPr/>
        </p:nvSpPr>
        <p:spPr bwMode="auto">
          <a:xfrm>
            <a:off x="8696987" y="212988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8027" name="AutoShape 27"/>
          <p:cNvSpPr>
            <a:spLocks noChangeArrowheads="1"/>
          </p:cNvSpPr>
          <p:nvPr/>
        </p:nvSpPr>
        <p:spPr bwMode="auto">
          <a:xfrm>
            <a:off x="583010" y="206796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28" name="Text Box 28"/>
          <p:cNvSpPr txBox="1">
            <a:spLocks noChangeArrowheads="1"/>
          </p:cNvSpPr>
          <p:nvPr/>
        </p:nvSpPr>
        <p:spPr bwMode="auto">
          <a:xfrm>
            <a:off x="605367" y="218861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8029"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8030" name="Rectangle 30"/>
          <p:cNvSpPr>
            <a:spLocks noChangeArrowheads="1"/>
          </p:cNvSpPr>
          <p:nvPr/>
        </p:nvSpPr>
        <p:spPr bwMode="auto">
          <a:xfrm>
            <a:off x="4406106" y="2201318"/>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1" name="Group 31"/>
          <p:cNvGrpSpPr>
            <a:grpSpLocks/>
          </p:cNvGrpSpPr>
          <p:nvPr/>
        </p:nvGrpSpPr>
        <p:grpSpPr bwMode="auto">
          <a:xfrm>
            <a:off x="2846257" y="2128292"/>
            <a:ext cx="1561571" cy="1008062"/>
            <a:chOff x="1655" y="1525"/>
            <a:chExt cx="908" cy="635"/>
          </a:xfrm>
        </p:grpSpPr>
        <p:sp>
          <p:nvSpPr>
            <p:cNvPr id="128032" name="Text Box 32"/>
            <p:cNvSpPr txBox="1">
              <a:spLocks noChangeArrowheads="1"/>
            </p:cNvSpPr>
            <p:nvPr/>
          </p:nvSpPr>
          <p:spPr bwMode="auto">
            <a:xfrm>
              <a:off x="1655" y="1525"/>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应用层首部</a:t>
              </a:r>
              <a:endParaRPr kumimoji="1" lang="zh-CN" altLang="en-US" sz="2000" b="1">
                <a:solidFill>
                  <a:srgbClr val="333399"/>
                </a:solidFill>
                <a:latin typeface="Times New Roman" pitchFamily="18" charset="0"/>
                <a:ea typeface="黑体" pitchFamily="2" charset="-122"/>
              </a:endParaRPr>
            </a:p>
          </p:txBody>
        </p:sp>
        <p:sp>
          <p:nvSpPr>
            <p:cNvPr id="128033" name="Line 33"/>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34" name="Rectangle 34"/>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grpSp>
      <p:sp>
        <p:nvSpPr>
          <p:cNvPr id="128035" name="Rectangle 35"/>
          <p:cNvSpPr>
            <a:spLocks noChangeArrowheads="1"/>
          </p:cNvSpPr>
          <p:nvPr/>
        </p:nvSpPr>
        <p:spPr bwMode="auto">
          <a:xfrm>
            <a:off x="2144581" y="508104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8036" name="Text Box 36"/>
          <p:cNvSpPr txBox="1">
            <a:spLocks noChangeArrowheads="1"/>
          </p:cNvSpPr>
          <p:nvPr/>
        </p:nvSpPr>
        <p:spPr bwMode="auto">
          <a:xfrm>
            <a:off x="1712640" y="1196752"/>
            <a:ext cx="667682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800" b="1" dirty="0">
                <a:solidFill>
                  <a:srgbClr val="3333FF"/>
                </a:solidFill>
                <a:ea typeface="黑体" pitchFamily="2" charset="-122"/>
              </a:rPr>
              <a:t>注意观察加入或剥去首部（尾部）的层次</a:t>
            </a:r>
          </a:p>
        </p:txBody>
      </p:sp>
      <p:sp>
        <p:nvSpPr>
          <p:cNvPr id="128037" name="Rectangle 37"/>
          <p:cNvSpPr>
            <a:spLocks noChangeArrowheads="1"/>
          </p:cNvSpPr>
          <p:nvPr/>
        </p:nvSpPr>
        <p:spPr bwMode="auto">
          <a:xfrm>
            <a:off x="4406106" y="277758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nvGrpSpPr>
          <p:cNvPr id="128038" name="Group 38"/>
          <p:cNvGrpSpPr>
            <a:grpSpLocks/>
          </p:cNvGrpSpPr>
          <p:nvPr/>
        </p:nvGrpSpPr>
        <p:grpSpPr bwMode="auto">
          <a:xfrm>
            <a:off x="3860933" y="3353843"/>
            <a:ext cx="3353594" cy="358775"/>
            <a:chOff x="2245" y="2297"/>
            <a:chExt cx="1950" cy="226"/>
          </a:xfrm>
        </p:grpSpPr>
        <p:sp>
          <p:nvSpPr>
            <p:cNvPr id="128039"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0"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1" name="Group 41"/>
          <p:cNvGrpSpPr>
            <a:grpSpLocks/>
          </p:cNvGrpSpPr>
          <p:nvPr/>
        </p:nvGrpSpPr>
        <p:grpSpPr bwMode="auto">
          <a:xfrm>
            <a:off x="3314039" y="3930105"/>
            <a:ext cx="3900488" cy="358775"/>
            <a:chOff x="1927" y="2660"/>
            <a:chExt cx="2268" cy="226"/>
          </a:xfrm>
        </p:grpSpPr>
        <p:sp>
          <p:nvSpPr>
            <p:cNvPr id="128042"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3"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4"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45" name="Group 45"/>
          <p:cNvGrpSpPr>
            <a:grpSpLocks/>
          </p:cNvGrpSpPr>
          <p:nvPr/>
        </p:nvGrpSpPr>
        <p:grpSpPr bwMode="auto">
          <a:xfrm>
            <a:off x="2768865" y="4506368"/>
            <a:ext cx="4445662" cy="358775"/>
            <a:chOff x="1610" y="3023"/>
            <a:chExt cx="2585" cy="226"/>
          </a:xfrm>
        </p:grpSpPr>
        <p:sp>
          <p:nvSpPr>
            <p:cNvPr id="128046"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47"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48"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8049"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28050" name="Group 50"/>
          <p:cNvGrpSpPr>
            <a:grpSpLocks/>
          </p:cNvGrpSpPr>
          <p:nvPr/>
        </p:nvGrpSpPr>
        <p:grpSpPr bwMode="auto">
          <a:xfrm>
            <a:off x="708554" y="2488655"/>
            <a:ext cx="5180013" cy="415925"/>
            <a:chOff x="412" y="1752"/>
            <a:chExt cx="3012" cy="262"/>
          </a:xfrm>
        </p:grpSpPr>
        <p:sp>
          <p:nvSpPr>
            <p:cNvPr id="128051" name="AutoShape 51"/>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8052" name="AutoShape 52"/>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3" name="Group 53"/>
          <p:cNvGrpSpPr>
            <a:grpSpLocks/>
          </p:cNvGrpSpPr>
          <p:nvPr/>
        </p:nvGrpSpPr>
        <p:grpSpPr bwMode="auto">
          <a:xfrm>
            <a:off x="705115" y="3064917"/>
            <a:ext cx="4872170" cy="396875"/>
            <a:chOff x="410" y="2115"/>
            <a:chExt cx="2833" cy="250"/>
          </a:xfrm>
        </p:grpSpPr>
        <p:sp>
          <p:nvSpPr>
            <p:cNvPr id="128054" name="AutoShape 54"/>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8055" name="AutoShape 55"/>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6" name="Group 56"/>
          <p:cNvGrpSpPr>
            <a:grpSpLocks/>
          </p:cNvGrpSpPr>
          <p:nvPr/>
        </p:nvGrpSpPr>
        <p:grpSpPr bwMode="auto">
          <a:xfrm>
            <a:off x="705115" y="3625305"/>
            <a:ext cx="4481777" cy="409575"/>
            <a:chOff x="410" y="2468"/>
            <a:chExt cx="2606" cy="258"/>
          </a:xfrm>
        </p:grpSpPr>
        <p:sp>
          <p:nvSpPr>
            <p:cNvPr id="128057" name="AutoShape 57"/>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8058" name="AutoShape 58"/>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59" name="Group 59"/>
          <p:cNvGrpSpPr>
            <a:grpSpLocks/>
          </p:cNvGrpSpPr>
          <p:nvPr/>
        </p:nvGrpSpPr>
        <p:grpSpPr bwMode="auto">
          <a:xfrm>
            <a:off x="703396" y="4215854"/>
            <a:ext cx="4151577" cy="444500"/>
            <a:chOff x="409" y="2840"/>
            <a:chExt cx="2414" cy="280"/>
          </a:xfrm>
        </p:grpSpPr>
        <p:sp>
          <p:nvSpPr>
            <p:cNvPr id="128060" name="AutoShape 60"/>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8061" name="AutoShape 61"/>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2" name="Group 62"/>
          <p:cNvGrpSpPr>
            <a:grpSpLocks/>
          </p:cNvGrpSpPr>
          <p:nvPr/>
        </p:nvGrpSpPr>
        <p:grpSpPr bwMode="auto">
          <a:xfrm>
            <a:off x="703396" y="4792118"/>
            <a:ext cx="3938323" cy="460375"/>
            <a:chOff x="409" y="3203"/>
            <a:chExt cx="2290" cy="290"/>
          </a:xfrm>
        </p:grpSpPr>
        <p:sp>
          <p:nvSpPr>
            <p:cNvPr id="128063" name="AutoShape 63"/>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8064" name="AutoShape 64"/>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grpSp>
        <p:nvGrpSpPr>
          <p:cNvPr id="128065" name="Group 65"/>
          <p:cNvGrpSpPr>
            <a:grpSpLocks/>
          </p:cNvGrpSpPr>
          <p:nvPr/>
        </p:nvGrpSpPr>
        <p:grpSpPr bwMode="auto">
          <a:xfrm>
            <a:off x="2221971" y="2637879"/>
            <a:ext cx="1638962" cy="1074738"/>
            <a:chOff x="1292" y="1846"/>
            <a:chExt cx="953" cy="677"/>
          </a:xfrm>
        </p:grpSpPr>
        <p:sp>
          <p:nvSpPr>
            <p:cNvPr id="128066"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8067" name="Text Box 67"/>
            <p:cNvSpPr txBox="1">
              <a:spLocks noChangeArrowheads="1"/>
            </p:cNvSpPr>
            <p:nvPr/>
          </p:nvSpPr>
          <p:spPr bwMode="auto">
            <a:xfrm>
              <a:off x="1292" y="1846"/>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运输层首部</a:t>
              </a:r>
              <a:endParaRPr kumimoji="1" lang="zh-CN" altLang="en-US" sz="2000" b="1">
                <a:solidFill>
                  <a:srgbClr val="333399"/>
                </a:solidFill>
                <a:latin typeface="Times New Roman" pitchFamily="18" charset="0"/>
                <a:ea typeface="黑体" pitchFamily="2" charset="-122"/>
              </a:endParaRPr>
            </a:p>
          </p:txBody>
        </p:sp>
        <p:sp>
          <p:nvSpPr>
            <p:cNvPr id="128068"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28069" name="Group 69"/>
          <p:cNvGrpSpPr>
            <a:grpSpLocks/>
          </p:cNvGrpSpPr>
          <p:nvPr/>
        </p:nvGrpSpPr>
        <p:grpSpPr bwMode="auto">
          <a:xfrm>
            <a:off x="1661319" y="3136355"/>
            <a:ext cx="1652720" cy="1152525"/>
            <a:chOff x="966" y="2160"/>
            <a:chExt cx="961" cy="726"/>
          </a:xfrm>
        </p:grpSpPr>
        <p:sp>
          <p:nvSpPr>
            <p:cNvPr id="128070"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8071" name="Text Box 71"/>
            <p:cNvSpPr txBox="1">
              <a:spLocks noChangeArrowheads="1"/>
            </p:cNvSpPr>
            <p:nvPr/>
          </p:nvSpPr>
          <p:spPr bwMode="auto">
            <a:xfrm>
              <a:off x="966" y="2160"/>
              <a:ext cx="85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000" b="1">
                  <a:solidFill>
                    <a:srgbClr val="333399"/>
                  </a:solidFill>
                  <a:latin typeface="Arial Rounded MT Bold" pitchFamily="34" charset="0"/>
                  <a:ea typeface="黑体" pitchFamily="2" charset="-122"/>
                </a:rPr>
                <a:t>网络层首部</a:t>
              </a:r>
              <a:endParaRPr kumimoji="1" lang="zh-CN" altLang="en-US" sz="2000" b="1">
                <a:solidFill>
                  <a:srgbClr val="333399"/>
                </a:solidFill>
                <a:latin typeface="Times New Roman" pitchFamily="18" charset="0"/>
                <a:ea typeface="黑体" pitchFamily="2" charset="-122"/>
              </a:endParaRPr>
            </a:p>
          </p:txBody>
        </p:sp>
        <p:sp>
          <p:nvSpPr>
            <p:cNvPr id="128072"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3" name="Group 73"/>
          <p:cNvGrpSpPr>
            <a:grpSpLocks/>
          </p:cNvGrpSpPr>
          <p:nvPr/>
        </p:nvGrpSpPr>
        <p:grpSpPr bwMode="auto">
          <a:xfrm>
            <a:off x="1546092" y="3568154"/>
            <a:ext cx="1222772" cy="1295400"/>
            <a:chOff x="899" y="2432"/>
            <a:chExt cx="711" cy="816"/>
          </a:xfrm>
        </p:grpSpPr>
        <p:sp>
          <p:nvSpPr>
            <p:cNvPr id="128074"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8075" name="Text Box 75"/>
            <p:cNvSpPr txBox="1">
              <a:spLocks noChangeArrowheads="1"/>
            </p:cNvSpPr>
            <p:nvPr/>
          </p:nvSpPr>
          <p:spPr bwMode="auto">
            <a:xfrm>
              <a:off x="899" y="2432"/>
              <a:ext cx="55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首部</a:t>
              </a:r>
              <a:endParaRPr kumimoji="1" lang="zh-CN" altLang="en-US" sz="2000" b="1">
                <a:solidFill>
                  <a:srgbClr val="333399"/>
                </a:solidFill>
                <a:latin typeface="Times New Roman" pitchFamily="18" charset="0"/>
                <a:ea typeface="黑体" pitchFamily="2" charset="-122"/>
              </a:endParaRPr>
            </a:p>
          </p:txBody>
        </p:sp>
        <p:sp>
          <p:nvSpPr>
            <p:cNvPr id="128076"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grpSp>
      <p:grpSp>
        <p:nvGrpSpPr>
          <p:cNvPr id="128077" name="Group 77"/>
          <p:cNvGrpSpPr>
            <a:grpSpLocks/>
          </p:cNvGrpSpPr>
          <p:nvPr/>
        </p:nvGrpSpPr>
        <p:grpSpPr bwMode="auto">
          <a:xfrm>
            <a:off x="7214526" y="3574504"/>
            <a:ext cx="1057671" cy="1290638"/>
            <a:chOff x="4195" y="2436"/>
            <a:chExt cx="615" cy="813"/>
          </a:xfrm>
        </p:grpSpPr>
        <p:sp>
          <p:nvSpPr>
            <p:cNvPr id="128078"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sp>
          <p:nvSpPr>
            <p:cNvPr id="128079"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8080" name="Text Box 80"/>
            <p:cNvSpPr txBox="1">
              <a:spLocks noChangeArrowheads="1"/>
            </p:cNvSpPr>
            <p:nvPr/>
          </p:nvSpPr>
          <p:spPr bwMode="auto">
            <a:xfrm>
              <a:off x="4255" y="2436"/>
              <a:ext cx="555"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lnSpc>
                  <a:spcPct val="90000"/>
                </a:lnSpc>
              </a:pPr>
              <a:r>
                <a:rPr kumimoji="1" lang="zh-CN" altLang="en-US" sz="2000" b="1">
                  <a:solidFill>
                    <a:srgbClr val="333399"/>
                  </a:solidFill>
                  <a:latin typeface="Arial Rounded MT Bold" pitchFamily="34" charset="0"/>
                  <a:ea typeface="黑体" pitchFamily="2" charset="-122"/>
                </a:rPr>
                <a:t>链路层</a:t>
              </a:r>
            </a:p>
            <a:p>
              <a:pPr algn="ctr" eaLnBrk="0" hangingPunct="0">
                <a:lnSpc>
                  <a:spcPct val="90000"/>
                </a:lnSpc>
              </a:pPr>
              <a:r>
                <a:rPr kumimoji="1" lang="zh-CN" altLang="en-US" sz="2000" b="1">
                  <a:solidFill>
                    <a:srgbClr val="333399"/>
                  </a:solidFill>
                  <a:latin typeface="Arial Rounded MT Bold" pitchFamily="34" charset="0"/>
                  <a:ea typeface="黑体" pitchFamily="2" charset="-122"/>
                </a:rPr>
                <a:t>尾部</a:t>
              </a:r>
              <a:endParaRPr kumimoji="1" lang="zh-CN" altLang="en-US" sz="2000" b="1">
                <a:solidFill>
                  <a:srgbClr val="333399"/>
                </a:solidFill>
                <a:latin typeface="Times New Roman" pitchFamily="18" charset="0"/>
                <a:ea typeface="黑体" pitchFamily="2" charset="-122"/>
              </a:endParaRPr>
            </a:p>
          </p:txBody>
        </p:sp>
      </p:grpSp>
    </p:spTree>
    <p:extLst>
      <p:ext uri="{BB962C8B-B14F-4D97-AF65-F5344CB8AC3E}">
        <p14:creationId xmlns:p14="http://schemas.microsoft.com/office/powerpoint/2010/main" xmlns="" val="9534036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128050"/>
                                        </p:tgtEl>
                                        <p:attrNameLst>
                                          <p:attrName>style.visibility</p:attrName>
                                        </p:attrNameLst>
                                      </p:cBhvr>
                                      <p:to>
                                        <p:strVal val="visible"/>
                                      </p:to>
                                    </p:set>
                                    <p:animEffect transition="in" filter="wipe(up)">
                                      <p:cBhvr>
                                        <p:cTn id="10" dur="1000"/>
                                        <p:tgtEl>
                                          <p:spTgt spid="128050"/>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128031"/>
                                        </p:tgtEl>
                                        <p:attrNameLst>
                                          <p:attrName>style.visibility</p:attrName>
                                        </p:attrNameLst>
                                      </p:cBhvr>
                                      <p:to>
                                        <p:strVal val="visible"/>
                                      </p:to>
                                    </p:set>
                                    <p:animEffect transition="in" filter="slide(fromLeft)">
                                      <p:cBhvr>
                                        <p:cTn id="17" dur="1000"/>
                                        <p:tgtEl>
                                          <p:spTgt spid="128031"/>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128050"/>
                                        </p:tgtEl>
                                        <p:attrNameLst>
                                          <p:attrName>style.opacity</p:attrName>
                                        </p:attrNameLst>
                                      </p:cBhvr>
                                      <p:to>
                                        <p:strVal val="0.5"/>
                                      </p:to>
                                    </p:set>
                                    <p:animEffect filter="image" prLst="opacity: 0.5">
                                      <p:cBhvr rctx="IE">
                                        <p:cTn id="21" dur="indefinite"/>
                                        <p:tgtEl>
                                          <p:spTgt spid="128050"/>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128053"/>
                                        </p:tgtEl>
                                        <p:attrNameLst>
                                          <p:attrName>style.visibility</p:attrName>
                                        </p:attrNameLst>
                                      </p:cBhvr>
                                      <p:to>
                                        <p:strVal val="visible"/>
                                      </p:to>
                                    </p:set>
                                    <p:animEffect transition="in" filter="wipe(up)">
                                      <p:cBhvr>
                                        <p:cTn id="25" dur="1000"/>
                                        <p:tgtEl>
                                          <p:spTgt spid="128053"/>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128038"/>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28065"/>
                                        </p:tgtEl>
                                        <p:attrNameLst>
                                          <p:attrName>style.visibility</p:attrName>
                                        </p:attrNameLst>
                                      </p:cBhvr>
                                      <p:to>
                                        <p:strVal val="visible"/>
                                      </p:to>
                                    </p:set>
                                    <p:animEffect transition="in" filter="slide(fromLeft)">
                                      <p:cBhvr>
                                        <p:cTn id="32" dur="1000"/>
                                        <p:tgtEl>
                                          <p:spTgt spid="128065"/>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128053"/>
                                        </p:tgtEl>
                                        <p:attrNameLst>
                                          <p:attrName>style.opacity</p:attrName>
                                        </p:attrNameLst>
                                      </p:cBhvr>
                                      <p:to>
                                        <p:strVal val="0.5"/>
                                      </p:to>
                                    </p:set>
                                    <p:animEffect filter="image" prLst="opacity: 0.5">
                                      <p:cBhvr rctx="IE">
                                        <p:cTn id="36" dur="indefinite"/>
                                        <p:tgtEl>
                                          <p:spTgt spid="128053"/>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128056"/>
                                        </p:tgtEl>
                                        <p:attrNameLst>
                                          <p:attrName>style.visibility</p:attrName>
                                        </p:attrNameLst>
                                      </p:cBhvr>
                                      <p:to>
                                        <p:strVal val="visible"/>
                                      </p:to>
                                    </p:set>
                                    <p:animEffect transition="in" filter="wipe(up)">
                                      <p:cBhvr>
                                        <p:cTn id="40" dur="1000"/>
                                        <p:tgtEl>
                                          <p:spTgt spid="128056"/>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128041"/>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8069"/>
                                        </p:tgtEl>
                                        <p:attrNameLst>
                                          <p:attrName>style.visibility</p:attrName>
                                        </p:attrNameLst>
                                      </p:cBhvr>
                                      <p:to>
                                        <p:strVal val="visible"/>
                                      </p:to>
                                    </p:set>
                                    <p:animEffect transition="in" filter="slide(fromLeft)">
                                      <p:cBhvr>
                                        <p:cTn id="47" dur="1000"/>
                                        <p:tgtEl>
                                          <p:spTgt spid="128069"/>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128056"/>
                                        </p:tgtEl>
                                        <p:attrNameLst>
                                          <p:attrName>style.opacity</p:attrName>
                                        </p:attrNameLst>
                                      </p:cBhvr>
                                      <p:to>
                                        <p:strVal val="0.5"/>
                                      </p:to>
                                    </p:set>
                                    <p:animEffect filter="image" prLst="opacity: 0.5">
                                      <p:cBhvr rctx="IE">
                                        <p:cTn id="51" dur="indefinite"/>
                                        <p:tgtEl>
                                          <p:spTgt spid="128056"/>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128059"/>
                                        </p:tgtEl>
                                        <p:attrNameLst>
                                          <p:attrName>style.visibility</p:attrName>
                                        </p:attrNameLst>
                                      </p:cBhvr>
                                      <p:to>
                                        <p:strVal val="visible"/>
                                      </p:to>
                                    </p:set>
                                    <p:animEffect transition="in" filter="wipe(up)">
                                      <p:cBhvr>
                                        <p:cTn id="55" dur="1000"/>
                                        <p:tgtEl>
                                          <p:spTgt spid="12805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12804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28073"/>
                                        </p:tgtEl>
                                        <p:attrNameLst>
                                          <p:attrName>style.visibility</p:attrName>
                                        </p:attrNameLst>
                                      </p:cBhvr>
                                      <p:to>
                                        <p:strVal val="visible"/>
                                      </p:to>
                                    </p:set>
                                    <p:animEffect transition="in" filter="slide(fromLeft)">
                                      <p:cBhvr>
                                        <p:cTn id="62" dur="1000"/>
                                        <p:tgtEl>
                                          <p:spTgt spid="12807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28077"/>
                                        </p:tgtEl>
                                        <p:attrNameLst>
                                          <p:attrName>style.visibility</p:attrName>
                                        </p:attrNameLst>
                                      </p:cBhvr>
                                      <p:to>
                                        <p:strVal val="visible"/>
                                      </p:to>
                                    </p:set>
                                    <p:animEffect transition="in" filter="slide(fromRight)">
                                      <p:cBhvr>
                                        <p:cTn id="66" dur="1000"/>
                                        <p:tgtEl>
                                          <p:spTgt spid="128077"/>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28062"/>
                                        </p:tgtEl>
                                        <p:attrNameLst>
                                          <p:attrName>style.visibility</p:attrName>
                                        </p:attrNameLst>
                                      </p:cBhvr>
                                      <p:to>
                                        <p:strVal val="visible"/>
                                      </p:to>
                                    </p:set>
                                    <p:animEffect transition="in" filter="wipe(up)">
                                      <p:cBhvr>
                                        <p:cTn id="70" dur="1000"/>
                                        <p:tgtEl>
                                          <p:spTgt spid="128062"/>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128059"/>
                                        </p:tgtEl>
                                        <p:attrNameLst>
                                          <p:attrName>style.opacity</p:attrName>
                                        </p:attrNameLst>
                                      </p:cBhvr>
                                      <p:to>
                                        <p:strVal val="0.5"/>
                                      </p:to>
                                    </p:set>
                                    <p:animEffect filter="image" prLst="opacity: 0.5">
                                      <p:cBhvr rctx="IE">
                                        <p:cTn id="74" dur="indefinite"/>
                                        <p:tgtEl>
                                          <p:spTgt spid="12805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2902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2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2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3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3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3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3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3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3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3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3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3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3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2904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2904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2904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2904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2904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4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4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4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4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2904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5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2905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2905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2905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29054" name="Rectangle 30"/>
          <p:cNvSpPr>
            <a:spLocks noChangeArrowheads="1"/>
          </p:cNvSpPr>
          <p:nvPr/>
        </p:nvSpPr>
        <p:spPr bwMode="auto">
          <a:xfrm>
            <a:off x="2144581" y="5101233"/>
            <a:ext cx="561684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sz="2000" b="1">
                <a:solidFill>
                  <a:srgbClr val="333399"/>
                </a:solidFill>
                <a:ea typeface="黑体" pitchFamily="2" charset="-122"/>
              </a:rPr>
              <a:t>10100110100101  </a:t>
            </a:r>
            <a:r>
              <a:rPr lang="zh-CN" altLang="en-US" sz="2000" b="1">
                <a:solidFill>
                  <a:srgbClr val="333399"/>
                </a:solidFill>
                <a:ea typeface="黑体" pitchFamily="2" charset="-122"/>
              </a:rPr>
              <a:t>比  特  流  </a:t>
            </a:r>
            <a:r>
              <a:rPr lang="en-US" altLang="zh-CN" sz="2000" b="1">
                <a:solidFill>
                  <a:srgbClr val="333399"/>
                </a:solidFill>
                <a:ea typeface="黑体" pitchFamily="2" charset="-122"/>
              </a:rPr>
              <a:t>110101110101</a:t>
            </a:r>
          </a:p>
        </p:txBody>
      </p:sp>
      <p:sp>
        <p:nvSpPr>
          <p:cNvPr id="129055" name="Text Box 31"/>
          <p:cNvSpPr txBox="1">
            <a:spLocks noChangeArrowheads="1"/>
          </p:cNvSpPr>
          <p:nvPr/>
        </p:nvSpPr>
        <p:spPr bwMode="auto">
          <a:xfrm>
            <a:off x="2757332" y="3629620"/>
            <a:ext cx="4238661"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smtClean="0">
                <a:solidFill>
                  <a:srgbClr val="333399"/>
                </a:solidFill>
                <a:ea typeface="黑体" pitchFamily="2" charset="-122"/>
              </a:rPr>
              <a:t>主机 </a:t>
            </a:r>
            <a:r>
              <a:rPr kumimoji="1" lang="en-US" altLang="zh-CN" sz="2400" b="1" dirty="0">
                <a:solidFill>
                  <a:srgbClr val="333399"/>
                </a:solidFill>
                <a:ea typeface="黑体" pitchFamily="2" charset="-122"/>
              </a:rPr>
              <a:t>2 </a:t>
            </a:r>
            <a:r>
              <a:rPr kumimoji="1" lang="zh-CN" altLang="en-US" sz="2400" b="1" dirty="0">
                <a:solidFill>
                  <a:srgbClr val="333399"/>
                </a:solidFill>
                <a:ea typeface="黑体" pitchFamily="2" charset="-122"/>
              </a:rPr>
              <a:t>的物理层收到比特流后</a:t>
            </a:r>
          </a:p>
          <a:p>
            <a:pPr algn="ctr" eaLnBrk="0" hangingPunct="0"/>
            <a:r>
              <a:rPr kumimoji="1" lang="zh-CN" altLang="en-US" sz="2400" b="1" dirty="0">
                <a:solidFill>
                  <a:srgbClr val="333399"/>
                </a:solidFill>
                <a:ea typeface="黑体" pitchFamily="2" charset="-122"/>
              </a:rPr>
              <a:t>交给数据链路层</a:t>
            </a:r>
          </a:p>
        </p:txBody>
      </p:sp>
      <p:grpSp>
        <p:nvGrpSpPr>
          <p:cNvPr id="129056" name="Group 32"/>
          <p:cNvGrpSpPr>
            <a:grpSpLocks/>
          </p:cNvGrpSpPr>
          <p:nvPr/>
        </p:nvGrpSpPr>
        <p:grpSpPr bwMode="auto">
          <a:xfrm>
            <a:off x="2144581" y="4526558"/>
            <a:ext cx="5616840" cy="358775"/>
            <a:chOff x="1247" y="3023"/>
            <a:chExt cx="3266" cy="226"/>
          </a:xfrm>
        </p:grpSpPr>
        <p:sp>
          <p:nvSpPr>
            <p:cNvPr id="129057" name="Rectangle 33"/>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29058" name="Rectangle 34"/>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29059" name="Group 35"/>
            <p:cNvGrpSpPr>
              <a:grpSpLocks/>
            </p:cNvGrpSpPr>
            <p:nvPr/>
          </p:nvGrpSpPr>
          <p:grpSpPr bwMode="auto">
            <a:xfrm>
              <a:off x="1610" y="3023"/>
              <a:ext cx="2585" cy="226"/>
              <a:chOff x="1610" y="3023"/>
              <a:chExt cx="2585" cy="226"/>
            </a:xfrm>
          </p:grpSpPr>
          <p:sp>
            <p:nvSpPr>
              <p:cNvPr id="129060" name="Rectangle 3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29061" name="Rectangle 3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29062" name="Rectangle 3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29063" name="Rectangle 3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grpSp>
        <p:nvGrpSpPr>
          <p:cNvPr id="129064" name="Group 40"/>
          <p:cNvGrpSpPr>
            <a:grpSpLocks/>
          </p:cNvGrpSpPr>
          <p:nvPr/>
        </p:nvGrpSpPr>
        <p:grpSpPr bwMode="auto">
          <a:xfrm>
            <a:off x="4428465" y="4740870"/>
            <a:ext cx="4715669" cy="396875"/>
            <a:chOff x="2575" y="3158"/>
            <a:chExt cx="2742" cy="250"/>
          </a:xfrm>
        </p:grpSpPr>
        <p:sp>
          <p:nvSpPr>
            <p:cNvPr id="129065" name="AutoShape 41"/>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29066" name="AutoShape 42"/>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xmlns="" val="155405381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129064"/>
                                        </p:tgtEl>
                                        <p:attrNameLst>
                                          <p:attrName>style.visibility</p:attrName>
                                        </p:attrNameLst>
                                      </p:cBhvr>
                                      <p:to>
                                        <p:strVal val="visible"/>
                                      </p:to>
                                    </p:set>
                                    <p:animEffect transition="in" filter="wipe(down)">
                                      <p:cBhvr>
                                        <p:cTn id="10" dur="1000"/>
                                        <p:tgtEl>
                                          <p:spTgt spid="12906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129056"/>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290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2"/>
          <p:cNvGrpSpPr>
            <a:grpSpLocks/>
          </p:cNvGrpSpPr>
          <p:nvPr/>
        </p:nvGrpSpPr>
        <p:grpSpPr bwMode="auto">
          <a:xfrm>
            <a:off x="2768865" y="3950295"/>
            <a:ext cx="4445662" cy="358775"/>
            <a:chOff x="1610" y="3023"/>
            <a:chExt cx="2585" cy="226"/>
          </a:xfrm>
        </p:grpSpPr>
        <p:sp>
          <p:nvSpPr>
            <p:cNvPr id="130051" name="Rectangle 3"/>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52" name="Rectangle 4"/>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53" name="Rectangle 5"/>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54" name="Rectangle 6"/>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0055" name="Rectangle 7"/>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0056" name="AutoShape 8"/>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57" name="AutoShape 9"/>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58" name="Text Box 10"/>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59" name="Text Box 11"/>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60" name="Text Box 12"/>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61" name="Text Box 13"/>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62" name="Text Box 14"/>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63" name="Freeform 15"/>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64" name="Freeform 16"/>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65" name="Freeform 17"/>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66" name="Freeform 18"/>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67" name="AutoShape 19"/>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68" name="Text Box 20"/>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0069" name="Text Box 21"/>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0070" name="Text Box 22"/>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0071" name="Text Box 23"/>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0072" name="Text Box 24"/>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0073" name="Freeform 25"/>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74" name="Freeform 26"/>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75" name="Freeform 27"/>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76" name="Freeform 28"/>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77" name="Text Box 29"/>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0078" name="AutoShape 30"/>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79" name="Text Box 31"/>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0080" name="AutoShape 32"/>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0081" name="Text Box 33"/>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0082" name="Text Box 34"/>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0083" name="Text Box 35"/>
          <p:cNvSpPr txBox="1">
            <a:spLocks noChangeArrowheads="1"/>
          </p:cNvSpPr>
          <p:nvPr/>
        </p:nvSpPr>
        <p:spPr bwMode="auto">
          <a:xfrm>
            <a:off x="2628014" y="2981920"/>
            <a:ext cx="4801314"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数据链路层剥去帧首部和帧尾部后</a:t>
            </a:r>
          </a:p>
          <a:p>
            <a:pPr algn="ctr" eaLnBrk="0" hangingPunct="0"/>
            <a:r>
              <a:rPr kumimoji="1" lang="zh-CN" altLang="en-US" sz="2400" b="1">
                <a:solidFill>
                  <a:srgbClr val="333399"/>
                </a:solidFill>
                <a:ea typeface="黑体" pitchFamily="2" charset="-122"/>
              </a:rPr>
              <a:t>把帧的数据部分交给网络层</a:t>
            </a:r>
          </a:p>
        </p:txBody>
      </p:sp>
      <p:sp>
        <p:nvSpPr>
          <p:cNvPr id="130084" name="Rectangle 36"/>
          <p:cNvSpPr>
            <a:spLocks noChangeArrowheads="1"/>
          </p:cNvSpPr>
          <p:nvPr/>
        </p:nvSpPr>
        <p:spPr bwMode="auto">
          <a:xfrm>
            <a:off x="2144581" y="4524970"/>
            <a:ext cx="624284" cy="358775"/>
          </a:xfrm>
          <a:prstGeom prst="rect">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2</a:t>
            </a:r>
          </a:p>
        </p:txBody>
      </p:sp>
      <p:sp>
        <p:nvSpPr>
          <p:cNvPr id="130085" name="Rectangle 37"/>
          <p:cNvSpPr>
            <a:spLocks noChangeArrowheads="1"/>
          </p:cNvSpPr>
          <p:nvPr/>
        </p:nvSpPr>
        <p:spPr bwMode="auto">
          <a:xfrm>
            <a:off x="7214527" y="4526558"/>
            <a:ext cx="546894" cy="358775"/>
          </a:xfrm>
          <a:prstGeom prst="rect">
            <a:avLst/>
          </a:prstGeom>
          <a:solidFill>
            <a:srgbClr val="CCFF33"/>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T</a:t>
            </a:r>
            <a:r>
              <a:rPr lang="en-US" altLang="zh-CN" b="1" baseline="-25000">
                <a:solidFill>
                  <a:srgbClr val="333399"/>
                </a:solidFill>
              </a:rPr>
              <a:t>2</a:t>
            </a:r>
          </a:p>
        </p:txBody>
      </p:sp>
      <p:grpSp>
        <p:nvGrpSpPr>
          <p:cNvPr id="130086" name="Group 38"/>
          <p:cNvGrpSpPr>
            <a:grpSpLocks/>
          </p:cNvGrpSpPr>
          <p:nvPr/>
        </p:nvGrpSpPr>
        <p:grpSpPr bwMode="auto">
          <a:xfrm>
            <a:off x="2768865" y="4526558"/>
            <a:ext cx="4445662" cy="358775"/>
            <a:chOff x="1610" y="3023"/>
            <a:chExt cx="2585" cy="226"/>
          </a:xfrm>
        </p:grpSpPr>
        <p:sp>
          <p:nvSpPr>
            <p:cNvPr id="130087" name="Rectangle 39"/>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sp>
          <p:nvSpPr>
            <p:cNvPr id="130088" name="Rectangle 40"/>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0089" name="Rectangle 41"/>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0090" name="Rectangle 42"/>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grpSp>
        <p:nvGrpSpPr>
          <p:cNvPr id="130091" name="Group 43"/>
          <p:cNvGrpSpPr>
            <a:grpSpLocks/>
          </p:cNvGrpSpPr>
          <p:nvPr/>
        </p:nvGrpSpPr>
        <p:grpSpPr bwMode="auto">
          <a:xfrm>
            <a:off x="4562608" y="4199533"/>
            <a:ext cx="4581525" cy="396875"/>
            <a:chOff x="2653" y="2817"/>
            <a:chExt cx="2664" cy="250"/>
          </a:xfrm>
        </p:grpSpPr>
        <p:sp>
          <p:nvSpPr>
            <p:cNvPr id="130092" name="AutoShape 44"/>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30093" name="AutoShape 45"/>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xmlns="" val="20335587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130091"/>
                                        </p:tgtEl>
                                        <p:attrNameLst>
                                          <p:attrName>style.visibility</p:attrName>
                                        </p:attrNameLst>
                                      </p:cBhvr>
                                      <p:to>
                                        <p:strVal val="visible"/>
                                      </p:to>
                                    </p:set>
                                    <p:animEffect transition="in" filter="wipe(down)">
                                      <p:cBhvr>
                                        <p:cTn id="15" dur="1000"/>
                                        <p:tgtEl>
                                          <p:spTgt spid="130091"/>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130086"/>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130050"/>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1300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2"/>
          <p:cNvGrpSpPr>
            <a:grpSpLocks/>
          </p:cNvGrpSpPr>
          <p:nvPr/>
        </p:nvGrpSpPr>
        <p:grpSpPr bwMode="auto">
          <a:xfrm>
            <a:off x="3314039" y="3302595"/>
            <a:ext cx="3898767" cy="358775"/>
            <a:chOff x="1928" y="2660"/>
            <a:chExt cx="2267" cy="226"/>
          </a:xfrm>
        </p:grpSpPr>
        <p:sp>
          <p:nvSpPr>
            <p:cNvPr id="131075" name="Rectangle 3"/>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76" name="Rectangle 4"/>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77" name="Rectangle 5"/>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78" name="Rectangle 6"/>
          <p:cNvSpPr>
            <a:spLocks noChangeArrowheads="1"/>
          </p:cNvSpPr>
          <p:nvPr/>
        </p:nvSpPr>
        <p:spPr bwMode="auto">
          <a:xfrm>
            <a:off x="2768865" y="3950295"/>
            <a:ext cx="546894" cy="35877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3</a:t>
            </a:r>
          </a:p>
        </p:txBody>
      </p:sp>
      <p:grpSp>
        <p:nvGrpSpPr>
          <p:cNvPr id="131079" name="Group 7"/>
          <p:cNvGrpSpPr>
            <a:grpSpLocks/>
          </p:cNvGrpSpPr>
          <p:nvPr/>
        </p:nvGrpSpPr>
        <p:grpSpPr bwMode="auto">
          <a:xfrm>
            <a:off x="3315759" y="3950295"/>
            <a:ext cx="3898768" cy="358775"/>
            <a:chOff x="1928" y="2660"/>
            <a:chExt cx="2267" cy="226"/>
          </a:xfrm>
        </p:grpSpPr>
        <p:sp>
          <p:nvSpPr>
            <p:cNvPr id="131080" name="Rectangle 8"/>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sp>
          <p:nvSpPr>
            <p:cNvPr id="131081" name="Rectangle 9"/>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1082" name="Rectangle 10"/>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1083" name="Rectangle 11"/>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1084" name="AutoShape 12"/>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85" name="AutoShape 13"/>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86" name="Text Box 14"/>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87" name="Text Box 15"/>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88" name="Text Box 16"/>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89" name="Text Box 17"/>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090" name="Text Box 18"/>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091" name="Freeform 19"/>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92" name="Freeform 20"/>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93" name="Freeform 21"/>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94" name="Freeform 22"/>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95" name="AutoShape 23"/>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096" name="Text Box 24"/>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1097" name="Text Box 25"/>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1098" name="Text Box 26"/>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1099" name="Text Box 27"/>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1100" name="Text Box 28"/>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1101" name="Freeform 29"/>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2" name="Freeform 30"/>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3" name="Freeform 31"/>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4" name="Freeform 32"/>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5" name="Text Box 33"/>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1106" name="AutoShape 34"/>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7" name="Text Box 35"/>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1108" name="AutoShape 36"/>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1109" name="Text Box 37"/>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1110" name="Text Box 38"/>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1111" name="Text Box 39"/>
          <p:cNvSpPr txBox="1">
            <a:spLocks noChangeArrowheads="1"/>
          </p:cNvSpPr>
          <p:nvPr/>
        </p:nvSpPr>
        <p:spPr bwMode="auto">
          <a:xfrm>
            <a:off x="2954708" y="2405658"/>
            <a:ext cx="4185761"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网络层剥去分组首部后</a:t>
            </a:r>
          </a:p>
          <a:p>
            <a:pPr algn="ctr" eaLnBrk="0" hangingPunct="0"/>
            <a:r>
              <a:rPr kumimoji="1" lang="zh-CN" altLang="en-US" sz="2400" b="1">
                <a:solidFill>
                  <a:srgbClr val="333399"/>
                </a:solidFill>
                <a:ea typeface="黑体" pitchFamily="2" charset="-122"/>
              </a:rPr>
              <a:t>把分组的数据部分交给运输层</a:t>
            </a:r>
          </a:p>
        </p:txBody>
      </p:sp>
      <p:grpSp>
        <p:nvGrpSpPr>
          <p:cNvPr id="131112" name="Group 40"/>
          <p:cNvGrpSpPr>
            <a:grpSpLocks/>
          </p:cNvGrpSpPr>
          <p:nvPr/>
        </p:nvGrpSpPr>
        <p:grpSpPr bwMode="auto">
          <a:xfrm>
            <a:off x="4973638" y="3623270"/>
            <a:ext cx="4170495" cy="396875"/>
            <a:chOff x="2892" y="2454"/>
            <a:chExt cx="2425" cy="250"/>
          </a:xfrm>
        </p:grpSpPr>
        <p:sp>
          <p:nvSpPr>
            <p:cNvPr id="131113" name="AutoShape 41"/>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31114" name="AutoShape 42"/>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xmlns="" val="4135138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1112"/>
                                        </p:tgtEl>
                                        <p:attrNameLst>
                                          <p:attrName>style.visibility</p:attrName>
                                        </p:attrNameLst>
                                      </p:cBhvr>
                                      <p:to>
                                        <p:strVal val="visible"/>
                                      </p:to>
                                    </p:set>
                                    <p:animEffect transition="in" filter="wipe(down)">
                                      <p:cBhvr>
                                        <p:cTn id="11" dur="2000"/>
                                        <p:tgtEl>
                                          <p:spTgt spid="131112"/>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131079"/>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131074"/>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131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3860934" y="2724745"/>
            <a:ext cx="3351873" cy="358775"/>
            <a:chOff x="2245" y="2252"/>
            <a:chExt cx="1949" cy="226"/>
          </a:xfrm>
        </p:grpSpPr>
        <p:sp>
          <p:nvSpPr>
            <p:cNvPr id="132099" name="Rectangle 3"/>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0" name="Rectangle 4"/>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1" name="Rectangle 5"/>
          <p:cNvSpPr>
            <a:spLocks noChangeArrowheads="1"/>
          </p:cNvSpPr>
          <p:nvPr/>
        </p:nvSpPr>
        <p:spPr bwMode="auto">
          <a:xfrm>
            <a:off x="3314040" y="3302595"/>
            <a:ext cx="546894" cy="358775"/>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4</a:t>
            </a:r>
          </a:p>
        </p:txBody>
      </p:sp>
      <p:grpSp>
        <p:nvGrpSpPr>
          <p:cNvPr id="132102" name="Group 6"/>
          <p:cNvGrpSpPr>
            <a:grpSpLocks/>
          </p:cNvGrpSpPr>
          <p:nvPr/>
        </p:nvGrpSpPr>
        <p:grpSpPr bwMode="auto">
          <a:xfrm>
            <a:off x="3860934" y="3302595"/>
            <a:ext cx="3351873" cy="358775"/>
            <a:chOff x="2245" y="2252"/>
            <a:chExt cx="1949" cy="226"/>
          </a:xfrm>
        </p:grpSpPr>
        <p:sp>
          <p:nvSpPr>
            <p:cNvPr id="132103" name="Rectangle 7"/>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2104" name="Rectangle 8"/>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grpSp>
      <p:sp>
        <p:nvSpPr>
          <p:cNvPr id="132105" name="Rectangle 9"/>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132106" name="AutoShape 10"/>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07" name="AutoShape 11"/>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08" name="Text Box 12"/>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09" name="Text Box 13"/>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10" name="Text Box 14"/>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11" name="Text Box 15"/>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12" name="Text Box 16"/>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13" name="Freeform 17"/>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14" name="Freeform 18"/>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15" name="Freeform 19"/>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16" name="Freeform 20"/>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17" name="AutoShape 21"/>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18" name="Text Box 22"/>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2119" name="Text Box 23"/>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2120" name="Text Box 24"/>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2121" name="Text Box 25"/>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2122" name="Text Box 26"/>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2123" name="Freeform 27"/>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24" name="Freeform 28"/>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25" name="Freeform 29"/>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26" name="Freeform 30"/>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27" name="Text Box 31"/>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2128" name="AutoShape 32"/>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29" name="Text Box 33"/>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2130" name="AutoShape 34"/>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2131" name="Text Box 35"/>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2132" name="Text Box 36"/>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2133" name="Text Box 37"/>
          <p:cNvSpPr txBox="1">
            <a:spLocks noChangeArrowheads="1"/>
          </p:cNvSpPr>
          <p:nvPr/>
        </p:nvSpPr>
        <p:spPr bwMode="auto">
          <a:xfrm>
            <a:off x="3265990" y="1829395"/>
            <a:ext cx="4185761"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a:solidFill>
                  <a:srgbClr val="333399"/>
                </a:solidFill>
                <a:ea typeface="黑体" pitchFamily="2" charset="-122"/>
              </a:rPr>
              <a:t>运输层剥去报文首部后</a:t>
            </a:r>
          </a:p>
          <a:p>
            <a:pPr algn="ctr" eaLnBrk="0" hangingPunct="0"/>
            <a:r>
              <a:rPr kumimoji="1" lang="zh-CN" altLang="en-US" sz="2400" b="1">
                <a:solidFill>
                  <a:srgbClr val="333399"/>
                </a:solidFill>
                <a:ea typeface="黑体" pitchFamily="2" charset="-122"/>
              </a:rPr>
              <a:t>把报文的数据部分交给应用层</a:t>
            </a:r>
          </a:p>
        </p:txBody>
      </p:sp>
      <p:grpSp>
        <p:nvGrpSpPr>
          <p:cNvPr id="132134" name="Group 38"/>
          <p:cNvGrpSpPr>
            <a:grpSpLocks/>
          </p:cNvGrpSpPr>
          <p:nvPr/>
        </p:nvGrpSpPr>
        <p:grpSpPr bwMode="auto">
          <a:xfrm>
            <a:off x="5364031" y="2975570"/>
            <a:ext cx="3780102" cy="396875"/>
            <a:chOff x="3119" y="2046"/>
            <a:chExt cx="2198" cy="250"/>
          </a:xfrm>
        </p:grpSpPr>
        <p:sp>
          <p:nvSpPr>
            <p:cNvPr id="132135" name="AutoShape 39"/>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32136" name="AutoShape 40"/>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xmlns="" val="39096341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2134"/>
                                        </p:tgtEl>
                                        <p:attrNameLst>
                                          <p:attrName>style.visibility</p:attrName>
                                        </p:attrNameLst>
                                      </p:cBhvr>
                                      <p:to>
                                        <p:strVal val="visible"/>
                                      </p:to>
                                    </p:set>
                                    <p:animEffect transition="in" filter="wipe(down)">
                                      <p:cBhvr>
                                        <p:cTn id="11" dur="1000"/>
                                        <p:tgtEl>
                                          <p:spTgt spid="13213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132102"/>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132098"/>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21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90600" y="2348880"/>
            <a:ext cx="7366000" cy="3240360"/>
          </a:xfrm>
          <a:prstGeom prst="rect">
            <a:avLst/>
          </a:prstGeom>
          <a:noFill/>
        </p:spPr>
        <p:txBody>
          <a:bodyPr vert="horz" wrap="square" rtlCol="0" anchor="ctr" anchorCtr="0">
            <a:noAutofit/>
          </a:bodyPr>
          <a:lstStyle/>
          <a:p>
            <a:pPr marL="0" indent="0">
              <a:buFont typeface="Wingdings" pitchFamily="2" charset="2"/>
              <a:buNone/>
            </a:pPr>
            <a:r>
              <a:rPr lang="en-US" altLang="zh-CN" sz="2800" dirty="0" smtClean="0"/>
              <a:t>1.</a:t>
            </a:r>
            <a:r>
              <a:rPr lang="zh-CN" altLang="en-US" sz="2800" dirty="0" smtClean="0"/>
              <a:t>互联</a:t>
            </a:r>
            <a:r>
              <a:rPr lang="zh-CN" altLang="zh-CN" sz="2800" dirty="0" smtClean="0"/>
              <a:t>网</a:t>
            </a:r>
            <a:r>
              <a:rPr lang="zh-CN" altLang="en-US" sz="2800" dirty="0" smtClean="0"/>
              <a:t>具有的两个重要基本特点</a:t>
            </a:r>
            <a:r>
              <a:rPr lang="zh-CN" altLang="zh-CN" sz="2800" dirty="0" smtClean="0"/>
              <a:t>是</a:t>
            </a:r>
            <a:r>
              <a:rPr lang="en-US" altLang="zh-CN" sz="2800" u="sng" dirty="0" smtClean="0">
                <a:solidFill>
                  <a:srgbClr val="639EF4"/>
                </a:solidFill>
              </a:rPr>
              <a:t>[</a:t>
            </a:r>
            <a:r>
              <a:rPr lang="zh-CN" altLang="en-US" sz="2800" u="sng" dirty="0" smtClean="0">
                <a:solidFill>
                  <a:srgbClr val="639EF4"/>
                </a:solidFill>
              </a:rPr>
              <a:t>填空</a:t>
            </a:r>
            <a:r>
              <a:rPr lang="en-US" altLang="zh-CN" sz="2800" u="sng" dirty="0" smtClean="0">
                <a:solidFill>
                  <a:srgbClr val="639EF4"/>
                </a:solidFill>
              </a:rPr>
              <a:t>1]</a:t>
            </a:r>
            <a:r>
              <a:rPr lang="zh-CN" altLang="zh-CN" sz="2800" dirty="0" smtClean="0"/>
              <a:t>和</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2]</a:t>
            </a:r>
            <a:r>
              <a:rPr lang="en-US" altLang="zh-CN" sz="2800" dirty="0" smtClean="0">
                <a:solidFill>
                  <a:srgbClr val="000000"/>
                </a:solidFill>
              </a:rPr>
              <a:t> </a:t>
            </a:r>
            <a:r>
              <a:rPr lang="zh-CN" altLang="zh-CN" sz="2800" dirty="0" smtClean="0"/>
              <a:t>。</a:t>
            </a:r>
            <a:endParaRPr lang="en-US" altLang="zh-CN" sz="2800" dirty="0" smtClean="0"/>
          </a:p>
          <a:p>
            <a:pPr marL="0" indent="0">
              <a:buFont typeface="Wingdings" pitchFamily="2" charset="2"/>
              <a:buNone/>
            </a:pPr>
            <a:endParaRPr lang="en-US" altLang="zh-CN" sz="2800" dirty="0" smtClean="0"/>
          </a:p>
          <a:p>
            <a:r>
              <a:rPr lang="en-US" altLang="zh-CN" sz="2800" dirty="0" smtClean="0"/>
              <a:t>2.</a:t>
            </a:r>
            <a:r>
              <a:rPr lang="zh-CN" altLang="en-US" sz="2800" dirty="0" smtClean="0"/>
              <a:t>因特网由</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3]</a:t>
            </a:r>
            <a:r>
              <a:rPr lang="en-US" altLang="zh-CN" sz="2800" dirty="0" smtClean="0">
                <a:solidFill>
                  <a:srgbClr val="000000"/>
                </a:solidFill>
              </a:rPr>
              <a:t> </a:t>
            </a:r>
            <a:r>
              <a:rPr lang="zh-CN" altLang="en-US" sz="2800" dirty="0" smtClean="0"/>
              <a:t>部分和</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4]</a:t>
            </a:r>
            <a:r>
              <a:rPr lang="en-US" altLang="zh-CN" sz="2800" dirty="0" smtClean="0">
                <a:solidFill>
                  <a:srgbClr val="000000"/>
                </a:solidFill>
              </a:rPr>
              <a:t> </a:t>
            </a:r>
            <a:r>
              <a:rPr lang="zh-CN" altLang="en-US" sz="2800" dirty="0" smtClean="0"/>
              <a:t>部分</a:t>
            </a:r>
            <a:r>
              <a:rPr lang="zh-CN" altLang="en-US" sz="2800" dirty="0"/>
              <a:t>组成</a:t>
            </a:r>
            <a:r>
              <a:rPr lang="zh-CN" altLang="en-US" sz="2800" dirty="0" smtClean="0"/>
              <a:t>。</a:t>
            </a:r>
            <a:endParaRPr lang="en-US" altLang="zh-CN" sz="2800" dirty="0" smtClean="0"/>
          </a:p>
          <a:p>
            <a:endParaRPr lang="en-US" altLang="zh-CN" sz="2800" dirty="0"/>
          </a:p>
          <a:p>
            <a:r>
              <a:rPr lang="en-US" altLang="zh-CN" sz="2800" dirty="0"/>
              <a:t>3</a:t>
            </a:r>
            <a:r>
              <a:rPr lang="en-US" altLang="zh-CN" sz="2800" dirty="0" smtClean="0"/>
              <a:t>.</a:t>
            </a:r>
            <a:r>
              <a:rPr lang="zh-CN" altLang="en-US" sz="2800" dirty="0" smtClean="0"/>
              <a:t>在</a:t>
            </a:r>
            <a:r>
              <a:rPr lang="zh-CN" altLang="en-US" sz="2800" dirty="0"/>
              <a:t>网络边缘的端系统之间的通信方式通常可划分为两大类</a:t>
            </a:r>
            <a:r>
              <a:rPr lang="zh-CN" altLang="en-US" sz="2800" dirty="0" smtClean="0"/>
              <a:t>：</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5]</a:t>
            </a:r>
            <a:r>
              <a:rPr lang="en-US" altLang="zh-CN" sz="2800" dirty="0" smtClean="0">
                <a:solidFill>
                  <a:srgbClr val="000000"/>
                </a:solidFill>
              </a:rPr>
              <a:t> </a:t>
            </a:r>
            <a:r>
              <a:rPr lang="zh-CN" altLang="en-US" sz="2800" dirty="0" smtClean="0">
                <a:solidFill>
                  <a:srgbClr val="000000"/>
                </a:solidFill>
              </a:rPr>
              <a:t>和</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6]</a:t>
            </a:r>
            <a:r>
              <a:rPr lang="en-US" altLang="zh-CN" sz="2800" dirty="0" smtClean="0">
                <a:solidFill>
                  <a:srgbClr val="000000"/>
                </a:solidFill>
              </a:rPr>
              <a:t> </a:t>
            </a:r>
          </a:p>
          <a:p>
            <a:endParaRPr lang="en-US" altLang="zh-CN" sz="2800" dirty="0" smtClean="0">
              <a:solidFill>
                <a:srgbClr val="000000"/>
              </a:solidFill>
            </a:endParaRPr>
          </a:p>
          <a:p>
            <a:r>
              <a:rPr lang="en-US" altLang="zh-CN" sz="2800" dirty="0" smtClean="0"/>
              <a:t>4.</a:t>
            </a:r>
            <a:r>
              <a:rPr lang="zh-CN" altLang="en-US" sz="2800" dirty="0" smtClean="0"/>
              <a:t>网络</a:t>
            </a:r>
            <a:r>
              <a:rPr lang="zh-CN" altLang="en-US" sz="2800" dirty="0"/>
              <a:t>中三种数据交换方式分别</a:t>
            </a:r>
            <a:r>
              <a:rPr lang="zh-CN" altLang="en-US" sz="2800" dirty="0" smtClean="0"/>
              <a:t>是</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7]</a:t>
            </a:r>
            <a:r>
              <a:rPr lang="en-US" altLang="zh-CN" sz="2800" dirty="0" smtClean="0">
                <a:solidFill>
                  <a:srgbClr val="000000"/>
                </a:solidFill>
              </a:rPr>
              <a:t> </a:t>
            </a:r>
            <a:r>
              <a:rPr lang="zh-CN" altLang="en-US" sz="2800" dirty="0" smtClean="0">
                <a:solidFill>
                  <a:srgbClr val="000000"/>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8]</a:t>
            </a:r>
            <a:r>
              <a:rPr lang="en-US" altLang="zh-CN" sz="2800" dirty="0" smtClean="0">
                <a:solidFill>
                  <a:srgbClr val="000000"/>
                </a:solidFill>
              </a:rPr>
              <a:t> </a:t>
            </a:r>
            <a:r>
              <a:rPr lang="zh-CN" altLang="en-US" sz="2800" dirty="0" smtClean="0">
                <a:solidFill>
                  <a:srgbClr val="000000"/>
                </a:solidFill>
              </a:rPr>
              <a:t>和</a:t>
            </a:r>
            <a:r>
              <a:rPr lang="zh-CN" altLang="en-US" sz="2800" dirty="0" smtClean="0">
                <a:solidFill>
                  <a:srgbClr val="639EF4"/>
                </a:solidFill>
              </a:rPr>
              <a:t> </a:t>
            </a:r>
            <a:r>
              <a:rPr lang="en-US" altLang="zh-CN" sz="2800" dirty="0" smtClean="0">
                <a:solidFill>
                  <a:srgbClr val="639EF4"/>
                </a:solidFill>
              </a:rPr>
              <a:t>[</a:t>
            </a:r>
            <a:r>
              <a:rPr lang="zh-CN" altLang="en-US" sz="2800" dirty="0" smtClean="0">
                <a:solidFill>
                  <a:srgbClr val="639EF4"/>
                </a:solidFill>
              </a:rPr>
              <a:t>填空</a:t>
            </a:r>
            <a:r>
              <a:rPr lang="en-US" altLang="zh-CN" sz="2800" dirty="0" smtClean="0">
                <a:solidFill>
                  <a:srgbClr val="639EF4"/>
                </a:solidFill>
              </a:rPr>
              <a:t>9]</a:t>
            </a:r>
            <a:r>
              <a:rPr lang="en-US" altLang="zh-CN" sz="2800" dirty="0" smtClean="0">
                <a:solidFill>
                  <a:srgbClr val="000000"/>
                </a:solidFill>
              </a:rPr>
              <a:t> </a:t>
            </a:r>
            <a:endParaRPr lang="en-US" altLang="zh-CN" sz="2800" dirty="0">
              <a:solidFill>
                <a:srgbClr val="000000"/>
              </a:solidFill>
            </a:endParaRPr>
          </a:p>
          <a:p>
            <a:endParaRPr lang="en-US" altLang="zh-CN" sz="2800" dirty="0"/>
          </a:p>
          <a:p>
            <a:pPr marL="0" indent="0">
              <a:buFont typeface="Wingdings" pitchFamily="2" charset="2"/>
              <a:buNone/>
            </a:pPr>
            <a:endParaRPr lang="zh-CN" altLang="en-US" sz="2800" dirty="0"/>
          </a:p>
        </p:txBody>
      </p:sp>
      <p:sp>
        <p:nvSpPr>
          <p:cNvPr id="6" name="圆角矩形 5"/>
          <p:cNvSpPr/>
          <p:nvPr>
            <p:custDataLst>
              <p:tags r:id="rId3"/>
            </p:custDataLst>
          </p:nvPr>
        </p:nvSpPr>
        <p:spPr bwMode="auto">
          <a:xfrm>
            <a:off x="68580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FFFFFF"/>
                </a:solidFill>
                <a:effectLst/>
                <a:latin typeface="Microsoft Yahei"/>
                <a:ea typeface="Microsoft Yahei"/>
                <a:sym typeface="Microsoft Yahei"/>
              </a:rPr>
              <a:t>作答</a:t>
            </a:r>
          </a:p>
        </p:txBody>
      </p:sp>
      <p:sp>
        <p:nvSpPr>
          <p:cNvPr id="12" name="矩形 11"/>
          <p:cNvSpPr/>
          <p:nvPr>
            <p:custDataLst>
              <p:tags r:id="rId4"/>
            </p:custDataLst>
          </p:nvPr>
        </p:nvSpPr>
        <p:spPr bwMode="auto">
          <a:xfrm>
            <a:off x="0" y="5818823"/>
            <a:ext cx="9906000" cy="39624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300" b="0" i="0" u="none" strike="noStrike" cap="none" normalizeH="0" baseline="0" smtClean="0">
                <a:ln>
                  <a:noFill/>
                </a:ln>
                <a:solidFill>
                  <a:srgbClr val="F84F41"/>
                </a:solidFill>
                <a:effectLst/>
                <a:latin typeface="Microsoft Yahei"/>
                <a:ea typeface="Microsoft Yahei"/>
                <a:sym typeface="Microsoft Yahei"/>
              </a:rPr>
              <a:t>正常使用填空题需</a:t>
            </a:r>
            <a:r>
              <a:rPr kumimoji="0" lang="en-US" altLang="zh-CN" sz="1300" b="0" i="0" u="none" strike="noStrike" cap="none" normalizeH="0" baseline="0" smtClean="0">
                <a:ln>
                  <a:noFill/>
                </a:ln>
                <a:solidFill>
                  <a:srgbClr val="F84F41"/>
                </a:solidFill>
                <a:effectLst/>
                <a:latin typeface="Microsoft Yahei"/>
                <a:ea typeface="Microsoft Yahei"/>
                <a:sym typeface="Microsoft Yahei"/>
              </a:rPr>
              <a:t>3.0</a:t>
            </a:r>
            <a:r>
              <a:rPr kumimoji="0" lang="zh-CN" altLang="en-US" sz="1300" b="0" i="0" u="none" strike="noStrike" cap="none" normalizeH="0" baseline="0" smtClean="0">
                <a:ln>
                  <a:noFill/>
                </a:ln>
                <a:solidFill>
                  <a:srgbClr val="F84F41"/>
                </a:solidFill>
                <a:effectLst/>
                <a:latin typeface="Microsoft Yahei"/>
                <a:ea typeface="Microsoft Yahei"/>
                <a:sym typeface="Microsoft Yahei"/>
              </a:rPr>
              <a:t>以上版本雨课堂</a:t>
            </a:r>
          </a:p>
        </p:txBody>
      </p:sp>
      <p:sp>
        <p:nvSpPr>
          <p:cNvPr id="14" name="矩形 13" hidden="1"/>
          <p:cNvSpPr/>
          <p:nvPr>
            <p:custDataLst>
              <p:tags r:id="rId5"/>
            </p:custDataLst>
          </p:nvPr>
        </p:nvSpPr>
        <p:spPr bwMode="auto">
          <a:xfrm>
            <a:off x="10287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FFFFFF"/>
              </a:solidFill>
              <a:effectLst/>
              <a:latin typeface="Arial" charset="0"/>
            </a:endParaRPr>
          </a:p>
        </p:txBody>
      </p:sp>
      <p:sp>
        <p:nvSpPr>
          <p:cNvPr id="19" name="TextBox 18" hidden="1"/>
          <p:cNvSpPr txBox="1"/>
          <p:nvPr>
            <p:custDataLst>
              <p:tags r:id="rId6"/>
            </p:custDataLst>
          </p:nvPr>
        </p:nvSpPr>
        <p:spPr>
          <a:xfrm>
            <a:off x="10375900" y="6326832"/>
            <a:ext cx="3662680" cy="461665"/>
          </a:xfrm>
          <a:prstGeom prst="rect">
            <a:avLst/>
          </a:prstGeom>
          <a:solidFill>
            <a:srgbClr val="FBFAEF"/>
          </a:solidFill>
          <a:ln w="12700">
            <a:noFill/>
          </a:ln>
          <a:extLst>
            <a:ext uri="{91240B29-F687-4F45-9708-019B960494DF}">
              <a14:hiddenLine xmlns:a14="http://schemas.microsoft.com/office/drawing/2010/main" xmlns="" w="12700">
                <a:solidFill>
                  <a:srgbClr val="FFFFFF"/>
                </a:solidFill>
              </a14:hiddenLine>
            </a:ext>
          </a:extLst>
        </p:spPr>
        <p:txBody>
          <a:bodyPr vert="horz" rtlCol="0" anchor="ctr">
            <a:spAutoFit/>
          </a:bodyPr>
          <a:lstStyle/>
          <a:p>
            <a:r>
              <a:rPr lang="zh-CN" altLang="en-US" sz="1200" smtClean="0">
                <a:solidFill>
                  <a:srgbClr val="F84F41"/>
                </a:solidFill>
                <a:latin typeface="Microsoft Yahei"/>
                <a:ea typeface="Microsoft Yahei"/>
                <a:sym typeface="Microsoft Yahei"/>
              </a:rPr>
              <a:t>可为此题添加文本、图片、公式等解析，且需将内容全部放在本区域内。正常使用需</a:t>
            </a:r>
            <a:r>
              <a:rPr lang="en-US" altLang="zh-CN" sz="1200" smtClean="0">
                <a:solidFill>
                  <a:srgbClr val="F84F41"/>
                </a:solidFill>
                <a:latin typeface="Microsoft Yahei"/>
                <a:ea typeface="Microsoft Yahei"/>
                <a:sym typeface="Microsoft Yahei"/>
              </a:rPr>
              <a:t>3.0</a:t>
            </a:r>
            <a:r>
              <a:rPr lang="zh-CN" altLang="en-US" sz="1200" smtClean="0">
                <a:solidFill>
                  <a:srgbClr val="F84F41"/>
                </a:solidFill>
                <a:latin typeface="Microsoft Yahei"/>
                <a:ea typeface="Microsoft Yahei"/>
                <a:sym typeface="Microsoft Yahei"/>
              </a:rPr>
              <a:t>以上版本</a:t>
            </a:r>
            <a:endParaRPr lang="zh-CN" altLang="en-US" sz="1200">
              <a:solidFill>
                <a:srgbClr val="F84F41"/>
              </a:solidFill>
              <a:latin typeface="Microsoft Yahei"/>
              <a:ea typeface="Microsoft Yahei"/>
              <a:sym typeface="Microsoft Yahei"/>
            </a:endParaRPr>
          </a:p>
        </p:txBody>
      </p:sp>
      <p:sp>
        <p:nvSpPr>
          <p:cNvPr id="20" name="TextBox 19" hidden="1"/>
          <p:cNvSpPr txBox="1"/>
          <p:nvPr>
            <p:custDataLst>
              <p:tags r:id="rId7"/>
            </p:custDataLst>
          </p:nvPr>
        </p:nvSpPr>
        <p:spPr>
          <a:xfrm>
            <a:off x="10541000" y="1270000"/>
            <a:ext cx="3332480" cy="400110"/>
          </a:xfrm>
          <a:prstGeom prst="rect">
            <a:avLst/>
          </a:prstGeom>
          <a:noFill/>
        </p:spPr>
        <p:txBody>
          <a:bodyPr vert="horz" rtlCol="0" anchor="t" anchorCtr="0">
            <a:spAutoFit/>
          </a:bodyPr>
          <a:lstStyle/>
          <a:p>
            <a:r>
              <a:rPr lang="zh-CN" altLang="en-US" sz="2000" dirty="0" smtClean="0">
                <a:solidFill>
                  <a:srgbClr val="000000"/>
                </a:solidFill>
                <a:latin typeface="Microsoft Yahei"/>
                <a:ea typeface="Microsoft Yahei"/>
                <a:sym typeface="Microsoft Yahei"/>
              </a:rPr>
              <a:t>连通性和共享</a:t>
            </a:r>
            <a:endParaRPr lang="zh-CN" altLang="en-US" sz="2000" dirty="0">
              <a:solidFill>
                <a:srgbClr val="000000"/>
              </a:solidFill>
              <a:latin typeface="Microsoft Yahei"/>
              <a:ea typeface="Microsoft Yahei"/>
              <a:sym typeface="Microsoft Yahei"/>
            </a:endParaRPr>
          </a:p>
        </p:txBody>
      </p:sp>
      <p:grpSp>
        <p:nvGrpSpPr>
          <p:cNvPr id="18" name="组合 17" hidden="1"/>
          <p:cNvGrpSpPr/>
          <p:nvPr>
            <p:custDataLst>
              <p:tags r:id="rId8"/>
            </p:custDataLst>
          </p:nvPr>
        </p:nvGrpSpPr>
        <p:grpSpPr>
          <a:xfrm>
            <a:off x="10299700" y="0"/>
            <a:ext cx="3815080" cy="647700"/>
            <a:chOff x="10299700" y="0"/>
            <a:chExt cx="3815080" cy="647700"/>
          </a:xfrm>
        </p:grpSpPr>
        <p:sp>
          <p:nvSpPr>
            <p:cNvPr id="15" name="RemarkBack" hidden="1"/>
            <p:cNvSpPr/>
            <p:nvPr>
              <p:custDataLst>
                <p:tags r:id="rId15"/>
              </p:custDataLst>
            </p:nvPr>
          </p:nvSpPr>
          <p:spPr bwMode="auto">
            <a:xfrm>
              <a:off x="10299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6" name="RemarkBlock" hidden="1"/>
            <p:cNvSpPr/>
            <p:nvPr>
              <p:custDataLst>
                <p:tags r:id="rId16"/>
              </p:custDataLst>
            </p:nvPr>
          </p:nvSpPr>
          <p:spPr bwMode="auto">
            <a:xfrm>
              <a:off x="10299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17" name="RemarkTitleText" hidden="1"/>
            <p:cNvSpPr txBox="1"/>
            <p:nvPr>
              <p:custDataLst>
                <p:tags r:id="rId17"/>
              </p:custDataLst>
            </p:nvPr>
          </p:nvSpPr>
          <p:spPr>
            <a:xfrm>
              <a:off x="10541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a:ea typeface="Microsoft Yahei"/>
                  <a:sym typeface="Microsoft Yahei"/>
                </a:rPr>
                <a:t>答案解析</a:t>
              </a:r>
              <a:endParaRPr lang="zh-CN" altLang="en-US">
                <a:solidFill>
                  <a:srgbClr val="000000"/>
                </a:solidFill>
                <a:latin typeface="Microsoft Yahei"/>
                <a:ea typeface="Microsoft Yahei"/>
                <a:sym typeface="Microsoft Yahei"/>
              </a:endParaRPr>
            </a:p>
          </p:txBody>
        </p:sp>
      </p:grpSp>
      <p:grpSp>
        <p:nvGrpSpPr>
          <p:cNvPr id="11" name="组合 10"/>
          <p:cNvGrpSpPr/>
          <p:nvPr>
            <p:custDataLst>
              <p:tags r:id="rId9"/>
            </p:custDataLst>
          </p:nvPr>
        </p:nvGrpSpPr>
        <p:grpSpPr>
          <a:xfrm>
            <a:off x="0" y="0"/>
            <a:ext cx="9906000" cy="635000"/>
            <a:chOff x="0" y="0"/>
            <a:chExt cx="9906000" cy="635000"/>
          </a:xfrm>
        </p:grpSpPr>
        <p:sp>
          <p:nvSpPr>
            <p:cNvPr id="7" name="TitleBackground"/>
            <p:cNvSpPr/>
            <p:nvPr>
              <p:custDataLst>
                <p:tags r:id="rId11"/>
              </p:custDataLst>
            </p:nvPr>
          </p:nvSpPr>
          <p:spPr bwMode="auto">
            <a:xfrm>
              <a:off x="0" y="0"/>
              <a:ext cx="9906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8" name="ColorBlock"/>
            <p:cNvSpPr/>
            <p:nvPr>
              <p:custDataLst>
                <p:tags r:id="rId12"/>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
          <p:nvSpPr>
            <p:cNvPr id="9"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填空题</a:t>
              </a:r>
              <a:endParaRPr lang="zh-CN" altLang="en-US" sz="2600">
                <a:solidFill>
                  <a:srgbClr val="000000"/>
                </a:solidFill>
                <a:latin typeface="Microsoft Yahei"/>
                <a:ea typeface="Microsoft Yahei"/>
                <a:sym typeface="Microsoft Yahei"/>
              </a:endParaRPr>
            </a:p>
          </p:txBody>
        </p:sp>
        <p:sp>
          <p:nvSpPr>
            <p:cNvPr id="10"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9</a:t>
              </a:r>
              <a:r>
                <a:rPr lang="zh-CN" altLang="en-US" sz="2000" smtClean="0">
                  <a:solidFill>
                    <a:srgbClr val="808080"/>
                  </a:solidFill>
                  <a:latin typeface="Microsoft Yahei"/>
                  <a:ea typeface="Microsoft Yahei"/>
                  <a:sym typeface="Microsoft Yahei"/>
                </a:rPr>
                <a:t>分</a:t>
              </a:r>
              <a:endParaRPr lang="zh-CN" altLang="en-US" sz="2000" dirty="0">
                <a:solidFill>
                  <a:srgbClr val="808080"/>
                </a:solidFill>
                <a:latin typeface="Microsoft Yahei"/>
                <a:ea typeface="Microsoft Yahei"/>
                <a:sym typeface="Microsoft Yahei"/>
              </a:endParaRPr>
            </a:p>
          </p:txBody>
        </p:sp>
      </p:grpSp>
      <p:pic>
        <p:nvPicPr>
          <p:cNvPr id="4" name="图片 3"/>
          <p:cNvPicPr>
            <a:picLocks/>
          </p:cNvPicPr>
          <p:nvPr>
            <p:custDataLst>
              <p:tags r:id="rId10"/>
            </p:custDataLst>
          </p:nvPr>
        </p:nvPicPr>
        <p:blipFill>
          <a:blip r:embed="rId19" cstate="print">
            <a:extLst>
              <a:ext uri="{28A0092B-C50C-407E-A947-70E740481C1C}">
                <a14:useLocalDpi xmlns:a14="http://schemas.microsoft.com/office/drawing/2010/main" xmlns="" val="0"/>
              </a:ext>
            </a:extLst>
          </a:blip>
          <a:stretch>
            <a:fillRect/>
          </a:stretch>
        </p:blipFill>
        <p:spPr>
          <a:xfrm>
            <a:off x="8356600" y="63500"/>
            <a:ext cx="1422400" cy="508000"/>
          </a:xfrm>
          <a:prstGeom prst="rect">
            <a:avLst/>
          </a:prstGeom>
        </p:spPr>
      </p:pic>
    </p:spTree>
    <p:custDataLst>
      <p:tags r:id="rId1"/>
    </p:custDataLst>
    <p:extLst>
      <p:ext uri="{BB962C8B-B14F-4D97-AF65-F5344CB8AC3E}">
        <p14:creationId xmlns:p14="http://schemas.microsoft.com/office/powerpoint/2010/main" xmlns="" val="28427188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p:cNvSpPr>
          <p:nvPr/>
        </p:nvSpPr>
        <p:spPr bwMode="auto">
          <a:xfrm>
            <a:off x="4406106" y="2150070"/>
            <a:ext cx="2808420"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3" name="Rectangle 3"/>
          <p:cNvSpPr>
            <a:spLocks noChangeArrowheads="1"/>
          </p:cNvSpPr>
          <p:nvPr/>
        </p:nvSpPr>
        <p:spPr bwMode="auto">
          <a:xfrm>
            <a:off x="3860933" y="2724745"/>
            <a:ext cx="546894" cy="358775"/>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altLang="zh-CN" b="1">
                <a:solidFill>
                  <a:srgbClr val="333399"/>
                </a:solidFill>
              </a:rPr>
              <a:t>H</a:t>
            </a:r>
            <a:r>
              <a:rPr lang="en-US" altLang="zh-CN" b="1" baseline="-25000">
                <a:solidFill>
                  <a:srgbClr val="333399"/>
                </a:solidFill>
              </a:rPr>
              <a:t>5</a:t>
            </a:r>
          </a:p>
        </p:txBody>
      </p:sp>
      <p:sp>
        <p:nvSpPr>
          <p:cNvPr id="133124" name="Rectangle 4"/>
          <p:cNvSpPr>
            <a:spLocks noChangeArrowheads="1"/>
          </p:cNvSpPr>
          <p:nvPr/>
        </p:nvSpPr>
        <p:spPr bwMode="auto">
          <a:xfrm>
            <a:off x="4404388" y="2724745"/>
            <a:ext cx="2808419" cy="3587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000" b="1">
                <a:solidFill>
                  <a:srgbClr val="333399"/>
                </a:solidFill>
                <a:latin typeface="Tahoma" pitchFamily="34" charset="0"/>
                <a:ea typeface="黑体" pitchFamily="2" charset="-122"/>
              </a:rPr>
              <a:t>应 用 程 序 数 据</a:t>
            </a:r>
          </a:p>
        </p:txBody>
      </p:sp>
      <p:sp>
        <p:nvSpPr>
          <p:cNvPr id="133125" name="Rectangle 5"/>
          <p:cNvSpPr>
            <a:spLocks noGrp="1" noChangeArrowheads="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133126" name="AutoShape 6"/>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27" name="AutoShape 7"/>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28" name="Text Box 8"/>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29" name="Text Box 9"/>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30" name="Text Box 10"/>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31" name="Text Box 11"/>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32" name="Text Box 12"/>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33" name="Freeform 13"/>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34" name="Freeform 14"/>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35" name="Freeform 15"/>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36" name="Freeform 16"/>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37" name="AutoShape 17"/>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38" name="Text Box 18"/>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3139" name="Text Box 19"/>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3140" name="Text Box 20"/>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3141" name="Text Box 21"/>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3142" name="Text Box 22"/>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3143" name="Freeform 23"/>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44" name="Freeform 24"/>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45" name="Freeform 25"/>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46" name="Freeform 26"/>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47" name="Text Box 27"/>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3148" name="AutoShape 28"/>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49" name="Text Box 29"/>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3150" name="AutoShape 30"/>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3151" name="Text Box 31"/>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3152" name="Text Box 32"/>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3153" name="Text Box 33"/>
          <p:cNvSpPr txBox="1">
            <a:spLocks noChangeArrowheads="1"/>
          </p:cNvSpPr>
          <p:nvPr/>
        </p:nvSpPr>
        <p:spPr bwMode="auto">
          <a:xfrm>
            <a:off x="3397289" y="3301007"/>
            <a:ext cx="4390946"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ea typeface="黑体" pitchFamily="2" charset="-122"/>
              </a:rPr>
              <a:t>应用层剥去应用层 </a:t>
            </a:r>
            <a:r>
              <a:rPr kumimoji="1" lang="en-US" altLang="zh-CN" sz="2400" b="1" dirty="0">
                <a:solidFill>
                  <a:srgbClr val="333399"/>
                </a:solidFill>
                <a:ea typeface="黑体" pitchFamily="2" charset="-122"/>
              </a:rPr>
              <a:t>PDU </a:t>
            </a:r>
            <a:r>
              <a:rPr kumimoji="1" lang="zh-CN" altLang="en-US" sz="2400" b="1" dirty="0">
                <a:solidFill>
                  <a:srgbClr val="333399"/>
                </a:solidFill>
                <a:ea typeface="黑体" pitchFamily="2" charset="-122"/>
              </a:rPr>
              <a:t>首部后</a:t>
            </a:r>
          </a:p>
          <a:p>
            <a:pPr algn="ctr" eaLnBrk="0" hangingPunct="0"/>
            <a:r>
              <a:rPr kumimoji="1" lang="zh-CN" altLang="en-US" sz="2400" b="1" dirty="0">
                <a:solidFill>
                  <a:srgbClr val="333399"/>
                </a:solidFill>
                <a:ea typeface="黑体" pitchFamily="2" charset="-122"/>
              </a:rPr>
              <a:t>把应用程序数据交给应用进程</a:t>
            </a:r>
          </a:p>
        </p:txBody>
      </p:sp>
      <p:grpSp>
        <p:nvGrpSpPr>
          <p:cNvPr id="133154" name="Group 34"/>
          <p:cNvGrpSpPr>
            <a:grpSpLocks/>
          </p:cNvGrpSpPr>
          <p:nvPr/>
        </p:nvGrpSpPr>
        <p:grpSpPr bwMode="auto">
          <a:xfrm>
            <a:off x="5675313" y="2435820"/>
            <a:ext cx="3468820" cy="396875"/>
            <a:chOff x="3300" y="1706"/>
            <a:chExt cx="2017" cy="250"/>
          </a:xfrm>
        </p:grpSpPr>
        <p:sp>
          <p:nvSpPr>
            <p:cNvPr id="133155" name="AutoShape 35"/>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sp>
          <p:nvSpPr>
            <p:cNvPr id="133156" name="AutoShape 36"/>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p>
          </p:txBody>
        </p:sp>
      </p:grpSp>
    </p:spTree>
    <p:extLst>
      <p:ext uri="{BB962C8B-B14F-4D97-AF65-F5344CB8AC3E}">
        <p14:creationId xmlns:p14="http://schemas.microsoft.com/office/powerpoint/2010/main" xmlns="" val="26164524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133154"/>
                                        </p:tgtEl>
                                        <p:attrNameLst>
                                          <p:attrName>style.visibility</p:attrName>
                                        </p:attrNameLst>
                                      </p:cBhvr>
                                      <p:to>
                                        <p:strVal val="visible"/>
                                      </p:to>
                                    </p:set>
                                    <p:animEffect transition="in" filter="wipe(down)">
                                      <p:cBhvr>
                                        <p:cTn id="11" dur="1000"/>
                                        <p:tgtEl>
                                          <p:spTgt spid="133154"/>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1331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lgn="ctr"/>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134147" name="AutoShape 3"/>
          <p:cNvSpPr>
            <a:spLocks noChangeArrowheads="1"/>
          </p:cNvSpPr>
          <p:nvPr/>
        </p:nvSpPr>
        <p:spPr bwMode="auto">
          <a:xfrm rot="-5400000">
            <a:off x="4756283" y="885626"/>
            <a:ext cx="417513" cy="9740900"/>
          </a:xfrm>
          <a:prstGeom prst="can">
            <a:avLst>
              <a:gd name="adj" fmla="val 48656"/>
            </a:avLst>
          </a:prstGeom>
          <a:gradFill rotWithShape="0">
            <a:gsLst>
              <a:gs pos="0">
                <a:srgbClr val="EAEAEA">
                  <a:gamma/>
                  <a:shade val="73333"/>
                  <a:invGamma/>
                </a:srgbClr>
              </a:gs>
              <a:gs pos="50000">
                <a:srgbClr val="EAEAEA"/>
              </a:gs>
              <a:gs pos="100000">
                <a:srgbClr val="EAEAEA">
                  <a:gamma/>
                  <a:shade val="73333"/>
                  <a:invGamma/>
                </a:srgbClr>
              </a:gs>
            </a:gsLst>
            <a:lin ang="5400000" scaled="1"/>
          </a:gradFill>
          <a:ln w="19050">
            <a:solidFill>
              <a:schemeClr val="tx1"/>
            </a:solidFill>
            <a:round/>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48" name="AutoShape 4"/>
          <p:cNvSpPr>
            <a:spLocks noChangeArrowheads="1"/>
          </p:cNvSpPr>
          <p:nvPr/>
        </p:nvSpPr>
        <p:spPr bwMode="auto">
          <a:xfrm>
            <a:off x="577850" y="2575519"/>
            <a:ext cx="908050" cy="2997200"/>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49" name="Text Box 5"/>
          <p:cNvSpPr txBox="1">
            <a:spLocks noChangeArrowheads="1"/>
          </p:cNvSpPr>
          <p:nvPr/>
        </p:nvSpPr>
        <p:spPr bwMode="auto">
          <a:xfrm>
            <a:off x="1025266" y="275490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50" name="Text Box 6"/>
          <p:cNvSpPr txBox="1">
            <a:spLocks noChangeArrowheads="1"/>
          </p:cNvSpPr>
          <p:nvPr/>
        </p:nvSpPr>
        <p:spPr bwMode="auto">
          <a:xfrm>
            <a:off x="1025266" y="338197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51" name="Text Box 7"/>
          <p:cNvSpPr txBox="1">
            <a:spLocks noChangeArrowheads="1"/>
          </p:cNvSpPr>
          <p:nvPr/>
        </p:nvSpPr>
        <p:spPr bwMode="auto">
          <a:xfrm>
            <a:off x="1025266" y="39391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52" name="Text Box 8"/>
          <p:cNvSpPr txBox="1">
            <a:spLocks noChangeArrowheads="1"/>
          </p:cNvSpPr>
          <p:nvPr/>
        </p:nvSpPr>
        <p:spPr bwMode="auto">
          <a:xfrm>
            <a:off x="1025266" y="4497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53" name="Text Box 9"/>
          <p:cNvSpPr txBox="1">
            <a:spLocks noChangeArrowheads="1"/>
          </p:cNvSpPr>
          <p:nvPr/>
        </p:nvSpPr>
        <p:spPr bwMode="auto">
          <a:xfrm>
            <a:off x="1025266" y="5064720"/>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54" name="Freeform 10"/>
          <p:cNvSpPr>
            <a:spLocks/>
          </p:cNvSpPr>
          <p:nvPr/>
        </p:nvSpPr>
        <p:spPr bwMode="auto">
          <a:xfrm>
            <a:off x="577850" y="3177182"/>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55" name="Freeform 11"/>
          <p:cNvSpPr>
            <a:spLocks/>
          </p:cNvSpPr>
          <p:nvPr/>
        </p:nvSpPr>
        <p:spPr bwMode="auto">
          <a:xfrm>
            <a:off x="588169" y="3751857"/>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56" name="Freeform 12"/>
          <p:cNvSpPr>
            <a:spLocks/>
          </p:cNvSpPr>
          <p:nvPr/>
        </p:nvSpPr>
        <p:spPr bwMode="auto">
          <a:xfrm>
            <a:off x="564092" y="4328120"/>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57" name="Freeform 13"/>
          <p:cNvSpPr>
            <a:spLocks/>
          </p:cNvSpPr>
          <p:nvPr/>
        </p:nvSpPr>
        <p:spPr bwMode="auto">
          <a:xfrm>
            <a:off x="564092" y="4920258"/>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58" name="AutoShape 14"/>
          <p:cNvSpPr>
            <a:spLocks noChangeArrowheads="1"/>
          </p:cNvSpPr>
          <p:nvPr/>
        </p:nvSpPr>
        <p:spPr bwMode="auto">
          <a:xfrm>
            <a:off x="8543925" y="2542183"/>
            <a:ext cx="908050" cy="3030537"/>
          </a:xfrm>
          <a:prstGeom prst="cube">
            <a:avLst>
              <a:gd name="adj" fmla="val 10764"/>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59" name="Text Box 15"/>
          <p:cNvSpPr txBox="1">
            <a:spLocks noChangeArrowheads="1"/>
          </p:cNvSpPr>
          <p:nvPr/>
        </p:nvSpPr>
        <p:spPr bwMode="auto">
          <a:xfrm>
            <a:off x="8585200" y="2719983"/>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5</a:t>
            </a:r>
          </a:p>
        </p:txBody>
      </p:sp>
      <p:sp>
        <p:nvSpPr>
          <p:cNvPr id="134160" name="Text Box 16"/>
          <p:cNvSpPr txBox="1">
            <a:spLocks noChangeArrowheads="1"/>
          </p:cNvSpPr>
          <p:nvPr/>
        </p:nvSpPr>
        <p:spPr bwMode="auto">
          <a:xfrm>
            <a:off x="8585200" y="33470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4</a:t>
            </a:r>
          </a:p>
        </p:txBody>
      </p:sp>
      <p:sp>
        <p:nvSpPr>
          <p:cNvPr id="134161" name="Text Box 17"/>
          <p:cNvSpPr txBox="1">
            <a:spLocks noChangeArrowheads="1"/>
          </p:cNvSpPr>
          <p:nvPr/>
        </p:nvSpPr>
        <p:spPr bwMode="auto">
          <a:xfrm>
            <a:off x="8585200" y="3904258"/>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3</a:t>
            </a:r>
          </a:p>
        </p:txBody>
      </p:sp>
      <p:sp>
        <p:nvSpPr>
          <p:cNvPr id="134162" name="Text Box 18"/>
          <p:cNvSpPr txBox="1">
            <a:spLocks noChangeArrowheads="1"/>
          </p:cNvSpPr>
          <p:nvPr/>
        </p:nvSpPr>
        <p:spPr bwMode="auto">
          <a:xfrm>
            <a:off x="8585200" y="446464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2</a:t>
            </a:r>
          </a:p>
        </p:txBody>
      </p:sp>
      <p:sp>
        <p:nvSpPr>
          <p:cNvPr id="134163" name="Text Box 19"/>
          <p:cNvSpPr txBox="1">
            <a:spLocks noChangeArrowheads="1"/>
          </p:cNvSpPr>
          <p:nvPr/>
        </p:nvSpPr>
        <p:spPr bwMode="auto">
          <a:xfrm>
            <a:off x="8585200" y="5029795"/>
            <a:ext cx="32733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1</a:t>
            </a:r>
          </a:p>
        </p:txBody>
      </p:sp>
      <p:sp>
        <p:nvSpPr>
          <p:cNvPr id="134164" name="Freeform 20"/>
          <p:cNvSpPr>
            <a:spLocks/>
          </p:cNvSpPr>
          <p:nvPr/>
        </p:nvSpPr>
        <p:spPr bwMode="auto">
          <a:xfrm>
            <a:off x="8543925" y="3142257"/>
            <a:ext cx="918369" cy="61912"/>
          </a:xfrm>
          <a:custGeom>
            <a:avLst/>
            <a:gdLst>
              <a:gd name="T0" fmla="*/ 0 w 534"/>
              <a:gd name="T1" fmla="*/ 42 h 42"/>
              <a:gd name="T2" fmla="*/ 468 w 534"/>
              <a:gd name="T3" fmla="*/ 42 h 42"/>
              <a:gd name="T4" fmla="*/ 534 w 534"/>
              <a:gd name="T5" fmla="*/ 0 h 42"/>
            </a:gdLst>
            <a:ahLst/>
            <a:cxnLst>
              <a:cxn ang="0">
                <a:pos x="T0" y="T1"/>
              </a:cxn>
              <a:cxn ang="0">
                <a:pos x="T2" y="T3"/>
              </a:cxn>
              <a:cxn ang="0">
                <a:pos x="T4" y="T5"/>
              </a:cxn>
            </a:cxnLst>
            <a:rect l="0" t="0" r="r" b="b"/>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65" name="Freeform 21"/>
          <p:cNvSpPr>
            <a:spLocks/>
          </p:cNvSpPr>
          <p:nvPr/>
        </p:nvSpPr>
        <p:spPr bwMode="auto">
          <a:xfrm>
            <a:off x="8554244" y="3716932"/>
            <a:ext cx="918369" cy="61912"/>
          </a:xfrm>
          <a:custGeom>
            <a:avLst/>
            <a:gdLst>
              <a:gd name="T0" fmla="*/ 0 w 534"/>
              <a:gd name="T1" fmla="*/ 36 h 42"/>
              <a:gd name="T2" fmla="*/ 468 w 534"/>
              <a:gd name="T3" fmla="*/ 42 h 42"/>
              <a:gd name="T4" fmla="*/ 534 w 534"/>
              <a:gd name="T5" fmla="*/ 0 h 42"/>
            </a:gdLst>
            <a:ahLst/>
            <a:cxnLst>
              <a:cxn ang="0">
                <a:pos x="T0" y="T1"/>
              </a:cxn>
              <a:cxn ang="0">
                <a:pos x="T2" y="T3"/>
              </a:cxn>
              <a:cxn ang="0">
                <a:pos x="T4" y="T5"/>
              </a:cxn>
            </a:cxnLst>
            <a:rect l="0" t="0" r="r" b="b"/>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66" name="Freeform 22"/>
          <p:cNvSpPr>
            <a:spLocks/>
          </p:cNvSpPr>
          <p:nvPr/>
        </p:nvSpPr>
        <p:spPr bwMode="auto">
          <a:xfrm>
            <a:off x="8530167" y="4293195"/>
            <a:ext cx="942446" cy="60325"/>
          </a:xfrm>
          <a:custGeom>
            <a:avLst/>
            <a:gdLst>
              <a:gd name="T0" fmla="*/ 0 w 548"/>
              <a:gd name="T1" fmla="*/ 42 h 42"/>
              <a:gd name="T2" fmla="*/ 482 w 548"/>
              <a:gd name="T3" fmla="*/ 42 h 42"/>
              <a:gd name="T4" fmla="*/ 548 w 548"/>
              <a:gd name="T5" fmla="*/ 0 h 42"/>
            </a:gdLst>
            <a:ahLst/>
            <a:cxnLst>
              <a:cxn ang="0">
                <a:pos x="T0" y="T1"/>
              </a:cxn>
              <a:cxn ang="0">
                <a:pos x="T2" y="T3"/>
              </a:cxn>
              <a:cxn ang="0">
                <a:pos x="T4" y="T5"/>
              </a:cxn>
            </a:cxnLst>
            <a:rect l="0" t="0" r="r" b="b"/>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67" name="Freeform 23"/>
          <p:cNvSpPr>
            <a:spLocks/>
          </p:cNvSpPr>
          <p:nvPr/>
        </p:nvSpPr>
        <p:spPr bwMode="auto">
          <a:xfrm>
            <a:off x="8530167" y="4885333"/>
            <a:ext cx="932127" cy="60325"/>
          </a:xfrm>
          <a:custGeom>
            <a:avLst/>
            <a:gdLst>
              <a:gd name="T0" fmla="*/ 0 w 542"/>
              <a:gd name="T1" fmla="*/ 42 h 42"/>
              <a:gd name="T2" fmla="*/ 476 w 542"/>
              <a:gd name="T3" fmla="*/ 42 h 42"/>
              <a:gd name="T4" fmla="*/ 542 w 542"/>
              <a:gd name="T5" fmla="*/ 0 h 42"/>
            </a:gdLst>
            <a:ahLst/>
            <a:cxnLst>
              <a:cxn ang="0">
                <a:pos x="T0" y="T1"/>
              </a:cxn>
              <a:cxn ang="0">
                <a:pos x="T2" y="T3"/>
              </a:cxn>
              <a:cxn ang="0">
                <a:pos x="T4" y="T5"/>
              </a:cxn>
            </a:cxnLst>
            <a:rect l="0" t="0" r="r" b="b"/>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68" name="Text Box 24"/>
          <p:cNvSpPr txBox="1">
            <a:spLocks noChangeArrowheads="1"/>
          </p:cNvSpPr>
          <p:nvPr/>
        </p:nvSpPr>
        <p:spPr bwMode="auto">
          <a:xfrm>
            <a:off x="428228"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1</a:t>
            </a:r>
          </a:p>
        </p:txBody>
      </p:sp>
      <p:sp>
        <p:nvSpPr>
          <p:cNvPr id="134169" name="AutoShape 25"/>
          <p:cNvSpPr>
            <a:spLocks noChangeArrowheads="1"/>
          </p:cNvSpPr>
          <p:nvPr/>
        </p:nvSpPr>
        <p:spPr bwMode="auto">
          <a:xfrm>
            <a:off x="8703866" y="2045295"/>
            <a:ext cx="742950" cy="557213"/>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70" name="Text Box 26"/>
          <p:cNvSpPr txBox="1">
            <a:spLocks noChangeArrowheads="1"/>
          </p:cNvSpPr>
          <p:nvPr/>
        </p:nvSpPr>
        <p:spPr bwMode="auto">
          <a:xfrm>
            <a:off x="8696987" y="2150070"/>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2</a:t>
            </a:r>
            <a:endParaRPr kumimoji="1" lang="en-US" altLang="zh-CN" sz="2000" b="1">
              <a:solidFill>
                <a:srgbClr val="333399"/>
              </a:solidFill>
            </a:endParaRPr>
          </a:p>
        </p:txBody>
      </p:sp>
      <p:sp>
        <p:nvSpPr>
          <p:cNvPr id="134171" name="AutoShape 27"/>
          <p:cNvSpPr>
            <a:spLocks noChangeArrowheads="1"/>
          </p:cNvSpPr>
          <p:nvPr/>
        </p:nvSpPr>
        <p:spPr bwMode="auto">
          <a:xfrm>
            <a:off x="583010" y="2088157"/>
            <a:ext cx="742950" cy="557212"/>
          </a:xfrm>
          <a:prstGeom prst="cube">
            <a:avLst>
              <a:gd name="adj" fmla="val 17593"/>
            </a:avLst>
          </a:prstGeom>
          <a:solidFill>
            <a:srgbClr val="FFFF99"/>
          </a:solidFill>
          <a:ln w="19050">
            <a:solidFill>
              <a:schemeClr val="tx1"/>
            </a:solidFill>
            <a:miter lim="800000"/>
            <a:headEnd type="none" w="sm" len="lg"/>
            <a:tailEnd type="none" w="sm"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34172" name="Text Box 28"/>
          <p:cNvSpPr txBox="1">
            <a:spLocks noChangeArrowheads="1"/>
          </p:cNvSpPr>
          <p:nvPr/>
        </p:nvSpPr>
        <p:spPr bwMode="auto">
          <a:xfrm>
            <a:off x="605367" y="2208808"/>
            <a:ext cx="636713"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en-US" altLang="zh-CN" sz="2000" b="1">
                <a:solidFill>
                  <a:srgbClr val="333399"/>
                </a:solidFill>
              </a:rPr>
              <a:t>AP</a:t>
            </a:r>
            <a:r>
              <a:rPr kumimoji="1" lang="en-US" altLang="zh-CN" sz="2000" b="1" baseline="-25000">
                <a:solidFill>
                  <a:srgbClr val="333399"/>
                </a:solidFill>
              </a:rPr>
              <a:t>1</a:t>
            </a:r>
            <a:endParaRPr kumimoji="1" lang="en-US" altLang="zh-CN" sz="2000" b="1">
              <a:solidFill>
                <a:srgbClr val="333399"/>
              </a:solidFill>
            </a:endParaRPr>
          </a:p>
        </p:txBody>
      </p:sp>
      <p:sp>
        <p:nvSpPr>
          <p:cNvPr id="134173" name="Text Box 29"/>
          <p:cNvSpPr txBox="1">
            <a:spLocks noChangeArrowheads="1"/>
          </p:cNvSpPr>
          <p:nvPr/>
        </p:nvSpPr>
        <p:spPr bwMode="auto">
          <a:xfrm>
            <a:off x="8418381" y="1628800"/>
            <a:ext cx="101181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eaLnBrk="0" hangingPunct="0"/>
            <a:r>
              <a:rPr kumimoji="1" lang="zh-CN" altLang="en-US" sz="2400" b="1">
                <a:solidFill>
                  <a:srgbClr val="C00000"/>
                </a:solidFill>
                <a:ea typeface="黑体" pitchFamily="2" charset="-122"/>
              </a:rPr>
              <a:t>主机</a:t>
            </a:r>
            <a:r>
              <a:rPr kumimoji="1" lang="zh-CN" altLang="en-US" sz="1050" b="1">
                <a:solidFill>
                  <a:srgbClr val="C00000"/>
                </a:solidFill>
                <a:ea typeface="黑体" pitchFamily="2" charset="-122"/>
              </a:rPr>
              <a:t> </a:t>
            </a:r>
            <a:r>
              <a:rPr kumimoji="1" lang="en-US" altLang="zh-CN" sz="2400" b="1">
                <a:solidFill>
                  <a:srgbClr val="C00000"/>
                </a:solidFill>
                <a:ea typeface="黑体" pitchFamily="2" charset="-122"/>
              </a:rPr>
              <a:t>2</a:t>
            </a:r>
          </a:p>
        </p:txBody>
      </p:sp>
      <p:sp>
        <p:nvSpPr>
          <p:cNvPr id="134174" name="AutoShape 30"/>
          <p:cNvSpPr>
            <a:spLocks noChangeArrowheads="1"/>
          </p:cNvSpPr>
          <p:nvPr/>
        </p:nvSpPr>
        <p:spPr bwMode="auto">
          <a:xfrm>
            <a:off x="4406106" y="1716683"/>
            <a:ext cx="3198813"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endParaRPr lang="zh-CN" altLang="zh-CN" b="1">
              <a:latin typeface="Tahoma" pitchFamily="34" charset="0"/>
            </a:endParaRPr>
          </a:p>
        </p:txBody>
      </p:sp>
      <p:sp>
        <p:nvSpPr>
          <p:cNvPr id="134175" name="Text Box 31"/>
          <p:cNvSpPr txBox="1">
            <a:spLocks noChangeArrowheads="1"/>
          </p:cNvSpPr>
          <p:nvPr/>
        </p:nvSpPr>
        <p:spPr bwMode="auto">
          <a:xfrm>
            <a:off x="4594121" y="1788120"/>
            <a:ext cx="297068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lg"/>
                <a:tailEnd type="none" w="sm"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pitchFamily="2" charset="-122"/>
              </a:defRPr>
            </a:lvl1pPr>
            <a:lvl2pPr marL="571500" defTabSz="762000">
              <a:defRPr>
                <a:solidFill>
                  <a:schemeClr val="tx1"/>
                </a:solidFill>
                <a:latin typeface="Arial" charset="0"/>
                <a:ea typeface="宋体" pitchFamily="2" charset="-122"/>
              </a:defRPr>
            </a:lvl2pPr>
            <a:lvl3pPr marL="1143000" defTabSz="762000">
              <a:defRPr>
                <a:solidFill>
                  <a:schemeClr val="tx1"/>
                </a:solidFill>
                <a:latin typeface="Arial" charset="0"/>
                <a:ea typeface="宋体" pitchFamily="2" charset="-122"/>
              </a:defRPr>
            </a:lvl3pPr>
            <a:lvl4pPr marL="1714500" defTabSz="762000">
              <a:defRPr>
                <a:solidFill>
                  <a:schemeClr val="tx1"/>
                </a:solidFill>
                <a:latin typeface="Arial" charset="0"/>
                <a:ea typeface="宋体" pitchFamily="2" charset="-122"/>
              </a:defRPr>
            </a:lvl4pPr>
            <a:lvl5pPr marL="2286000" defTabSz="762000">
              <a:defRPr>
                <a:solidFill>
                  <a:schemeClr val="tx1"/>
                </a:solidFill>
                <a:latin typeface="Arial" charset="0"/>
                <a:ea typeface="宋体" pitchFamily="2" charset="-122"/>
              </a:defRPr>
            </a:lvl5pPr>
            <a:lvl6pPr marL="2743200" defTabSz="762000" fontAlgn="base">
              <a:spcBef>
                <a:spcPct val="0"/>
              </a:spcBef>
              <a:spcAft>
                <a:spcPct val="0"/>
              </a:spcAft>
              <a:defRPr>
                <a:solidFill>
                  <a:schemeClr val="tx1"/>
                </a:solidFill>
                <a:latin typeface="Arial" charset="0"/>
                <a:ea typeface="宋体" pitchFamily="2" charset="-122"/>
              </a:defRPr>
            </a:lvl6pPr>
            <a:lvl7pPr marL="3200400" defTabSz="762000" fontAlgn="base">
              <a:spcBef>
                <a:spcPct val="0"/>
              </a:spcBef>
              <a:spcAft>
                <a:spcPct val="0"/>
              </a:spcAft>
              <a:defRPr>
                <a:solidFill>
                  <a:schemeClr val="tx1"/>
                </a:solidFill>
                <a:latin typeface="Arial" charset="0"/>
                <a:ea typeface="宋体" pitchFamily="2" charset="-122"/>
              </a:defRPr>
            </a:lvl7pPr>
            <a:lvl8pPr marL="3657600" defTabSz="762000" fontAlgn="base">
              <a:spcBef>
                <a:spcPct val="0"/>
              </a:spcBef>
              <a:spcAft>
                <a:spcPct val="0"/>
              </a:spcAft>
              <a:defRPr>
                <a:solidFill>
                  <a:schemeClr val="tx1"/>
                </a:solidFill>
                <a:latin typeface="Arial" charset="0"/>
                <a:ea typeface="宋体" pitchFamily="2" charset="-122"/>
              </a:defRPr>
            </a:lvl8pPr>
            <a:lvl9pPr marL="4114800" defTabSz="762000" fontAlgn="base">
              <a:spcBef>
                <a:spcPct val="0"/>
              </a:spcBef>
              <a:spcAft>
                <a:spcPct val="0"/>
              </a:spcAft>
              <a:defRPr>
                <a:solidFill>
                  <a:schemeClr val="tx1"/>
                </a:solidFill>
                <a:latin typeface="Arial" charset="0"/>
                <a:ea typeface="宋体" pitchFamily="2" charset="-122"/>
              </a:defRPr>
            </a:lvl9pPr>
          </a:lstStyle>
          <a:p>
            <a:pPr algn="ctr" eaLnBrk="0" hangingPunct="0"/>
            <a:r>
              <a:rPr kumimoji="1" lang="zh-CN" altLang="en-US" sz="2400" b="1" dirty="0">
                <a:solidFill>
                  <a:srgbClr val="333399"/>
                </a:solidFill>
                <a:latin typeface="Tahoma" pitchFamily="34" charset="0"/>
                <a:ea typeface="黑体" pitchFamily="2" charset="-122"/>
              </a:rPr>
              <a:t>我收到了</a:t>
            </a:r>
            <a:r>
              <a:rPr kumimoji="1" lang="zh-CN" altLang="en-US" sz="1400" b="1" dirty="0">
                <a:solidFill>
                  <a:srgbClr val="333399"/>
                </a:solidFill>
                <a:ea typeface="黑体" pitchFamily="2" charset="-122"/>
              </a:rPr>
              <a:t> </a:t>
            </a:r>
            <a:r>
              <a:rPr kumimoji="1" lang="en-US" altLang="zh-CN" sz="2400" b="1" dirty="0">
                <a:solidFill>
                  <a:srgbClr val="333399"/>
                </a:solidFill>
                <a:ea typeface="黑体" pitchFamily="2" charset="-122"/>
              </a:rPr>
              <a:t>AP</a:t>
            </a:r>
            <a:r>
              <a:rPr kumimoji="1" lang="en-US" altLang="zh-CN" sz="2400" b="1" baseline="-25000" dirty="0">
                <a:solidFill>
                  <a:srgbClr val="333399"/>
                </a:solidFill>
                <a:ea typeface="黑体" pitchFamily="2" charset="-122"/>
              </a:rPr>
              <a:t>1</a:t>
            </a:r>
            <a:r>
              <a:rPr kumimoji="1" lang="en-US" altLang="zh-CN" sz="1600" b="1" dirty="0">
                <a:solidFill>
                  <a:srgbClr val="333399"/>
                </a:solidFill>
                <a:ea typeface="黑体" pitchFamily="2" charset="-122"/>
              </a:rPr>
              <a:t> </a:t>
            </a:r>
            <a:r>
              <a:rPr kumimoji="1" lang="zh-CN" altLang="en-US" sz="2400" b="1" dirty="0">
                <a:solidFill>
                  <a:srgbClr val="333399"/>
                </a:solidFill>
                <a:latin typeface="Tahoma" pitchFamily="34" charset="0"/>
                <a:ea typeface="黑体" pitchFamily="2" charset="-122"/>
              </a:rPr>
              <a:t>发来的</a:t>
            </a:r>
          </a:p>
          <a:p>
            <a:pPr algn="ctr" eaLnBrk="0" hangingPunct="0"/>
            <a:r>
              <a:rPr kumimoji="1" lang="zh-CN" altLang="en-US" sz="2400" b="1" dirty="0">
                <a:solidFill>
                  <a:srgbClr val="333399"/>
                </a:solidFill>
                <a:ea typeface="黑体" pitchFamily="2" charset="-122"/>
              </a:rPr>
              <a:t>应用程序数据！</a:t>
            </a:r>
          </a:p>
        </p:txBody>
      </p:sp>
    </p:spTree>
    <p:extLst>
      <p:ext uri="{BB962C8B-B14F-4D97-AF65-F5344CB8AC3E}">
        <p14:creationId xmlns:p14="http://schemas.microsoft.com/office/powerpoint/2010/main" xmlns="" val="60746591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主机</a:t>
            </a:r>
            <a:r>
              <a:rPr lang="zh-CN" altLang="en-US" sz="2400" dirty="0"/>
              <a:t> </a:t>
            </a:r>
            <a:r>
              <a:rPr lang="en-US" altLang="zh-CN" dirty="0"/>
              <a:t>1</a:t>
            </a:r>
            <a:r>
              <a:rPr lang="en-US" altLang="zh-CN" sz="2400" dirty="0"/>
              <a:t> </a:t>
            </a:r>
            <a:r>
              <a:rPr lang="zh-CN" altLang="en-US" dirty="0"/>
              <a:t>向主机</a:t>
            </a:r>
            <a:r>
              <a:rPr lang="zh-CN" altLang="en-US" sz="2400" dirty="0"/>
              <a:t> </a:t>
            </a:r>
            <a:r>
              <a:rPr lang="en-US" altLang="zh-CN" dirty="0"/>
              <a:t>2</a:t>
            </a:r>
            <a:r>
              <a:rPr lang="en-US" altLang="zh-CN" sz="2400" dirty="0"/>
              <a:t> </a:t>
            </a:r>
            <a:r>
              <a:rPr lang="zh-CN" altLang="en-US" dirty="0"/>
              <a:t>发送数据 </a:t>
            </a:r>
          </a:p>
        </p:txBody>
      </p:sp>
      <p:sp>
        <p:nvSpPr>
          <p:cNvPr id="3" name="内容占位符 2"/>
          <p:cNvSpPr>
            <a:spLocks noGrp="1"/>
          </p:cNvSpPr>
          <p:nvPr>
            <p:ph idx="1"/>
          </p:nvPr>
        </p:nvSpPr>
        <p:spPr/>
        <p:txBody>
          <a:bodyPr/>
          <a:lstStyle/>
          <a:p>
            <a:r>
              <a:rPr lang="en-US" altLang="zh-CN" dirty="0" smtClean="0"/>
              <a:t>OSI </a:t>
            </a:r>
            <a:r>
              <a:rPr lang="zh-CN" altLang="zh-CN" dirty="0" smtClean="0"/>
              <a:t>参考</a:t>
            </a:r>
            <a:r>
              <a:rPr lang="zh-CN" altLang="zh-CN" dirty="0"/>
              <a:t>模型把对等层次之间传送的数据单位称为该层的</a:t>
            </a:r>
            <a:r>
              <a:rPr lang="zh-CN" altLang="zh-CN" dirty="0" smtClean="0">
                <a:solidFill>
                  <a:srgbClr val="FF0000"/>
                </a:solidFill>
              </a:rPr>
              <a:t>协议数据单元</a:t>
            </a:r>
            <a:r>
              <a:rPr lang="en-US" altLang="zh-CN" dirty="0" smtClean="0">
                <a:solidFill>
                  <a:srgbClr val="FF0000"/>
                </a:solidFill>
              </a:rPr>
              <a:t> PDU </a:t>
            </a:r>
            <a:r>
              <a:rPr lang="en-US" altLang="zh-CN" dirty="0"/>
              <a:t>(Protocol Data Unit)</a:t>
            </a:r>
            <a:r>
              <a:rPr lang="zh-CN" altLang="zh-CN" dirty="0"/>
              <a:t>。这个名词现已被许多</a:t>
            </a:r>
            <a:r>
              <a:rPr lang="zh-CN" altLang="zh-CN" dirty="0" smtClean="0"/>
              <a:t>非</a:t>
            </a:r>
            <a:r>
              <a:rPr lang="en-US" altLang="zh-CN" dirty="0" smtClean="0"/>
              <a:t> OSI </a:t>
            </a:r>
            <a:r>
              <a:rPr lang="zh-CN" altLang="zh-CN" dirty="0" smtClean="0"/>
              <a:t>标准</a:t>
            </a:r>
            <a:r>
              <a:rPr lang="zh-CN" altLang="zh-CN" dirty="0"/>
              <a:t>采用。</a:t>
            </a:r>
          </a:p>
          <a:p>
            <a:r>
              <a:rPr lang="zh-CN" altLang="zh-CN" dirty="0"/>
              <a:t>任何两个同样的</a:t>
            </a:r>
            <a:r>
              <a:rPr lang="zh-CN" altLang="zh-CN" dirty="0" smtClean="0"/>
              <a:t>层次把</a:t>
            </a:r>
            <a:r>
              <a:rPr lang="zh-CN" altLang="zh-CN" dirty="0"/>
              <a:t>数据（即数据单元加上控制信息）通过水平虚线直接传递给对方。这就是所谓的“</a:t>
            </a:r>
            <a:r>
              <a:rPr lang="zh-CN" altLang="zh-CN" dirty="0">
                <a:solidFill>
                  <a:srgbClr val="FF0000"/>
                </a:solidFill>
              </a:rPr>
              <a:t>对等层</a:t>
            </a:r>
            <a:r>
              <a:rPr lang="zh-CN" altLang="zh-CN" dirty="0"/>
              <a:t>”</a:t>
            </a:r>
            <a:r>
              <a:rPr lang="en-US" altLang="zh-CN" dirty="0"/>
              <a:t>(peer layers)</a:t>
            </a:r>
            <a:r>
              <a:rPr lang="zh-CN" altLang="zh-CN" dirty="0"/>
              <a:t>之间的通信</a:t>
            </a:r>
            <a:r>
              <a:rPr lang="zh-CN" altLang="zh-CN" dirty="0" smtClean="0"/>
              <a:t>。</a:t>
            </a:r>
            <a:endParaRPr lang="en-US" altLang="zh-CN" dirty="0" smtClean="0"/>
          </a:p>
          <a:p>
            <a:r>
              <a:rPr lang="zh-CN" altLang="zh-CN" dirty="0" smtClean="0">
                <a:solidFill>
                  <a:srgbClr val="FF0000"/>
                </a:solidFill>
              </a:rPr>
              <a:t>各</a:t>
            </a:r>
            <a:r>
              <a:rPr lang="zh-CN" altLang="zh-CN" dirty="0">
                <a:solidFill>
                  <a:srgbClr val="FF0000"/>
                </a:solidFill>
              </a:rPr>
              <a:t>层</a:t>
            </a:r>
            <a:r>
              <a:rPr lang="zh-CN" altLang="zh-CN" dirty="0" smtClean="0">
                <a:solidFill>
                  <a:srgbClr val="FF0000"/>
                </a:solidFill>
              </a:rPr>
              <a:t>协议</a:t>
            </a:r>
            <a:r>
              <a:rPr lang="zh-CN" altLang="zh-CN" dirty="0" smtClean="0"/>
              <a:t>实际上</a:t>
            </a:r>
            <a:r>
              <a:rPr lang="zh-CN" altLang="zh-CN" dirty="0"/>
              <a:t>就是在各个对等层之间传递数据时的各项规定。</a:t>
            </a:r>
            <a:endParaRPr lang="zh-CN" altLang="en-US" dirty="0"/>
          </a:p>
        </p:txBody>
      </p:sp>
    </p:spTree>
    <p:extLst>
      <p:ext uri="{BB962C8B-B14F-4D97-AF65-F5344CB8AC3E}">
        <p14:creationId xmlns:p14="http://schemas.microsoft.com/office/powerpoint/2010/main" xmlns="" val="115039775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sp>
        <p:nvSpPr>
          <p:cNvPr id="138243" name="Rectangle 3"/>
          <p:cNvSpPr>
            <a:spLocks noGrp="1" noChangeArrowheads="1"/>
          </p:cNvSpPr>
          <p:nvPr>
            <p:ph idx="1"/>
          </p:nvPr>
        </p:nvSpPr>
        <p:spPr/>
        <p:txBody>
          <a:bodyPr/>
          <a:lstStyle/>
          <a:p>
            <a:r>
              <a:rPr lang="zh-CN" altLang="en-US" dirty="0" smtClean="0">
                <a:solidFill>
                  <a:srgbClr val="FF0000"/>
                </a:solidFill>
              </a:rPr>
              <a:t>实体 </a:t>
            </a:r>
            <a:r>
              <a:rPr lang="en-US" altLang="zh-CN" dirty="0" smtClean="0"/>
              <a:t>(</a:t>
            </a:r>
            <a:r>
              <a:rPr lang="en-US" altLang="zh-CN" dirty="0"/>
              <a:t>entity) </a:t>
            </a:r>
            <a:r>
              <a:rPr lang="zh-CN" altLang="en-US" dirty="0"/>
              <a:t>表示任何可发送或接收信息的硬件或软件进程。 </a:t>
            </a:r>
          </a:p>
          <a:p>
            <a:r>
              <a:rPr lang="zh-CN" altLang="en-US" dirty="0">
                <a:solidFill>
                  <a:srgbClr val="FF0000"/>
                </a:solidFill>
              </a:rPr>
              <a:t>协议</a:t>
            </a:r>
            <a:r>
              <a:rPr lang="zh-CN" altLang="en-US" dirty="0"/>
              <a:t>是控制</a:t>
            </a:r>
            <a:r>
              <a:rPr lang="zh-CN" altLang="en-US" dirty="0">
                <a:solidFill>
                  <a:srgbClr val="FF0000"/>
                </a:solidFill>
              </a:rPr>
              <a:t>两个对等实体</a:t>
            </a:r>
            <a:r>
              <a:rPr lang="zh-CN" altLang="en-US" dirty="0"/>
              <a:t>进行通信的规则的集合。 </a:t>
            </a:r>
          </a:p>
          <a:p>
            <a:r>
              <a:rPr lang="zh-CN" altLang="en-US" dirty="0"/>
              <a:t>在协议的控制下，两个对等实体间的通信使得本层能够</a:t>
            </a:r>
            <a:r>
              <a:rPr lang="zh-CN" altLang="en-US" dirty="0">
                <a:solidFill>
                  <a:srgbClr val="FF0000"/>
                </a:solidFill>
              </a:rPr>
              <a:t>向上一层提供服务。</a:t>
            </a:r>
          </a:p>
          <a:p>
            <a:r>
              <a:rPr lang="zh-CN" altLang="en-US" dirty="0"/>
              <a:t>要实现本层协议，还需要</a:t>
            </a:r>
            <a:r>
              <a:rPr lang="zh-CN" altLang="en-US" dirty="0">
                <a:solidFill>
                  <a:srgbClr val="FF0000"/>
                </a:solidFill>
              </a:rPr>
              <a:t>使用下层所提供的服务。</a:t>
            </a:r>
            <a:r>
              <a:rPr lang="zh-CN" altLang="en-US" dirty="0"/>
              <a:t> </a:t>
            </a:r>
          </a:p>
        </p:txBody>
      </p:sp>
    </p:spTree>
    <p:extLst>
      <p:ext uri="{BB962C8B-B14F-4D97-AF65-F5344CB8AC3E}">
        <p14:creationId xmlns:p14="http://schemas.microsoft.com/office/powerpoint/2010/main" xmlns="" val="314682248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2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sz="4000" dirty="0" smtClean="0"/>
              <a:t>协议</a:t>
            </a:r>
            <a:r>
              <a:rPr lang="zh-CN" altLang="en-US" sz="4000" dirty="0" smtClean="0"/>
              <a:t>和</a:t>
            </a:r>
            <a:r>
              <a:rPr lang="zh-CN" altLang="zh-CN" sz="4000" dirty="0" smtClean="0"/>
              <a:t>服务在</a:t>
            </a:r>
            <a:r>
              <a:rPr lang="zh-CN" altLang="zh-CN" sz="4000" dirty="0"/>
              <a:t>概念上</a:t>
            </a:r>
            <a:r>
              <a:rPr lang="zh-CN" altLang="zh-CN" sz="4000" dirty="0" smtClean="0"/>
              <a:t>是不一样</a:t>
            </a:r>
            <a:r>
              <a:rPr lang="zh-CN" altLang="zh-CN" sz="4000" dirty="0"/>
              <a:t>的</a:t>
            </a:r>
            <a:endParaRPr lang="zh-CN" altLang="en-US" sz="4000" dirty="0"/>
          </a:p>
        </p:txBody>
      </p:sp>
      <p:sp>
        <p:nvSpPr>
          <p:cNvPr id="139267" name="Rectangle 3"/>
          <p:cNvSpPr>
            <a:spLocks noGrp="1" noChangeArrowheads="1"/>
          </p:cNvSpPr>
          <p:nvPr>
            <p:ph idx="1"/>
          </p:nvPr>
        </p:nvSpPr>
        <p:spPr/>
        <p:txBody>
          <a:bodyPr/>
          <a:lstStyle/>
          <a:p>
            <a:r>
              <a:rPr lang="zh-CN" altLang="zh-CN" dirty="0"/>
              <a:t>协议的实现保证了能够向上一层提供</a:t>
            </a:r>
            <a:r>
              <a:rPr lang="zh-CN" altLang="zh-CN" dirty="0" smtClean="0"/>
              <a:t>服务</a:t>
            </a:r>
            <a:r>
              <a:rPr lang="zh-CN" altLang="en-US" dirty="0"/>
              <a:t>。</a:t>
            </a:r>
            <a:endParaRPr lang="en-US" altLang="zh-CN" dirty="0" smtClean="0"/>
          </a:p>
          <a:p>
            <a:r>
              <a:rPr lang="zh-CN" altLang="en-US" dirty="0" smtClean="0"/>
              <a:t>本</a:t>
            </a:r>
            <a:r>
              <a:rPr lang="zh-CN" altLang="en-US" dirty="0"/>
              <a:t>层的服务用户</a:t>
            </a:r>
            <a:r>
              <a:rPr lang="zh-CN" altLang="en-US" dirty="0">
                <a:solidFill>
                  <a:srgbClr val="FF0000"/>
                </a:solidFill>
              </a:rPr>
              <a:t>只能看见服务</a:t>
            </a:r>
            <a:r>
              <a:rPr lang="zh-CN" altLang="en-US" dirty="0"/>
              <a:t>而无法看见下面的协议</a:t>
            </a:r>
            <a:r>
              <a:rPr lang="zh-CN" altLang="en-US" dirty="0" smtClean="0"/>
              <a:t>。即下面</a:t>
            </a:r>
            <a:r>
              <a:rPr lang="zh-CN" altLang="en-US" dirty="0"/>
              <a:t>的协议对上面的服务用户是</a:t>
            </a:r>
            <a:r>
              <a:rPr lang="zh-CN" altLang="en-US" dirty="0">
                <a:solidFill>
                  <a:srgbClr val="FF0000"/>
                </a:solidFill>
              </a:rPr>
              <a:t>透明</a:t>
            </a:r>
            <a:r>
              <a:rPr lang="zh-CN" altLang="en-US" dirty="0"/>
              <a:t>的。 </a:t>
            </a:r>
          </a:p>
          <a:p>
            <a:r>
              <a:rPr lang="zh-CN" altLang="en-US" dirty="0"/>
              <a:t>协议是“</a:t>
            </a:r>
            <a:r>
              <a:rPr lang="zh-CN" altLang="en-US" dirty="0">
                <a:solidFill>
                  <a:srgbClr val="FF0000"/>
                </a:solidFill>
              </a:rPr>
              <a:t>水平的</a:t>
            </a:r>
            <a:r>
              <a:rPr lang="zh-CN" altLang="en-US" dirty="0"/>
              <a:t>”，即协议是控制对等实体之间通信的规则。</a:t>
            </a:r>
          </a:p>
          <a:p>
            <a:r>
              <a:rPr lang="zh-CN" altLang="en-US" dirty="0"/>
              <a:t>服务是“</a:t>
            </a:r>
            <a:r>
              <a:rPr lang="zh-CN" altLang="en-US" dirty="0">
                <a:solidFill>
                  <a:srgbClr val="FF0000"/>
                </a:solidFill>
              </a:rPr>
              <a:t>垂直的</a:t>
            </a:r>
            <a:r>
              <a:rPr lang="zh-CN" altLang="en-US" dirty="0"/>
              <a:t>”，即服务是由下层向上层通过层间接口提供的</a:t>
            </a:r>
            <a:r>
              <a:rPr lang="zh-CN" altLang="en-US" dirty="0" smtClean="0"/>
              <a:t>。</a:t>
            </a:r>
            <a:endParaRPr lang="en-US" altLang="zh-CN" dirty="0" smtClean="0"/>
          </a:p>
          <a:p>
            <a:r>
              <a:rPr lang="zh-CN" altLang="zh-CN" dirty="0"/>
              <a:t>上层</a:t>
            </a:r>
            <a:r>
              <a:rPr lang="zh-CN" altLang="zh-CN" dirty="0" smtClean="0"/>
              <a:t>使用</a:t>
            </a:r>
            <a:r>
              <a:rPr lang="zh-CN" altLang="en-US" dirty="0" smtClean="0">
                <a:solidFill>
                  <a:srgbClr val="FF0000"/>
                </a:solidFill>
              </a:rPr>
              <a:t>服务原语</a:t>
            </a:r>
            <a:r>
              <a:rPr lang="zh-CN" altLang="en-US" dirty="0" smtClean="0"/>
              <a:t>获得</a:t>
            </a:r>
            <a:r>
              <a:rPr lang="zh-CN" altLang="zh-CN" dirty="0" smtClean="0"/>
              <a:t>下层</a:t>
            </a:r>
            <a:r>
              <a:rPr lang="zh-CN" altLang="zh-CN" dirty="0"/>
              <a:t>所提供的</a:t>
            </a:r>
            <a:r>
              <a:rPr lang="zh-CN" altLang="zh-CN" dirty="0" smtClean="0"/>
              <a:t>服务</a:t>
            </a:r>
            <a:r>
              <a:rPr lang="zh-CN" altLang="en-US" dirty="0" smtClean="0"/>
              <a:t>。</a:t>
            </a:r>
            <a:endParaRPr lang="zh-CN" altLang="en-US" dirty="0"/>
          </a:p>
        </p:txBody>
      </p:sp>
    </p:spTree>
    <p:extLst>
      <p:ext uri="{BB962C8B-B14F-4D97-AF65-F5344CB8AC3E}">
        <p14:creationId xmlns:p14="http://schemas.microsoft.com/office/powerpoint/2010/main" xmlns="" val="24513088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9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lgn="ctr"/>
            <a:r>
              <a:rPr lang="zh-CN" altLang="zh-CN" dirty="0" smtClean="0"/>
              <a:t>服务</a:t>
            </a:r>
            <a:r>
              <a:rPr lang="zh-CN" altLang="en-US" dirty="0" smtClean="0"/>
              <a:t>访问点</a:t>
            </a:r>
            <a:endParaRPr lang="zh-CN" altLang="en-US" dirty="0"/>
          </a:p>
        </p:txBody>
      </p:sp>
      <p:sp>
        <p:nvSpPr>
          <p:cNvPr id="139267" name="Rectangle 3"/>
          <p:cNvSpPr>
            <a:spLocks noGrp="1" noChangeArrowheads="1"/>
          </p:cNvSpPr>
          <p:nvPr>
            <p:ph idx="1"/>
          </p:nvPr>
        </p:nvSpPr>
        <p:spPr/>
        <p:txBody>
          <a:bodyPr/>
          <a:lstStyle/>
          <a:p>
            <a:r>
              <a:rPr lang="zh-CN" altLang="en-US" dirty="0" smtClean="0"/>
              <a:t>同</a:t>
            </a:r>
            <a:r>
              <a:rPr lang="zh-CN" altLang="en-US" dirty="0"/>
              <a:t>一系统相邻两层的实体进行交互的地方，称为</a:t>
            </a:r>
            <a:r>
              <a:rPr lang="zh-CN" altLang="en-US" dirty="0" smtClean="0">
                <a:solidFill>
                  <a:srgbClr val="FF0000"/>
                </a:solidFill>
              </a:rPr>
              <a:t>服务访问点 </a:t>
            </a:r>
            <a:r>
              <a:rPr lang="en-US" altLang="zh-CN" dirty="0">
                <a:solidFill>
                  <a:srgbClr val="FF0000"/>
                </a:solidFill>
              </a:rPr>
              <a:t>SAP</a:t>
            </a:r>
            <a:r>
              <a:rPr lang="en-US" altLang="zh-CN" dirty="0"/>
              <a:t> (Service Access Point)</a:t>
            </a:r>
            <a:r>
              <a:rPr lang="zh-CN" altLang="en-US" dirty="0"/>
              <a:t>。 </a:t>
            </a:r>
            <a:endParaRPr lang="en-US" altLang="zh-CN" dirty="0" smtClean="0"/>
          </a:p>
          <a:p>
            <a:r>
              <a:rPr lang="zh-CN" altLang="zh-CN" dirty="0"/>
              <a:t>服务访问点</a:t>
            </a:r>
            <a:r>
              <a:rPr lang="en-US" altLang="zh-CN" dirty="0"/>
              <a:t>SAP</a:t>
            </a:r>
            <a:r>
              <a:rPr lang="zh-CN" altLang="zh-CN" dirty="0"/>
              <a:t>是一个抽象的概念，它实际上就是一个逻辑</a:t>
            </a:r>
            <a:r>
              <a:rPr lang="zh-CN" altLang="zh-CN" dirty="0" smtClean="0"/>
              <a:t>接口</a:t>
            </a:r>
            <a:r>
              <a:rPr lang="zh-CN" altLang="en-US" dirty="0" smtClean="0"/>
              <a:t>。</a:t>
            </a:r>
            <a:endParaRPr lang="en-US" altLang="zh-CN" dirty="0" smtClean="0"/>
          </a:p>
          <a:p>
            <a:r>
              <a:rPr lang="en-US" altLang="zh-CN" dirty="0"/>
              <a:t>OSI</a:t>
            </a:r>
            <a:r>
              <a:rPr lang="zh-CN" altLang="zh-CN" dirty="0"/>
              <a:t>把层与层之间交换的数据的单位称为</a:t>
            </a:r>
            <a:r>
              <a:rPr lang="zh-CN" altLang="zh-CN" dirty="0" smtClean="0">
                <a:solidFill>
                  <a:srgbClr val="FF0000"/>
                </a:solidFill>
              </a:rPr>
              <a:t>服务数据单元</a:t>
            </a:r>
            <a:r>
              <a:rPr lang="en-US" altLang="zh-CN" dirty="0" smtClean="0">
                <a:solidFill>
                  <a:srgbClr val="FF0000"/>
                </a:solidFill>
              </a:rPr>
              <a:t> SDU</a:t>
            </a:r>
            <a:r>
              <a:rPr lang="en-US" altLang="zh-CN" dirty="0" smtClean="0"/>
              <a:t> </a:t>
            </a:r>
            <a:r>
              <a:rPr lang="en-US" altLang="zh-CN" dirty="0"/>
              <a:t>(Service Data Unit</a:t>
            </a:r>
            <a:r>
              <a:rPr lang="en-US" altLang="zh-CN" dirty="0" smtClean="0"/>
              <a:t>)</a:t>
            </a:r>
            <a:r>
              <a:rPr lang="zh-CN" altLang="en-US" dirty="0" smtClean="0"/>
              <a:t>。</a:t>
            </a:r>
            <a:endParaRPr lang="en-US" altLang="zh-CN" dirty="0" smtClean="0"/>
          </a:p>
          <a:p>
            <a:r>
              <a:rPr lang="en-US" altLang="zh-CN" dirty="0" smtClean="0"/>
              <a:t>SDU </a:t>
            </a:r>
            <a:r>
              <a:rPr lang="zh-CN" altLang="zh-CN" dirty="0" smtClean="0"/>
              <a:t>可以与</a:t>
            </a:r>
            <a:r>
              <a:rPr lang="en-US" altLang="zh-CN" dirty="0" smtClean="0"/>
              <a:t> PDU </a:t>
            </a:r>
            <a:r>
              <a:rPr lang="zh-CN" altLang="zh-CN" dirty="0" smtClean="0"/>
              <a:t>不一样</a:t>
            </a:r>
            <a:r>
              <a:rPr lang="zh-CN" altLang="en-US" dirty="0" smtClean="0"/>
              <a:t>，</a:t>
            </a:r>
            <a:r>
              <a:rPr lang="zh-CN" altLang="zh-CN" dirty="0" smtClean="0"/>
              <a:t>例如</a:t>
            </a:r>
            <a:r>
              <a:rPr lang="zh-CN" altLang="zh-CN" dirty="0"/>
              <a:t>，可以是多</a:t>
            </a:r>
            <a:r>
              <a:rPr lang="zh-CN" altLang="zh-CN" dirty="0" smtClean="0"/>
              <a:t>个</a:t>
            </a:r>
            <a:r>
              <a:rPr lang="en-US" altLang="zh-CN" dirty="0" smtClean="0"/>
              <a:t> SDU </a:t>
            </a:r>
            <a:r>
              <a:rPr lang="zh-CN" altLang="zh-CN" dirty="0" smtClean="0"/>
              <a:t>合成</a:t>
            </a:r>
            <a:r>
              <a:rPr lang="zh-CN" altLang="zh-CN" dirty="0"/>
              <a:t>为一</a:t>
            </a:r>
            <a:r>
              <a:rPr lang="zh-CN" altLang="zh-CN" dirty="0" smtClean="0"/>
              <a:t>个</a:t>
            </a:r>
            <a:r>
              <a:rPr lang="en-US" altLang="zh-CN" dirty="0" smtClean="0"/>
              <a:t> PDU</a:t>
            </a:r>
            <a:r>
              <a:rPr lang="zh-CN" altLang="zh-CN" dirty="0"/>
              <a:t>，也可以是一</a:t>
            </a:r>
            <a:r>
              <a:rPr lang="zh-CN" altLang="zh-CN" dirty="0" smtClean="0"/>
              <a:t>个</a:t>
            </a:r>
            <a:r>
              <a:rPr lang="en-US" altLang="zh-CN" dirty="0" smtClean="0"/>
              <a:t> SDU </a:t>
            </a:r>
            <a:r>
              <a:rPr lang="zh-CN" altLang="zh-CN" dirty="0" smtClean="0"/>
              <a:t>划分</a:t>
            </a:r>
            <a:r>
              <a:rPr lang="zh-CN" altLang="zh-CN" dirty="0"/>
              <a:t>为几</a:t>
            </a:r>
            <a:r>
              <a:rPr lang="zh-CN" altLang="zh-CN" dirty="0" smtClean="0"/>
              <a:t>个</a:t>
            </a:r>
            <a:r>
              <a:rPr lang="en-US" altLang="zh-CN" dirty="0" smtClean="0"/>
              <a:t> PDU</a:t>
            </a:r>
            <a:r>
              <a:rPr lang="zh-CN" altLang="zh-CN" dirty="0"/>
              <a:t>。</a:t>
            </a:r>
            <a:endParaRPr lang="zh-CN" altLang="en-US" dirty="0"/>
          </a:p>
        </p:txBody>
      </p:sp>
    </p:spTree>
    <p:extLst>
      <p:ext uri="{BB962C8B-B14F-4D97-AF65-F5344CB8AC3E}">
        <p14:creationId xmlns:p14="http://schemas.microsoft.com/office/powerpoint/2010/main" xmlns="" val="12628744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9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zh-CN" sz="3600" dirty="0"/>
              <a:t>1.7.4  </a:t>
            </a:r>
            <a:r>
              <a:rPr lang="zh-CN" altLang="zh-CN" sz="3600" dirty="0"/>
              <a:t>实体、协议、服务和服务访问点</a:t>
            </a:r>
            <a:endParaRPr lang="zh-CN" altLang="en-US" sz="3600" dirty="0"/>
          </a:p>
        </p:txBody>
      </p:sp>
      <p:grpSp>
        <p:nvGrpSpPr>
          <p:cNvPr id="3" name="组合 2"/>
          <p:cNvGrpSpPr/>
          <p:nvPr/>
        </p:nvGrpSpPr>
        <p:grpSpPr>
          <a:xfrm>
            <a:off x="258052" y="1556792"/>
            <a:ext cx="9648510" cy="4208462"/>
            <a:chOff x="258052" y="1556792"/>
            <a:chExt cx="9648510" cy="4208462"/>
          </a:xfrm>
        </p:grpSpPr>
        <p:sp>
          <p:nvSpPr>
            <p:cNvPr id="169023" name="Rectangle 63"/>
            <p:cNvSpPr>
              <a:spLocks noChangeArrowheads="1"/>
            </p:cNvSpPr>
            <p:nvPr/>
          </p:nvSpPr>
          <p:spPr bwMode="auto">
            <a:xfrm>
              <a:off x="258052" y="2956967"/>
              <a:ext cx="9633520" cy="2808287"/>
            </a:xfrm>
            <a:prstGeom prst="rect">
              <a:avLst/>
            </a:prstGeom>
            <a:solidFill>
              <a:srgbClr val="FF99CC"/>
            </a:solidFill>
            <a:ln>
              <a:noFill/>
            </a:ln>
            <a:effectLst/>
            <a:extLst/>
          </p:spPr>
          <p:txBody>
            <a:bodyPr wrap="none" anchor="ctr"/>
            <a:lstStyle/>
            <a:p>
              <a:endParaRPr lang="zh-CN" altLang="en-US" b="1">
                <a:solidFill>
                  <a:srgbClr val="333399"/>
                </a:solidFill>
                <a:latin typeface="+mn-lt"/>
                <a:ea typeface="黑体" pitchFamily="2" charset="-122"/>
              </a:endParaRPr>
            </a:p>
          </p:txBody>
        </p:sp>
        <p:sp>
          <p:nvSpPr>
            <p:cNvPr id="168995" name="Rectangle 35"/>
            <p:cNvSpPr>
              <a:spLocks noChangeArrowheads="1"/>
            </p:cNvSpPr>
            <p:nvPr/>
          </p:nvSpPr>
          <p:spPr bwMode="auto">
            <a:xfrm>
              <a:off x="1833298" y="3850728"/>
              <a:ext cx="6239404" cy="762000"/>
            </a:xfrm>
            <a:prstGeom prst="rect">
              <a:avLst/>
            </a:prstGeom>
            <a:solidFill>
              <a:srgbClr val="FFFF66"/>
            </a:solidFill>
            <a:ln w="19050">
              <a:solidFill>
                <a:schemeClr val="tx1"/>
              </a:solidFill>
              <a:prstDash val="dash"/>
              <a:miter lim="800000"/>
              <a:headEnd/>
              <a:tailEnd/>
            </a:ln>
            <a:effectLst/>
            <a:extLst>
              <a:ext uri="{AF507438-7753-43E0-B8FC-AC1667EBCBE1}">
                <a14:hiddenEffects xmlns:a14="http://schemas.microsoft.com/office/drawing/2010/main" xmlns="">
                  <a:effectLst>
                    <a:outerShdw dist="71842" dir="2700000" algn="ctr" rotWithShape="0">
                      <a:schemeClr val="bg2"/>
                    </a:outerShdw>
                  </a:effectLst>
                </a14:hiddenEffects>
              </a:ext>
            </a:extLst>
          </p:spPr>
          <p:txBody>
            <a:bodyPr wrap="none" anchor="ctr"/>
            <a:lstStyle/>
            <a:p>
              <a:pPr algn="ctr"/>
              <a:endParaRPr kumimoji="1" lang="zh-CN" altLang="zh-CN" sz="2000" b="1">
                <a:solidFill>
                  <a:srgbClr val="333399"/>
                </a:solidFill>
                <a:latin typeface="+mn-lt"/>
                <a:ea typeface="黑体" pitchFamily="2" charset="-122"/>
              </a:endParaRPr>
            </a:p>
          </p:txBody>
        </p:sp>
        <p:sp>
          <p:nvSpPr>
            <p:cNvPr id="168996" name="Rectangle 36"/>
            <p:cNvSpPr>
              <a:spLocks noChangeArrowheads="1"/>
            </p:cNvSpPr>
            <p:nvPr/>
          </p:nvSpPr>
          <p:spPr bwMode="auto">
            <a:xfrm>
              <a:off x="2634721" y="3712616"/>
              <a:ext cx="25281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7" name="Line 37"/>
            <p:cNvSpPr>
              <a:spLocks noChangeShapeType="1"/>
            </p:cNvSpPr>
            <p:nvPr/>
          </p:nvSpPr>
          <p:spPr bwMode="auto">
            <a:xfrm>
              <a:off x="3553090" y="1964778"/>
              <a:ext cx="2712112"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8998" name="Text Box 38"/>
            <p:cNvSpPr txBox="1">
              <a:spLocks noChangeArrowheads="1"/>
            </p:cNvSpPr>
            <p:nvPr/>
          </p:nvSpPr>
          <p:spPr bwMode="auto">
            <a:xfrm>
              <a:off x="4017434" y="1779041"/>
              <a:ext cx="1793743" cy="461665"/>
            </a:xfrm>
            <a:prstGeom prst="rect">
              <a:avLst/>
            </a:prstGeom>
            <a:solidFill>
              <a:schemeClr val="bg1"/>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kumimoji="1" lang="zh-CN" altLang="en-US" sz="2400" b="1" dirty="0" smtClean="0">
                  <a:solidFill>
                    <a:srgbClr val="333399"/>
                  </a:solidFill>
                  <a:latin typeface="+mn-lt"/>
                  <a:ea typeface="黑体" pitchFamily="2" charset="-122"/>
                </a:rPr>
                <a:t>协议 </a:t>
              </a:r>
              <a:r>
                <a:rPr kumimoji="1" lang="en-US" altLang="zh-CN" sz="2400" b="1" dirty="0" smtClean="0">
                  <a:solidFill>
                    <a:srgbClr val="333399"/>
                  </a:solidFill>
                  <a:latin typeface="+mn-lt"/>
                  <a:ea typeface="黑体" pitchFamily="2" charset="-122"/>
                </a:rPr>
                <a:t>(</a:t>
              </a:r>
              <a:r>
                <a:rPr kumimoji="1" lang="en-US" altLang="zh-CN" sz="2400" b="1" dirty="0">
                  <a:solidFill>
                    <a:srgbClr val="333399"/>
                  </a:solidFill>
                  <a:latin typeface="+mn-lt"/>
                  <a:ea typeface="黑体" pitchFamily="2" charset="-122"/>
                </a:rPr>
                <a:t>n + 1)</a:t>
              </a:r>
            </a:p>
          </p:txBody>
        </p:sp>
        <p:sp>
          <p:nvSpPr>
            <p:cNvPr id="168999" name="Text Box 39"/>
            <p:cNvSpPr txBox="1">
              <a:spLocks noChangeArrowheads="1"/>
            </p:cNvSpPr>
            <p:nvPr/>
          </p:nvSpPr>
          <p:spPr bwMode="auto">
            <a:xfrm>
              <a:off x="2817019" y="3322092"/>
              <a:ext cx="71365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0" name="Text Box 40"/>
            <p:cNvSpPr txBox="1">
              <a:spLocks noChangeArrowheads="1"/>
            </p:cNvSpPr>
            <p:nvPr/>
          </p:nvSpPr>
          <p:spPr bwMode="auto">
            <a:xfrm>
              <a:off x="6210169" y="3347492"/>
              <a:ext cx="71365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2000" b="1">
                  <a:solidFill>
                    <a:srgbClr val="333399"/>
                  </a:solidFill>
                  <a:latin typeface="+mn-lt"/>
                  <a:ea typeface="黑体" pitchFamily="2" charset="-122"/>
                </a:rPr>
                <a:t>SAP</a:t>
              </a:r>
            </a:p>
          </p:txBody>
        </p:sp>
        <p:sp>
          <p:nvSpPr>
            <p:cNvPr id="169001" name="Text Box 41"/>
            <p:cNvSpPr txBox="1">
              <a:spLocks noChangeArrowheads="1"/>
            </p:cNvSpPr>
            <p:nvPr/>
          </p:nvSpPr>
          <p:spPr bwMode="auto">
            <a:xfrm>
              <a:off x="2853135" y="2277516"/>
              <a:ext cx="1415772" cy="461665"/>
            </a:xfrm>
            <a:prstGeom prst="rect">
              <a:avLst/>
            </a:prstGeom>
            <a:solidFill>
              <a:schemeClr val="bg1"/>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2" name="AutoShape 42"/>
            <p:cNvSpPr>
              <a:spLocks noChangeArrowheads="1"/>
            </p:cNvSpPr>
            <p:nvPr/>
          </p:nvSpPr>
          <p:spPr bwMode="auto">
            <a:xfrm>
              <a:off x="2679436"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3" name="Rectangle 43"/>
            <p:cNvSpPr>
              <a:spLocks noChangeArrowheads="1"/>
            </p:cNvSpPr>
            <p:nvPr/>
          </p:nvSpPr>
          <p:spPr bwMode="auto">
            <a:xfrm>
              <a:off x="6837891" y="3712616"/>
              <a:ext cx="256250" cy="254000"/>
            </a:xfrm>
            <a:prstGeom prst="rect">
              <a:avLst/>
            </a:prstGeom>
            <a:solidFill>
              <a:srgbClr val="CC0000"/>
            </a:solidFill>
            <a:ln w="19050">
              <a:solidFill>
                <a:srgbClr val="CC0000"/>
              </a:solidFill>
              <a:miter lim="800000"/>
              <a:headEnd/>
              <a:tailEn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04" name="AutoShape 44"/>
            <p:cNvSpPr>
              <a:spLocks noChangeArrowheads="1"/>
            </p:cNvSpPr>
            <p:nvPr/>
          </p:nvSpPr>
          <p:spPr bwMode="auto">
            <a:xfrm>
              <a:off x="6880887" y="2261642"/>
              <a:ext cx="171979"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zh-CN" altLang="en-US" b="1">
                <a:solidFill>
                  <a:srgbClr val="333399"/>
                </a:solidFill>
                <a:latin typeface="+mn-lt"/>
                <a:ea typeface="黑体" pitchFamily="2" charset="-122"/>
              </a:endParaRPr>
            </a:p>
          </p:txBody>
        </p:sp>
        <p:sp>
          <p:nvSpPr>
            <p:cNvPr id="169005" name="Text Box 45"/>
            <p:cNvSpPr txBox="1">
              <a:spLocks noChangeArrowheads="1"/>
            </p:cNvSpPr>
            <p:nvPr/>
          </p:nvSpPr>
          <p:spPr bwMode="auto">
            <a:xfrm>
              <a:off x="5343393" y="2277516"/>
              <a:ext cx="141577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交换原语</a:t>
              </a:r>
            </a:p>
          </p:txBody>
        </p:sp>
        <p:sp>
          <p:nvSpPr>
            <p:cNvPr id="169006" name="Rectangle 46"/>
            <p:cNvSpPr>
              <a:spLocks noChangeArrowheads="1"/>
            </p:cNvSpPr>
            <p:nvPr/>
          </p:nvSpPr>
          <p:spPr bwMode="auto">
            <a:xfrm>
              <a:off x="1996679" y="1733004"/>
              <a:ext cx="153061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07" name="Text Box 47"/>
            <p:cNvSpPr txBox="1">
              <a:spLocks noChangeArrowheads="1"/>
            </p:cNvSpPr>
            <p:nvPr/>
          </p:nvSpPr>
          <p:spPr bwMode="auto">
            <a:xfrm>
              <a:off x="2037954" y="1806029"/>
              <a:ext cx="1531188" cy="400110"/>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08" name="Text Box 48"/>
            <p:cNvSpPr txBox="1">
              <a:spLocks noChangeArrowheads="1"/>
            </p:cNvSpPr>
            <p:nvPr/>
          </p:nvSpPr>
          <p:spPr bwMode="auto">
            <a:xfrm>
              <a:off x="560512" y="3750131"/>
              <a:ext cx="1128864"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服务提供者</a:t>
              </a:r>
            </a:p>
          </p:txBody>
        </p:sp>
        <p:sp>
          <p:nvSpPr>
            <p:cNvPr id="169009" name="Line 49"/>
            <p:cNvSpPr>
              <a:spLocks noChangeShapeType="1"/>
            </p:cNvSpPr>
            <p:nvPr/>
          </p:nvSpPr>
          <p:spPr bwMode="auto">
            <a:xfrm>
              <a:off x="273042" y="2953791"/>
              <a:ext cx="9633520" cy="0"/>
            </a:xfrm>
            <a:prstGeom prst="line">
              <a:avLst/>
            </a:prstGeom>
            <a:noFill/>
            <a:ln w="19050">
              <a:solidFill>
                <a:schemeClr val="tx1"/>
              </a:solidFill>
              <a:prstDash val="dash"/>
              <a:round/>
              <a:headEnd type="none" w="med" len="lg"/>
              <a:tailEnd type="non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69010" name="Text Box 50"/>
            <p:cNvSpPr txBox="1">
              <a:spLocks noChangeArrowheads="1"/>
            </p:cNvSpPr>
            <p:nvPr/>
          </p:nvSpPr>
          <p:spPr bwMode="auto">
            <a:xfrm>
              <a:off x="8463096" y="3650703"/>
              <a:ext cx="1160895" cy="461665"/>
            </a:xfrm>
            <a:prstGeom prst="rect">
              <a:avLst/>
            </a:prstGeom>
            <a:solidFill>
              <a:schemeClr val="bg1"/>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a:t>
              </a:r>
              <a:r>
                <a:rPr kumimoji="1" lang="zh-CN" altLang="en-US" sz="2400" b="1" dirty="0">
                  <a:solidFill>
                    <a:srgbClr val="333399"/>
                  </a:solidFill>
                  <a:latin typeface="+mn-lt"/>
                  <a:ea typeface="黑体" pitchFamily="2" charset="-122"/>
                </a:rPr>
                <a:t>层</a:t>
              </a:r>
            </a:p>
          </p:txBody>
        </p:sp>
        <p:sp>
          <p:nvSpPr>
            <p:cNvPr id="169011" name="Text Box 51"/>
            <p:cNvSpPr txBox="1">
              <a:spLocks noChangeArrowheads="1"/>
            </p:cNvSpPr>
            <p:nvPr/>
          </p:nvSpPr>
          <p:spPr bwMode="auto">
            <a:xfrm>
              <a:off x="8151813" y="1964778"/>
              <a:ext cx="1681871" cy="461665"/>
            </a:xfrm>
            <a:prstGeom prst="rect">
              <a:avLst/>
            </a:prstGeom>
            <a:solidFill>
              <a:schemeClr val="bg1"/>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333399"/>
                  </a:solidFill>
                  <a:latin typeface="+mn-lt"/>
                  <a:ea typeface="黑体" pitchFamily="2" charset="-122"/>
                </a:rPr>
                <a:t>第 </a:t>
              </a:r>
              <a:r>
                <a:rPr kumimoji="1" lang="en-US" altLang="zh-CN" sz="2400" b="1" dirty="0">
                  <a:solidFill>
                    <a:srgbClr val="333399"/>
                  </a:solidFill>
                  <a:latin typeface="+mn-lt"/>
                  <a:ea typeface="黑体" pitchFamily="2" charset="-122"/>
                </a:rPr>
                <a:t>n + 1 </a:t>
              </a:r>
              <a:r>
                <a:rPr kumimoji="1" lang="zh-CN" altLang="en-US" sz="2400" b="1" dirty="0">
                  <a:solidFill>
                    <a:srgbClr val="333399"/>
                  </a:solidFill>
                  <a:latin typeface="+mn-lt"/>
                  <a:ea typeface="黑体" pitchFamily="2" charset="-122"/>
                </a:rPr>
                <a:t>层</a:t>
              </a:r>
            </a:p>
          </p:txBody>
        </p:sp>
        <p:sp>
          <p:nvSpPr>
            <p:cNvPr id="169012" name="Rectangle 52"/>
            <p:cNvSpPr>
              <a:spLocks noChangeArrowheads="1"/>
            </p:cNvSpPr>
            <p:nvPr/>
          </p:nvSpPr>
          <p:spPr bwMode="auto">
            <a:xfrm>
              <a:off x="6213609" y="1733004"/>
              <a:ext cx="1528894"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3" name="Text Box 53"/>
            <p:cNvSpPr txBox="1">
              <a:spLocks noChangeArrowheads="1"/>
            </p:cNvSpPr>
            <p:nvPr/>
          </p:nvSpPr>
          <p:spPr bwMode="auto">
            <a:xfrm>
              <a:off x="6256603" y="1804442"/>
              <a:ext cx="1531188" cy="400110"/>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 + 1)</a:t>
              </a:r>
            </a:p>
          </p:txBody>
        </p:sp>
        <p:sp>
          <p:nvSpPr>
            <p:cNvPr id="169014" name="Text Box 54"/>
            <p:cNvSpPr txBox="1">
              <a:spLocks noChangeArrowheads="1"/>
            </p:cNvSpPr>
            <p:nvPr/>
          </p:nvSpPr>
          <p:spPr bwMode="auto">
            <a:xfrm>
              <a:off x="6910123" y="1556792"/>
              <a:ext cx="18473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endParaRPr kumimoji="1" lang="zh-CN" altLang="zh-CN" sz="3200" b="1">
                <a:solidFill>
                  <a:srgbClr val="333399"/>
                </a:solidFill>
                <a:latin typeface="+mn-lt"/>
                <a:ea typeface="黑体" pitchFamily="2" charset="-122"/>
              </a:endParaRPr>
            </a:p>
          </p:txBody>
        </p:sp>
        <p:sp>
          <p:nvSpPr>
            <p:cNvPr id="169015" name="Text Box 55"/>
            <p:cNvSpPr txBox="1">
              <a:spLocks noChangeArrowheads="1"/>
            </p:cNvSpPr>
            <p:nvPr/>
          </p:nvSpPr>
          <p:spPr bwMode="auto">
            <a:xfrm>
              <a:off x="560512" y="1628800"/>
              <a:ext cx="89675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r>
                <a:rPr kumimoji="1" lang="zh-CN" altLang="en-US" sz="2400" b="1" dirty="0">
                  <a:solidFill>
                    <a:srgbClr val="333399"/>
                  </a:solidFill>
                  <a:latin typeface="+mn-lt"/>
                  <a:ea typeface="黑体" pitchFamily="2" charset="-122"/>
                </a:rPr>
                <a:t>服务用户</a:t>
              </a:r>
            </a:p>
          </p:txBody>
        </p:sp>
        <p:sp>
          <p:nvSpPr>
            <p:cNvPr id="169016" name="Rectangle 56"/>
            <p:cNvSpPr>
              <a:spLocks noChangeArrowheads="1"/>
            </p:cNvSpPr>
            <p:nvPr/>
          </p:nvSpPr>
          <p:spPr bwMode="auto">
            <a:xfrm>
              <a:off x="1996679"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7" name="Rectangle 57"/>
            <p:cNvSpPr>
              <a:spLocks noChangeArrowheads="1"/>
            </p:cNvSpPr>
            <p:nvPr/>
          </p:nvSpPr>
          <p:spPr bwMode="auto">
            <a:xfrm>
              <a:off x="6184371" y="3960267"/>
              <a:ext cx="153061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p>
              <a:pPr algn="ctr"/>
              <a:endParaRPr kumimoji="1" lang="zh-CN" altLang="zh-CN" sz="2000" b="1">
                <a:solidFill>
                  <a:srgbClr val="333399"/>
                </a:solidFill>
                <a:latin typeface="+mn-lt"/>
                <a:ea typeface="黑体" pitchFamily="2" charset="-122"/>
              </a:endParaRPr>
            </a:p>
          </p:txBody>
        </p:sp>
        <p:sp>
          <p:nvSpPr>
            <p:cNvPr id="169018" name="Text Box 58"/>
            <p:cNvSpPr txBox="1">
              <a:spLocks noChangeArrowheads="1"/>
            </p:cNvSpPr>
            <p:nvPr/>
          </p:nvSpPr>
          <p:spPr bwMode="auto">
            <a:xfrm>
              <a:off x="2144581" y="4001542"/>
              <a:ext cx="109837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19" name="Text Box 59"/>
            <p:cNvSpPr txBox="1">
              <a:spLocks noChangeArrowheads="1"/>
            </p:cNvSpPr>
            <p:nvPr/>
          </p:nvSpPr>
          <p:spPr bwMode="auto">
            <a:xfrm>
              <a:off x="6413104" y="4001542"/>
              <a:ext cx="1098378" cy="400110"/>
            </a:xfrm>
            <a:prstGeom prst="rect">
              <a:avLst/>
            </a:prstGeom>
            <a:solidFill>
              <a:srgbClr val="CCECFF"/>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000" b="1" dirty="0" smtClean="0">
                  <a:solidFill>
                    <a:srgbClr val="333399"/>
                  </a:solidFill>
                  <a:latin typeface="+mn-lt"/>
                  <a:ea typeface="黑体" pitchFamily="2" charset="-122"/>
                </a:rPr>
                <a:t>实体 </a:t>
              </a:r>
              <a:r>
                <a:rPr kumimoji="1" lang="en-US" altLang="zh-CN" sz="2000" b="1" dirty="0" smtClean="0">
                  <a:solidFill>
                    <a:srgbClr val="333399"/>
                  </a:solidFill>
                  <a:latin typeface="+mn-lt"/>
                  <a:ea typeface="黑体" pitchFamily="2" charset="-122"/>
                </a:rPr>
                <a:t>(</a:t>
              </a:r>
              <a:r>
                <a:rPr kumimoji="1" lang="en-US" altLang="zh-CN" sz="2000" b="1" dirty="0">
                  <a:solidFill>
                    <a:srgbClr val="333399"/>
                  </a:solidFill>
                  <a:latin typeface="+mn-lt"/>
                  <a:ea typeface="黑体" pitchFamily="2" charset="-122"/>
                </a:rPr>
                <a:t>n)</a:t>
              </a:r>
            </a:p>
          </p:txBody>
        </p:sp>
        <p:sp>
          <p:nvSpPr>
            <p:cNvPr id="169020" name="Line 60"/>
            <p:cNvSpPr>
              <a:spLocks noChangeShapeType="1"/>
            </p:cNvSpPr>
            <p:nvPr/>
          </p:nvSpPr>
          <p:spPr bwMode="auto">
            <a:xfrm>
              <a:off x="3530734" y="4207916"/>
              <a:ext cx="2713831" cy="0"/>
            </a:xfrm>
            <a:prstGeom prst="line">
              <a:avLst/>
            </a:prstGeom>
            <a:noFill/>
            <a:ln w="19050">
              <a:solidFill>
                <a:schemeClr val="tx1"/>
              </a:solidFill>
              <a:prstDash val="dash"/>
              <a:round/>
              <a:headEnd type="triangle" w="med" len="lg"/>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333399"/>
                </a:solidFill>
                <a:latin typeface="+mn-lt"/>
                <a:ea typeface="黑体" pitchFamily="2" charset="-122"/>
              </a:endParaRPr>
            </a:p>
          </p:txBody>
        </p:sp>
        <p:sp>
          <p:nvSpPr>
            <p:cNvPr id="169021" name="Text Box 61"/>
            <p:cNvSpPr txBox="1">
              <a:spLocks noChangeArrowheads="1"/>
            </p:cNvSpPr>
            <p:nvPr/>
          </p:nvSpPr>
          <p:spPr bwMode="auto">
            <a:xfrm>
              <a:off x="4328716" y="4009478"/>
              <a:ext cx="1196161" cy="461665"/>
            </a:xfrm>
            <a:prstGeom prst="rect">
              <a:avLst/>
            </a:prstGeom>
            <a:solidFill>
              <a:schemeClr val="bg1"/>
            </a:solidFill>
            <a:ln>
              <a:noFill/>
            </a:ln>
            <a:effectLst/>
            <a:extLst>
              <a:ext uri="{91240B29-F687-4F45-9708-019B960494DF}">
                <a14:hiddenLine xmlns:a14="http://schemas.microsoft.com/office/drawing/2010/main" xmlns="" w="28575">
                  <a:solidFill>
                    <a:schemeClr val="tx1"/>
                  </a:solidFill>
                  <a:prstDash val="dash"/>
                  <a:miter lim="800000"/>
                  <a:headEnd type="none" w="med" len="lg"/>
                  <a:tailEnd type="none" w="med" len="lg"/>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333399"/>
                  </a:solidFill>
                  <a:latin typeface="+mn-lt"/>
                  <a:ea typeface="黑体" pitchFamily="2" charset="-122"/>
                </a:rPr>
                <a:t>协议</a:t>
              </a:r>
              <a:r>
                <a:rPr kumimoji="1" lang="en-US" altLang="zh-CN" sz="2400" b="1">
                  <a:solidFill>
                    <a:srgbClr val="333399"/>
                  </a:solidFill>
                  <a:latin typeface="+mn-lt"/>
                  <a:ea typeface="黑体" pitchFamily="2" charset="-122"/>
                </a:rPr>
                <a:t>(n)</a:t>
              </a:r>
            </a:p>
          </p:txBody>
        </p:sp>
      </p:grpSp>
      <p:sp>
        <p:nvSpPr>
          <p:cNvPr id="2" name="矩形 1"/>
          <p:cNvSpPr/>
          <p:nvPr/>
        </p:nvSpPr>
        <p:spPr>
          <a:xfrm>
            <a:off x="2679436" y="5877272"/>
            <a:ext cx="4771449" cy="461665"/>
          </a:xfrm>
          <a:prstGeom prst="rect">
            <a:avLst/>
          </a:prstGeom>
        </p:spPr>
        <p:txBody>
          <a:bodyPr wrap="square">
            <a:spAutoFit/>
          </a:bodyPr>
          <a:lstStyle/>
          <a:p>
            <a:pPr algn="ctr"/>
            <a:r>
              <a:rPr lang="zh-CN" altLang="zh-CN" sz="2400" b="1" dirty="0" smtClean="0">
                <a:latin typeface="+mn-lt"/>
                <a:ea typeface="黑体" pitchFamily="2" charset="-122"/>
              </a:rPr>
              <a:t>相邻两</a:t>
            </a:r>
            <a:r>
              <a:rPr lang="zh-CN" altLang="zh-CN" sz="2400" b="1" dirty="0">
                <a:latin typeface="+mn-lt"/>
                <a:ea typeface="黑体" pitchFamily="2" charset="-122"/>
              </a:rPr>
              <a:t>层之间的关系</a:t>
            </a:r>
            <a:endParaRPr lang="zh-CN" altLang="en-US" sz="2400" b="1" dirty="0">
              <a:latin typeface="+mn-lt"/>
              <a:ea typeface="黑体" pitchFamily="2" charset="-122"/>
            </a:endParaRPr>
          </a:p>
        </p:txBody>
      </p:sp>
    </p:spTree>
    <p:extLst>
      <p:ext uri="{BB962C8B-B14F-4D97-AF65-F5344CB8AC3E}">
        <p14:creationId xmlns:p14="http://schemas.microsoft.com/office/powerpoint/2010/main" xmlns="" val="378805644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algn="ctr"/>
            <a:r>
              <a:rPr lang="zh-CN" altLang="en-US"/>
              <a:t>协议很复杂 </a:t>
            </a:r>
          </a:p>
        </p:txBody>
      </p:sp>
      <p:sp>
        <p:nvSpPr>
          <p:cNvPr id="140291" name="Rectangle 3"/>
          <p:cNvSpPr>
            <a:spLocks noGrp="1" noChangeArrowheads="1"/>
          </p:cNvSpPr>
          <p:nvPr>
            <p:ph idx="1"/>
          </p:nvPr>
        </p:nvSpPr>
        <p:spPr/>
        <p:txBody>
          <a:bodyPr/>
          <a:lstStyle/>
          <a:p>
            <a:r>
              <a:rPr lang="zh-CN" altLang="en-US" dirty="0"/>
              <a:t>协议必须把所有</a:t>
            </a:r>
            <a:r>
              <a:rPr lang="zh-CN" altLang="en-US" dirty="0">
                <a:solidFill>
                  <a:srgbClr val="FF0000"/>
                </a:solidFill>
              </a:rPr>
              <a:t>不利的条件</a:t>
            </a:r>
            <a:r>
              <a:rPr lang="zh-CN" altLang="en-US" dirty="0"/>
              <a:t>事先都估计到，而</a:t>
            </a:r>
            <a:r>
              <a:rPr lang="zh-CN" altLang="en-US" dirty="0">
                <a:solidFill>
                  <a:srgbClr val="FF0000"/>
                </a:solidFill>
              </a:rPr>
              <a:t>不能假定</a:t>
            </a:r>
            <a:r>
              <a:rPr lang="zh-CN" altLang="en-US" dirty="0"/>
              <a:t>一切都是正常的和非常理想的。 </a:t>
            </a:r>
          </a:p>
          <a:p>
            <a:r>
              <a:rPr lang="zh-CN" altLang="en-US" dirty="0"/>
              <a:t>看一个计算机网络协议是否正确，不能光看在正常情况下是否正确</a:t>
            </a:r>
            <a:r>
              <a:rPr lang="zh-CN" altLang="en-US" dirty="0" smtClean="0"/>
              <a:t>，还</a:t>
            </a:r>
            <a:r>
              <a:rPr lang="zh-CN" altLang="en-US" dirty="0"/>
              <a:t>必须非常仔细地检查这个协议</a:t>
            </a:r>
            <a:r>
              <a:rPr lang="zh-CN" altLang="en-US" dirty="0">
                <a:solidFill>
                  <a:srgbClr val="FF0000"/>
                </a:solidFill>
              </a:rPr>
              <a:t>能否应付各种异常情况。 </a:t>
            </a:r>
          </a:p>
        </p:txBody>
      </p:sp>
    </p:spTree>
    <p:extLst>
      <p:ext uri="{BB962C8B-B14F-4D97-AF65-F5344CB8AC3E}">
        <p14:creationId xmlns:p14="http://schemas.microsoft.com/office/powerpoint/2010/main" xmlns="" val="5698424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lgn="ctr"/>
            <a:r>
              <a:rPr lang="en-US" altLang="zh-CN" dirty="0"/>
              <a:t>【</a:t>
            </a:r>
            <a:r>
              <a:rPr lang="zh-CN" altLang="en-US" dirty="0"/>
              <a:t>例</a:t>
            </a:r>
            <a:r>
              <a:rPr lang="en-US" altLang="zh-CN" dirty="0"/>
              <a:t>1-1</a:t>
            </a:r>
            <a:r>
              <a:rPr lang="en-US" altLang="zh-CN" dirty="0" smtClean="0"/>
              <a:t>】</a:t>
            </a:r>
            <a:r>
              <a:rPr lang="zh-CN" altLang="en-US" dirty="0" smtClean="0"/>
              <a:t>著名</a:t>
            </a:r>
            <a:r>
              <a:rPr lang="zh-CN" altLang="en-US" dirty="0"/>
              <a:t>的协议</a:t>
            </a:r>
            <a:r>
              <a:rPr lang="zh-CN" altLang="en-US" dirty="0" smtClean="0"/>
              <a:t>举例</a:t>
            </a:r>
            <a:endParaRPr lang="en-US" altLang="zh-CN" dirty="0"/>
          </a:p>
        </p:txBody>
      </p:sp>
      <p:sp>
        <p:nvSpPr>
          <p:cNvPr id="141315" name="Rectangle 3"/>
          <p:cNvSpPr>
            <a:spLocks noGrp="1" noChangeArrowheads="1"/>
          </p:cNvSpPr>
          <p:nvPr>
            <p:ph idx="1"/>
          </p:nvPr>
        </p:nvSpPr>
        <p:spPr/>
        <p:txBody>
          <a:bodyPr/>
          <a:lstStyle/>
          <a:p>
            <a:r>
              <a:rPr lang="zh-CN" altLang="en-US" sz="2900" dirty="0"/>
              <a:t>占据东、西两个山顶的</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与</a:t>
            </a:r>
            <a:r>
              <a:rPr lang="zh-CN" altLang="en-US" sz="2900" dirty="0"/>
              <a:t>驻扎在山谷的白军作战。其力量对比是：单独的蓝军</a:t>
            </a:r>
            <a:r>
              <a:rPr lang="en-US" altLang="zh-CN" sz="2900" dirty="0"/>
              <a:t>1</a:t>
            </a:r>
            <a:r>
              <a:rPr lang="zh-CN" altLang="en-US" sz="2900" dirty="0"/>
              <a:t>或蓝军</a:t>
            </a:r>
            <a:r>
              <a:rPr lang="en-US" altLang="zh-CN" sz="2900" dirty="0"/>
              <a:t>2</a:t>
            </a:r>
            <a:r>
              <a:rPr lang="zh-CN" altLang="en-US" sz="2900" dirty="0"/>
              <a:t>打不过白军，但</a:t>
            </a:r>
            <a:r>
              <a:rPr lang="zh-CN" altLang="en-US" sz="2900" dirty="0" smtClean="0"/>
              <a:t>蓝军 </a:t>
            </a:r>
            <a:r>
              <a:rPr lang="en-US" altLang="zh-CN" sz="2900" dirty="0" smtClean="0"/>
              <a:t>1 </a:t>
            </a:r>
            <a:r>
              <a:rPr lang="zh-CN" altLang="en-US" sz="2900" dirty="0" smtClean="0"/>
              <a:t>和蓝军 </a:t>
            </a:r>
            <a:r>
              <a:rPr lang="en-US" altLang="zh-CN" sz="2900" dirty="0" smtClean="0"/>
              <a:t>2 </a:t>
            </a:r>
            <a:r>
              <a:rPr lang="zh-CN" altLang="en-US" sz="2900" dirty="0" smtClean="0"/>
              <a:t>协同</a:t>
            </a:r>
            <a:r>
              <a:rPr lang="zh-CN" altLang="en-US" sz="2900" dirty="0"/>
              <a:t>作战则可战胜白军。现</a:t>
            </a:r>
            <a:r>
              <a:rPr lang="zh-CN" altLang="en-US" sz="2900" dirty="0" smtClean="0"/>
              <a:t>蓝军 </a:t>
            </a:r>
            <a:r>
              <a:rPr lang="en-US" altLang="zh-CN" sz="2900" dirty="0" smtClean="0"/>
              <a:t>1 </a:t>
            </a:r>
            <a:r>
              <a:rPr lang="zh-CN" altLang="en-US" sz="2900" dirty="0" smtClean="0"/>
              <a:t>拟</a:t>
            </a:r>
            <a:r>
              <a:rPr lang="zh-CN" altLang="en-US" sz="2900" dirty="0"/>
              <a:t>于次日正午向白军发起攻击。于是用计算机发送电文给</a:t>
            </a:r>
            <a:r>
              <a:rPr lang="zh-CN" altLang="en-US" sz="2900" dirty="0" smtClean="0"/>
              <a:t>蓝军 </a:t>
            </a:r>
            <a:r>
              <a:rPr lang="en-US" altLang="zh-CN" sz="2900" dirty="0" smtClean="0"/>
              <a:t>2</a:t>
            </a:r>
            <a:r>
              <a:rPr lang="zh-CN" altLang="en-US" sz="2900" dirty="0" smtClean="0"/>
              <a:t>。</a:t>
            </a:r>
            <a:r>
              <a:rPr lang="zh-CN" altLang="en-US" sz="2900" dirty="0"/>
              <a:t>但通信线路很不好，电文出错或丢失的可能性较大（没有电话可使用）。因此要求收到电文的友军必须送回一个确认电文。但此确认电文也可能出错或丢失。</a:t>
            </a:r>
            <a:r>
              <a:rPr lang="zh-CN" altLang="en-US" sz="2900" dirty="0">
                <a:solidFill>
                  <a:srgbClr val="FF0000"/>
                </a:solidFill>
              </a:rPr>
              <a:t>试问能否设计出一种协议使得</a:t>
            </a:r>
            <a:r>
              <a:rPr lang="zh-CN" altLang="en-US" sz="2900" dirty="0" smtClean="0">
                <a:solidFill>
                  <a:srgbClr val="FF0000"/>
                </a:solidFill>
              </a:rPr>
              <a:t>蓝军 </a:t>
            </a:r>
            <a:r>
              <a:rPr lang="en-US" altLang="zh-CN" sz="2900" dirty="0" smtClean="0">
                <a:solidFill>
                  <a:srgbClr val="FF0000"/>
                </a:solidFill>
              </a:rPr>
              <a:t>1 </a:t>
            </a:r>
            <a:r>
              <a:rPr lang="zh-CN" altLang="en-US" sz="2900" dirty="0" smtClean="0">
                <a:solidFill>
                  <a:srgbClr val="FF0000"/>
                </a:solidFill>
              </a:rPr>
              <a:t>和蓝军 </a:t>
            </a:r>
            <a:r>
              <a:rPr lang="en-US" altLang="zh-CN" sz="2900" dirty="0" smtClean="0">
                <a:solidFill>
                  <a:srgbClr val="FF0000"/>
                </a:solidFill>
              </a:rPr>
              <a:t>2 </a:t>
            </a:r>
            <a:r>
              <a:rPr lang="zh-CN" altLang="en-US" sz="2900" dirty="0" smtClean="0">
                <a:solidFill>
                  <a:srgbClr val="FF0000"/>
                </a:solidFill>
              </a:rPr>
              <a:t>能够</a:t>
            </a:r>
            <a:r>
              <a:rPr lang="zh-CN" altLang="en-US" sz="2900" dirty="0">
                <a:solidFill>
                  <a:srgbClr val="FF0000"/>
                </a:solidFill>
              </a:rPr>
              <a:t>实现协同</a:t>
            </a:r>
            <a:r>
              <a:rPr lang="zh-CN" altLang="en-US" sz="2900" dirty="0" smtClean="0">
                <a:solidFill>
                  <a:srgbClr val="FF0000"/>
                </a:solidFill>
              </a:rPr>
              <a:t>作战，因而</a:t>
            </a:r>
            <a:r>
              <a:rPr lang="zh-CN" altLang="en-US" sz="2900" dirty="0">
                <a:solidFill>
                  <a:srgbClr val="FF0000"/>
                </a:solidFill>
              </a:rPr>
              <a:t>一定（</a:t>
            </a:r>
            <a:r>
              <a:rPr lang="zh-CN" altLang="en-US" sz="2900" dirty="0" smtClean="0">
                <a:solidFill>
                  <a:srgbClr val="FF0000"/>
                </a:solidFill>
              </a:rPr>
              <a:t>即 </a:t>
            </a:r>
            <a:r>
              <a:rPr lang="en-US" altLang="zh-CN" sz="2900" dirty="0" smtClean="0">
                <a:solidFill>
                  <a:srgbClr val="FF0000"/>
                </a:solidFill>
              </a:rPr>
              <a:t>100 </a:t>
            </a:r>
            <a:r>
              <a:rPr lang="en-US" altLang="zh-CN" sz="2900" dirty="0">
                <a:solidFill>
                  <a:srgbClr val="FF0000"/>
                </a:solidFill>
              </a:rPr>
              <a:t>%</a:t>
            </a:r>
            <a:r>
              <a:rPr lang="zh-CN" altLang="en-US" sz="2900" dirty="0">
                <a:solidFill>
                  <a:srgbClr val="FF0000"/>
                </a:solidFill>
              </a:rPr>
              <a:t>而</a:t>
            </a:r>
            <a:r>
              <a:rPr lang="zh-CN" altLang="en-US" sz="2900" dirty="0" smtClean="0">
                <a:solidFill>
                  <a:srgbClr val="FF0000"/>
                </a:solidFill>
              </a:rPr>
              <a:t>不是 </a:t>
            </a:r>
            <a:r>
              <a:rPr lang="en-US" altLang="zh-CN" sz="2900" dirty="0" smtClean="0">
                <a:solidFill>
                  <a:srgbClr val="FF0000"/>
                </a:solidFill>
              </a:rPr>
              <a:t>99.999</a:t>
            </a:r>
            <a:r>
              <a:rPr lang="en-US" altLang="zh-CN" sz="2900" dirty="0">
                <a:solidFill>
                  <a:srgbClr val="FF0000"/>
                </a:solidFill>
              </a:rPr>
              <a:t>…%</a:t>
            </a:r>
            <a:r>
              <a:rPr lang="zh-CN" altLang="en-US" sz="2900" dirty="0">
                <a:solidFill>
                  <a:srgbClr val="FF0000"/>
                </a:solidFill>
              </a:rPr>
              <a:t>）取得胜利？ </a:t>
            </a:r>
          </a:p>
        </p:txBody>
      </p:sp>
    </p:spTree>
    <p:extLst>
      <p:ext uri="{BB962C8B-B14F-4D97-AF65-F5344CB8AC3E}">
        <p14:creationId xmlns:p14="http://schemas.microsoft.com/office/powerpoint/2010/main" xmlns="" val="28707186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reeform 2"/>
          <p:cNvSpPr>
            <a:spLocks/>
          </p:cNvSpPr>
          <p:nvPr/>
        </p:nvSpPr>
        <p:spPr bwMode="auto">
          <a:xfrm>
            <a:off x="229549" y="5027683"/>
            <a:ext cx="9721983" cy="1889125"/>
          </a:xfrm>
          <a:custGeom>
            <a:avLst/>
            <a:gdLst>
              <a:gd name="T0" fmla="*/ 0 w 5653"/>
              <a:gd name="T1" fmla="*/ 1159 h 1190"/>
              <a:gd name="T2" fmla="*/ 928 w 5653"/>
              <a:gd name="T3" fmla="*/ 90 h 1190"/>
              <a:gd name="T4" fmla="*/ 1744 w 5653"/>
              <a:gd name="T5" fmla="*/ 618 h 1190"/>
              <a:gd name="T6" fmla="*/ 2800 w 5653"/>
              <a:gd name="T7" fmla="*/ 1098 h 1190"/>
              <a:gd name="T8" fmla="*/ 3379 w 5653"/>
              <a:gd name="T9" fmla="*/ 1127 h 1190"/>
              <a:gd name="T10" fmla="*/ 3808 w 5653"/>
              <a:gd name="T11" fmla="*/ 1098 h 1190"/>
              <a:gd name="T12" fmla="*/ 4240 w 5653"/>
              <a:gd name="T13" fmla="*/ 666 h 1190"/>
              <a:gd name="T14" fmla="*/ 4558 w 5653"/>
              <a:gd name="T15" fmla="*/ 201 h 1190"/>
              <a:gd name="T16" fmla="*/ 4958 w 5653"/>
              <a:gd name="T17" fmla="*/ 243 h 1190"/>
              <a:gd name="T18" fmla="*/ 5158 w 5653"/>
              <a:gd name="T19" fmla="*/ 727 h 1190"/>
              <a:gd name="T20" fmla="*/ 5316 w 5653"/>
              <a:gd name="T21" fmla="*/ 927 h 1190"/>
              <a:gd name="T22" fmla="*/ 5410 w 5653"/>
              <a:gd name="T23" fmla="*/ 1033 h 1190"/>
              <a:gd name="T24" fmla="*/ 5653 w 5653"/>
              <a:gd name="T25" fmla="*/ 11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2339" name="Line 3"/>
          <p:cNvSpPr>
            <a:spLocks noChangeShapeType="1"/>
          </p:cNvSpPr>
          <p:nvPr/>
        </p:nvSpPr>
        <p:spPr bwMode="auto">
          <a:xfrm>
            <a:off x="1990616" y="4412749"/>
            <a:ext cx="0" cy="68580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2340" name="AutoShape 4"/>
          <p:cNvSpPr>
            <a:spLocks noChangeArrowheads="1"/>
          </p:cNvSpPr>
          <p:nvPr/>
        </p:nvSpPr>
        <p:spPr bwMode="auto">
          <a:xfrm rot="-252939">
            <a:off x="1990616" y="44127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1" name="Line 5"/>
          <p:cNvSpPr>
            <a:spLocks noChangeShapeType="1"/>
          </p:cNvSpPr>
          <p:nvPr/>
        </p:nvSpPr>
        <p:spPr bwMode="auto">
          <a:xfrm>
            <a:off x="8346966" y="4565149"/>
            <a:ext cx="0" cy="68580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2342" name="AutoShape 6"/>
          <p:cNvSpPr>
            <a:spLocks noChangeArrowheads="1"/>
          </p:cNvSpPr>
          <p:nvPr/>
        </p:nvSpPr>
        <p:spPr bwMode="auto">
          <a:xfrm rot="-252939">
            <a:off x="8346966" y="4565149"/>
            <a:ext cx="908050" cy="533400"/>
          </a:xfrm>
          <a:prstGeom prst="wave">
            <a:avLst>
              <a:gd name="adj1" fmla="val 12500"/>
              <a:gd name="adj2" fmla="val -1639"/>
            </a:avLst>
          </a:prstGeom>
          <a:solidFill>
            <a:srgbClr val="0000CC"/>
          </a:solidFill>
          <a:ln>
            <a:noFill/>
          </a:ln>
          <a:effectLst/>
          <a:extLst/>
        </p:spPr>
        <p:txBody>
          <a:bodyPr wrap="none" anchor="ctr"/>
          <a:lstStyle/>
          <a:p>
            <a:endParaRPr lang="zh-CN" altLang="en-US"/>
          </a:p>
        </p:txBody>
      </p:sp>
      <p:sp>
        <p:nvSpPr>
          <p:cNvPr id="142343" name="AutoShape 7"/>
          <p:cNvSpPr>
            <a:spLocks noChangeArrowheads="1"/>
          </p:cNvSpPr>
          <p:nvPr/>
        </p:nvSpPr>
        <p:spPr bwMode="auto">
          <a:xfrm rot="-252939">
            <a:off x="5232424" y="5852612"/>
            <a:ext cx="1382713" cy="762000"/>
          </a:xfrm>
          <a:prstGeom prst="wave">
            <a:avLst>
              <a:gd name="adj1" fmla="val 12500"/>
              <a:gd name="adj2" fmla="val -1639"/>
            </a:avLst>
          </a:prstGeom>
          <a:solidFill>
            <a:schemeClr val="bg1"/>
          </a:solidFill>
          <a:ln w="19050">
            <a:solidFill>
              <a:srgbClr val="0000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42344" name="Line 8"/>
          <p:cNvSpPr>
            <a:spLocks noChangeShapeType="1"/>
          </p:cNvSpPr>
          <p:nvPr/>
        </p:nvSpPr>
        <p:spPr bwMode="auto">
          <a:xfrm>
            <a:off x="5270259" y="5860550"/>
            <a:ext cx="0" cy="862013"/>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nvGrpSpPr>
          <p:cNvPr id="142345" name="Group 9"/>
          <p:cNvGrpSpPr>
            <a:grpSpLocks/>
          </p:cNvGrpSpPr>
          <p:nvPr/>
        </p:nvGrpSpPr>
        <p:grpSpPr bwMode="auto">
          <a:xfrm>
            <a:off x="355467" y="421957"/>
            <a:ext cx="3797300" cy="914400"/>
            <a:chOff x="912" y="192"/>
            <a:chExt cx="2208" cy="576"/>
          </a:xfrm>
        </p:grpSpPr>
        <p:sp>
          <p:nvSpPr>
            <p:cNvPr id="142346" name="AutoShape 10"/>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42347" name="Text Box 11"/>
            <p:cNvSpPr txBox="1">
              <a:spLocks noChangeArrowheads="1"/>
            </p:cNvSpPr>
            <p:nvPr/>
          </p:nvSpPr>
          <p:spPr bwMode="auto">
            <a:xfrm>
              <a:off x="912" y="336"/>
              <a:ext cx="189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明日正午进攻，如何？</a:t>
              </a:r>
            </a:p>
          </p:txBody>
        </p:sp>
      </p:grpSp>
      <p:grpSp>
        <p:nvGrpSpPr>
          <p:cNvPr id="142348" name="Group 12"/>
          <p:cNvGrpSpPr>
            <a:grpSpLocks/>
          </p:cNvGrpSpPr>
          <p:nvPr/>
        </p:nvGrpSpPr>
        <p:grpSpPr bwMode="auto">
          <a:xfrm>
            <a:off x="5764212" y="1183957"/>
            <a:ext cx="3797300" cy="914400"/>
            <a:chOff x="3303" y="672"/>
            <a:chExt cx="2208" cy="576"/>
          </a:xfrm>
        </p:grpSpPr>
        <p:sp>
          <p:nvSpPr>
            <p:cNvPr id="142349" name="AutoShape 13"/>
            <p:cNvSpPr>
              <a:spLocks noChangeArrowheads="1"/>
            </p:cNvSpPr>
            <p:nvPr/>
          </p:nvSpPr>
          <p:spPr bwMode="auto">
            <a:xfrm rot="-10800000">
              <a:off x="3303" y="672"/>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0" name="Text Box 14"/>
            <p:cNvSpPr txBox="1">
              <a:spLocks noChangeArrowheads="1"/>
            </p:cNvSpPr>
            <p:nvPr/>
          </p:nvSpPr>
          <p:spPr bwMode="auto">
            <a:xfrm>
              <a:off x="3907" y="816"/>
              <a:ext cx="465" cy="291"/>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dirty="0">
                  <a:solidFill>
                    <a:srgbClr val="0000CC"/>
                  </a:solidFill>
                  <a:latin typeface="Times New Roman" pitchFamily="18" charset="0"/>
                  <a:ea typeface="黑体" pitchFamily="2" charset="-122"/>
                </a:rPr>
                <a:t>同意</a:t>
              </a:r>
            </a:p>
          </p:txBody>
        </p:sp>
      </p:grpSp>
      <p:grpSp>
        <p:nvGrpSpPr>
          <p:cNvPr id="142351" name="Group 15"/>
          <p:cNvGrpSpPr>
            <a:grpSpLocks/>
          </p:cNvGrpSpPr>
          <p:nvPr/>
        </p:nvGrpSpPr>
        <p:grpSpPr bwMode="auto">
          <a:xfrm>
            <a:off x="355467" y="1869757"/>
            <a:ext cx="3797300" cy="914400"/>
            <a:chOff x="912" y="192"/>
            <a:chExt cx="2208" cy="576"/>
          </a:xfrm>
        </p:grpSpPr>
        <p:sp>
          <p:nvSpPr>
            <p:cNvPr id="142352" name="AutoShape 16"/>
            <p:cNvSpPr>
              <a:spLocks noChangeArrowheads="1"/>
            </p:cNvSpPr>
            <p:nvPr/>
          </p:nvSpPr>
          <p:spPr bwMode="auto">
            <a:xfrm>
              <a:off x="912" y="192"/>
              <a:ext cx="2208" cy="576"/>
            </a:xfrm>
            <a:prstGeom prst="rightArrow">
              <a:avLst>
                <a:gd name="adj1" fmla="val 50000"/>
                <a:gd name="adj2" fmla="val 95833"/>
              </a:avLst>
            </a:prstGeom>
            <a:solidFill>
              <a:srgbClr val="0099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p>
          </p:txBody>
        </p:sp>
        <p:sp>
          <p:nvSpPr>
            <p:cNvPr id="142353" name="Text Box 17"/>
            <p:cNvSpPr txBox="1">
              <a:spLocks noChangeArrowheads="1"/>
            </p:cNvSpPr>
            <p:nvPr/>
          </p:nvSpPr>
          <p:spPr bwMode="auto">
            <a:xfrm>
              <a:off x="912" y="336"/>
              <a:ext cx="118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zh-CN" altLang="en-US" sz="2400" b="1">
                  <a:solidFill>
                    <a:srgbClr val="FFFF00"/>
                  </a:solidFill>
                  <a:latin typeface="Times New Roman" pitchFamily="18" charset="0"/>
                  <a:ea typeface="黑体" pitchFamily="2" charset="-122"/>
                </a:rPr>
                <a:t>收到“同意”</a:t>
              </a:r>
            </a:p>
          </p:txBody>
        </p:sp>
      </p:grpSp>
      <p:grpSp>
        <p:nvGrpSpPr>
          <p:cNvPr id="142354" name="Group 18"/>
          <p:cNvGrpSpPr>
            <a:grpSpLocks/>
          </p:cNvGrpSpPr>
          <p:nvPr/>
        </p:nvGrpSpPr>
        <p:grpSpPr bwMode="auto">
          <a:xfrm>
            <a:off x="5764212" y="2555557"/>
            <a:ext cx="3797300" cy="914400"/>
            <a:chOff x="3303" y="1536"/>
            <a:chExt cx="2208" cy="576"/>
          </a:xfrm>
        </p:grpSpPr>
        <p:sp>
          <p:nvSpPr>
            <p:cNvPr id="142355" name="AutoShape 19"/>
            <p:cNvSpPr>
              <a:spLocks noChangeArrowheads="1"/>
            </p:cNvSpPr>
            <p:nvPr/>
          </p:nvSpPr>
          <p:spPr bwMode="auto">
            <a:xfrm rot="-10800000">
              <a:off x="3303" y="1536"/>
              <a:ext cx="2208" cy="576"/>
            </a:xfrm>
            <a:prstGeom prst="rightArrow">
              <a:avLst>
                <a:gd name="adj1" fmla="val 50000"/>
                <a:gd name="adj2" fmla="val 95833"/>
              </a:avLst>
            </a:prstGeom>
            <a:solidFill>
              <a:srgbClr val="FFFF99"/>
            </a:solidFill>
            <a:ln w="9525">
              <a:solidFill>
                <a:srgbClr val="333399"/>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b="1">
                <a:solidFill>
                  <a:srgbClr val="0000CC"/>
                </a:solidFill>
              </a:endParaRPr>
            </a:p>
          </p:txBody>
        </p:sp>
        <p:sp>
          <p:nvSpPr>
            <p:cNvPr id="142356" name="Text Box 20"/>
            <p:cNvSpPr txBox="1">
              <a:spLocks noChangeArrowheads="1"/>
            </p:cNvSpPr>
            <p:nvPr/>
          </p:nvSpPr>
          <p:spPr bwMode="auto">
            <a:xfrm>
              <a:off x="3495" y="1680"/>
              <a:ext cx="1718" cy="291"/>
            </a:xfrm>
            <a:prstGeom prst="rect">
              <a:avLst/>
            </a:prstGeom>
            <a:noFill/>
            <a:ln>
              <a:noFill/>
            </a:ln>
            <a:effectLst/>
            <a:extLst>
              <a:ext uri="{909E8E84-426E-40DD-AFC4-6F175D3DCCD1}">
                <a14:hiddenFill xmlns:a14="http://schemas.microsoft.com/office/drawing/2010/main" xmlns="">
                  <a:solidFill>
                    <a:srgbClr val="FFFF99"/>
                  </a:solidFill>
                </a14:hiddenFill>
              </a:ext>
              <a:ext uri="{91240B29-F687-4F45-9708-019B960494DF}">
                <a14:hiddenLine xmlns:a14="http://schemas.microsoft.com/office/drawing/2010/main" xmlns="" w="9525">
                  <a:solidFill>
                    <a:srgbClr val="333399"/>
                  </a:solidFill>
                  <a:miter lim="800000"/>
                  <a:headEnd/>
                  <a:tailEnd/>
                </a14:hiddenLine>
              </a:ext>
              <a:ext uri="{AF507438-7753-43E0-B8FC-AC1667EBCBE1}">
                <a14:hiddenEffects xmlns:a14="http://schemas.microsoft.com/office/drawing/2010/main" xmlns="">
                  <a:effectLst>
                    <a:outerShdw dist="35921" dir="2700000" algn="ctr" rotWithShape="0">
                      <a:schemeClr val="bg1"/>
                    </a:outerShdw>
                  </a:effectLst>
                </a14:hiddenEffects>
              </a:ext>
            </a:extLst>
          </p:spPr>
          <p:txBody>
            <a:bodyPr wrap="none">
              <a:spAutoFit/>
            </a:bodyPr>
            <a:lstStyle/>
            <a:p>
              <a:r>
                <a:rPr kumimoji="1" lang="zh-CN" altLang="en-US" sz="2400" b="1">
                  <a:solidFill>
                    <a:srgbClr val="0000CC"/>
                  </a:solidFill>
                  <a:latin typeface="Times New Roman" pitchFamily="18" charset="0"/>
                  <a:ea typeface="黑体" pitchFamily="2" charset="-122"/>
                </a:rPr>
                <a:t>收到：收到“同意”</a:t>
              </a:r>
            </a:p>
          </p:txBody>
        </p:sp>
      </p:grpSp>
      <p:sp>
        <p:nvSpPr>
          <p:cNvPr id="142357" name="Text Box 21"/>
          <p:cNvSpPr txBox="1">
            <a:spLocks noChangeArrowheads="1"/>
          </p:cNvSpPr>
          <p:nvPr/>
        </p:nvSpPr>
        <p:spPr bwMode="auto">
          <a:xfrm>
            <a:off x="1136252" y="2995295"/>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8" name="Text Box 22"/>
          <p:cNvSpPr txBox="1">
            <a:spLocks noChangeArrowheads="1"/>
          </p:cNvSpPr>
          <p:nvPr/>
        </p:nvSpPr>
        <p:spPr bwMode="auto">
          <a:xfrm>
            <a:off x="7673181" y="3438207"/>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59" name="Text Box 23"/>
          <p:cNvSpPr txBox="1">
            <a:spLocks noChangeArrowheads="1"/>
          </p:cNvSpPr>
          <p:nvPr/>
        </p:nvSpPr>
        <p:spPr bwMode="auto">
          <a:xfrm>
            <a:off x="1136252" y="3012757"/>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0" name="Text Box 24"/>
          <p:cNvSpPr txBox="1">
            <a:spLocks noChangeArrowheads="1"/>
          </p:cNvSpPr>
          <p:nvPr/>
        </p:nvSpPr>
        <p:spPr bwMode="auto">
          <a:xfrm>
            <a:off x="7673181" y="3455670"/>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a:solidFill>
                  <a:srgbClr val="FF0000"/>
                </a:solidFill>
                <a:latin typeface="Times New Roman" pitchFamily="18" charset="0"/>
                <a:ea typeface="黑体" pitchFamily="2" charset="-122"/>
              </a:rPr>
              <a:t>…</a:t>
            </a:r>
          </a:p>
        </p:txBody>
      </p:sp>
      <p:sp>
        <p:nvSpPr>
          <p:cNvPr id="142361" name="Text Box 25"/>
          <p:cNvSpPr txBox="1">
            <a:spLocks noChangeArrowheads="1"/>
          </p:cNvSpPr>
          <p:nvPr/>
        </p:nvSpPr>
        <p:spPr bwMode="auto">
          <a:xfrm>
            <a:off x="1136252" y="3030220"/>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2" name="Text Box 26"/>
          <p:cNvSpPr txBox="1">
            <a:spLocks noChangeArrowheads="1"/>
          </p:cNvSpPr>
          <p:nvPr/>
        </p:nvSpPr>
        <p:spPr bwMode="auto">
          <a:xfrm>
            <a:off x="7673181" y="3473132"/>
            <a:ext cx="1031051" cy="11079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kumimoji="1" lang="en-US" altLang="zh-CN" sz="6600" b="1" dirty="0">
                <a:solidFill>
                  <a:srgbClr val="FF0000"/>
                </a:solidFill>
                <a:latin typeface="Times New Roman" pitchFamily="18" charset="0"/>
                <a:ea typeface="黑体" pitchFamily="2" charset="-122"/>
              </a:rPr>
              <a:t>…</a:t>
            </a:r>
          </a:p>
        </p:txBody>
      </p:sp>
      <p:sp>
        <p:nvSpPr>
          <p:cNvPr id="142363" name="Text Box 27"/>
          <p:cNvSpPr txBox="1">
            <a:spLocks noChangeArrowheads="1"/>
          </p:cNvSpPr>
          <p:nvPr/>
        </p:nvSpPr>
        <p:spPr bwMode="auto">
          <a:xfrm>
            <a:off x="1760537" y="1890395"/>
            <a:ext cx="6340197" cy="830997"/>
          </a:xfrm>
          <a:prstGeom prst="rect">
            <a:avLst/>
          </a:prstGeom>
          <a:solidFill>
            <a:srgbClr val="FF33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zh-CN" altLang="en-US" sz="4800" b="1" dirty="0">
                <a:effectLst>
                  <a:outerShdw blurRad="38100" dist="38100" dir="2700000" algn="tl">
                    <a:srgbClr val="FFFFFF"/>
                  </a:outerShdw>
                </a:effectLst>
                <a:latin typeface="Bookman Old Style" pitchFamily="18" charset="0"/>
                <a:ea typeface="黑体" pitchFamily="2" charset="-122"/>
              </a:rPr>
              <a:t>这样的协议无法实现！</a:t>
            </a:r>
          </a:p>
        </p:txBody>
      </p:sp>
    </p:spTree>
    <p:extLst>
      <p:ext uri="{BB962C8B-B14F-4D97-AF65-F5344CB8AC3E}">
        <p14:creationId xmlns:p14="http://schemas.microsoft.com/office/powerpoint/2010/main" xmlns="" val="356137818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42345"/>
                                        </p:tgtEl>
                                        <p:attrNameLst>
                                          <p:attrName>style.visibility</p:attrName>
                                        </p:attrNameLst>
                                      </p:cBhvr>
                                      <p:to>
                                        <p:strVal val="visible"/>
                                      </p:to>
                                    </p:set>
                                  </p:childTnLst>
                                </p:cTn>
                              </p:par>
                            </p:childTnLst>
                          </p:cTn>
                        </p:par>
                        <p:par>
                          <p:cTn id="7" fill="hold" nodeType="afterGroup">
                            <p:stCondLst>
                              <p:cond delay="0"/>
                            </p:stCondLst>
                            <p:childTnLst>
                              <p:par>
                                <p:cTn id="8" presetID="63" presetClass="path" presetSubtype="0" accel="50000" decel="50000" fill="hold" nodeType="afterEffect">
                                  <p:stCondLst>
                                    <p:cond delay="0"/>
                                  </p:stCondLst>
                                  <p:childTnLst>
                                    <p:animMotion origin="layout" path="M 2.77778E-6 -1.11111E-6 L 0.58021 0.00046 " pathEditMode="relative" rAng="0" ptsTypes="AA">
                                      <p:cBhvr>
                                        <p:cTn id="9" dur="5000" fill="hold"/>
                                        <p:tgtEl>
                                          <p:spTgt spid="142345"/>
                                        </p:tgtEl>
                                        <p:attrNameLst>
                                          <p:attrName>ppt_x</p:attrName>
                                          <p:attrName>ppt_y</p:attrName>
                                        </p:attrNameLst>
                                      </p:cBhvr>
                                      <p:rCtr x="29010" y="23"/>
                                    </p:animMotion>
                                  </p:childTnLst>
                                </p:cTn>
                              </p:par>
                            </p:childTnLst>
                          </p:cTn>
                        </p:par>
                        <p:par>
                          <p:cTn id="10" fill="hold" nodeType="afterGroup">
                            <p:stCondLst>
                              <p:cond delay="5000"/>
                            </p:stCondLst>
                            <p:childTnLst>
                              <p:par>
                                <p:cTn id="11" presetID="1" presetClass="entr" presetSubtype="0" fill="hold" nodeType="afterEffect">
                                  <p:stCondLst>
                                    <p:cond delay="500"/>
                                  </p:stCondLst>
                                  <p:childTnLst>
                                    <p:set>
                                      <p:cBhvr>
                                        <p:cTn id="12" dur="1" fill="hold">
                                          <p:stCondLst>
                                            <p:cond delay="0"/>
                                          </p:stCondLst>
                                        </p:cTn>
                                        <p:tgtEl>
                                          <p:spTgt spid="142348"/>
                                        </p:tgtEl>
                                        <p:attrNameLst>
                                          <p:attrName>style.visibility</p:attrName>
                                        </p:attrNameLst>
                                      </p:cBhvr>
                                      <p:to>
                                        <p:strVal val="visible"/>
                                      </p:to>
                                    </p:set>
                                  </p:childTnLst>
                                </p:cTn>
                              </p:par>
                            </p:childTnLst>
                          </p:cTn>
                        </p:par>
                        <p:par>
                          <p:cTn id="13" fill="hold" nodeType="afterGroup">
                            <p:stCondLst>
                              <p:cond delay="5500"/>
                            </p:stCondLst>
                            <p:childTnLst>
                              <p:par>
                                <p:cTn id="14" presetID="35" presetClass="path" presetSubtype="0" accel="50000" decel="50000" fill="hold" nodeType="afterEffect">
                                  <p:stCondLst>
                                    <p:cond delay="0"/>
                                  </p:stCondLst>
                                  <p:childTnLst>
                                    <p:animMotion origin="layout" path="M -4.16667E-6 -2.22222E-6 L -0.55642 -0.00578 " pathEditMode="relative" rAng="0" ptsTypes="AA">
                                      <p:cBhvr>
                                        <p:cTn id="15" dur="2000" fill="hold"/>
                                        <p:tgtEl>
                                          <p:spTgt spid="142348"/>
                                        </p:tgtEl>
                                        <p:attrNameLst>
                                          <p:attrName>ppt_x</p:attrName>
                                          <p:attrName>ppt_y</p:attrName>
                                        </p:attrNameLst>
                                      </p:cBhvr>
                                      <p:rCtr x="-27830" y="-301"/>
                                    </p:animMotion>
                                  </p:childTnLst>
                                </p:cTn>
                              </p:par>
                            </p:childTnLst>
                          </p:cTn>
                        </p:par>
                        <p:par>
                          <p:cTn id="16" fill="hold" nodeType="afterGroup">
                            <p:stCondLst>
                              <p:cond delay="7500"/>
                            </p:stCondLst>
                            <p:childTnLst>
                              <p:par>
                                <p:cTn id="17" presetID="1" presetClass="entr" presetSubtype="0" fill="hold" nodeType="afterEffect">
                                  <p:stCondLst>
                                    <p:cond delay="500"/>
                                  </p:stCondLst>
                                  <p:childTnLst>
                                    <p:set>
                                      <p:cBhvr>
                                        <p:cTn id="18" dur="1" fill="hold">
                                          <p:stCondLst>
                                            <p:cond delay="0"/>
                                          </p:stCondLst>
                                        </p:cTn>
                                        <p:tgtEl>
                                          <p:spTgt spid="142351"/>
                                        </p:tgtEl>
                                        <p:attrNameLst>
                                          <p:attrName>style.visibility</p:attrName>
                                        </p:attrNameLst>
                                      </p:cBhvr>
                                      <p:to>
                                        <p:strVal val="visible"/>
                                      </p:to>
                                    </p:set>
                                  </p:childTnLst>
                                </p:cTn>
                              </p:par>
                            </p:childTnLst>
                          </p:cTn>
                        </p:par>
                        <p:par>
                          <p:cTn id="19" fill="hold" nodeType="afterGroup">
                            <p:stCondLst>
                              <p:cond delay="8000"/>
                            </p:stCondLst>
                            <p:childTnLst>
                              <p:par>
                                <p:cTn id="20" presetID="63" presetClass="path" presetSubtype="0" accel="50000" decel="50000" fill="hold" nodeType="afterEffect">
                                  <p:stCondLst>
                                    <p:cond delay="500"/>
                                  </p:stCondLst>
                                  <p:childTnLst>
                                    <p:animMotion origin="layout" path="M 2.77778E-6 -2.22222E-6 L 0.58021 -0.00069 " pathEditMode="relative" rAng="0" ptsTypes="AA">
                                      <p:cBhvr>
                                        <p:cTn id="21" dur="5000" fill="hold"/>
                                        <p:tgtEl>
                                          <p:spTgt spid="142351"/>
                                        </p:tgtEl>
                                        <p:attrNameLst>
                                          <p:attrName>ppt_x</p:attrName>
                                          <p:attrName>ppt_y</p:attrName>
                                        </p:attrNameLst>
                                      </p:cBhvr>
                                      <p:rCtr x="29010" y="-46"/>
                                    </p:animMotion>
                                  </p:childTnLst>
                                </p:cTn>
                              </p:par>
                            </p:childTnLst>
                          </p:cTn>
                        </p:par>
                        <p:par>
                          <p:cTn id="22" fill="hold" nodeType="afterGroup">
                            <p:stCondLst>
                              <p:cond delay="13500"/>
                            </p:stCondLst>
                            <p:childTnLst>
                              <p:par>
                                <p:cTn id="23" presetID="1" presetClass="entr" presetSubtype="0" fill="hold" nodeType="afterEffect">
                                  <p:stCondLst>
                                    <p:cond delay="0"/>
                                  </p:stCondLst>
                                  <p:childTnLst>
                                    <p:set>
                                      <p:cBhvr>
                                        <p:cTn id="24" dur="1" fill="hold">
                                          <p:stCondLst>
                                            <p:cond delay="0"/>
                                          </p:stCondLst>
                                        </p:cTn>
                                        <p:tgtEl>
                                          <p:spTgt spid="142354"/>
                                        </p:tgtEl>
                                        <p:attrNameLst>
                                          <p:attrName>style.visibility</p:attrName>
                                        </p:attrNameLst>
                                      </p:cBhvr>
                                      <p:to>
                                        <p:strVal val="visible"/>
                                      </p:to>
                                    </p:set>
                                  </p:childTnLst>
                                </p:cTn>
                              </p:par>
                            </p:childTnLst>
                          </p:cTn>
                        </p:par>
                        <p:par>
                          <p:cTn id="25" fill="hold" nodeType="afterGroup">
                            <p:stCondLst>
                              <p:cond delay="13500"/>
                            </p:stCondLst>
                            <p:childTnLst>
                              <p:par>
                                <p:cTn id="26" presetID="35" presetClass="path" presetSubtype="0" accel="50000" decel="50000" fill="hold" nodeType="afterEffect">
                                  <p:stCondLst>
                                    <p:cond delay="500"/>
                                  </p:stCondLst>
                                  <p:childTnLst>
                                    <p:animMotion origin="layout" path="M -4.16667E-6 -2.22222E-6 L -0.54861 0.00417 " pathEditMode="relative" rAng="0" ptsTypes="AA">
                                      <p:cBhvr>
                                        <p:cTn id="27" dur="2000" fill="hold"/>
                                        <p:tgtEl>
                                          <p:spTgt spid="142354"/>
                                        </p:tgtEl>
                                        <p:attrNameLst>
                                          <p:attrName>ppt_x</p:attrName>
                                          <p:attrName>ppt_y</p:attrName>
                                        </p:attrNameLst>
                                      </p:cBhvr>
                                      <p:rCtr x="-27431" y="208"/>
                                    </p:animMotion>
                                  </p:childTnLst>
                                </p:cTn>
                              </p:par>
                            </p:childTnLst>
                          </p:cTn>
                        </p:par>
                        <p:par>
                          <p:cTn id="28" fill="hold" nodeType="afterGroup">
                            <p:stCondLst>
                              <p:cond delay="16000"/>
                            </p:stCondLst>
                            <p:childTnLst>
                              <p:par>
                                <p:cTn id="29" presetID="1" presetClass="entr" presetSubtype="0" fill="hold" grpId="0" nodeType="afterEffect">
                                  <p:stCondLst>
                                    <p:cond delay="0"/>
                                  </p:stCondLst>
                                  <p:childTnLst>
                                    <p:set>
                                      <p:cBhvr>
                                        <p:cTn id="30" dur="1" fill="hold">
                                          <p:stCondLst>
                                            <p:cond delay="0"/>
                                          </p:stCondLst>
                                        </p:cTn>
                                        <p:tgtEl>
                                          <p:spTgt spid="142357"/>
                                        </p:tgtEl>
                                        <p:attrNameLst>
                                          <p:attrName>style.visibility</p:attrName>
                                        </p:attrNameLst>
                                      </p:cBhvr>
                                      <p:to>
                                        <p:strVal val="visible"/>
                                      </p:to>
                                    </p:set>
                                  </p:childTnLst>
                                </p:cTn>
                              </p:par>
                            </p:childTnLst>
                          </p:cTn>
                        </p:par>
                        <p:par>
                          <p:cTn id="31" fill="hold" nodeType="afterGroup">
                            <p:stCondLst>
                              <p:cond delay="16000"/>
                            </p:stCondLst>
                            <p:childTnLst>
                              <p:par>
                                <p:cTn id="32" presetID="63" presetClass="path" presetSubtype="0" accel="50000" decel="50000" fill="hold" grpId="1" nodeType="afterEffect">
                                  <p:stCondLst>
                                    <p:cond delay="0"/>
                                  </p:stCondLst>
                                  <p:childTnLst>
                                    <p:animMotion origin="layout" path="M -2.77778E-6 1.48148E-6 L 0.7474 0.00023 " pathEditMode="relative" rAng="0" ptsTypes="AA">
                                      <p:cBhvr>
                                        <p:cTn id="33" dur="2000" fill="hold"/>
                                        <p:tgtEl>
                                          <p:spTgt spid="142357"/>
                                        </p:tgtEl>
                                        <p:attrNameLst>
                                          <p:attrName>ppt_x</p:attrName>
                                          <p:attrName>ppt_y</p:attrName>
                                        </p:attrNameLst>
                                      </p:cBhvr>
                                      <p:rCtr x="37361" y="0"/>
                                    </p:animMotion>
                                  </p:childTnLst>
                                </p:cTn>
                              </p:par>
                            </p:childTnLst>
                          </p:cTn>
                        </p:par>
                        <p:par>
                          <p:cTn id="34" fill="hold" nodeType="afterGroup">
                            <p:stCondLst>
                              <p:cond delay="18000"/>
                            </p:stCondLst>
                            <p:childTnLst>
                              <p:par>
                                <p:cTn id="35" presetID="1" presetClass="exit" presetSubtype="0" fill="hold" grpId="2" nodeType="afterEffect">
                                  <p:stCondLst>
                                    <p:cond delay="0"/>
                                  </p:stCondLst>
                                  <p:childTnLst>
                                    <p:set>
                                      <p:cBhvr>
                                        <p:cTn id="36" dur="1" fill="hold">
                                          <p:stCondLst>
                                            <p:cond delay="0"/>
                                          </p:stCondLst>
                                        </p:cTn>
                                        <p:tgtEl>
                                          <p:spTgt spid="142357"/>
                                        </p:tgtEl>
                                        <p:attrNameLst>
                                          <p:attrName>style.visibility</p:attrName>
                                        </p:attrNameLst>
                                      </p:cBhvr>
                                      <p:to>
                                        <p:strVal val="hidden"/>
                                      </p:to>
                                    </p:set>
                                  </p:childTnLst>
                                </p:cTn>
                              </p:par>
                            </p:childTnLst>
                          </p:cTn>
                        </p:par>
                        <p:par>
                          <p:cTn id="37" fill="hold" nodeType="afterGroup">
                            <p:stCondLst>
                              <p:cond delay="18000"/>
                            </p:stCondLst>
                            <p:childTnLst>
                              <p:par>
                                <p:cTn id="38" presetID="1" presetClass="entr" presetSubtype="0" fill="hold" grpId="0" nodeType="afterEffect">
                                  <p:stCondLst>
                                    <p:cond delay="0"/>
                                  </p:stCondLst>
                                  <p:childTnLst>
                                    <p:set>
                                      <p:cBhvr>
                                        <p:cTn id="39" dur="1" fill="hold">
                                          <p:stCondLst>
                                            <p:cond delay="0"/>
                                          </p:stCondLst>
                                        </p:cTn>
                                        <p:tgtEl>
                                          <p:spTgt spid="142358"/>
                                        </p:tgtEl>
                                        <p:attrNameLst>
                                          <p:attrName>style.visibility</p:attrName>
                                        </p:attrNameLst>
                                      </p:cBhvr>
                                      <p:to>
                                        <p:strVal val="visible"/>
                                      </p:to>
                                    </p:set>
                                  </p:childTnLst>
                                </p:cTn>
                              </p:par>
                            </p:childTnLst>
                          </p:cTn>
                        </p:par>
                        <p:par>
                          <p:cTn id="40" fill="hold" nodeType="afterGroup">
                            <p:stCondLst>
                              <p:cond delay="18000"/>
                            </p:stCondLst>
                            <p:childTnLst>
                              <p:par>
                                <p:cTn id="41" presetID="35" presetClass="path" presetSubtype="0" accel="50000" decel="50000" fill="hold" grpId="1" nodeType="afterEffect">
                                  <p:stCondLst>
                                    <p:cond delay="0"/>
                                  </p:stCondLst>
                                  <p:childTnLst>
                                    <p:animMotion origin="layout" path="M 1.38889E-6 -1.85185E-6 L -0.74722 0.00926 " pathEditMode="relative" rAng="0" ptsTypes="AA">
                                      <p:cBhvr>
                                        <p:cTn id="42" dur="2000" fill="hold"/>
                                        <p:tgtEl>
                                          <p:spTgt spid="142358"/>
                                        </p:tgtEl>
                                        <p:attrNameLst>
                                          <p:attrName>ppt_x</p:attrName>
                                          <p:attrName>ppt_y</p:attrName>
                                        </p:attrNameLst>
                                      </p:cBhvr>
                                      <p:rCtr x="-37361" y="463"/>
                                    </p:animMotion>
                                  </p:childTnLst>
                                </p:cTn>
                              </p:par>
                            </p:childTnLst>
                          </p:cTn>
                        </p:par>
                        <p:par>
                          <p:cTn id="43" fill="hold" nodeType="afterGroup">
                            <p:stCondLst>
                              <p:cond delay="20000"/>
                            </p:stCondLst>
                            <p:childTnLst>
                              <p:par>
                                <p:cTn id="44" presetID="1" presetClass="exit" presetSubtype="0" fill="hold" grpId="2" nodeType="afterEffect">
                                  <p:stCondLst>
                                    <p:cond delay="0"/>
                                  </p:stCondLst>
                                  <p:childTnLst>
                                    <p:set>
                                      <p:cBhvr>
                                        <p:cTn id="45" dur="1" fill="hold">
                                          <p:stCondLst>
                                            <p:cond delay="0"/>
                                          </p:stCondLst>
                                        </p:cTn>
                                        <p:tgtEl>
                                          <p:spTgt spid="142358"/>
                                        </p:tgtEl>
                                        <p:attrNameLst>
                                          <p:attrName>style.visibility</p:attrName>
                                        </p:attrNameLst>
                                      </p:cBhvr>
                                      <p:to>
                                        <p:strVal val="hidden"/>
                                      </p:to>
                                    </p:set>
                                  </p:childTnLst>
                                </p:cTn>
                              </p:par>
                            </p:childTnLst>
                          </p:cTn>
                        </p:par>
                        <p:par>
                          <p:cTn id="46" fill="hold" nodeType="afterGroup">
                            <p:stCondLst>
                              <p:cond delay="20000"/>
                            </p:stCondLst>
                            <p:childTnLst>
                              <p:par>
                                <p:cTn id="47" presetID="1" presetClass="entr" presetSubtype="0" fill="hold" grpId="0" nodeType="afterEffect">
                                  <p:stCondLst>
                                    <p:cond delay="0"/>
                                  </p:stCondLst>
                                  <p:childTnLst>
                                    <p:set>
                                      <p:cBhvr>
                                        <p:cTn id="48" dur="1" fill="hold">
                                          <p:stCondLst>
                                            <p:cond delay="0"/>
                                          </p:stCondLst>
                                        </p:cTn>
                                        <p:tgtEl>
                                          <p:spTgt spid="142359"/>
                                        </p:tgtEl>
                                        <p:attrNameLst>
                                          <p:attrName>style.visibility</p:attrName>
                                        </p:attrNameLst>
                                      </p:cBhvr>
                                      <p:to>
                                        <p:strVal val="visible"/>
                                      </p:to>
                                    </p:set>
                                  </p:childTnLst>
                                </p:cTn>
                              </p:par>
                            </p:childTnLst>
                          </p:cTn>
                        </p:par>
                        <p:par>
                          <p:cTn id="49" fill="hold" nodeType="afterGroup">
                            <p:stCondLst>
                              <p:cond delay="20000"/>
                            </p:stCondLst>
                            <p:childTnLst>
                              <p:par>
                                <p:cTn id="50" presetID="63" presetClass="path" presetSubtype="0" accel="50000" decel="50000" fill="hold" grpId="1" nodeType="afterEffect">
                                  <p:stCondLst>
                                    <p:cond delay="0"/>
                                  </p:stCondLst>
                                  <p:childTnLst>
                                    <p:animMotion origin="layout" path="M -2.77778E-6 -4.81481E-6 L 0.73941 -0.00231 " pathEditMode="relative" rAng="0" ptsTypes="AA">
                                      <p:cBhvr>
                                        <p:cTn id="51" dur="2000" fill="hold"/>
                                        <p:tgtEl>
                                          <p:spTgt spid="142359"/>
                                        </p:tgtEl>
                                        <p:attrNameLst>
                                          <p:attrName>ppt_x</p:attrName>
                                          <p:attrName>ppt_y</p:attrName>
                                        </p:attrNameLst>
                                      </p:cBhvr>
                                      <p:rCtr x="36962" y="-116"/>
                                    </p:animMotion>
                                  </p:childTnLst>
                                </p:cTn>
                              </p:par>
                            </p:childTnLst>
                          </p:cTn>
                        </p:par>
                        <p:par>
                          <p:cTn id="52" fill="hold" nodeType="afterGroup">
                            <p:stCondLst>
                              <p:cond delay="22000"/>
                            </p:stCondLst>
                            <p:childTnLst>
                              <p:par>
                                <p:cTn id="53" presetID="1" presetClass="exit" presetSubtype="0" fill="hold" grpId="2" nodeType="afterEffect">
                                  <p:stCondLst>
                                    <p:cond delay="0"/>
                                  </p:stCondLst>
                                  <p:childTnLst>
                                    <p:set>
                                      <p:cBhvr>
                                        <p:cTn id="54" dur="1" fill="hold">
                                          <p:stCondLst>
                                            <p:cond delay="0"/>
                                          </p:stCondLst>
                                        </p:cTn>
                                        <p:tgtEl>
                                          <p:spTgt spid="142359"/>
                                        </p:tgtEl>
                                        <p:attrNameLst>
                                          <p:attrName>style.visibility</p:attrName>
                                        </p:attrNameLst>
                                      </p:cBhvr>
                                      <p:to>
                                        <p:strVal val="hidden"/>
                                      </p:to>
                                    </p:set>
                                  </p:childTnLst>
                                </p:cTn>
                              </p:par>
                            </p:childTnLst>
                          </p:cTn>
                        </p:par>
                        <p:par>
                          <p:cTn id="55" fill="hold" nodeType="afterGroup">
                            <p:stCondLst>
                              <p:cond delay="22000"/>
                            </p:stCondLst>
                            <p:childTnLst>
                              <p:par>
                                <p:cTn id="56" presetID="1" presetClass="entr" presetSubtype="0" fill="hold" grpId="0" nodeType="afterEffect">
                                  <p:stCondLst>
                                    <p:cond delay="0"/>
                                  </p:stCondLst>
                                  <p:childTnLst>
                                    <p:set>
                                      <p:cBhvr>
                                        <p:cTn id="57" dur="1" fill="hold">
                                          <p:stCondLst>
                                            <p:cond delay="0"/>
                                          </p:stCondLst>
                                        </p:cTn>
                                        <p:tgtEl>
                                          <p:spTgt spid="142360"/>
                                        </p:tgtEl>
                                        <p:attrNameLst>
                                          <p:attrName>style.visibility</p:attrName>
                                        </p:attrNameLst>
                                      </p:cBhvr>
                                      <p:to>
                                        <p:strVal val="visible"/>
                                      </p:to>
                                    </p:set>
                                  </p:childTnLst>
                                </p:cTn>
                              </p:par>
                            </p:childTnLst>
                          </p:cTn>
                        </p:par>
                        <p:par>
                          <p:cTn id="58" fill="hold" nodeType="afterGroup">
                            <p:stCondLst>
                              <p:cond delay="22000"/>
                            </p:stCondLst>
                            <p:childTnLst>
                              <p:par>
                                <p:cTn id="59" presetID="35" presetClass="path" presetSubtype="0" accel="50000" decel="50000" fill="hold" grpId="1" nodeType="afterEffect">
                                  <p:stCondLst>
                                    <p:cond delay="0"/>
                                  </p:stCondLst>
                                  <p:childTnLst>
                                    <p:animMotion origin="layout" path="M 1.38889E-6 1.85185E-6 L -0.74722 0.00671 " pathEditMode="relative" rAng="0" ptsTypes="AA">
                                      <p:cBhvr>
                                        <p:cTn id="60" dur="2000" fill="hold"/>
                                        <p:tgtEl>
                                          <p:spTgt spid="142360"/>
                                        </p:tgtEl>
                                        <p:attrNameLst>
                                          <p:attrName>ppt_x</p:attrName>
                                          <p:attrName>ppt_y</p:attrName>
                                        </p:attrNameLst>
                                      </p:cBhvr>
                                      <p:rCtr x="-37361" y="324"/>
                                    </p:animMotion>
                                  </p:childTnLst>
                                </p:cTn>
                              </p:par>
                            </p:childTnLst>
                          </p:cTn>
                        </p:par>
                        <p:par>
                          <p:cTn id="61" fill="hold" nodeType="afterGroup">
                            <p:stCondLst>
                              <p:cond delay="24000"/>
                            </p:stCondLst>
                            <p:childTnLst>
                              <p:par>
                                <p:cTn id="62" presetID="1" presetClass="exit" presetSubtype="0" fill="hold" grpId="2" nodeType="afterEffect">
                                  <p:stCondLst>
                                    <p:cond delay="0"/>
                                  </p:stCondLst>
                                  <p:childTnLst>
                                    <p:set>
                                      <p:cBhvr>
                                        <p:cTn id="63" dur="1" fill="hold">
                                          <p:stCondLst>
                                            <p:cond delay="0"/>
                                          </p:stCondLst>
                                        </p:cTn>
                                        <p:tgtEl>
                                          <p:spTgt spid="142360"/>
                                        </p:tgtEl>
                                        <p:attrNameLst>
                                          <p:attrName>style.visibility</p:attrName>
                                        </p:attrNameLst>
                                      </p:cBhvr>
                                      <p:to>
                                        <p:strVal val="hidden"/>
                                      </p:to>
                                    </p:set>
                                  </p:childTnLst>
                                </p:cTn>
                              </p:par>
                            </p:childTnLst>
                          </p:cTn>
                        </p:par>
                        <p:par>
                          <p:cTn id="64" fill="hold" nodeType="afterGroup">
                            <p:stCondLst>
                              <p:cond delay="24000"/>
                            </p:stCondLst>
                            <p:childTnLst>
                              <p:par>
                                <p:cTn id="65" presetID="1" presetClass="entr" presetSubtype="0" fill="hold" grpId="0" nodeType="afterEffect">
                                  <p:stCondLst>
                                    <p:cond delay="0"/>
                                  </p:stCondLst>
                                  <p:childTnLst>
                                    <p:set>
                                      <p:cBhvr>
                                        <p:cTn id="66" dur="1" fill="hold">
                                          <p:stCondLst>
                                            <p:cond delay="0"/>
                                          </p:stCondLst>
                                        </p:cTn>
                                        <p:tgtEl>
                                          <p:spTgt spid="142361"/>
                                        </p:tgtEl>
                                        <p:attrNameLst>
                                          <p:attrName>style.visibility</p:attrName>
                                        </p:attrNameLst>
                                      </p:cBhvr>
                                      <p:to>
                                        <p:strVal val="visible"/>
                                      </p:to>
                                    </p:set>
                                  </p:childTnLst>
                                </p:cTn>
                              </p:par>
                            </p:childTnLst>
                          </p:cTn>
                        </p:par>
                        <p:par>
                          <p:cTn id="67" fill="hold" nodeType="afterGroup">
                            <p:stCondLst>
                              <p:cond delay="24000"/>
                            </p:stCondLst>
                            <p:childTnLst>
                              <p:par>
                                <p:cTn id="68" presetID="63" presetClass="path" presetSubtype="0" accel="50000" decel="50000" fill="hold" grpId="1" nodeType="afterEffect">
                                  <p:stCondLst>
                                    <p:cond delay="0"/>
                                  </p:stCondLst>
                                  <p:childTnLst>
                                    <p:animMotion origin="layout" path="M -2.77778E-6 -1.11111E-6 L 0.7474 -0.00486 " pathEditMode="relative" rAng="0" ptsTypes="AA">
                                      <p:cBhvr>
                                        <p:cTn id="69" dur="2000" fill="hold"/>
                                        <p:tgtEl>
                                          <p:spTgt spid="142361"/>
                                        </p:tgtEl>
                                        <p:attrNameLst>
                                          <p:attrName>ppt_x</p:attrName>
                                          <p:attrName>ppt_y</p:attrName>
                                        </p:attrNameLst>
                                      </p:cBhvr>
                                      <p:rCtr x="37361" y="-255"/>
                                    </p:animMotion>
                                  </p:childTnLst>
                                </p:cTn>
                              </p:par>
                            </p:childTnLst>
                          </p:cTn>
                        </p:par>
                        <p:par>
                          <p:cTn id="70" fill="hold" nodeType="afterGroup">
                            <p:stCondLst>
                              <p:cond delay="26000"/>
                            </p:stCondLst>
                            <p:childTnLst>
                              <p:par>
                                <p:cTn id="71" presetID="1" presetClass="exit" presetSubtype="0" fill="hold" grpId="2" nodeType="afterEffect">
                                  <p:stCondLst>
                                    <p:cond delay="0"/>
                                  </p:stCondLst>
                                  <p:childTnLst>
                                    <p:set>
                                      <p:cBhvr>
                                        <p:cTn id="72" dur="1" fill="hold">
                                          <p:stCondLst>
                                            <p:cond delay="0"/>
                                          </p:stCondLst>
                                        </p:cTn>
                                        <p:tgtEl>
                                          <p:spTgt spid="142361"/>
                                        </p:tgtEl>
                                        <p:attrNameLst>
                                          <p:attrName>style.visibility</p:attrName>
                                        </p:attrNameLst>
                                      </p:cBhvr>
                                      <p:to>
                                        <p:strVal val="hidden"/>
                                      </p:to>
                                    </p:set>
                                  </p:childTnLst>
                                </p:cTn>
                              </p:par>
                            </p:childTnLst>
                          </p:cTn>
                        </p:par>
                        <p:par>
                          <p:cTn id="73" fill="hold" nodeType="afterGroup">
                            <p:stCondLst>
                              <p:cond delay="26000"/>
                            </p:stCondLst>
                            <p:childTnLst>
                              <p:par>
                                <p:cTn id="74" presetID="1" presetClass="entr" presetSubtype="0" fill="hold" grpId="0" nodeType="afterEffect">
                                  <p:stCondLst>
                                    <p:cond delay="0"/>
                                  </p:stCondLst>
                                  <p:childTnLst>
                                    <p:set>
                                      <p:cBhvr>
                                        <p:cTn id="75" dur="1" fill="hold">
                                          <p:stCondLst>
                                            <p:cond delay="0"/>
                                          </p:stCondLst>
                                        </p:cTn>
                                        <p:tgtEl>
                                          <p:spTgt spid="142362"/>
                                        </p:tgtEl>
                                        <p:attrNameLst>
                                          <p:attrName>style.visibility</p:attrName>
                                        </p:attrNameLst>
                                      </p:cBhvr>
                                      <p:to>
                                        <p:strVal val="visible"/>
                                      </p:to>
                                    </p:set>
                                  </p:childTnLst>
                                </p:cTn>
                              </p:par>
                            </p:childTnLst>
                          </p:cTn>
                        </p:par>
                        <p:par>
                          <p:cTn id="76" fill="hold" nodeType="afterGroup">
                            <p:stCondLst>
                              <p:cond delay="26000"/>
                            </p:stCondLst>
                            <p:childTnLst>
                              <p:par>
                                <p:cTn id="77" presetID="35" presetClass="path" presetSubtype="0" accel="50000" decel="50000" fill="hold" grpId="1" nodeType="afterEffect">
                                  <p:stCondLst>
                                    <p:cond delay="0"/>
                                  </p:stCondLst>
                                  <p:childTnLst>
                                    <p:animMotion origin="layout" path="M 1.38889E-6 -4.44444E-6 L -0.74722 0.00417 " pathEditMode="relative" rAng="0" ptsTypes="AA">
                                      <p:cBhvr>
                                        <p:cTn id="78" dur="2000" fill="hold"/>
                                        <p:tgtEl>
                                          <p:spTgt spid="142362"/>
                                        </p:tgtEl>
                                        <p:attrNameLst>
                                          <p:attrName>ppt_x</p:attrName>
                                          <p:attrName>ppt_y</p:attrName>
                                        </p:attrNameLst>
                                      </p:cBhvr>
                                      <p:rCtr x="-37361" y="208"/>
                                    </p:animMotion>
                                  </p:childTnLst>
                                </p:cTn>
                              </p:par>
                            </p:childTnLst>
                          </p:cTn>
                        </p:par>
                        <p:par>
                          <p:cTn id="79" fill="hold" nodeType="afterGroup">
                            <p:stCondLst>
                              <p:cond delay="28000"/>
                            </p:stCondLst>
                            <p:childTnLst>
                              <p:par>
                                <p:cTn id="80" presetID="1" presetClass="exit" presetSubtype="0" fill="hold" grpId="2" nodeType="afterEffect">
                                  <p:stCondLst>
                                    <p:cond delay="0"/>
                                  </p:stCondLst>
                                  <p:childTnLst>
                                    <p:set>
                                      <p:cBhvr>
                                        <p:cTn id="81" dur="1" fill="hold">
                                          <p:stCondLst>
                                            <p:cond delay="0"/>
                                          </p:stCondLst>
                                        </p:cTn>
                                        <p:tgtEl>
                                          <p:spTgt spid="142362"/>
                                        </p:tgtEl>
                                        <p:attrNameLst>
                                          <p:attrName>style.visibility</p:attrName>
                                        </p:attrNameLst>
                                      </p:cBhvr>
                                      <p:to>
                                        <p:strVal val="hidden"/>
                                      </p:to>
                                    </p:set>
                                  </p:childTnLst>
                                </p:cTn>
                              </p:par>
                            </p:childTnLst>
                          </p:cTn>
                        </p:par>
                        <p:par>
                          <p:cTn id="82" fill="hold" nodeType="afterGroup">
                            <p:stCondLst>
                              <p:cond delay="28000"/>
                            </p:stCondLst>
                            <p:childTnLst>
                              <p:par>
                                <p:cTn id="83" presetID="4" presetClass="entr" presetSubtype="32" fill="hold" grpId="0" nodeType="afterEffect">
                                  <p:stCondLst>
                                    <p:cond delay="0"/>
                                  </p:stCondLst>
                                  <p:childTnLst>
                                    <p:set>
                                      <p:cBhvr>
                                        <p:cTn id="84" dur="1" fill="hold">
                                          <p:stCondLst>
                                            <p:cond delay="0"/>
                                          </p:stCondLst>
                                        </p:cTn>
                                        <p:tgtEl>
                                          <p:spTgt spid="142363"/>
                                        </p:tgtEl>
                                        <p:attrNameLst>
                                          <p:attrName>style.visibility</p:attrName>
                                        </p:attrNameLst>
                                      </p:cBhvr>
                                      <p:to>
                                        <p:strVal val="visible"/>
                                      </p:to>
                                    </p:set>
                                    <p:animEffect transition="in" filter="box(out)">
                                      <p:cBhvr>
                                        <p:cTn id="85" dur="1000"/>
                                        <p:tgtEl>
                                          <p:spTgt spid="142363"/>
                                        </p:tgtEl>
                                      </p:cBhvr>
                                    </p:animEffect>
                                  </p:childTnLst>
                                </p:cTn>
                              </p:par>
                            </p:childTnLst>
                          </p:cTn>
                        </p:par>
                        <p:par>
                          <p:cTn id="86" fill="hold" nodeType="afterGroup">
                            <p:stCondLst>
                              <p:cond delay="29000"/>
                            </p:stCondLst>
                            <p:childTnLst>
                              <p:par>
                                <p:cTn id="87" presetID="6" presetClass="emph" presetSubtype="0" fill="hold" grpId="1" nodeType="afterEffect">
                                  <p:stCondLst>
                                    <p:cond delay="0"/>
                                  </p:stCondLst>
                                  <p:childTnLst>
                                    <p:animScale>
                                      <p:cBhvr>
                                        <p:cTn id="88" dur="2000" fill="hold"/>
                                        <p:tgtEl>
                                          <p:spTgt spid="14236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7" grpId="0"/>
      <p:bldP spid="142357" grpId="1"/>
      <p:bldP spid="142357" grpId="2"/>
      <p:bldP spid="142358" grpId="0"/>
      <p:bldP spid="142358" grpId="1"/>
      <p:bldP spid="142358" grpId="2"/>
      <p:bldP spid="142359" grpId="0"/>
      <p:bldP spid="142359" grpId="1"/>
      <p:bldP spid="142359" grpId="2"/>
      <p:bldP spid="142360" grpId="0"/>
      <p:bldP spid="142360" grpId="1"/>
      <p:bldP spid="142360" grpId="2"/>
      <p:bldP spid="142361" grpId="0"/>
      <p:bldP spid="142361" grpId="1"/>
      <p:bldP spid="142361" grpId="2"/>
      <p:bldP spid="142362" grpId="0"/>
      <p:bldP spid="142362" grpId="1"/>
      <p:bldP spid="142362" grpId="2"/>
      <p:bldP spid="142363" grpId="0" animBg="1"/>
      <p:bldP spid="142363"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REMARK" val="连通性和共享"/>
  <p:tag name="PROBLEMBLANKKEYWORD" val="填空"/>
  <p:tag name="PROBLEMHASREMARK" val="False"/>
  <p:tag name="PROBLEMBLANKORDER" val="true"/>
  <p:tag name="PROBLEMSCORE" val="9.0"/>
  <p:tag name="PROBLEMBLANK" val="[{&quot;Num&quot;:1,&quot;Score&quot;:1.0,&quot;Answers&quot;:[&quot;连通性&quot;],&quot;CaseSensitive&quot;:false,&quot;FuzzyMatch&quot;:true},{&quot;Num&quot;:2,&quot;Score&quot;:1.0,&quot;Answers&quot;:[&quot;共享&quot;],&quot;CaseSensitive&quot;:false,&quot;FuzzyMatch&quot;:true},{&quot;Num&quot;:3,&quot;Score&quot;:1.0,&quot;Answers&quot;:[&quot;边缘&quot;],&quot;CaseSensitive&quot;:false,&quot;FuzzyMatch&quot;:true},{&quot;Num&quot;:4,&quot;Score&quot;:1.0,&quot;Answers&quot;:[&quot;核心&quot;],&quot;CaseSensitive&quot;:false,&quot;FuzzyMatch&quot;:true},{&quot;Num&quot;:5,&quot;Score&quot;:1.0,&quot;Answers&quot;:[&quot;客户-服务器方式&quot;,&quot;C/S 方式&quot;],&quot;CaseSensitive&quot;:false,&quot;FuzzyMatch&quot;:true},{&quot;Num&quot;:6,&quot;Score&quot;:1.0,&quot;Answers&quot;:[&quot;对等方式&quot;,&quot;P2P方式&quot;],&quot;CaseSensitive&quot;:false,&quot;FuzzyMatch&quot;:true},{&quot;Num&quot;:7,&quot;Score&quot;:1.0,&quot;Answers&quot;:[&quot;电路交换&quot;,&quot;报文交换&quot;,&quot;分组交换&quot;],&quot;CaseSensitive&quot;:false,&quot;FuzzyMatch&quot;:true},{&quot;Num&quot;:8,&quot;Score&quot;:1.0,&quot;Answers&quot;:[&quot;报文交换&quot;,&quot;电路交换&quot;,&quot;分组交换&quot;],&quot;CaseSensitive&quot;:false,&quot;FuzzyMatch&quot;:true},{&quot;Num&quot;:9,&quot;Score&quot;:1.0,&quot;Answers&quot;:[&quot;分组交换&quot;,&quot;报文交换&quot;,&quot;电路交换&quot;],&quot;CaseSensitive&quot;:false,&quot;FuzzyMatch&quot;:false}]"/>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3.0"/>
  <p:tag name="PROBLEMSCORE_HALF" val="1.0"/>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FillBlank"/>
  <p:tag name="PROBLEMBLANKORDER" val="false"/>
  <p:tag name="PROBLEMBLANKKEYWORD" val="填空"/>
  <p:tag name="PROBLEMSCORE" val="3.0"/>
  <p:tag name="PROBLEMBLANK" val="[{&quot;Num&quot;:1,&quot;Score&quot;:1.0,&quot;Answers&quot;:[&quot;发送时延&quot;,&quot;传播时延&quot;],&quot;CaseSensitive&quot;:false,&quot;FuzzyMatch&quot;:true},{&quot;Num&quot;:2,&quot;Score&quot;:1.0,&quot;Answers&quot;:[&quot;传播时延&quot;,&quot;发送时延&quot;],&quot;CaseSensitive&quot;:false,&quot;FuzzyMatch&quot;:true},{&quot;Num&quot;:3,&quot;Score&quot;:1.0,&quot;Answers&quot;:[&quot;排队&quot;],&quot;CaseSensitive&quot;:false,&quot;FuzzyMatch&quot;:true}]"/>
</p:tagLst>
</file>

<file path=ppt/tags/tag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7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 val="MultipleChoice"/>
  <p:tag name="PROBLEMSCORE" val="2.0"/>
</p:tagLst>
</file>

<file path=ppt/tags/tag9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9.xml><?xml version="1.0" encoding="utf-8"?>
<p:tagLst xmlns:a="http://schemas.openxmlformats.org/drawingml/2006/main" xmlns:r="http://schemas.openxmlformats.org/officeDocument/2006/relationships" xmlns:p="http://schemas.openxmlformats.org/presentationml/2006/main">
  <p:tag name="RAINPROBLEM" val="ProblemItem"/>
</p:tagLst>
</file>

<file path=ppt/theme/theme1.xml><?xml version="1.0" encoding="utf-8"?>
<a:theme xmlns:a="http://schemas.openxmlformats.org/drawingml/2006/main" name="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Template>
  <TotalTime>1344</TotalTime>
  <Words>10283</Words>
  <Application>Microsoft Office PowerPoint</Application>
  <PresentationFormat>A4 纸张(210x297 毫米)</PresentationFormat>
  <Paragraphs>1232</Paragraphs>
  <Slides>107</Slides>
  <Notes>67</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107</vt:i4>
      </vt:variant>
    </vt:vector>
  </HeadingPairs>
  <TitlesOfParts>
    <vt:vector size="111" baseType="lpstr">
      <vt:lpstr>Presentation</vt:lpstr>
      <vt:lpstr>公式</vt:lpstr>
      <vt:lpstr>图片</vt:lpstr>
      <vt:lpstr>VISIO</vt:lpstr>
      <vt:lpstr>第 1 章   概述</vt:lpstr>
      <vt:lpstr>第 1 章   概述</vt:lpstr>
      <vt:lpstr>本章重点</vt:lpstr>
      <vt:lpstr>第1次课知识点</vt:lpstr>
      <vt:lpstr>第1次课知识点</vt:lpstr>
      <vt:lpstr>三种交换的比较 </vt:lpstr>
      <vt:lpstr>三种交换的比较</vt:lpstr>
      <vt:lpstr>随堂测试1</vt:lpstr>
      <vt:lpstr>幻灯片 9</vt:lpstr>
      <vt:lpstr>幻灯片 10</vt:lpstr>
      <vt:lpstr>幻灯片 11</vt:lpstr>
      <vt:lpstr>1.4  计算机网络在我国的发展</vt:lpstr>
      <vt:lpstr>1.4  计算机网络在我国的发展</vt:lpstr>
      <vt:lpstr>1.4  计算机网络在我国的发展</vt:lpstr>
      <vt:lpstr>CERNET的发展</vt:lpstr>
      <vt:lpstr>CERNET网络结构</vt:lpstr>
      <vt:lpstr>我国因特网的发展情况</vt:lpstr>
      <vt:lpstr>1.5  计算机网络的类别</vt:lpstr>
      <vt:lpstr>1. 按照网络的作用范围进行分类</vt:lpstr>
      <vt:lpstr>2. 按照网络的使用者进行分类</vt:lpstr>
      <vt:lpstr>3. 用来把用户接入到互联网的网络</vt:lpstr>
      <vt:lpstr>幻灯片 22</vt:lpstr>
      <vt:lpstr>1.6计算机网络的性能指标</vt:lpstr>
      <vt:lpstr>1. 速率</vt:lpstr>
      <vt:lpstr>2. 带宽 </vt:lpstr>
      <vt:lpstr>数字信号流随时间的变化</vt:lpstr>
      <vt:lpstr>3. 吞吐量</vt:lpstr>
      <vt:lpstr>4. 时延 (delay 或 latency)</vt:lpstr>
      <vt:lpstr>四种时延所产生的地方 </vt:lpstr>
      <vt:lpstr>4. 时延 (delay 或 latency)</vt:lpstr>
      <vt:lpstr>4. 时延 (delay 或 latency)</vt:lpstr>
      <vt:lpstr>4. 时延 (delay 或 latency)</vt:lpstr>
      <vt:lpstr>4. 时延 (delay 或 latency)</vt:lpstr>
      <vt:lpstr>实例一</vt:lpstr>
      <vt:lpstr>实例二</vt:lpstr>
      <vt:lpstr>幻灯片 36</vt:lpstr>
      <vt:lpstr>幻灯片 37</vt:lpstr>
      <vt:lpstr>幻灯片 38</vt:lpstr>
      <vt:lpstr>思考：</vt:lpstr>
      <vt:lpstr>三种交换的时延 </vt:lpstr>
      <vt:lpstr>思考：</vt:lpstr>
      <vt:lpstr>习题1-18（P.39）</vt:lpstr>
      <vt:lpstr>5. 时延带宽积</vt:lpstr>
      <vt:lpstr>6. 往返时间 RTT</vt:lpstr>
      <vt:lpstr>7. 利用率</vt:lpstr>
      <vt:lpstr>时延与网络利用率的关系</vt:lpstr>
      <vt:lpstr>时延与网络利用率的关系</vt:lpstr>
      <vt:lpstr>1.7  计算机网络的体系结构</vt:lpstr>
      <vt:lpstr>解决：</vt:lpstr>
      <vt:lpstr>1.7.1  计算机网络体系结构的形成</vt:lpstr>
      <vt:lpstr>体系结构(Architecture)实例</vt:lpstr>
      <vt:lpstr>体系结构(Architecture)将描述</vt:lpstr>
      <vt:lpstr>1.7.1  计算机网络体系结构的形成</vt:lpstr>
      <vt:lpstr>开放系统互连参考模型 OSI/RM</vt:lpstr>
      <vt:lpstr>开放系统互连参考模型 OSI/RM</vt:lpstr>
      <vt:lpstr>两种国际标准</vt:lpstr>
      <vt:lpstr>1.7.2  协议与划分层次</vt:lpstr>
      <vt:lpstr>网络协议的三个组成要素 </vt:lpstr>
      <vt:lpstr>协议的两种形式</vt:lpstr>
      <vt:lpstr>层次式协议结构</vt:lpstr>
      <vt:lpstr>划分层次的概念举例 </vt:lpstr>
      <vt:lpstr>两个主机交换文件 </vt:lpstr>
      <vt:lpstr>再设计一个通信服务模块 </vt:lpstr>
      <vt:lpstr>再设计一个网络接入模块 </vt:lpstr>
      <vt:lpstr>分层的好处与缺点 </vt:lpstr>
      <vt:lpstr>层数多少要适当 </vt:lpstr>
      <vt:lpstr>各层完成的主要功能</vt:lpstr>
      <vt:lpstr>计算机网络的体系结构 </vt:lpstr>
      <vt:lpstr>幻灯片 69</vt:lpstr>
      <vt:lpstr>1.7.3  具有五层协议的体系结构</vt:lpstr>
      <vt:lpstr>1.7.3  具有五层协议的体系结构</vt:lpstr>
      <vt:lpstr>五层协议的体系结构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1.7.4  实体、协议、服务和服务访问点</vt:lpstr>
      <vt:lpstr>协议和服务在概念上是不一样的</vt:lpstr>
      <vt:lpstr>服务访问点</vt:lpstr>
      <vt:lpstr>1.7.4  实体、协议、服务和服务访问点</vt:lpstr>
      <vt:lpstr>协议很复杂 </vt:lpstr>
      <vt:lpstr>【例1-1】著名的协议举例</vt:lpstr>
      <vt:lpstr>幻灯片 99</vt:lpstr>
      <vt:lpstr>结论</vt:lpstr>
      <vt:lpstr>1.7.5  TCP/IP 的体系结构</vt:lpstr>
      <vt:lpstr>TCP/IP 体系结构的另一种表示方法</vt:lpstr>
      <vt:lpstr>沙漏计时器形状的TCP/IP协议族 </vt:lpstr>
      <vt:lpstr>【例1-2】客户进程和服务器进程 使用 TCP/IP 协议栈进行通信</vt:lpstr>
      <vt:lpstr>功能较强的计算机 可同时运行多个服务器进程 </vt:lpstr>
      <vt:lpstr>本章总结：</vt:lpstr>
      <vt:lpstr>课后探研题1</vt:lpstr>
    </vt:vector>
  </TitlesOfParts>
  <Company>920</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920</dc:creator>
  <cp:lastModifiedBy>Administrator</cp:lastModifiedBy>
  <cp:revision>85</cp:revision>
  <dcterms:created xsi:type="dcterms:W3CDTF">2016-10-01T05:27:09Z</dcterms:created>
  <dcterms:modified xsi:type="dcterms:W3CDTF">2019-09-11T06:35:15Z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TC060874522052</vt:lpwstr>
  </property>
</Properties>
</file>